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0"/>
  </p:notesMasterIdLst>
  <p:handoutMasterIdLst>
    <p:handoutMasterId r:id="rId41"/>
  </p:handoutMasterIdLst>
  <p:sldIdLst>
    <p:sldId id="1520" r:id="rId2"/>
    <p:sldId id="1296" r:id="rId3"/>
    <p:sldId id="1360" r:id="rId4"/>
    <p:sldId id="856" r:id="rId5"/>
    <p:sldId id="1829" r:id="rId6"/>
    <p:sldId id="1790" r:id="rId7"/>
    <p:sldId id="1792" r:id="rId8"/>
    <p:sldId id="1836" r:id="rId9"/>
    <p:sldId id="1837" r:id="rId10"/>
    <p:sldId id="1794" r:id="rId11"/>
    <p:sldId id="1838" r:id="rId12"/>
    <p:sldId id="1839" r:id="rId13"/>
    <p:sldId id="1806" r:id="rId14"/>
    <p:sldId id="1832" r:id="rId15"/>
    <p:sldId id="1840" r:id="rId16"/>
    <p:sldId id="1808" r:id="rId17"/>
    <p:sldId id="1809" r:id="rId18"/>
    <p:sldId id="1789" r:id="rId19"/>
    <p:sldId id="1810" r:id="rId20"/>
    <p:sldId id="1384" r:id="rId21"/>
    <p:sldId id="1755" r:id="rId22"/>
    <p:sldId id="1824" r:id="rId23"/>
    <p:sldId id="1811" r:id="rId24"/>
    <p:sldId id="1812" r:id="rId25"/>
    <p:sldId id="1813" r:id="rId26"/>
    <p:sldId id="1841" r:id="rId27"/>
    <p:sldId id="1842" r:id="rId28"/>
    <p:sldId id="1843" r:id="rId29"/>
    <p:sldId id="1844" r:id="rId30"/>
    <p:sldId id="1756" r:id="rId31"/>
    <p:sldId id="1746" r:id="rId32"/>
    <p:sldId id="1770" r:id="rId33"/>
    <p:sldId id="1826" r:id="rId34"/>
    <p:sldId id="1845" r:id="rId35"/>
    <p:sldId id="1846" r:id="rId36"/>
    <p:sldId id="1827" r:id="rId37"/>
    <p:sldId id="1835" r:id="rId38"/>
    <p:sldId id="1519" r:id="rId39"/>
  </p:sldIdLst>
  <p:sldSz cx="12190413" cy="6859588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E6F2"/>
    <a:srgbClr val="0000CC"/>
    <a:srgbClr val="00CCFF"/>
    <a:srgbClr val="B4C7E7"/>
    <a:srgbClr val="0000FF"/>
    <a:srgbClr val="0066FF"/>
    <a:srgbClr val="9BBD59"/>
    <a:srgbClr val="7BC14A"/>
    <a:srgbClr val="FFD966"/>
    <a:srgbClr val="F3EFE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5152" autoAdjust="0"/>
    <p:restoredTop sz="96727" autoAdjust="0"/>
  </p:normalViewPr>
  <p:slideViewPr>
    <p:cSldViewPr>
      <p:cViewPr>
        <p:scale>
          <a:sx n="75" d="100"/>
          <a:sy n="75" d="100"/>
        </p:scale>
        <p:origin x="-744" y="-390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96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  <a:pPr/>
              <a:t>2017/12/21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81113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  <a:pPr/>
              <a:t>2017/12/21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250968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520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7CD490C1-7E7E-423A-91D8-058624AF834B}" type="datetimeFigureOut">
              <a:rPr lang="zh-CN" altLang="en-US" smtClean="0"/>
              <a:pPr/>
              <a:t>2017/12/21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058" y="6357823"/>
            <a:ext cx="3860297" cy="36521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463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EA5C5624-0453-40A9-9FFF-DD435B6A2D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82130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2" r:id="rId2"/>
    <p:sldLayoutId id="2147483664" r:id="rId3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slide" Target="slide31.xml"/><Relationship Id="rId4" Type="http://schemas.openxmlformats.org/officeDocument/2006/relationships/slide" Target="slide2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\\莫成程\g\图片\新建文件夹1.21\2..jpg"/>
          <p:cNvPicPr>
            <a:picLocks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356"/>
          <a:stretch/>
        </p:blipFill>
        <p:spPr bwMode="auto">
          <a:xfrm>
            <a:off x="406" y="794"/>
            <a:ext cx="121896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9" name="组合 28"/>
          <p:cNvGrpSpPr/>
          <p:nvPr/>
        </p:nvGrpSpPr>
        <p:grpSpPr>
          <a:xfrm>
            <a:off x="-1275" y="3707638"/>
            <a:ext cx="12192000" cy="1375395"/>
            <a:chOff x="-1524000" y="2705990"/>
            <a:chExt cx="12192000" cy="1375395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组合 30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6" name="标题 2"/>
          <p:cNvSpPr txBox="1">
            <a:spLocks/>
          </p:cNvSpPr>
          <p:nvPr/>
        </p:nvSpPr>
        <p:spPr>
          <a:xfrm>
            <a:off x="2854846" y="4293890"/>
            <a:ext cx="9246528" cy="81122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600" b="1" kern="100" dirty="0">
                <a:latin typeface="Times New Roman"/>
                <a:ea typeface="微软雅黑" pitchFamily="34" charset="-122"/>
                <a:cs typeface="Times New Roman"/>
              </a:rPr>
              <a:t>四、乐民之乐，忧民之忧</a:t>
            </a:r>
          </a:p>
        </p:txBody>
      </p:sp>
      <p:sp>
        <p:nvSpPr>
          <p:cNvPr id="13" name="标题 2"/>
          <p:cNvSpPr txBox="1">
            <a:spLocks/>
          </p:cNvSpPr>
          <p:nvPr/>
        </p:nvSpPr>
        <p:spPr>
          <a:xfrm>
            <a:off x="2854846" y="3839479"/>
            <a:ext cx="7806368" cy="67043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第二单元   </a:t>
            </a:r>
            <a:r>
              <a:rPr lang="en-US" altLang="zh-CN" sz="24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《</a:t>
            </a:r>
            <a:r>
              <a:rPr lang="zh-CN" altLang="en-US" sz="24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孟子</a:t>
            </a:r>
            <a:r>
              <a:rPr lang="en-US" altLang="zh-CN" sz="24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》</a:t>
            </a:r>
            <a:r>
              <a:rPr lang="zh-CN" altLang="en-US" sz="24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选读 </a:t>
            </a:r>
            <a:endParaRPr lang="en-US" altLang="zh-CN" sz="2400" b="1" kern="100" dirty="0">
              <a:solidFill>
                <a:schemeClr val="tx1">
                  <a:lumMod val="65000"/>
                  <a:lumOff val="35000"/>
                </a:schemeClr>
              </a:solidFill>
              <a:latin typeface="Times New Roman"/>
              <a:ea typeface="微软雅黑" pitchFamily="34" charset="-122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8288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06574" y="83760"/>
            <a:ext cx="10813268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古今异义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兄弟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妻子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离散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今义：男子的配偶。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于是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始兴发补不足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今义：连词，表示后一事紧接着前一事，后一事往往是由前一事引起的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58702" y="146641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妻子儿女。</a:t>
            </a:r>
            <a:endParaRPr lang="zh-CN" altLang="en-US" sz="2800" dirty="0"/>
          </a:p>
        </p:txBody>
      </p:sp>
      <p:sp>
        <p:nvSpPr>
          <p:cNvPr id="13" name="矩形 12"/>
          <p:cNvSpPr/>
          <p:nvPr/>
        </p:nvSpPr>
        <p:spPr>
          <a:xfrm>
            <a:off x="1700172" y="336301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在那里。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60734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3" grpId="0"/>
      <p:bldP spid="1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38522" y="368309"/>
            <a:ext cx="10813268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词类活用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独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乐，与人乐乐：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少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乐乐，与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众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乐乐：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乐于此：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吾王庶几无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疾病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今王与百姓同乐，则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矣：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庶民攻之，不日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庶民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来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</a:t>
            </a:r>
            <a:endParaRPr lang="zh-CN" altLang="zh-CN" sz="1050" kern="100" dirty="0" smtClean="0"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54946" y="1106374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名词作动词，娱乐</a:t>
            </a:r>
            <a:endParaRPr lang="zh-CN" altLang="en-US" sz="28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583038" y="1701602"/>
            <a:ext cx="52116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形容词作名词，少数人；多数人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3646934" y="240251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名词作动词，演奏</a:t>
            </a:r>
            <a:endParaRPr lang="zh-CN" altLang="en-US" sz="2800" dirty="0"/>
          </a:p>
        </p:txBody>
      </p:sp>
      <p:sp>
        <p:nvSpPr>
          <p:cNvPr id="12" name="矩形 11"/>
          <p:cNvSpPr/>
          <p:nvPr/>
        </p:nvSpPr>
        <p:spPr>
          <a:xfrm>
            <a:off x="4263062" y="3050590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名词作动词，生疾病</a:t>
            </a:r>
            <a:endParaRPr lang="zh-CN" altLang="en-US" sz="2800" dirty="0"/>
          </a:p>
        </p:txBody>
      </p:sp>
      <p:sp>
        <p:nvSpPr>
          <p:cNvPr id="14" name="矩形 13"/>
          <p:cNvSpPr/>
          <p:nvPr/>
        </p:nvSpPr>
        <p:spPr>
          <a:xfrm>
            <a:off x="5231110" y="3698662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名词作动词，称王</a:t>
            </a:r>
            <a:endParaRPr lang="zh-CN" altLang="en-US" sz="2800" dirty="0"/>
          </a:p>
        </p:txBody>
      </p:sp>
      <p:sp>
        <p:nvSpPr>
          <p:cNvPr id="15" name="矩形 14"/>
          <p:cNvSpPr/>
          <p:nvPr/>
        </p:nvSpPr>
        <p:spPr>
          <a:xfrm>
            <a:off x="4624069" y="4293890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使动用法，使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建成</a:t>
            </a:r>
            <a:endParaRPr lang="zh-CN" altLang="en-US" sz="2800" dirty="0"/>
          </a:p>
        </p:txBody>
      </p:sp>
      <p:sp>
        <p:nvSpPr>
          <p:cNvPr id="16" name="矩形 15"/>
          <p:cNvSpPr/>
          <p:nvPr/>
        </p:nvSpPr>
        <p:spPr>
          <a:xfrm>
            <a:off x="2854846" y="4941962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名词作状语，像儿子一样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81489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9" grpId="0"/>
      <p:bldP spid="9" grpId="1"/>
      <p:bldP spid="10" grpId="0"/>
      <p:bldP spid="10" grpId="1"/>
      <p:bldP spid="12" grpId="0"/>
      <p:bldP spid="12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8030" y="363086"/>
            <a:ext cx="11140921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(8)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而民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欢乐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(9)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其有麋鹿鱼鳖：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民之乐者，民亦乐其乐。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忧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民之忧者，民亦忧其忧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(11)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出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舍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于郊：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遵海而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南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44730" y="477466"/>
            <a:ext cx="55707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形容词的意动用法，以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为欢乐</a:t>
            </a:r>
            <a:endParaRPr lang="zh-CN" altLang="en-US" sz="28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687965" y="1106374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意动用法，以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为乐</a:t>
            </a:r>
            <a:endParaRPr lang="zh-CN" altLang="en-US" sz="2800" dirty="0"/>
          </a:p>
        </p:txBody>
      </p:sp>
      <p:sp>
        <p:nvSpPr>
          <p:cNvPr id="2" name="矩形 1"/>
          <p:cNvSpPr/>
          <p:nvPr/>
        </p:nvSpPr>
        <p:spPr>
          <a:xfrm>
            <a:off x="9600728" y="1682438"/>
            <a:ext cx="79437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478582" y="2349674"/>
            <a:ext cx="79437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意动用法，以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为乐；以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为忧</a:t>
            </a:r>
            <a:endParaRPr lang="zh-CN" altLang="en-US" sz="2800" dirty="0"/>
          </a:p>
        </p:txBody>
      </p:sp>
      <p:sp>
        <p:nvSpPr>
          <p:cNvPr id="3" name="矩形 2"/>
          <p:cNvSpPr/>
          <p:nvPr/>
        </p:nvSpPr>
        <p:spPr>
          <a:xfrm>
            <a:off x="2854846" y="2997746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名词作动词，居住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93943" y="364581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名词作动词，南行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8309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5" grpId="0"/>
      <p:bldP spid="5" grpId="1"/>
      <p:bldP spid="2" grpId="0"/>
      <p:bldP spid="2" grpId="1"/>
      <p:bldP spid="8" grpId="0"/>
      <p:bldP spid="8" grpId="1"/>
      <p:bldP spid="3" grpId="0"/>
      <p:bldP spid="3" grpId="1"/>
      <p:bldP spid="4" grpId="0"/>
      <p:bldP spid="4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0916" y="45418"/>
            <a:ext cx="11868413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特殊句式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此无他，不与民同乐也。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此无他，与民同乐也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不得而非其上者，非也。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为民上而不与民同乐者，亦非也。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巡狩者，巡所守也。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述职者，述所职也。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畜君者，好君也。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(8)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好乐何如？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</a:t>
            </a:r>
          </a:p>
          <a:p>
            <a:pPr algn="just"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(9)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何以能鼓乐也？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27054" y="788887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判断句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401274" y="146641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判断句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61314" y="206164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判断句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01474" y="270971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判断句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06974" y="333862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判断句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041234" y="400585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判断句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537178" y="46347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判断句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494806" y="528283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宾语前置句</a:t>
            </a:r>
          </a:p>
        </p:txBody>
      </p:sp>
      <p:sp>
        <p:nvSpPr>
          <p:cNvPr id="22" name="矩形 21"/>
          <p:cNvSpPr/>
          <p:nvPr/>
        </p:nvSpPr>
        <p:spPr>
          <a:xfrm>
            <a:off x="3286894" y="585890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宾语前置句</a:t>
            </a:r>
          </a:p>
        </p:txBody>
      </p:sp>
    </p:spTree>
    <p:extLst>
      <p:ext uri="{BB962C8B-B14F-4D97-AF65-F5344CB8AC3E}">
        <p14:creationId xmlns:p14="http://schemas.microsoft.com/office/powerpoint/2010/main" xmlns="" val="2033939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0590" y="400804"/>
            <a:ext cx="11180581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何以能田猎也？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吾何修而可以比于先王观也？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吾王不游，吾何以休？吾王不豫，吾何以助？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王语暴以好乐。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王尝语庄子以好乐。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今王鼓乐于此。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今王田猎于此。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齐宣王见孟子于雪宫。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(18)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乐以天下，忧以天下。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62958" y="53031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宾语前置句</a:t>
            </a:r>
          </a:p>
        </p:txBody>
      </p:sp>
      <p:sp>
        <p:nvSpPr>
          <p:cNvPr id="12" name="矩形 11"/>
          <p:cNvSpPr/>
          <p:nvPr/>
        </p:nvSpPr>
        <p:spPr>
          <a:xfrm>
            <a:off x="5807174" y="112553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宾语前置句</a:t>
            </a:r>
          </a:p>
        </p:txBody>
      </p:sp>
      <p:sp>
        <p:nvSpPr>
          <p:cNvPr id="13" name="矩形 12"/>
          <p:cNvSpPr/>
          <p:nvPr/>
        </p:nvSpPr>
        <p:spPr>
          <a:xfrm>
            <a:off x="8327454" y="182645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宾语前置句</a:t>
            </a:r>
          </a:p>
        </p:txBody>
      </p:sp>
      <p:sp>
        <p:nvSpPr>
          <p:cNvPr id="14" name="矩形 13"/>
          <p:cNvSpPr/>
          <p:nvPr/>
        </p:nvSpPr>
        <p:spPr>
          <a:xfrm>
            <a:off x="3685063" y="2402518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介宾短语后置句</a:t>
            </a:r>
          </a:p>
        </p:txBody>
      </p:sp>
      <p:sp>
        <p:nvSpPr>
          <p:cNvPr id="15" name="矩形 14"/>
          <p:cNvSpPr/>
          <p:nvPr/>
        </p:nvSpPr>
        <p:spPr>
          <a:xfrm>
            <a:off x="4549159" y="3069754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介宾短语后置句</a:t>
            </a:r>
          </a:p>
        </p:txBody>
      </p:sp>
      <p:sp>
        <p:nvSpPr>
          <p:cNvPr id="16" name="矩形 15"/>
          <p:cNvSpPr/>
          <p:nvPr/>
        </p:nvSpPr>
        <p:spPr>
          <a:xfrm>
            <a:off x="3757071" y="3698662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介宾短语后置句</a:t>
            </a:r>
          </a:p>
        </p:txBody>
      </p:sp>
      <p:sp>
        <p:nvSpPr>
          <p:cNvPr id="17" name="矩形 16"/>
          <p:cNvSpPr/>
          <p:nvPr/>
        </p:nvSpPr>
        <p:spPr>
          <a:xfrm>
            <a:off x="3574926" y="4327570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介宾短语后置句</a:t>
            </a:r>
          </a:p>
        </p:txBody>
      </p:sp>
      <p:sp>
        <p:nvSpPr>
          <p:cNvPr id="18" name="矩形 17"/>
          <p:cNvSpPr/>
          <p:nvPr/>
        </p:nvSpPr>
        <p:spPr>
          <a:xfrm>
            <a:off x="4727054" y="4956478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介宾短语后置句</a:t>
            </a:r>
          </a:p>
        </p:txBody>
      </p:sp>
      <p:sp>
        <p:nvSpPr>
          <p:cNvPr id="19" name="矩形 18"/>
          <p:cNvSpPr/>
          <p:nvPr/>
        </p:nvSpPr>
        <p:spPr>
          <a:xfrm>
            <a:off x="4693175" y="5585386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介宾短语后置句</a:t>
            </a:r>
          </a:p>
        </p:txBody>
      </p:sp>
    </p:spTree>
    <p:extLst>
      <p:ext uri="{BB962C8B-B14F-4D97-AF65-F5344CB8AC3E}">
        <p14:creationId xmlns:p14="http://schemas.microsoft.com/office/powerpoint/2010/main" xmlns="" val="3083544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0590" y="683612"/>
            <a:ext cx="1118058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(19)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吾欲观于转附、朝儛。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善哉问也！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暴见于王。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他日，见于王曰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(23)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不若与人。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不若与众。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99062" y="765498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介宾短语后置句</a:t>
            </a:r>
          </a:p>
        </p:txBody>
      </p:sp>
      <p:sp>
        <p:nvSpPr>
          <p:cNvPr id="2" name="矩形 1"/>
          <p:cNvSpPr/>
          <p:nvPr/>
        </p:nvSpPr>
        <p:spPr>
          <a:xfrm>
            <a:off x="2963049" y="141357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主谓倒置句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70870" y="206164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被动句</a:t>
            </a:r>
          </a:p>
        </p:txBody>
      </p:sp>
      <p:sp>
        <p:nvSpPr>
          <p:cNvPr id="13" name="矩形 12"/>
          <p:cNvSpPr/>
          <p:nvPr/>
        </p:nvSpPr>
        <p:spPr>
          <a:xfrm>
            <a:off x="4078982" y="269055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被动句</a:t>
            </a:r>
          </a:p>
        </p:txBody>
      </p:sp>
      <p:sp>
        <p:nvSpPr>
          <p:cNvPr id="14" name="矩形 13"/>
          <p:cNvSpPr/>
          <p:nvPr/>
        </p:nvSpPr>
        <p:spPr>
          <a:xfrm>
            <a:off x="2926854" y="331945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被动句</a:t>
            </a:r>
          </a:p>
        </p:txBody>
      </p:sp>
      <p:sp>
        <p:nvSpPr>
          <p:cNvPr id="15" name="矩形 14"/>
          <p:cNvSpPr/>
          <p:nvPr/>
        </p:nvSpPr>
        <p:spPr>
          <a:xfrm>
            <a:off x="2926854" y="398669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被动句</a:t>
            </a:r>
          </a:p>
        </p:txBody>
      </p:sp>
    </p:spTree>
    <p:extLst>
      <p:ext uri="{BB962C8B-B14F-4D97-AF65-F5344CB8AC3E}">
        <p14:creationId xmlns:p14="http://schemas.microsoft.com/office/powerpoint/2010/main" xmlns="" val="2850274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  <p:bldP spid="2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6574" y="405458"/>
            <a:ext cx="1163455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语句翻译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王之好乐甚，则齐国其庶几乎！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时日害丧，予及女偕亡！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乐民之乐者，民亦乐其乐。忧民之忧者，民亦忧其忧。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_________________________________________________________</a:t>
            </a:r>
          </a:p>
          <a:p>
            <a:pPr lvl="0" algn="just">
              <a:lnSpc>
                <a:spcPct val="150000"/>
              </a:lnSpc>
            </a:pP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__________________________________________________</a:t>
            </a:r>
            <a:endParaRPr lang="en-US" altLang="zh-CN" sz="2800" kern="100" dirty="0">
              <a:solidFill>
                <a:prstClr val="black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2348" y="1629594"/>
            <a:ext cx="1151825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如果王非常喜欢音乐，那么齐国就差不多了！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86694" y="2925738"/>
            <a:ext cx="1095922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这太阳什么时候消失呢，我们宁愿跟你一起灭亡！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6991" y="4221882"/>
            <a:ext cx="11068815" cy="13024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以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老百姓的快乐为快乐的君王，老百姓也以他的快乐为快乐。以老百姓的忧虑为忧虑的，老百姓也以他的忧虑为忧虑。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962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0" grpId="0"/>
      <p:bldP spid="10" grpId="1"/>
      <p:bldP spid="6" grpId="0"/>
      <p:bldP spid="6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838622" y="538272"/>
            <a:ext cx="10636914" cy="33239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天子适诸侯曰巡狩；巡狩者，巡所守也。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为我作君臣相说之乐。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_________________________</a:t>
            </a:r>
            <a:endParaRPr lang="en-US" altLang="zh-CN" sz="2800" u="sng" kern="100" dirty="0" smtClean="0">
              <a:latin typeface="Times New Roman"/>
              <a:ea typeface="华文细黑"/>
              <a:cs typeface="Courier New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3949" y="1117533"/>
            <a:ext cx="9725753" cy="13024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天子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到诸侯国去叫作巡狩；巡狩就是巡查诸侯驻守、掌管的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疆土。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62758" y="3194606"/>
            <a:ext cx="9725753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给我创作君臣同乐的乐曲。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87599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9000" y="726740"/>
            <a:ext cx="11478502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文本名句</a:t>
            </a:r>
            <a:endParaRPr lang="zh-CN" altLang="zh-CN" sz="2800" b="1" kern="100" dirty="0">
              <a:solidFill>
                <a:srgbClr val="0000FF"/>
              </a:solidFill>
              <a:latin typeface="微软雅黑"/>
              <a:ea typeface="微软雅黑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名言警句</a:t>
            </a:r>
            <a:endParaRPr lang="zh-CN" altLang="en-US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0642" y="1485578"/>
            <a:ext cx="1170922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此无他，与民同乐也。今王与百姓同乐，则王矣。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古之人与民偕乐，故能乐也。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时日害丧，予及女偕亡！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乐民之乐者，民亦乐其乐。忧民之忧者，民亦忧其忧。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1082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9000" y="726740"/>
            <a:ext cx="11478502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文外名句</a:t>
            </a:r>
            <a:endParaRPr lang="zh-CN" altLang="zh-CN" sz="2800" b="1" kern="100" dirty="0">
              <a:solidFill>
                <a:srgbClr val="0000FF"/>
              </a:solidFill>
              <a:latin typeface="微软雅黑"/>
              <a:ea typeface="微软雅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566" y="1485578"/>
            <a:ext cx="11364853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人之患，在好为人师。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有不虞之誉，有求全之毁。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人之易其言也，无责耳矣。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仲尼不为已甚者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7" name="图片 6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476285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2733675" cy="795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0" y="396912"/>
            <a:ext cx="2733675" cy="400110"/>
          </a:xfrm>
          <a:prstGeom prst="rect">
            <a:avLst/>
          </a:prstGeom>
          <a:solidFill>
            <a:schemeClr val="accent6">
              <a:lumMod val="75000"/>
              <a:alpha val="5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内容索引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2812173" y="2675920"/>
            <a:ext cx="684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hlinkClick r:id="rId3" action="ppaction://hlinksldjump"/>
          </p:cNvPr>
          <p:cNvSpPr txBox="1"/>
          <p:nvPr/>
        </p:nvSpPr>
        <p:spPr>
          <a:xfrm>
            <a:off x="2782838" y="2152700"/>
            <a:ext cx="6903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预读先学 </a:t>
            </a:r>
            <a:r>
              <a:rPr lang="en-US" altLang="zh-CN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 </a:t>
            </a:r>
            <a:r>
              <a:rPr lang="zh-CN" altLang="en-US" sz="2800" b="1" dirty="0">
                <a:solidFill>
                  <a:srgbClr val="3114AC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读文本内容</a:t>
            </a:r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，知文理学基础</a:t>
            </a:r>
            <a:endParaRPr lang="en-US" altLang="zh-CN" sz="2800" b="1" dirty="0">
              <a:solidFill>
                <a:srgbClr val="3114AC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2812173" y="3707997"/>
            <a:ext cx="6840000" cy="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hlinkClick r:id="rId4" action="ppaction://hlinksldjump"/>
          </p:cNvPr>
          <p:cNvSpPr txBox="1"/>
          <p:nvPr/>
        </p:nvSpPr>
        <p:spPr>
          <a:xfrm>
            <a:off x="2782838" y="3184815"/>
            <a:ext cx="6903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精读研析 </a:t>
            </a:r>
            <a:r>
              <a:rPr lang="en-US" altLang="zh-CN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 </a:t>
            </a:r>
            <a:r>
              <a:rPr lang="zh-CN" altLang="en-US" sz="2800" b="1" dirty="0">
                <a:solidFill>
                  <a:srgbClr val="3114AC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读课文题点，析思路明答案</a:t>
            </a:r>
            <a:endParaRPr lang="en-US" altLang="zh-CN" sz="2800" b="1" dirty="0">
              <a:solidFill>
                <a:srgbClr val="3114AC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sp>
        <p:nvSpPr>
          <p:cNvPr id="20" name="TextBox 19">
            <a:hlinkClick r:id="rId5" action="ppaction://hlinksldjump"/>
          </p:cNvPr>
          <p:cNvSpPr txBox="1"/>
          <p:nvPr/>
        </p:nvSpPr>
        <p:spPr>
          <a:xfrm>
            <a:off x="2782838" y="4274726"/>
            <a:ext cx="6903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多读厚积 </a:t>
            </a:r>
            <a:r>
              <a:rPr lang="en-US" altLang="zh-CN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</a:t>
            </a:r>
            <a:r>
              <a:rPr lang="zh-CN" altLang="en-US" sz="2800" b="1" dirty="0">
                <a:solidFill>
                  <a:srgbClr val="3114AC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读优秀作文，积素养提技能</a:t>
            </a:r>
            <a:endParaRPr lang="en-US" altLang="zh-CN" sz="2800" b="1" dirty="0">
              <a:solidFill>
                <a:srgbClr val="3114AC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2787790" y="4797946"/>
            <a:ext cx="684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4512665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7985" y="3076446"/>
            <a:ext cx="96744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精读研析 </a:t>
            </a:r>
            <a:r>
              <a:rPr lang="en-US" altLang="zh-CN" sz="40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 </a:t>
            </a:r>
            <a:r>
              <a:rPr lang="zh-CN" altLang="en-US" sz="4000" dirty="0">
                <a:solidFill>
                  <a:schemeClr val="bg1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读课文题点，析思路明答案</a:t>
            </a:r>
            <a:endParaRPr lang="en-US" altLang="zh-CN" sz="4000" dirty="0">
              <a:solidFill>
                <a:schemeClr val="bg1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5220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77344" y="698864"/>
            <a:ext cx="11478502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庄暴见孟子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一则为什么一开始要先写庄暴与孟子的谈话？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要点突破</a:t>
            </a:r>
            <a:endParaRPr lang="zh-CN" altLang="en-US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43">
            <a:hlinkClick r:id="rId2" action="ppaction://hlinksldjump"/>
          </p:cNvPr>
          <p:cNvSpPr txBox="1"/>
          <p:nvPr/>
        </p:nvSpPr>
        <p:spPr>
          <a:xfrm>
            <a:off x="377344" y="1455961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xmlns="" val="1913856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395369" y="117426"/>
            <a:ext cx="11273868" cy="64730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庄暴与孟子的谈话是一个引子，只有短短几句，由庄暴之言，提出齐宣王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好乐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，而孟子的简单回答，则直接提出了本文的论题，齐宣王好乐与齐国大治的关系：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王之好乐甚，则齐国其庶几乎！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但这一部分的对话没有论述为什么齐宣王好乐齐国就能大治，也许是孟子根本没有与庄暴详谈，更大可能是有意留在记载与齐宣王谈话时再写出，更恰当有力。在下文中孟子面对齐宣王展开论述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与民同乐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观点前，引出一段庄暴与孟子的对话，至少有这样几个作用：正面提出论题；制造议论悬念；以庄暴无言以对齐宣王，说明此论题的难度，反衬孟子论辩艺术的高明。《孟子》是对话体的文章，以对话形式切入论题，也是孟子散文的常见手法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026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9000" y="584465"/>
            <a:ext cx="11478502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孟子在文中描绘的悲惨和太平两幅画面，有什么作用？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4" name="TextBox 43">
            <a:hlinkClick r:id="rId2" action="ppaction://hlinksldjump"/>
          </p:cNvPr>
          <p:cNvSpPr txBox="1"/>
          <p:nvPr/>
        </p:nvSpPr>
        <p:spPr>
          <a:xfrm>
            <a:off x="365337" y="1413570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xmlns="" val="1215882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363063" y="741466"/>
            <a:ext cx="11386607" cy="40564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2472" y="766199"/>
            <a:ext cx="11179503" cy="38877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孟子和齐宣王的一番对话，最大的妙处在于他没有纠缠于先王之乐和世俗之乐，也没有极力推荐先王之乐或批评世俗之乐，而是力图把齐宣王引向与民同乐。这是更根本的，因为一个国家的最高统治者真的能与百姓同乐，以百姓之乐为乐，以百姓之忧为忧。那么，就能成就王业了，恐怕百姓也就不会向国君提更高的要求了。孟子不是通过说理，而是运用了打比方、对比的方法，把复杂的问题简单化了。</a:t>
            </a:r>
            <a:endParaRPr lang="zh-CN" altLang="zh-CN" sz="10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7696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90993" y="273416"/>
            <a:ext cx="11364853" cy="13199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请以本课后两则选文为例，说一说孟子是如何把握机会来宣传自己的政治主张的。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4" name="TextBox 43">
            <a:hlinkClick r:id="rId2" action="ppaction://hlinksldjump"/>
          </p:cNvPr>
          <p:cNvSpPr txBox="1"/>
          <p:nvPr/>
        </p:nvSpPr>
        <p:spPr>
          <a:xfrm>
            <a:off x="490993" y="174399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xmlns="" val="3952547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9239" y="549474"/>
            <a:ext cx="11386607" cy="45340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孟子见梁惠王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一则中，孟子从惠王一句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贤者亦乐此乎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的问话引申出去，谈到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贤者而后乐此，不贤者虽有此，不乐也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，并引用古代故事来说服梁惠王，让其在何去何从中同意孟子的观点，时机抓得准确，论证有力、得当。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齐宣王见孟子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一则，孟子也是在回答了齐宣王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贤者亦有此乐乎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的问话后提出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与民同乐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的观点，然后借齐景公问晏子出游一事来阐明应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乐以天下，忧以天下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，借古讽今，很有说服力。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4217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90992" y="387815"/>
            <a:ext cx="11364853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本文使用了大量的对比手法，请结合文章说一说对比手法的好处。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4" name="TextBox 43">
            <a:hlinkClick r:id="rId2" action="ppaction://hlinksldjump"/>
          </p:cNvPr>
          <p:cNvSpPr txBox="1"/>
          <p:nvPr/>
        </p:nvSpPr>
        <p:spPr>
          <a:xfrm>
            <a:off x="490992" y="1167929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xmlns="" val="24375336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36678" y="541338"/>
            <a:ext cx="11051729" cy="46166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庄暴见孟子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一则以欣赏音乐和狩猎为例，先说国君不与民同乐就会遭百姓厌弃，再说国君与民同乐就会受百姓拥戴。正反对照，孰轻孰重，不言而喻。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孟子见梁惠王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一则，先说周文王爱惜民力，百姓服役欢欣雀跃，周文王也深受百姓爱戴；夏桀残暴害民，百姓欲与之同归于尽，自然受到民众唾弃。一正一反，有力地揭示了君主贤明才能拥有池沼苑囿之乐的主旨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1846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91389" y="908474"/>
            <a:ext cx="10942306" cy="33239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齐宣王见孟子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一则，孟子引用故事来说明自己的观点。齐景公想出去游山玩水，晏子劝谏，先说古之天子出游、诸侯述职是为了急民之所急，因此，百姓盼望国君出游；眼下国君出游是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流连荒亡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，兴师动众而又靡费民财，为百姓添乱增忧。如此正反对比，使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乐以天下，忧以天下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的主旨更加鲜明突出。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6308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22105" y="3075851"/>
            <a:ext cx="954620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预读先学 </a:t>
            </a:r>
            <a:r>
              <a:rPr lang="en-US" altLang="zh-CN" sz="4000" b="1" dirty="0" smtClean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</a:t>
            </a:r>
            <a:r>
              <a:rPr lang="zh-CN" altLang="en-US" sz="4000" dirty="0">
                <a:solidFill>
                  <a:schemeClr val="bg1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读文本内容，知文理学基础</a:t>
            </a:r>
            <a:endParaRPr lang="en-US" altLang="zh-CN" sz="4000" dirty="0">
              <a:solidFill>
                <a:schemeClr val="bg1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9845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05336" y="612437"/>
            <a:ext cx="11478502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孟子善用故事说理，这样写有什么好处？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延伸探究</a:t>
            </a:r>
            <a:endParaRPr lang="zh-CN" altLang="en-US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5336" y="138395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pic>
        <p:nvPicPr>
          <p:cNvPr id="8" name="图片 7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5336" y="1917626"/>
            <a:ext cx="11199907" cy="38877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则选文中，孟子引用了古代典籍中的记载和故事来证明自己的观点。第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则中引用了《诗经》中记载的周文王贤明而受百姓拥戴的故事和《尚书》中《汤誓》一篇记载的百姓痛恨夏桀的事例；第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则中引用了过去齐景公问晏子的故事，说明该如何出游。这样，增强了文章的说服力，正所谓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前事不忘，后事之师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，面对这些前朝先例，统治者更应该幡然醒悟，否则，就会重蹈覆辙。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20634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57763" y="2925738"/>
            <a:ext cx="96744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多读厚积 </a:t>
            </a:r>
            <a:r>
              <a:rPr lang="en-US" altLang="zh-CN" sz="40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 </a:t>
            </a:r>
            <a:r>
              <a:rPr lang="zh-CN" altLang="en-US" sz="4000" dirty="0">
                <a:solidFill>
                  <a:schemeClr val="bg1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读优秀作文，积素养提技能</a:t>
            </a:r>
            <a:endParaRPr lang="en-US" altLang="zh-CN" sz="4000" dirty="0">
              <a:solidFill>
                <a:schemeClr val="bg1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5667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5825" y="372732"/>
            <a:ext cx="11364853" cy="395798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孟子三乐</a:t>
            </a:r>
            <a:endParaRPr lang="zh-CN" altLang="zh-CN" sz="2000" kern="100" dirty="0">
              <a:latin typeface="宋体"/>
              <a:cs typeface="Courier New"/>
            </a:endParaRP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所谓孟子三乐，概括讲就是亲情之乐，一家人身体健康和睦相处；自身之乐，做人处事一切都问心无愧；教育之乐，得到天下优秀的人才并教育他们。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endParaRPr lang="zh-CN" altLang="zh-CN" sz="2000" kern="100" dirty="0">
              <a:latin typeface="宋体"/>
              <a:cs typeface="Courier New"/>
            </a:endParaRPr>
          </a:p>
          <a:p>
            <a:pPr lvl="0" algn="just">
              <a:lnSpc>
                <a:spcPct val="140000"/>
              </a:lnSpc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/>
              </a:rPr>
              <a:t>【</a:t>
            </a:r>
            <a:r>
              <a:rPr lang="zh-CN" altLang="en-US" sz="2800" b="1" kern="1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/>
              </a:rPr>
              <a:t>思悟亮点</a:t>
            </a:r>
            <a:r>
              <a:rPr lang="en-US" altLang="zh-CN" sz="2800" b="1" kern="1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/>
              </a:rPr>
              <a:t>】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文章开头为什么要概括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孟子三乐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？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990073" y="375395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提示</a:t>
            </a:r>
          </a:p>
        </p:txBody>
      </p:sp>
      <p:sp>
        <p:nvSpPr>
          <p:cNvPr id="5" name="矩形 4"/>
          <p:cNvSpPr/>
          <p:nvPr/>
        </p:nvSpPr>
        <p:spPr>
          <a:xfrm>
            <a:off x="449352" y="4287626"/>
            <a:ext cx="11478502" cy="13024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作者开头对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孟子三乐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进行了简要概括，指出了其实质，作为下面论述的总领，同时也呼应了标题。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5190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5825" y="303684"/>
            <a:ext cx="11364853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第一乐，是家乐。家人都健在，可以在一起开开心心地生活，这也体现了他崇尚孔子的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孝悌之道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其实很容易理解，如果一个人再幸福，而自己的亲人却不在身边，那也只会是有残缺的幸福。就像现在的孩子们，在遭遇到父母去世或是离异的情况下，影响最大的就是孩子。在他们每个人的心里都对家有无限的依赖，因为那里永远是他们的避风港。可是一旦破碎后，大部分孩子的心里便会发生很大的改变，他们没有了依靠，所有事情都憋在心里，自己去烦恼，他们更加羡慕那些拥有美好家庭的孩子们。不只孩子会这样，家长也是一样，都希望拥有一个幸福的家。因此，只有一家人幸福地在一起，才会感到快乐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xmlns="" val="30987399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03516" y="544937"/>
            <a:ext cx="1125233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作者为什么要强调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家乐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？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3516" y="1952617"/>
            <a:ext cx="11140921" cy="1333161"/>
          </a:xfrm>
          <a:prstGeom prst="rect">
            <a:avLst/>
          </a:prstGeom>
          <a:solidFill>
            <a:srgbClr val="DCE6F2"/>
          </a:solidFill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一是因为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家乐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是孟子的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孝悌之道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，二是因为家庭是孩子们的避风港，只有一家人生活在一起才感到快乐。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3516" y="1346936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提示</a:t>
            </a:r>
          </a:p>
        </p:txBody>
      </p:sp>
    </p:spTree>
    <p:extLst>
      <p:ext uri="{BB962C8B-B14F-4D97-AF65-F5344CB8AC3E}">
        <p14:creationId xmlns:p14="http://schemas.microsoft.com/office/powerpoint/2010/main" xmlns="" val="12590019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9383" y="261442"/>
            <a:ext cx="11364853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二乐，是自乐。自己对自己的行为或是所做的事都不后悔，这也是孟子身上所具有的品质。就现在的人们来说，总会有表里不一的人，而真正能做到不后悔的人又有多少呢？好比那些小偷，他们为了一时的贪念而做出违法的事情，可能当时成功后，不禁会有些许喜悦，可是仔细一想，他们真的很开心吗？他们所拥有的东西，是靠自己的努力得到的吗？当然不是，那么他们用的时候就不可能问心无愧。因此，即使他们的生活比以前好过些了，可是却还是快乐不起来，因为他们不可以心安理得。再如现在刚开始就业的人们，待他们事业稳定后，不免会有一颗进取之心在燃烧，希望可以有自己的一番事业，为此开始了自己的创业之路，过程中难免会有许多阻碍，可是他们从未放弃过，仍然拥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最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08487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9000" y="45418"/>
            <a:ext cx="11478502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本的希望。最终，有的人成功了，开始了自己新的生活，这时候他们肯定会很快乐，为自己当初没有轻易放弃而开心；而有的人却并没有成功，但是他们也从来没有后悔，因为自己当初已经竭尽所能，努力尝试过了，只不过没有找到适合自己的道路而已，所以他们也是快乐的。我想人们做到对自己所做的事问心无愧时才会真正快乐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自乐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，作者是如何理解的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？</a:t>
            </a:r>
            <a:endParaRPr lang="zh-CN" altLang="zh-CN" sz="2000" kern="100" dirty="0">
              <a:latin typeface="宋体"/>
              <a:cs typeface="Courier Ne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599262" y="3381390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提示</a:t>
            </a:r>
          </a:p>
        </p:txBody>
      </p:sp>
      <p:sp>
        <p:nvSpPr>
          <p:cNvPr id="5" name="矩形 4"/>
          <p:cNvSpPr/>
          <p:nvPr/>
        </p:nvSpPr>
        <p:spPr>
          <a:xfrm>
            <a:off x="406574" y="4071602"/>
            <a:ext cx="11478502" cy="13024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作者认为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自乐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是发自内心的，是不为所做事情后悔的一种感受；能否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自乐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，也不在于成功与失败，而在于做到问心无愧。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61761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62161" y="45418"/>
            <a:ext cx="11364853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三乐，是可以得到优秀的人去教育他们。这也体现了孟子招纳天下有志之才。我想这个应该主要体现了老师的快乐，他们遇到过许多的学生，总会有一些是令他们引以为傲的人，这也就是他们从教的乐趣所在吧。</a:t>
            </a:r>
            <a:endParaRPr lang="zh-CN" altLang="zh-CN" sz="2000" kern="100" dirty="0">
              <a:latin typeface="宋体"/>
              <a:cs typeface="Courier New"/>
            </a:endParaRP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我想，一个真正快乐的人，至少要做到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家乐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自乐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，如果有更高的理想，可以再发展到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教育之乐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。这应该也就是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孟子三乐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的初衷吧。</a:t>
            </a:r>
            <a:endParaRPr lang="zh-CN" altLang="zh-CN" sz="20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读了这篇文章，你有怎样的感受？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42001" y="4725938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提示</a:t>
            </a:r>
          </a:p>
        </p:txBody>
      </p:sp>
      <p:sp>
        <p:nvSpPr>
          <p:cNvPr id="5" name="矩形 4"/>
          <p:cNvSpPr/>
          <p:nvPr/>
        </p:nvSpPr>
        <p:spPr>
          <a:xfrm>
            <a:off x="406574" y="5426854"/>
            <a:ext cx="11478502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Courier New"/>
              </a:rPr>
              <a:t>让我们感受到家庭美满、做事问心无愧、教育优秀人才的重要性。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  <p:pic>
        <p:nvPicPr>
          <p:cNvPr id="6" name="图片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485043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\\莫成程\g\图片\新建文件夹1.21\2..jpg"/>
          <p:cNvPicPr>
            <a:picLocks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356"/>
          <a:stretch/>
        </p:blipFill>
        <p:spPr bwMode="auto">
          <a:xfrm>
            <a:off x="406" y="794"/>
            <a:ext cx="121896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-1275" y="3707638"/>
            <a:ext cx="12192000" cy="1375395"/>
            <a:chOff x="-1524000" y="2705990"/>
            <a:chExt cx="12192000" cy="1375395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5" name="矩形 14"/>
          <p:cNvSpPr/>
          <p:nvPr/>
        </p:nvSpPr>
        <p:spPr>
          <a:xfrm>
            <a:off x="3987002" y="3645818"/>
            <a:ext cx="4648455" cy="886749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4400" b="1" dirty="0" smtClean="0">
                <a:solidFill>
                  <a:srgbClr val="0000FF"/>
                </a:solidFill>
                <a:effectLst/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4400" b="1" dirty="0">
              <a:solidFill>
                <a:srgbClr val="0000FF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6612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4566" y="719233"/>
            <a:ext cx="11449272" cy="458276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释文</a:t>
            </a:r>
            <a:r>
              <a:rPr lang="zh-CN" altLang="en-US" sz="2800" b="1" kern="100" dirty="0" smtClean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题</a:t>
            </a:r>
            <a:endParaRPr lang="en-US" altLang="zh-CN" sz="2800" b="1" kern="100" dirty="0" smtClean="0">
              <a:solidFill>
                <a:srgbClr val="0000FF"/>
              </a:solidFill>
              <a:latin typeface="微软雅黑"/>
              <a:ea typeface="微软雅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乐民之乐，忧民之忧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提炼自《孟子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梁惠王下》中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乐民之乐者，民亦乐其乐。忧民之忧者，民亦忧其忧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，是孟子对统治者的告诫，希望他们记得天下万民的忧与乐，并且以天下万民的忧乐为忧乐。孟子的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乐民之乐，忧民之忧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主要是对统治者提出的要求，其政治目的是推动封建王朝向前发展，但是，它也表现了孟子对广大人民群众的深切关怀。今天，我们有必要把它的精神发扬光大，要一心为民。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知文明理</a:t>
            </a:r>
            <a:endParaRPr lang="zh-CN" altLang="en-US" sz="1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7976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77802" y="261442"/>
            <a:ext cx="11112550" cy="637095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明主旨</a:t>
            </a:r>
            <a:endParaRPr lang="en-US" altLang="zh-CN" sz="2800" b="1" kern="100" dirty="0" smtClean="0">
              <a:solidFill>
                <a:srgbClr val="0000FF"/>
              </a:solidFill>
              <a:latin typeface="微软雅黑"/>
              <a:ea typeface="微软雅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本课所录三则选文从不同方面共同阐述了孟子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与民同乐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的思想。第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则选文，孟子与齐宣王论乐，乘机劝说齐宣王要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与民同乐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，施行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仁政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。孟子认为，国君能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与民同乐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，便能施行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仁政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，最后形成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王天下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的局面。第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则选文，孟子拿周文王和夏桀进行对比，说明与民同乐就会得到百姓的拥戴，不与民同乐，老百姓就会恨之入骨，这样，国君即使拥有再多也不会感到快乐。第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则选文，孟子通过陈述晏婴劝齐景公不要只图自己享乐，要施行仁政与民同忧乐的故事，证明了自己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乐以天下，忧以天下，然而不王者，未之有也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的观点。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1391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语言积累</a:t>
            </a:r>
            <a:endParaRPr lang="zh-CN" altLang="en-US" sz="1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566" y="261442"/>
            <a:ext cx="11449272" cy="654330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词语理解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通假字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今之乐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古之乐也</a:t>
            </a:r>
            <a:r>
              <a:rPr lang="zh-CN" altLang="zh-CN" sz="2800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可得闻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好世俗之乐耳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害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丧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予及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女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偕亡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君何尤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景公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 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⑧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徵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招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同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 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655046" y="161043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犹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51190" y="162959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如同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75203" y="225850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欤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55046" y="22776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语气词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222998" y="292573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只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554369" y="292573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只、仅仅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214886" y="353909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曷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547225" y="355464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何日、何时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535243" y="414987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汝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975403" y="416539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你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142878" y="479794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慉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511030" y="479794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喜欢、喜爱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782838" y="544601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悦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400307" y="544601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高兴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631464" y="609409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韶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187185" y="6090563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古代乐曲名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7392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7" grpId="0"/>
      <p:bldP spid="7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21360" y="-39950"/>
            <a:ext cx="11478502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一词多义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16509" y="1832258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疾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8742" y="693490"/>
            <a:ext cx="891509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疾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首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蹙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君子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疾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夫舍曰欲之而必为之辞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 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疾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风知劲草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_____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_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声非加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疾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9" name="左大括号 8"/>
          <p:cNvSpPr/>
          <p:nvPr/>
        </p:nvSpPr>
        <p:spPr>
          <a:xfrm>
            <a:off x="1702718" y="887192"/>
            <a:ext cx="169654" cy="247188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6614" y="4712578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举</a:t>
            </a:r>
            <a:endParaRPr lang="en-US" altLang="zh-CN" sz="2800" kern="100" dirty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74726" y="3424907"/>
            <a:ext cx="8915091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举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欣欣然有喜色而相告曰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举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头望明月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傅说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举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于版筑之间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举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大计亦死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戍卒叫，函谷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举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13" name="左大括号 12"/>
          <p:cNvSpPr/>
          <p:nvPr/>
        </p:nvSpPr>
        <p:spPr>
          <a:xfrm>
            <a:off x="1652823" y="3611834"/>
            <a:ext cx="169654" cy="2986312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67291" y="81834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痛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031310" y="146641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痛恨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57258" y="204247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猛烈的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95283" y="270971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强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39222" y="350180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全，都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78982" y="414987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抬起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159102" y="479794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推荐，选用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040267" y="544601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发动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763249" y="607492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攻下，占领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41180" y="929659"/>
            <a:ext cx="363537" cy="369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53750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8" grpId="0"/>
      <p:bldP spid="8" grpId="1"/>
      <p:bldP spid="10" grpId="0"/>
      <p:bldP spid="10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21" grpId="0"/>
      <p:bldP spid="21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16509" y="1485578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夫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60635" y="405458"/>
            <a:ext cx="891509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夫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何使我至于此极也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一夫当关，万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夫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莫开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遂率子孙荷担者三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夫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使君自有妇，罗敷自有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夫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9" name="左大括号 8"/>
          <p:cNvSpPr/>
          <p:nvPr/>
        </p:nvSpPr>
        <p:spPr>
          <a:xfrm>
            <a:off x="1702718" y="540512"/>
            <a:ext cx="169654" cy="247188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38622" y="4005858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适</a:t>
            </a:r>
            <a:endParaRPr lang="en-US" altLang="zh-CN" sz="2800" kern="100" dirty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60635" y="3277408"/>
            <a:ext cx="891509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天子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诸侯曰巡狩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还家门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邂逅相遇，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我愿兮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13" name="左大括号 12"/>
          <p:cNvSpPr/>
          <p:nvPr/>
        </p:nvSpPr>
        <p:spPr>
          <a:xfrm>
            <a:off x="1724831" y="3447331"/>
            <a:ext cx="169654" cy="174494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483329" y="47746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句首发语词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19142" y="117838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人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482361" y="177361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成年男子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39222" y="242168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丈夫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231110" y="333862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到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去</a:t>
            </a:r>
            <a:endParaRPr lang="zh-CN" altLang="en-US" sz="2800" dirty="0"/>
          </a:p>
        </p:txBody>
      </p:sp>
      <p:sp>
        <p:nvSpPr>
          <p:cNvPr id="16" name="矩形 15"/>
          <p:cNvSpPr/>
          <p:nvPr/>
        </p:nvSpPr>
        <p:spPr>
          <a:xfrm>
            <a:off x="4078982" y="399930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女子出嫁</a:t>
            </a:r>
            <a:endParaRPr lang="zh-CN" altLang="en-US" sz="2800" dirty="0"/>
          </a:p>
        </p:txBody>
      </p:sp>
      <p:sp>
        <p:nvSpPr>
          <p:cNvPr id="15" name="矩形 14"/>
          <p:cNvSpPr/>
          <p:nvPr/>
        </p:nvSpPr>
        <p:spPr>
          <a:xfrm>
            <a:off x="5519142" y="465393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适合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027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7" grpId="0"/>
      <p:bldP spid="7" grpId="1"/>
      <p:bldP spid="8" grpId="0"/>
      <p:bldP spid="8" grpId="1"/>
      <p:bldP spid="14" grpId="0"/>
      <p:bldP spid="14" grpId="1"/>
      <p:bldP spid="16" grpId="0"/>
      <p:bldP spid="16" grpId="1"/>
      <p:bldP spid="15" grpId="0"/>
      <p:bldP spid="1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16509" y="1840731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修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60635" y="472579"/>
            <a:ext cx="8915091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吾何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而可以比于先王观也：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</a:t>
            </a:r>
            <a:r>
              <a:rPr lang="zh-CN" altLang="zh-CN" sz="2800" u="sng" kern="100" dirty="0" smtClean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外结好孙权，内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政理：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</a:t>
            </a:r>
            <a:r>
              <a:rPr lang="zh-CN" altLang="zh-CN" sz="2800" u="sng" kern="100" dirty="0" smtClean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臣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身洁行数十年：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zh-CN" altLang="zh-CN" sz="2800" u="sng" kern="100" dirty="0" smtClean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乃重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岳阳楼：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</a:t>
            </a:r>
            <a:r>
              <a:rPr lang="zh-CN" altLang="zh-CN" sz="2800" u="sng" kern="100" dirty="0" smtClean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邹忌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八尺有余：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</a:t>
            </a:r>
            <a:r>
              <a:rPr lang="zh-CN" altLang="zh-CN" sz="2800" u="sng" kern="100" dirty="0" smtClean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9" name="左大括号 8"/>
          <p:cNvSpPr/>
          <p:nvPr/>
        </p:nvSpPr>
        <p:spPr>
          <a:xfrm>
            <a:off x="1702718" y="609675"/>
            <a:ext cx="169654" cy="3046337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636424" y="54947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从事某种活动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912475" y="119754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治理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59102" y="184561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</a:rPr>
              <a:t>修养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11030" y="249369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修建，修造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05330" y="314176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长，高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17382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theme/theme1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6693</TotalTime>
  <Words>4564</Words>
  <Application>Microsoft Office PowerPoint</Application>
  <PresentationFormat>自定义</PresentationFormat>
  <Paragraphs>252</Paragraphs>
  <Slides>38</Slides>
  <Notes>0</Notes>
  <HiddenSlides>5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39" baseType="lpstr">
      <vt:lpstr>7_Office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Administrator</dc:creator>
  <dc:description>语文备课大师【全免费】</dc:description>
  <cp:lastModifiedBy>Administrator</cp:lastModifiedBy>
  <cp:revision>语文备课大师【全免费】</cp:revision>
  <dcterms:created xsi:type="dcterms:W3CDTF">2014-11-27T01:03:00Z</dcterms:created>
  <dcterms:modified xsi:type="dcterms:W3CDTF">2017-12-21T02:40:26Z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2052-10.1.0.5458</vt:lpwstr>
  </property>
  <property fmtid="{64440492-4C8B-11D1-8B70-080036B11A03}" pid="4">
    <vt:lpwstr>语文备课大师【全免费】</vt:lpwstr>
  </property>
</Properties>
</file>