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288" r:id="rId3"/>
    <p:sldId id="304" r:id="rId4"/>
    <p:sldId id="305" r:id="rId5"/>
    <p:sldId id="306" r:id="rId6"/>
    <p:sldId id="307" r:id="rId7"/>
    <p:sldId id="308" r:id="rId8"/>
    <p:sldId id="309" r:id="rId9"/>
    <p:sldId id="310" r:id="rId10"/>
    <p:sldId id="311" r:id="rId11"/>
    <p:sldId id="312" r:id="rId12"/>
    <p:sldId id="366" r:id="rId13"/>
    <p:sldId id="367" r:id="rId14"/>
    <p:sldId id="335" r:id="rId15"/>
    <p:sldId id="292" r:id="rId16"/>
    <p:sldId id="345" r:id="rId17"/>
    <p:sldId id="368" r:id="rId18"/>
    <p:sldId id="375" r:id="rId19"/>
    <p:sldId id="376" r:id="rId20"/>
    <p:sldId id="369" r:id="rId21"/>
    <p:sldId id="370" r:id="rId22"/>
    <p:sldId id="371" r:id="rId23"/>
    <p:sldId id="372"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5097" autoAdjust="0"/>
  </p:normalViewPr>
  <p:slideViewPr>
    <p:cSldViewPr snapToGrid="0">
      <p:cViewPr>
        <p:scale>
          <a:sx n="100" d="100"/>
          <a:sy n="100" d="100"/>
        </p:scale>
        <p:origin x="-1134" y="-9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628650" y="1369219"/>
            <a:ext cx="78867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p:spPr>
        <p:txBody>
          <a:bodyPr/>
          <a:lstStyle/>
          <a:p>
            <a:fld id="{B1AA9239-D668-474B-AEC1-AED18A126247}" type="datetimeFigureOut">
              <a:rPr lang="zh-CN" altLang="en-US" smtClean="0"/>
              <a:pPr/>
              <a:t>2019/1/3</a:t>
            </a:fld>
            <a:endParaRPr lang="zh-CN" altLang="en-US"/>
          </a:p>
        </p:txBody>
      </p:sp>
      <p:sp>
        <p:nvSpPr>
          <p:cNvPr id="5" name="Footer Placeholder 4"/>
          <p:cNvSpPr>
            <a:spLocks noGrp="1"/>
          </p:cNvSpPr>
          <p:nvPr>
            <p:ph type="ftr" sz="quarter" idx="11"/>
          </p:nvPr>
        </p:nvSpPr>
        <p:spPr>
          <a:xfrm>
            <a:off x="3028950" y="4767263"/>
            <a:ext cx="3086100" cy="273844"/>
          </a:xfr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p:spPr>
        <p:txBody>
          <a:bodyPr/>
          <a:lstStyle/>
          <a:p>
            <a:fld id="{3D5D4752-0CE7-4497-9789-8CD18D74C97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ransition spd="med">
    <p:fade/>
  </p:transition>
  <p:timing>
    <p:tnLst>
      <p:par>
        <p:cTn id="1" dur="indefinite" restart="never" nodeType="tmRoot"/>
      </p:par>
    </p:tnLst>
  </p:timing>
  <p:txStyles>
    <p:titleStyle>
      <a:lvl1pPr algn="l" defTabSz="514350" rtl="0" eaLnBrk="1" fontAlgn="base" hangingPunct="1">
        <a:lnSpc>
          <a:spcPct val="90000"/>
        </a:lnSpc>
        <a:spcBef>
          <a:spcPct val="0"/>
        </a:spcBef>
        <a:spcAft>
          <a:spcPct val="0"/>
        </a:spcAft>
        <a:defRPr sz="2400" b="1" kern="1200">
          <a:solidFill>
            <a:schemeClr val="bg1"/>
          </a:solidFill>
          <a:latin typeface="Arial" pitchFamily="34" charset="0"/>
          <a:ea typeface="+mj-ea"/>
          <a:cs typeface="+mj-cs"/>
        </a:defRPr>
      </a:lvl1pPr>
      <a:lvl2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2pPr>
      <a:lvl3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3pPr>
      <a:lvl4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4pPr>
      <a:lvl5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5pPr>
      <a:lvl6pPr marL="4572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6pPr>
      <a:lvl7pPr marL="9144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7pPr>
      <a:lvl8pPr marL="13716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8pPr>
      <a:lvl9pPr marL="18288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9pPr>
    </p:titleStyle>
    <p:bodyStyle>
      <a:lvl1pPr marL="271463" indent="-271463" algn="just" defTabSz="514350" rtl="0" eaLnBrk="1" fontAlgn="base" hangingPunct="1">
        <a:lnSpc>
          <a:spcPct val="110000"/>
        </a:lnSpc>
        <a:spcBef>
          <a:spcPts val="900"/>
        </a:spcBef>
        <a:spcAft>
          <a:spcPct val="0"/>
        </a:spcAft>
        <a:buClr>
          <a:schemeClr val="accent1"/>
        </a:buClr>
        <a:buSzPct val="60000"/>
        <a:buFont typeface="Wingdings" pitchFamily="2" charset="2"/>
        <a:buChar char="u"/>
        <a:defRPr lang="zh-CN" altLang="en-US" kern="1200" dirty="0">
          <a:solidFill>
            <a:schemeClr val="accent1"/>
          </a:solidFill>
          <a:latin typeface="Arial" pitchFamily="34" charset="0"/>
          <a:ea typeface="+mn-ea"/>
          <a:cs typeface="+mn-cs"/>
        </a:defRPr>
      </a:lvl1pPr>
      <a:lvl2pPr marL="271463" indent="-271463" algn="just" defTabSz="514350" rtl="0" eaLnBrk="1" fontAlgn="base" hangingPunct="1">
        <a:lnSpc>
          <a:spcPct val="120000"/>
        </a:lnSpc>
        <a:spcBef>
          <a:spcPct val="0"/>
        </a:spcBef>
        <a:spcAft>
          <a:spcPts val="900"/>
        </a:spcAft>
        <a:buClr>
          <a:srgbClr val="ECA280"/>
        </a:buClr>
        <a:buFont typeface="幼圆" pitchFamily="49" charset="-122"/>
        <a:buChar char=" "/>
        <a:defRPr sz="1300" kern="1200">
          <a:solidFill>
            <a:schemeClr val="tx1"/>
          </a:solidFill>
          <a:latin typeface="Arial" pitchFamily="34" charset="0"/>
          <a:ea typeface="+mn-ea"/>
          <a:cs typeface="+mn-cs"/>
        </a:defRPr>
      </a:lvl2pPr>
      <a:lvl3pPr marL="642938" indent="-128588" algn="l" defTabSz="514350" rtl="0" eaLnBrk="1" fontAlgn="base" hangingPunct="1">
        <a:lnSpc>
          <a:spcPct val="90000"/>
        </a:lnSpc>
        <a:spcBef>
          <a:spcPts val="275"/>
        </a:spcBef>
        <a:spcAft>
          <a:spcPct val="0"/>
        </a:spcAft>
        <a:buFont typeface="Arial" pitchFamily="34" charset="0"/>
        <a:buChar char="•"/>
        <a:defRPr sz="1100" kern="1200">
          <a:solidFill>
            <a:schemeClr val="tx1"/>
          </a:solidFill>
          <a:latin typeface="Arial" pitchFamily="34" charset="0"/>
          <a:ea typeface="+mn-ea"/>
          <a:cs typeface="+mn-cs"/>
        </a:defRPr>
      </a:lvl3pPr>
      <a:lvl4pPr marL="900113"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4pPr>
      <a:lvl5pPr marL="1157288"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5532284"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专题八</a:t>
            </a:r>
            <a:r>
              <a:rPr lang="zh-CN" altLang="en-US" sz="3200" b="1" spc="100" dirty="0">
                <a:latin typeface="微软雅黑" panose="020B0503020204020204" pitchFamily="34" charset="-122"/>
                <a:ea typeface="微软雅黑" panose="020B0503020204020204" pitchFamily="34" charset="-122"/>
              </a:rPr>
              <a:t>　</a:t>
            </a:r>
            <a:r>
              <a:rPr lang="zh-CN" altLang="en-US" sz="3200" b="1" dirty="0" smtClean="0"/>
              <a:t>文学常识与传统文化</a:t>
            </a:r>
            <a:endParaRPr lang="zh-CN" altLang="en-US" sz="3200" b="1"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35836" y="1244751"/>
            <a:ext cx="7918847" cy="136536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聊城</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判断题。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正确的打“√”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错误的打“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古时住宅旁常栽桑树和梓树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后人用“桑梓”指家乡。例如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“埋骨何须桑梓地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人生无处不青山。”</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(2)</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诗经</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是我国第一部诗歌总集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分为“风”“雅”“颂”“赋”“比”“兴”六部分。</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(1)</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(2)×</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本题考查古文学文化常识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一定要注意平时的积累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古代典籍中出现的各种特殊称谓一定要牢牢记准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对于不同流派的经典著作一定要有全面了解</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比如作家、作品流派、作品中的经典选段等要掌握住。本题</a:t>
            </a:r>
            <a:r>
              <a:rPr lang="en-US" sz="1400" dirty="0" smtClean="0">
                <a:solidFill>
                  <a:srgbClr val="C00000"/>
                </a:solidFill>
                <a:latin typeface="微软雅黑" panose="020B0503020204020204" pitchFamily="34" charset="-122"/>
                <a:ea typeface="微软雅黑" panose="020B0503020204020204" pitchFamily="34" charset="-122"/>
              </a:rPr>
              <a:t>(2)</a:t>
            </a:r>
            <a:r>
              <a:rPr lang="zh-CN" altLang="en-US" sz="1400" dirty="0" smtClean="0">
                <a:solidFill>
                  <a:srgbClr val="C00000"/>
                </a:solidFill>
                <a:latin typeface="微软雅黑" panose="020B0503020204020204" pitchFamily="34" charset="-122"/>
                <a:ea typeface="微软雅黑" panose="020B0503020204020204" pitchFamily="34" charset="-122"/>
              </a:rPr>
              <a:t>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诗经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分“风、雅、颂”三部分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而“赋、比、兴”则是表现手法。</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602338" y="1278002"/>
            <a:ext cx="7918847"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6.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宜昌</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请将下列古人代指年龄的词语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按由小到大的顺序重新排列。</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垂髫</a:t>
            </a:r>
            <a:r>
              <a:rPr lang="en-US" sz="1400" dirty="0" smtClean="0">
                <a:latin typeface="微软雅黑" panose="020B0503020204020204" pitchFamily="34" charset="-122"/>
                <a:ea typeface="微软雅黑" panose="020B0503020204020204" pitchFamily="34" charset="-122"/>
              </a:rPr>
              <a:t>	B.</a:t>
            </a:r>
            <a:r>
              <a:rPr lang="zh-CN" altLang="en-US" sz="1400" dirty="0" smtClean="0">
                <a:latin typeface="微软雅黑" panose="020B0503020204020204" pitchFamily="34" charset="-122"/>
                <a:ea typeface="微软雅黑" panose="020B0503020204020204" pitchFamily="34" charset="-122"/>
              </a:rPr>
              <a:t>弱冠</a:t>
            </a:r>
            <a:r>
              <a:rPr lang="en-US" sz="1400" dirty="0" smtClean="0">
                <a:latin typeface="微软雅黑" panose="020B0503020204020204" pitchFamily="34" charset="-122"/>
                <a:ea typeface="微软雅黑" panose="020B0503020204020204" pitchFamily="34" charset="-122"/>
              </a:rPr>
              <a:t>	C.</a:t>
            </a:r>
            <a:r>
              <a:rPr lang="zh-CN" altLang="en-US" sz="1400" dirty="0" smtClean="0">
                <a:latin typeface="微软雅黑" panose="020B0503020204020204" pitchFamily="34" charset="-122"/>
                <a:ea typeface="微软雅黑" panose="020B0503020204020204" pitchFamily="34" charset="-122"/>
              </a:rPr>
              <a:t>襁褓</a:t>
            </a:r>
            <a:r>
              <a:rPr lang="en-US" sz="1400" dirty="0" smtClean="0">
                <a:latin typeface="微软雅黑" panose="020B0503020204020204" pitchFamily="34" charset="-122"/>
                <a:ea typeface="微软雅黑" panose="020B0503020204020204" pitchFamily="34" charset="-122"/>
              </a:rPr>
              <a:t>	D.</a:t>
            </a:r>
            <a:r>
              <a:rPr lang="zh-CN" altLang="en-US" sz="1400" dirty="0" smtClean="0">
                <a:latin typeface="微软雅黑" panose="020B0503020204020204" pitchFamily="34" charset="-122"/>
                <a:ea typeface="微软雅黑" panose="020B0503020204020204" pitchFamily="34" charset="-122"/>
              </a:rPr>
              <a:t>束发</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本题考查学生对传统文化常识的了解和掌握情况。垂髫</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古时儿童不束发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头发下垂</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因以“垂髫”指儿童。弱冠</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男子</a:t>
            </a:r>
            <a:r>
              <a:rPr lang="en-US" sz="1400" dirty="0" smtClean="0">
                <a:solidFill>
                  <a:srgbClr val="C00000"/>
                </a:solidFill>
                <a:latin typeface="微软雅黑" panose="020B0503020204020204" pitchFamily="34" charset="-122"/>
                <a:ea typeface="微软雅黑" panose="020B0503020204020204" pitchFamily="34" charset="-122"/>
              </a:rPr>
              <a:t>20</a:t>
            </a:r>
            <a:r>
              <a:rPr lang="zh-CN" altLang="en-US" sz="1400" dirty="0" smtClean="0">
                <a:solidFill>
                  <a:srgbClr val="C00000"/>
                </a:solidFill>
                <a:latin typeface="微软雅黑" panose="020B0503020204020204" pitchFamily="34" charset="-122"/>
                <a:ea typeface="微软雅黑" panose="020B0503020204020204" pitchFamily="34" charset="-122"/>
              </a:rPr>
              <a:t>岁称弱冠。这时行冠礼</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即戴上表示已成人的帽子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以示成年</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但体犹未壮</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还比较年少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故称“弱”。襁褓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襁指背小孩子用的宽带子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褓指包裹婴儿的被子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后襁褓指婴儿。束发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即系结头发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清朝以前汉族男孩</a:t>
            </a:r>
            <a:r>
              <a:rPr lang="en-US" sz="1400" dirty="0" smtClean="0">
                <a:solidFill>
                  <a:srgbClr val="C00000"/>
                </a:solidFill>
                <a:latin typeface="微软雅黑" panose="020B0503020204020204" pitchFamily="34" charset="-122"/>
                <a:ea typeface="微软雅黑" panose="020B0503020204020204" pitchFamily="34" charset="-122"/>
              </a:rPr>
              <a:t>15</a:t>
            </a:r>
            <a:r>
              <a:rPr lang="zh-CN" altLang="en-US" sz="1400" dirty="0" smtClean="0">
                <a:solidFill>
                  <a:srgbClr val="C00000"/>
                </a:solidFill>
                <a:latin typeface="微软雅黑" panose="020B0503020204020204" pitchFamily="34" charset="-122"/>
                <a:ea typeface="微软雅黑" panose="020B0503020204020204" pitchFamily="34" charset="-122"/>
              </a:rPr>
              <a:t>岁时束发为髻</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成童。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grpSp>
        <p:nvGrpSpPr>
          <p:cNvPr id="5" name="组合 16"/>
          <p:cNvGrpSpPr/>
          <p:nvPr/>
        </p:nvGrpSpPr>
        <p:grpSpPr>
          <a:xfrm>
            <a:off x="573226" y="1860833"/>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21" name="文本框 6"/>
          <p:cNvSpPr txBox="1"/>
          <p:nvPr/>
        </p:nvSpPr>
        <p:spPr>
          <a:xfrm>
            <a:off x="618399" y="2516343"/>
            <a:ext cx="8021780" cy="1327277"/>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文学常识辨析题是中考语文命题的一个常考内容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是中考的一个重要考点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一直以来都被列入中考考试范围。纵观近年来全国各地中考语文文学常识试题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不难发现其轨迹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主要考查课文涉及的主要作家作品及</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语文课程标准</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中推荐阅读的名篇中的作家作品知识。根据以往的考查情况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考查的题型主要是选择题。</a:t>
            </a:r>
            <a:endParaRPr lang="zh-CN" alt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589853" y="1329705"/>
            <a:ext cx="3882396"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文学常识辨析</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018119"/>
            <a:ext cx="8021780" cy="3266270"/>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识记方法</a:t>
            </a:r>
            <a:r>
              <a:rPr lang="en-US" altLang="zh-CN" sz="1400" dirty="0" smtClean="0">
                <a:latin typeface="微软雅黑" panose="020B0503020204020204" pitchFamily="34" charset="-122"/>
                <a:ea typeface="微软雅黑" panose="020B0503020204020204" pitchFamily="34" charset="-122"/>
              </a:rPr>
              <a:t>】</a:t>
            </a: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穿针引线法</a:t>
            </a:r>
          </a:p>
          <a:p>
            <a:pPr>
              <a:lnSpc>
                <a:spcPct val="150000"/>
              </a:lnSpc>
            </a:pPr>
            <a:r>
              <a:rPr lang="zh-CN" altLang="en-US" sz="1400" dirty="0" smtClean="0">
                <a:latin typeface="微软雅黑" panose="020B0503020204020204" pitchFamily="34" charset="-122"/>
                <a:ea typeface="微软雅黑" panose="020B0503020204020204" pitchFamily="34" charset="-122"/>
              </a:rPr>
              <a:t>　　零散的文学常识就像是没有穿好的一大把针</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只要有一根线将它们贯串起来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这些文学常识就显得非常系统了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这根线可以是时间、空间、风格、内容等。例如记忆中国古代文学史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可以以内容为线索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用这条线串起各个朝代文学现象。</a:t>
            </a:r>
          </a:p>
          <a:p>
            <a:pPr>
              <a:lnSpc>
                <a:spcPct val="150000"/>
              </a:lnSpc>
            </a:pPr>
            <a:r>
              <a:rPr lang="zh-CN" altLang="en-US" sz="1400" dirty="0" smtClean="0">
                <a:latin typeface="微软雅黑" panose="020B0503020204020204" pitchFamily="34" charset="-122"/>
                <a:ea typeface="微软雅黑" panose="020B0503020204020204" pitchFamily="34" charset="-122"/>
              </a:rPr>
              <a:t>　　诗词曲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诗经</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楚辞</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乐府民歌</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唐诗</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宋词</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元曲。</a:t>
            </a: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联想法</a:t>
            </a:r>
          </a:p>
          <a:p>
            <a:pPr>
              <a:lnSpc>
                <a:spcPct val="150000"/>
              </a:lnSpc>
            </a:pPr>
            <a:r>
              <a:rPr lang="zh-CN" altLang="en-US" sz="1400" dirty="0" smtClean="0">
                <a:latin typeface="微软雅黑" panose="020B0503020204020204" pitchFamily="34" charset="-122"/>
                <a:ea typeface="微软雅黑" panose="020B0503020204020204" pitchFamily="34" charset="-122"/>
              </a:rPr>
              <a:t>　　联想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就是由一事物想到另一事物的心理过程。比如记忆屈原时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由屈原想到他的作品</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离骚</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离骚</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是中国浪漫主义文学的源头想到西方浪漫主义三大家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雪莱、雨果、拜伦。这样举一而反三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能较系统地记住许多知识。经常这样记忆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也有利于联想能力的提高。</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966977"/>
            <a:ext cx="8021780" cy="358943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归纳记忆法</a:t>
            </a:r>
          </a:p>
          <a:p>
            <a:pPr>
              <a:lnSpc>
                <a:spcPct val="150000"/>
              </a:lnSpc>
            </a:pPr>
            <a:r>
              <a:rPr lang="zh-CN" altLang="en-US" sz="1400" dirty="0" smtClean="0">
                <a:latin typeface="微软雅黑" panose="020B0503020204020204" pitchFamily="34" charset="-122"/>
                <a:ea typeface="微软雅黑" panose="020B0503020204020204" pitchFamily="34" charset="-122"/>
              </a:rPr>
              <a:t>　　在分类的基础上把某些有相同点的知识按一定顺序集中在一起强化记忆。</a:t>
            </a: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按标题归纳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如有“记”字的文章按时间先后顺序可归纳为</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桃花源记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小石潭记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醉翁亭记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岳阳楼记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核舟记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按题材归纳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范进中举</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孔乙己</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都取材于受封建科举制度迫害愚弄的旧知识分子。</a:t>
            </a: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按文体归纳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把同一体裁的作品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不论古今中外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全部集中在一起复习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既有利于文体知识考试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又有利于进一步了解各类文体的写作特点。</a:t>
            </a:r>
          </a:p>
          <a:p>
            <a:pPr>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按流派归纳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中学课本中涉及的文学流派主要有现实主义和浪漫主义两种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现实主义又包括批判现实主义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代表作家如高尔基、鲁迅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。另外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中国古代流派中也有“山水田园诗派”“边塞诗派”“婉约派”“豪放派”。 </a:t>
            </a:r>
          </a:p>
          <a:p>
            <a:pPr>
              <a:lnSpc>
                <a:spcPct val="150000"/>
              </a:lnSpc>
            </a:pP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按作家字号、别称、官职等归纳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如白香山、柳河东、杜拾遗、诗仙、诗圣、太史公等。</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4" cy="673937"/>
            </a:xfrm>
            <a:prstGeom prst="rect">
              <a:avLst/>
            </a:prstGeom>
          </p:spPr>
          <p:txBody>
            <a:bodyPr wrap="none" lIns="36000" tIns="36000" rIns="36000" bIns="36000">
              <a:spAutoFit/>
            </a:bodyPr>
            <a:lstStyle/>
            <a:p>
              <a:r>
                <a:rPr lang="zh-CN" altLang="en-US" sz="1400" spc="200" smtClean="0">
                  <a:solidFill>
                    <a:schemeClr val="bg1"/>
                  </a:solidFill>
                  <a:latin typeface="微软雅黑" panose="020B0503020204020204" pitchFamily="34" charset="-122"/>
                  <a:ea typeface="微软雅黑" panose="020B0503020204020204" pitchFamily="34" charset="-122"/>
                </a:rPr>
                <a:t>应考必备</a:t>
              </a:r>
              <a:endParaRPr lang="zh-CN" altLang="en-US" sz="1400" b="1" spc="200" dirty="0">
                <a:solidFill>
                  <a:srgbClr val="2BA7E0"/>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820475" y="2172635"/>
            <a:ext cx="5013608" cy="395869"/>
          </a:xfrm>
          <a:prstGeom prst="rect">
            <a:avLst/>
          </a:prstGeom>
          <a:noFill/>
        </p:spPr>
        <p:txBody>
          <a:bodyPr wrap="none" lIns="36000" tIns="36000" rIns="36000" bIns="36000" rtlCol="0">
            <a:spAutoFit/>
          </a:bodyPr>
          <a:lstStyle/>
          <a:p>
            <a:pPr>
              <a:lnSpc>
                <a:spcPct val="150000"/>
              </a:lnSpc>
            </a:pPr>
            <a:r>
              <a:rPr lang="zh-CN" altLang="en-US" sz="1400" b="1" spc="200" dirty="0" smtClean="0">
                <a:solidFill>
                  <a:srgbClr val="2BA7E0"/>
                </a:solidFill>
                <a:latin typeface="微软雅黑" panose="020B0503020204020204" pitchFamily="34" charset="-122"/>
                <a:ea typeface="微软雅黑" panose="020B0503020204020204" pitchFamily="34" charset="-122"/>
              </a:rPr>
              <a:t>具体内容见</a:t>
            </a:r>
            <a:r>
              <a:rPr lang="en-US" altLang="zh-CN" sz="1400" b="1" spc="200" dirty="0" smtClean="0">
                <a:solidFill>
                  <a:srgbClr val="2BA7E0"/>
                </a:solidFill>
                <a:latin typeface="微软雅黑" panose="020B0503020204020204" pitchFamily="34" charset="-122"/>
                <a:ea typeface="微软雅黑" panose="020B0503020204020204" pitchFamily="34" charset="-122"/>
              </a:rPr>
              <a:t>Word</a:t>
            </a:r>
            <a:r>
              <a:rPr lang="zh-CN" altLang="en-US" sz="1400" b="1" spc="200" dirty="0" smtClean="0">
                <a:solidFill>
                  <a:srgbClr val="2BA7E0"/>
                </a:solidFill>
                <a:latin typeface="微软雅黑" panose="020B0503020204020204" pitchFamily="34" charset="-122"/>
                <a:ea typeface="微软雅黑" panose="020B0503020204020204" pitchFamily="34" charset="-122"/>
              </a:rPr>
              <a:t>版资源“专题</a:t>
            </a:r>
            <a:r>
              <a:rPr lang="en-US" altLang="zh-CN" sz="1400" b="1" spc="200" dirty="0" smtClean="0">
                <a:solidFill>
                  <a:srgbClr val="2BA7E0"/>
                </a:solidFill>
                <a:latin typeface="微软雅黑" panose="020B0503020204020204" pitchFamily="34" charset="-122"/>
                <a:ea typeface="微软雅黑" panose="020B0503020204020204" pitchFamily="34" charset="-122"/>
              </a:rPr>
              <a:t>08  </a:t>
            </a:r>
            <a:r>
              <a:rPr lang="zh-CN" altLang="en-US" sz="1400" b="1" spc="200" dirty="0" smtClean="0">
                <a:solidFill>
                  <a:srgbClr val="2BA7E0"/>
                </a:solidFill>
                <a:latin typeface="微软雅黑" panose="020B0503020204020204" pitchFamily="34" charset="-122"/>
                <a:ea typeface="微软雅黑" panose="020B0503020204020204" pitchFamily="34" charset="-122"/>
              </a:rPr>
              <a:t>应考必备 考点</a:t>
            </a:r>
            <a:r>
              <a:rPr lang="en-US" altLang="zh-CN" sz="1400" b="1" spc="200" dirty="0" smtClean="0">
                <a:solidFill>
                  <a:srgbClr val="2BA7E0"/>
                </a:solidFill>
                <a:latin typeface="微软雅黑" panose="020B0503020204020204" pitchFamily="34" charset="-122"/>
                <a:ea typeface="微软雅黑" panose="020B0503020204020204" pitchFamily="34" charset="-122"/>
              </a:rPr>
              <a:t>1</a:t>
            </a:r>
            <a:r>
              <a:rPr lang="zh-CN" altLang="en-US" sz="1400" b="1" spc="200" dirty="0" smtClean="0">
                <a:solidFill>
                  <a:srgbClr val="2BA7E0"/>
                </a:solidFill>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16"/>
          <p:cNvGrpSpPr/>
          <p:nvPr/>
        </p:nvGrpSpPr>
        <p:grpSpPr>
          <a:xfrm>
            <a:off x="623102" y="1395321"/>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21" name="文本框 6"/>
          <p:cNvSpPr txBox="1"/>
          <p:nvPr/>
        </p:nvSpPr>
        <p:spPr>
          <a:xfrm>
            <a:off x="651650" y="1706143"/>
            <a:ext cx="8021780" cy="3304357"/>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传统文化常识是指一个国家或民族的历史、地理、风土人情、传统习俗、生活方式、文学艺术、行为规范等方面的文化知识。古代文化常识是中考语文试卷中必考的知识点之一。</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文化常识复习方法</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第一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归类整理法。要做一个有心人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平时要对文化常识进行分类整理。我们可以将古代文化常识分成八类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饮食器用常识、音乐文娱常识、人的称谓、古代官职、天文历法常识、科举制度、风俗礼仪相关常识、古代地理常识。</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第二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真题训练法。最好的方法就是多做历年的中考真题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要将全国各地的中考试题进行分析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尤其要对那些经常出现的考题进行着重记忆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这就是考试的重点。</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第三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积累背诵法。我们要在平时多做积累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多读多背名言名句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没时间读整部的名著可以先看介绍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记住其主要内容及人物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作家和国别要记牢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切不可相互混淆。</a:t>
            </a:r>
            <a:endParaRPr lang="zh-CN" alt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606478" y="897443"/>
            <a:ext cx="3882396"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传统文化常识辨析</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4" cy="673937"/>
            </a:xfrm>
            <a:prstGeom prst="rect">
              <a:avLst/>
            </a:prstGeom>
          </p:spPr>
          <p:txBody>
            <a:bodyPr wrap="none" lIns="36000" tIns="36000" rIns="36000" bIns="36000">
              <a:spAutoFit/>
            </a:bodyPr>
            <a:lstStyle/>
            <a:p>
              <a:r>
                <a:rPr lang="zh-CN" altLang="en-US" sz="1400" spc="200" smtClean="0">
                  <a:solidFill>
                    <a:schemeClr val="bg1"/>
                  </a:solidFill>
                  <a:latin typeface="微软雅黑" panose="020B0503020204020204" pitchFamily="34" charset="-122"/>
                  <a:ea typeface="微软雅黑" panose="020B0503020204020204" pitchFamily="34" charset="-122"/>
                </a:rPr>
                <a:t>应考必备</a:t>
              </a:r>
              <a:endParaRPr lang="zh-CN" altLang="en-US" sz="1400" b="1" spc="200" dirty="0">
                <a:solidFill>
                  <a:srgbClr val="2BA7E0"/>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820475" y="2172635"/>
            <a:ext cx="5170702" cy="395869"/>
          </a:xfrm>
          <a:prstGeom prst="rect">
            <a:avLst/>
          </a:prstGeom>
          <a:noFill/>
        </p:spPr>
        <p:txBody>
          <a:bodyPr wrap="none" lIns="36000" tIns="36000" rIns="36000" bIns="36000" rtlCol="0">
            <a:spAutoFit/>
          </a:bodyPr>
          <a:lstStyle/>
          <a:p>
            <a:pPr>
              <a:lnSpc>
                <a:spcPct val="150000"/>
              </a:lnSpc>
            </a:pPr>
            <a:r>
              <a:rPr lang="zh-CN" altLang="en-US" sz="1400" b="1" spc="200" dirty="0" smtClean="0">
                <a:solidFill>
                  <a:srgbClr val="2BA7E0"/>
                </a:solidFill>
                <a:latin typeface="微软雅黑" panose="020B0503020204020204" pitchFamily="34" charset="-122"/>
                <a:ea typeface="微软雅黑" panose="020B0503020204020204" pitchFamily="34" charset="-122"/>
              </a:rPr>
              <a:t>具体内容见</a:t>
            </a:r>
            <a:r>
              <a:rPr lang="en-US" altLang="zh-CN" sz="1400" b="1" spc="200" dirty="0" smtClean="0">
                <a:solidFill>
                  <a:srgbClr val="2BA7E0"/>
                </a:solidFill>
                <a:latin typeface="微软雅黑" panose="020B0503020204020204" pitchFamily="34" charset="-122"/>
                <a:ea typeface="微软雅黑" panose="020B0503020204020204" pitchFamily="34" charset="-122"/>
              </a:rPr>
              <a:t>Word</a:t>
            </a:r>
            <a:r>
              <a:rPr lang="zh-CN" altLang="en-US" sz="1400" b="1" spc="200" dirty="0" smtClean="0">
                <a:solidFill>
                  <a:srgbClr val="2BA7E0"/>
                </a:solidFill>
                <a:latin typeface="微软雅黑" panose="020B0503020204020204" pitchFamily="34" charset="-122"/>
                <a:ea typeface="微软雅黑" panose="020B0503020204020204" pitchFamily="34" charset="-122"/>
              </a:rPr>
              <a:t>版资源“专题</a:t>
            </a:r>
            <a:r>
              <a:rPr lang="en-US" altLang="zh-CN" sz="1400" b="1" spc="200" dirty="0" smtClean="0">
                <a:solidFill>
                  <a:srgbClr val="2BA7E0"/>
                </a:solidFill>
                <a:latin typeface="微软雅黑" panose="020B0503020204020204" pitchFamily="34" charset="-122"/>
                <a:ea typeface="微软雅黑" panose="020B0503020204020204" pitchFamily="34" charset="-122"/>
              </a:rPr>
              <a:t>08   </a:t>
            </a:r>
            <a:r>
              <a:rPr lang="zh-CN" altLang="en-US" sz="1400" b="1" spc="200" dirty="0" smtClean="0">
                <a:solidFill>
                  <a:srgbClr val="2BA7E0"/>
                </a:solidFill>
                <a:latin typeface="微软雅黑" panose="020B0503020204020204" pitchFamily="34" charset="-122"/>
                <a:ea typeface="微软雅黑" panose="020B0503020204020204" pitchFamily="34" charset="-122"/>
              </a:rPr>
              <a:t>应考必备  考点</a:t>
            </a:r>
            <a:r>
              <a:rPr lang="en-US" altLang="zh-CN" sz="1400" b="1" spc="200" dirty="0" smtClean="0">
                <a:solidFill>
                  <a:srgbClr val="2BA7E0"/>
                </a:solidFill>
                <a:latin typeface="微软雅黑" panose="020B0503020204020204" pitchFamily="34" charset="-122"/>
                <a:ea typeface="微软雅黑" panose="020B0503020204020204" pitchFamily="34" charset="-122"/>
              </a:rPr>
              <a:t>2</a:t>
            </a:r>
            <a:r>
              <a:rPr lang="zh-CN" altLang="en-US" sz="1400" b="1" spc="200" dirty="0" smtClean="0">
                <a:solidFill>
                  <a:srgbClr val="2BA7E0"/>
                </a:solidFill>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52461" y="1413567"/>
            <a:ext cx="7918847" cy="2658026"/>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岳阳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下列有关传统文化常识的表述不正确的一项是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古代把星座称作星宿。如</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范进中举</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中“果然天上‘文曲星’是打不得的”句中的“文曲星”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按旧时迷信说法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指主管文运的星宿。</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我国的戏曲历史悠久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很多地方形成了具有浓郁地方特色的剧种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如安徽的黄梅戏、浙江的越剧、岳阳的巴陵戏。</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律诗共有八句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分为首联、颔联、颈联、尾联。其中颔联、颈联必须对仗。</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文言文中的称谓非常丰富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有自称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有他称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除一般他称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又有爱称、敬称等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如“卿今当涂掌事”中的“卿”是古代臣对君的爱称。</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spc="200" dirty="0" smtClean="0">
                  <a:solidFill>
                    <a:srgbClr val="2BA7E0"/>
                  </a:solidFill>
                  <a:latin typeface="微软雅黑" panose="020B0503020204020204" pitchFamily="34" charset="-122"/>
                  <a:ea typeface="微软雅黑" panose="020B0503020204020204" pitchFamily="34" charset="-122"/>
                </a:rPr>
                <a:t>随堂巩固训练</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1" name="文本框 6"/>
          <p:cNvSpPr txBox="1"/>
          <p:nvPr/>
        </p:nvSpPr>
        <p:spPr>
          <a:xfrm>
            <a:off x="585148" y="1337812"/>
            <a:ext cx="8021780" cy="2334861"/>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德州改编</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下列说法正确的一项是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“射者中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弈者胜。”其中的“射”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指射箭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与“六艺”中的“射”含义相同。</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“君与家君期日中。”“家君”是对人称自己的父亲。常用的谦辞还有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家父、舍弟、鄙人、劳驾、赐教、寒舍、见谅等。</a:t>
            </a:r>
          </a:p>
          <a:p>
            <a:pPr>
              <a:lnSpc>
                <a:spcPct val="150000"/>
              </a:lnSpc>
            </a:pPr>
            <a:r>
              <a:rPr lang="en-US" sz="1400" dirty="0" smtClean="0">
                <a:latin typeface="微软雅黑" panose="020B0503020204020204" pitchFamily="34" charset="-122"/>
                <a:ea typeface="微软雅黑" panose="020B0503020204020204" pitchFamily="34" charset="-122"/>
              </a:rPr>
              <a:t>C.</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己亥杂诗</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中的“己亥”是用天干地支纪年</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观潮</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中“自既望以至十八日”的“既望”指农历十六日。</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“自既望以至十八日为最盛。”其中“望”即望日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指农历每月十六。“既望”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指农历十五。</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365365"/>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本题考查识记文化常识。</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“射者中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弈者胜”中的“射”指宴饮时一种“投壶”的游戏</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把箭向壶里投</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负者照规定的杯数喝酒。“六艺”指六种基本才能</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其中“射”指射箭技术。</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请人指教说“赐教”</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这是敬辞</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“劳驾”“见谅”也是敬辞。</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“望”即望日</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指农历每月十五日</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“既望”指农历十六日。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298119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杭州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下列文学常识、文化常识表述有错误的一项是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成语“舍生取义”“老骥伏枥”“豁然开朗”分别出自</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孟子</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、曹操的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龟虽寿</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、陶渊明的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桃花源记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对联“失马真成福　移山未必愚”取材于韩愈的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马说</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列子</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化用了“伯乐相马”“愚公移山”的典故。</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古人常以“加冠”“而立”“不惑”“知天命”“耳顺”代称二十岁、三十岁、四十岁、五十岁和六十岁。</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古人称谓有谦称和尊称的区别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比如“愚”是谦称自己</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“子”是尊称对方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“尊君”是尊称对方的父亲。</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004112"/>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本题考查文学常识、文化常识表述正误的辨析能力。</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“失马真成福”取材于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淮南鸿烈集解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化用了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老子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第五十八章“祸兮福之所倚</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福兮祸之所伏”的典故</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意思是福祸互为因果</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互相转化。有时福是祸</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有时祸是福。万事万物有它的两面性。</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本题考查文学常识。</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“卿”是古代君主对臣或朋友之间的爱称</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而不是“臣对君”</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故选</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63972" y="1385431"/>
            <a:ext cx="7918847" cy="2658026"/>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泰安</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下列对有关文化和文学常识的表述错误的一项是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古人用“阴”“阳”表示方位。山的南面和江河的北面叫作“阴”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山的北面和江河的南面叫作“阳”。</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“四书五经”是儒家经典。“四书”即</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大学</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中庸</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论语</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孟子</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“五经”指</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诗</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书</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礼</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易</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春秋</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 </a:t>
            </a:r>
          </a:p>
          <a:p>
            <a:pPr>
              <a:lnSpc>
                <a:spcPct val="150000"/>
              </a:lnSpc>
            </a:pPr>
            <a:r>
              <a:rPr lang="en-US" sz="1400" dirty="0" smtClean="0">
                <a:latin typeface="微软雅黑" panose="020B0503020204020204" pitchFamily="34" charset="-122"/>
                <a:ea typeface="微软雅黑" panose="020B0503020204020204" pitchFamily="34" charset="-122"/>
              </a:rPr>
              <a:t>C.</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儒林外史</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是我国清代一部长篇讽刺小说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主要描写封建社会后期知识分子及官绅的活动和精神面貌。</a:t>
            </a:r>
          </a:p>
          <a:p>
            <a:pPr>
              <a:lnSpc>
                <a:spcPct val="150000"/>
              </a:lnSpc>
            </a:pPr>
            <a:r>
              <a:rPr lang="en-US" sz="1400" dirty="0" smtClean="0">
                <a:latin typeface="微软雅黑" panose="020B0503020204020204" pitchFamily="34" charset="-122"/>
                <a:ea typeface="微软雅黑" panose="020B0503020204020204" pitchFamily="34" charset="-122"/>
              </a:rPr>
              <a:t>D.</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格列佛游记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的作者是英国</a:t>
            </a:r>
            <a:r>
              <a:rPr lang="en-US" sz="1400" dirty="0" smtClean="0">
                <a:latin typeface="微软雅黑" panose="020B0503020204020204" pitchFamily="34" charset="-122"/>
                <a:ea typeface="微软雅黑" panose="020B0503020204020204" pitchFamily="34" charset="-122"/>
              </a:rPr>
              <a:t>18</a:t>
            </a:r>
            <a:r>
              <a:rPr lang="zh-CN" altLang="en-US" sz="1400" dirty="0" smtClean="0">
                <a:latin typeface="微软雅黑" panose="020B0503020204020204" pitchFamily="34" charset="-122"/>
                <a:ea typeface="微软雅黑" panose="020B0503020204020204" pitchFamily="34" charset="-122"/>
              </a:rPr>
              <a:t>世纪前期最优秀的讽刺作家和政论家乔纳森</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斯威夫特。</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本题考查文化与文学常识的辨识。</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项说法错误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应该是山的南面和江河的北面叫作“阳”</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山的北面和江河的南面叫作“阴”。故选</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63972" y="1385435"/>
            <a:ext cx="7918847" cy="2658026"/>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南充</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下列关于文学、文化常识的表述不正确的一项是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我国的“二十四节气”表明气候变化和农事季节。其中“立”有开始之意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如“立夏”即为夏季的开始。</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具有极高文学价值的“史书”是我国历史的重要佐证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其编写体例较多。司马迁的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史记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为编年体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刘向的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战国策</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为国别体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司马光的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资治通鉴</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为纪传体。 </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“社稷”原指君主祈求国泰民安祭祀的“土神”和“谷神”。后用“社稷”代表国家。</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中国书法源远流长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是我国民族文化的瑰宝。颜真卿的楷书</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多宝塔碑</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、王羲之的行书</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兰亭集序</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都是极具代表性的作品。</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004112"/>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本题考查对文学、文化常识的积累。</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“司马迁的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史记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为编年体”“司马光的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资治通鉴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为纪传体”的陈述都有错误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正确表述应是“司马迁的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史记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为纪传体”“司马光的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资治通鉴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为编年体”。</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35836" y="1582383"/>
            <a:ext cx="7918847" cy="680947"/>
          </a:xfrm>
          <a:prstGeom prst="rect">
            <a:avLst/>
          </a:prstGeom>
          <a:noFill/>
        </p:spPr>
        <p:txBody>
          <a:bodyPr wrap="square" lIns="36000" tIns="36000" rIns="36000" bIns="36000" rtlCol="0">
            <a:spAutoFit/>
          </a:bodyPr>
          <a:lstStyle/>
          <a:p>
            <a:pPr algn="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德州</a:t>
            </a:r>
            <a:r>
              <a:rPr lang="en-US" sz="1400" dirty="0" smtClean="0">
                <a:solidFill>
                  <a:srgbClr val="2BA7E0"/>
                </a:solidFill>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陆游诗云“稼轩落笔凌鲍谢”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称赞南宋</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他是</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派的词人。</a:t>
            </a:r>
            <a:r>
              <a:rPr lang="en-US" sz="1400" dirty="0" smtClean="0">
                <a:latin typeface="微软雅黑" panose="020B0503020204020204" pitchFamily="34" charset="-122"/>
                <a:ea typeface="微软雅黑" panose="020B0503020204020204" pitchFamily="34" charset="-122"/>
              </a:rPr>
              <a:t>	(2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辛弃疾　豪放</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本题考查文学常识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“稼轩”为辛弃疾的号</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辛弃疾是南宋豪放派词人</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著有词集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稼轩长短句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主题3">
  <a:themeElements>
    <a:clrScheme name="自定义 563">
      <a:dk1>
        <a:srgbClr val="5F5F5F"/>
      </a:dk1>
      <a:lt1>
        <a:sysClr val="window" lastClr="CAEAC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12_A000120140530A99PPBG">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主题3</Template>
  <TotalTime>0</TotalTime>
  <Words>1575</Words>
  <Application>WPS 演示</Application>
  <PresentationFormat>全屏显示(16:9)</PresentationFormat>
  <Paragraphs>90</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主题3</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