
<file path=[Content_Types].xml><?xml version="1.0" encoding="utf-8"?>
<Types xmlns="http://schemas.openxmlformats.org/package/2006/content-types">
  <Default Extension="wav" ContentType="audio/x-wav"/>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306" r:id="rId3"/>
    <p:sldId id="307" r:id="rId4"/>
    <p:sldId id="308" r:id="rId5"/>
    <p:sldId id="309" r:id="rId6"/>
    <p:sldId id="291" r:id="rId7"/>
    <p:sldId id="257" r:id="rId8"/>
    <p:sldId id="310" r:id="rId9"/>
    <p:sldId id="259" r:id="rId10"/>
    <p:sldId id="292" r:id="rId11"/>
    <p:sldId id="275" r:id="rId12"/>
    <p:sldId id="305" r:id="rId13"/>
    <p:sldId id="285" r:id="rId14"/>
    <p:sldId id="270" r:id="rId15"/>
    <p:sldId id="289" r:id="rId16"/>
    <p:sldId id="280" r:id="rId17"/>
    <p:sldId id="304" r:id="rId18"/>
    <p:sldId id="266" r:id="rId19"/>
    <p:sldId id="267" r:id="rId20"/>
    <p:sldId id="268" r:id="rId21"/>
    <p:sldId id="269" r:id="rId22"/>
    <p:sldId id="284" r:id="rId23"/>
    <p:sldId id="295" r:id="rId24"/>
    <p:sldId id="298" r:id="rId25"/>
    <p:sldId id="302" r:id="rId26"/>
    <p:sldId id="314" r:id="rId27"/>
    <p:sldId id="315" r:id="rId28"/>
    <p:sldId id="316" r:id="rId29"/>
    <p:sldId id="312" r:id="rId30"/>
    <p:sldId id="313" r:id="rId31"/>
    <p:sldId id="335"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9900FF"/>
    <a:srgbClr val="3333FF"/>
    <a:srgbClr val="FF0000"/>
    <a:srgbClr val="CCFFFF"/>
    <a:srgbClr val="FFFFCC"/>
    <a:srgbClr val="FFCC99"/>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66" d="100"/>
          <a:sy n="66" d="100"/>
        </p:scale>
        <p:origin x="-1164" y="-6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hdr" sz="quarter"/>
          </p:nvPr>
        </p:nvSpPr>
        <p:spPr>
          <a:xfrm>
            <a:off x="0" y="0"/>
            <a:ext cx="2971800" cy="457200"/>
          </a:xfrm>
          <a:prstGeom prst="rect">
            <a:avLst/>
          </a:prstGeom>
          <a:noFill/>
          <a:ln w="9525">
            <a:noFill/>
          </a:ln>
        </p:spPr>
        <p:txBody>
          <a:bodyPr/>
          <a:p>
            <a:pPr lvl="0" algn="l" eaLnBrk="1" hangingPunct="1"/>
            <a:endParaRPr lang="en-US" altLang="x-none" sz="1200" b="0" dirty="0"/>
          </a:p>
        </p:txBody>
      </p:sp>
      <p:sp>
        <p:nvSpPr>
          <p:cNvPr id="2051" name="Rectangle 3"/>
          <p:cNvSpPr>
            <a:spLocks noGrp="1"/>
          </p:cNvSpPr>
          <p:nvPr>
            <p:ph type="dt" idx="1"/>
          </p:nvPr>
        </p:nvSpPr>
        <p:spPr>
          <a:xfrm>
            <a:off x="3884613" y="0"/>
            <a:ext cx="2971800" cy="457200"/>
          </a:xfrm>
          <a:prstGeom prst="rect">
            <a:avLst/>
          </a:prstGeom>
          <a:noFill/>
          <a:ln w="9525">
            <a:noFill/>
          </a:ln>
        </p:spPr>
        <p:txBody>
          <a:bodyPr/>
          <a:p>
            <a:pPr lvl="0" algn="r" eaLnBrk="1" hangingPunct="1"/>
            <a:endParaRPr lang="en-US" altLang="x-none" sz="1200" b="0" dirty="0"/>
          </a:p>
        </p:txBody>
      </p:sp>
      <p:sp>
        <p:nvSpPr>
          <p:cNvPr id="2052" name="Rectangle 4"/>
          <p:cNvSpPr>
            <a:spLocks noGrp="1"/>
          </p:cNvSpPr>
          <p:nvPr>
            <p:ph type="sldImg" idx="2"/>
          </p:nvPr>
        </p:nvSpPr>
        <p:spPr>
          <a:xfrm>
            <a:off x="1143000" y="685800"/>
            <a:ext cx="4572000" cy="3429000"/>
          </a:xfrm>
          <a:prstGeom prst="rect">
            <a:avLst/>
          </a:prstGeom>
          <a:noFill/>
          <a:ln w="9525">
            <a:noFill/>
          </a:ln>
        </p:spPr>
      </p:sp>
      <p:sp>
        <p:nvSpPr>
          <p:cNvPr id="2053" name="Rectangle 5"/>
          <p:cNvSpPr>
            <a:spLocks noGrp="1"/>
          </p:cNvSpPr>
          <p:nvPr>
            <p:ph type="body" sz="quarter" idx="3"/>
          </p:nvPr>
        </p:nvSpPr>
        <p:spPr>
          <a:xfrm>
            <a:off x="685800" y="4343400"/>
            <a:ext cx="5486400" cy="4114800"/>
          </a:xfrm>
          <a:prstGeom prst="rect">
            <a:avLst/>
          </a:prstGeom>
          <a:noFill/>
          <a:ln w="9525">
            <a:noFill/>
          </a:ln>
        </p:spPr>
        <p:txBody>
          <a:bodyPr anchor="ct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4" name="Rectangle 6"/>
          <p:cNvSpPr>
            <a:spLocks noGrp="1"/>
          </p:cNvSpPr>
          <p:nvPr>
            <p:ph type="ftr" sz="quarter" idx="4"/>
          </p:nvPr>
        </p:nvSpPr>
        <p:spPr>
          <a:xfrm>
            <a:off x="0" y="8685213"/>
            <a:ext cx="2971800" cy="457200"/>
          </a:xfrm>
          <a:prstGeom prst="rect">
            <a:avLst/>
          </a:prstGeom>
          <a:noFill/>
          <a:ln w="9525">
            <a:noFill/>
          </a:ln>
        </p:spPr>
        <p:txBody>
          <a:bodyPr anchor="b"/>
          <a:p>
            <a:pPr lvl="0" algn="l" eaLnBrk="1" hangingPunct="1"/>
            <a:endParaRPr lang="en-US" altLang="x-none" sz="1200" b="0" dirty="0"/>
          </a:p>
        </p:txBody>
      </p:sp>
      <p:sp>
        <p:nvSpPr>
          <p:cNvPr id="2055"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x-none" sz="1200" b="0" dirty="0"/>
            </a:fld>
            <a:endParaRPr lang="en-US" altLang="x-none" sz="1200" b="0"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4818" name="标题 34817"/>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34819" name="文本占位符 34818"/>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4820" name="日期占位符 34819"/>
          <p:cNvSpPr>
            <a:spLocks noGrp="1"/>
          </p:cNvSpPr>
          <p:nvPr>
            <p:ph type="dt" sz="half" idx="2"/>
          </p:nvPr>
        </p:nvSpPr>
        <p:spPr>
          <a:xfrm>
            <a:off x="457200" y="6245225"/>
            <a:ext cx="2133600" cy="476250"/>
          </a:xfrm>
          <a:prstGeom prst="rect">
            <a:avLst/>
          </a:prstGeom>
          <a:noFill/>
          <a:ln w="9525">
            <a:noFill/>
          </a:ln>
        </p:spPr>
        <p:txBody>
          <a:bodyPr/>
          <a:lstStyle>
            <a:lvl1pPr algn="l">
              <a:defRPr sz="1400" b="0">
                <a:latin typeface="Arial" panose="020B0604020202020204" pitchFamily="34" charset="0"/>
              </a:defRPr>
            </a:lvl1pPr>
          </a:lstStyle>
          <a:p>
            <a:pPr lvl="0" eaLnBrk="1" hangingPunct="1"/>
            <a:endParaRPr lang="zh-CN" altLang="en-US" dirty="0">
              <a:latin typeface="Times New Roman" panose="02020603050405020304" pitchFamily="18" charset="0"/>
            </a:endParaRPr>
          </a:p>
        </p:txBody>
      </p:sp>
      <p:sp>
        <p:nvSpPr>
          <p:cNvPr id="34821" name="页脚占位符 34820"/>
          <p:cNvSpPr>
            <a:spLocks noGrp="1"/>
          </p:cNvSpPr>
          <p:nvPr>
            <p:ph type="ftr" sz="quarter" idx="3"/>
          </p:nvPr>
        </p:nvSpPr>
        <p:spPr>
          <a:xfrm>
            <a:off x="3124200" y="6245225"/>
            <a:ext cx="2895600" cy="476250"/>
          </a:xfrm>
          <a:prstGeom prst="rect">
            <a:avLst/>
          </a:prstGeom>
          <a:noFill/>
          <a:ln w="9525">
            <a:noFill/>
          </a:ln>
        </p:spPr>
        <p:txBody>
          <a:bodyPr/>
          <a:lstStyle>
            <a:lvl1pPr>
              <a:defRPr sz="1400" b="0">
                <a:latin typeface="Arial" panose="020B0604020202020204" pitchFamily="34" charset="0"/>
              </a:defRPr>
            </a:lvl1pPr>
          </a:lstStyle>
          <a:p>
            <a:pPr lvl="0" eaLnBrk="1" hangingPunct="1"/>
            <a:endParaRPr lang="zh-CN" altLang="en-US" dirty="0"/>
          </a:p>
        </p:txBody>
      </p:sp>
      <p:sp>
        <p:nvSpPr>
          <p:cNvPr id="34822" name="灯片编号占位符 34821"/>
          <p:cNvSpPr>
            <a:spLocks noGrp="1"/>
          </p:cNvSpPr>
          <p:nvPr>
            <p:ph type="sldNum" sz="quarter" idx="4"/>
          </p:nvPr>
        </p:nvSpPr>
        <p:spPr>
          <a:xfrm>
            <a:off x="6553200" y="6245225"/>
            <a:ext cx="2133600" cy="476250"/>
          </a:xfrm>
          <a:prstGeom prst="rect">
            <a:avLst/>
          </a:prstGeom>
          <a:noFill/>
          <a:ln w="9525">
            <a:noFill/>
          </a:ln>
        </p:spPr>
        <p:txBody>
          <a:bodyPr/>
          <a:lstStyle>
            <a:lvl1pPr algn="r">
              <a:defRPr sz="1400" b="0">
                <a:latin typeface="Arial" panose="020B0604020202020204" pitchFamily="34" charset="0"/>
              </a:defRPr>
            </a:lvl1pPr>
          </a:lstStyle>
          <a:p>
            <a:pPr lvl="0" eaLnBrk="1" hangingPunct="1"/>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ctr" defTabSz="914400" rtl="0" eaLnBrk="0" fontAlgn="base" latinLnBrk="0" hangingPunct="0">
        <a:lnSpc>
          <a:spcPct val="100000"/>
        </a:lnSpc>
        <a:spcBef>
          <a:spcPct val="0"/>
        </a:spcBef>
        <a:spcAft>
          <a:spcPct val="0"/>
        </a:spcAft>
        <a:buFont typeface="Arial" panose="020B0604020202020204" pitchFamily="34" charset="0"/>
        <a:buNone/>
        <a:defRPr sz="2400" b="1"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hyperlink" Target="http://www.ssreader.com/images/ys/qxssg/zp01/000001.jp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4" name="Picture 5" descr="安徒生"/>
          <p:cNvPicPr>
            <a:picLocks noChangeAspect="1"/>
          </p:cNvPicPr>
          <p:nvPr/>
        </p:nvPicPr>
        <p:blipFill>
          <a:blip r:embed="rId1"/>
          <a:stretch>
            <a:fillRect/>
          </a:stretch>
        </p:blipFill>
        <p:spPr>
          <a:xfrm>
            <a:off x="0" y="0"/>
            <a:ext cx="4575175" cy="4941888"/>
          </a:xfrm>
          <a:prstGeom prst="rect">
            <a:avLst/>
          </a:prstGeom>
          <a:noFill/>
          <a:ln w="9525">
            <a:noFill/>
          </a:ln>
        </p:spPr>
      </p:pic>
      <p:sp>
        <p:nvSpPr>
          <p:cNvPr id="3075" name="Text Box 8"/>
          <p:cNvSpPr txBox="1"/>
          <p:nvPr/>
        </p:nvSpPr>
        <p:spPr>
          <a:xfrm>
            <a:off x="539750" y="5091113"/>
            <a:ext cx="4392613" cy="1766887"/>
          </a:xfrm>
          <a:prstGeom prst="rect">
            <a:avLst/>
          </a:prstGeom>
          <a:noFill/>
          <a:ln w="9525">
            <a:noFill/>
          </a:ln>
        </p:spPr>
        <p:txBody>
          <a:bodyPr>
            <a:spAutoFit/>
          </a:bodyPr>
          <a:p>
            <a:pPr algn="ctr">
              <a:spcBef>
                <a:spcPct val="50000"/>
              </a:spcBef>
            </a:pPr>
            <a:r>
              <a:rPr lang="zh-CN" altLang="en-US" sz="4400" b="1" dirty="0">
                <a:solidFill>
                  <a:schemeClr val="folHlink"/>
                </a:solidFill>
                <a:latin typeface="华文行楷" pitchFamily="2" charset="-122"/>
                <a:ea typeface="华文行楷" pitchFamily="2" charset="-122"/>
              </a:rPr>
              <a:t>世界童话之父 </a:t>
            </a:r>
            <a:endParaRPr lang="zh-CN" altLang="en-US" sz="4400" b="1" dirty="0">
              <a:solidFill>
                <a:schemeClr val="folHlink"/>
              </a:solidFill>
              <a:latin typeface="华文行楷" pitchFamily="2" charset="-122"/>
              <a:ea typeface="华文行楷" pitchFamily="2" charset="-122"/>
            </a:endParaRPr>
          </a:p>
          <a:p>
            <a:pPr algn="ctr">
              <a:spcBef>
                <a:spcPct val="50000"/>
              </a:spcBef>
            </a:pPr>
            <a:r>
              <a:rPr lang="en-US" altLang="x-none" sz="4400" b="1">
                <a:solidFill>
                  <a:schemeClr val="folHlink"/>
                </a:solidFill>
                <a:latin typeface="Arial" panose="020B0604020202020204" pitchFamily="34" charset="0"/>
                <a:ea typeface="华文行楷" pitchFamily="2" charset="-122"/>
              </a:rPr>
              <a:t>—</a:t>
            </a:r>
            <a:r>
              <a:rPr lang="zh-CN" altLang="en-US" sz="4400" b="1" dirty="0">
                <a:solidFill>
                  <a:schemeClr val="folHlink"/>
                </a:solidFill>
                <a:latin typeface="华文行楷" pitchFamily="2" charset="-122"/>
                <a:ea typeface="华文行楷" pitchFamily="2" charset="-122"/>
              </a:rPr>
              <a:t>安徒生</a:t>
            </a:r>
            <a:r>
              <a:rPr lang="zh-CN" altLang="en-US" sz="4400" b="1" dirty="0">
                <a:solidFill>
                  <a:srgbClr val="D56DD0"/>
                </a:solidFill>
                <a:latin typeface="华文行楷" pitchFamily="2" charset="-122"/>
                <a:ea typeface="华文行楷" pitchFamily="2" charset="-122"/>
              </a:rPr>
              <a:t> </a:t>
            </a:r>
            <a:endParaRPr lang="zh-CN" altLang="en-US" sz="4400" b="1" dirty="0">
              <a:solidFill>
                <a:srgbClr val="D56DD0"/>
              </a:solidFill>
              <a:latin typeface="华文行楷" pitchFamily="2" charset="-122"/>
              <a:ea typeface="华文行楷" pitchFamily="2" charset="-122"/>
            </a:endParaRPr>
          </a:p>
        </p:txBody>
      </p:sp>
      <p:pic>
        <p:nvPicPr>
          <p:cNvPr id="3076" name="Picture 9" descr="诺贝尔"/>
          <p:cNvPicPr>
            <a:picLocks noChangeAspect="1"/>
          </p:cNvPicPr>
          <p:nvPr/>
        </p:nvPicPr>
        <p:blipFill>
          <a:blip r:embed="rId2"/>
          <a:stretch>
            <a:fillRect/>
          </a:stretch>
        </p:blipFill>
        <p:spPr>
          <a:xfrm>
            <a:off x="4535488" y="0"/>
            <a:ext cx="4500562" cy="4941888"/>
          </a:xfrm>
          <a:prstGeom prst="rect">
            <a:avLst/>
          </a:prstGeom>
          <a:noFill/>
          <a:ln w="9525">
            <a:noFill/>
          </a:ln>
        </p:spPr>
      </p:pic>
      <p:sp>
        <p:nvSpPr>
          <p:cNvPr id="3077" name="Text Box 10"/>
          <p:cNvSpPr txBox="1"/>
          <p:nvPr/>
        </p:nvSpPr>
        <p:spPr>
          <a:xfrm>
            <a:off x="4500563" y="5084763"/>
            <a:ext cx="4643437" cy="1766887"/>
          </a:xfrm>
          <a:prstGeom prst="rect">
            <a:avLst/>
          </a:prstGeom>
          <a:noFill/>
          <a:ln w="9525">
            <a:noFill/>
          </a:ln>
        </p:spPr>
        <p:txBody>
          <a:bodyPr>
            <a:spAutoFit/>
          </a:bodyPr>
          <a:p>
            <a:pPr algn="ctr">
              <a:spcBef>
                <a:spcPct val="50000"/>
              </a:spcBef>
            </a:pPr>
            <a:r>
              <a:rPr lang="zh-CN" altLang="en-US" sz="4400" b="1" dirty="0">
                <a:solidFill>
                  <a:schemeClr val="folHlink"/>
                </a:solidFill>
                <a:latin typeface="华文行楷" pitchFamily="2" charset="-122"/>
                <a:ea typeface="华文行楷" pitchFamily="2" charset="-122"/>
              </a:rPr>
              <a:t>世界炸药之父</a:t>
            </a:r>
            <a:endParaRPr lang="zh-CN" altLang="en-US" sz="4400" b="1" dirty="0">
              <a:solidFill>
                <a:schemeClr val="folHlink"/>
              </a:solidFill>
              <a:latin typeface="华文行楷" pitchFamily="2" charset="-122"/>
              <a:ea typeface="华文行楷" pitchFamily="2" charset="-122"/>
            </a:endParaRPr>
          </a:p>
          <a:p>
            <a:pPr algn="ctr">
              <a:spcBef>
                <a:spcPct val="50000"/>
              </a:spcBef>
            </a:pPr>
            <a:r>
              <a:rPr lang="en-US" altLang="x-none" sz="4400" b="1">
                <a:solidFill>
                  <a:schemeClr val="folHlink"/>
                </a:solidFill>
                <a:latin typeface="Arial" panose="020B0604020202020204" pitchFamily="34" charset="0"/>
                <a:ea typeface="华文行楷" pitchFamily="2" charset="-122"/>
              </a:rPr>
              <a:t>—</a:t>
            </a:r>
            <a:r>
              <a:rPr lang="zh-CN" altLang="en-US" sz="4400" b="1" dirty="0">
                <a:solidFill>
                  <a:schemeClr val="folHlink"/>
                </a:solidFill>
                <a:latin typeface="华文行楷" pitchFamily="2" charset="-122"/>
                <a:ea typeface="华文行楷" pitchFamily="2" charset="-122"/>
              </a:rPr>
              <a:t>诺贝尔</a:t>
            </a:r>
            <a:endParaRPr lang="zh-CN" altLang="en-US" sz="4400" b="1" dirty="0">
              <a:solidFill>
                <a:schemeClr val="folHlink"/>
              </a:solidFill>
              <a:latin typeface="华文行楷" pitchFamily="2" charset="-122"/>
              <a:ea typeface="华文行楷"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90" name="Text Box 5"/>
          <p:cNvSpPr txBox="1"/>
          <p:nvPr/>
        </p:nvSpPr>
        <p:spPr>
          <a:xfrm>
            <a:off x="755650" y="1268413"/>
            <a:ext cx="7126288" cy="762000"/>
          </a:xfrm>
          <a:prstGeom prst="rect">
            <a:avLst/>
          </a:prstGeom>
          <a:noFill/>
          <a:ln w="9525">
            <a:noFill/>
          </a:ln>
        </p:spPr>
        <p:txBody>
          <a:bodyPr>
            <a:spAutoFit/>
          </a:bodyPr>
          <a:p>
            <a:pPr>
              <a:spcBef>
                <a:spcPct val="50000"/>
              </a:spcBef>
            </a:pPr>
            <a:r>
              <a:rPr lang="zh-CN" altLang="en-US" sz="2800" b="1" dirty="0">
                <a:solidFill>
                  <a:schemeClr val="accent2"/>
                </a:solidFill>
                <a:latin typeface="隶书" pitchFamily="49" charset="-122"/>
                <a:ea typeface="隶书" pitchFamily="49" charset="-122"/>
              </a:rPr>
              <a:t>用自己喜欢的方式阅读课文，并完成任务</a:t>
            </a:r>
            <a:r>
              <a:rPr lang="zh-CN" altLang="en-US" sz="4400" b="1" dirty="0">
                <a:solidFill>
                  <a:schemeClr val="accent2"/>
                </a:solidFill>
                <a:latin typeface="隶书" pitchFamily="49" charset="-122"/>
                <a:ea typeface="隶书" pitchFamily="49" charset="-122"/>
              </a:rPr>
              <a:t> </a:t>
            </a:r>
            <a:endParaRPr lang="zh-CN" altLang="en-US" sz="4400" b="1" dirty="0">
              <a:solidFill>
                <a:schemeClr val="accent2"/>
              </a:solidFill>
              <a:latin typeface="隶书" pitchFamily="49" charset="-122"/>
              <a:ea typeface="隶书" pitchFamily="49" charset="-122"/>
            </a:endParaRPr>
          </a:p>
        </p:txBody>
      </p:sp>
      <p:sp>
        <p:nvSpPr>
          <p:cNvPr id="12291" name="Text Box 6"/>
          <p:cNvSpPr txBox="1"/>
          <p:nvPr/>
        </p:nvSpPr>
        <p:spPr>
          <a:xfrm>
            <a:off x="755650" y="1989138"/>
            <a:ext cx="7467600" cy="701675"/>
          </a:xfrm>
          <a:prstGeom prst="rect">
            <a:avLst/>
          </a:prstGeom>
          <a:noFill/>
          <a:ln w="9525">
            <a:noFill/>
          </a:ln>
        </p:spPr>
        <p:txBody>
          <a:bodyPr>
            <a:spAutoFit/>
          </a:bodyPr>
          <a:p>
            <a:pPr>
              <a:spcBef>
                <a:spcPct val="50000"/>
              </a:spcBef>
            </a:pPr>
            <a:r>
              <a:rPr lang="en-US" altLang="x-none" sz="4000" b="1">
                <a:solidFill>
                  <a:srgbClr val="660033"/>
                </a:solidFill>
                <a:latin typeface="华文行楷" pitchFamily="2" charset="-122"/>
                <a:ea typeface="华文行楷" pitchFamily="2" charset="-122"/>
              </a:rPr>
              <a:t>1</a:t>
            </a:r>
            <a:r>
              <a:rPr lang="zh-CN" altLang="en-US" sz="4000" b="1" dirty="0">
                <a:solidFill>
                  <a:srgbClr val="660033"/>
                </a:solidFill>
                <a:latin typeface="华文行楷" pitchFamily="2" charset="-122"/>
                <a:ea typeface="华文行楷" pitchFamily="2" charset="-122"/>
              </a:rPr>
              <a:t>、用一句话概括文章内容。</a:t>
            </a:r>
            <a:endParaRPr lang="zh-CN" altLang="en-US" sz="4000" b="1" dirty="0">
              <a:solidFill>
                <a:srgbClr val="660033"/>
              </a:solidFill>
              <a:latin typeface="华文行楷" pitchFamily="2" charset="-122"/>
              <a:ea typeface="华文行楷" pitchFamily="2" charset="-122"/>
            </a:endParaRPr>
          </a:p>
        </p:txBody>
      </p:sp>
      <p:sp>
        <p:nvSpPr>
          <p:cNvPr id="12292" name="Text Box 8"/>
          <p:cNvSpPr txBox="1"/>
          <p:nvPr/>
        </p:nvSpPr>
        <p:spPr>
          <a:xfrm>
            <a:off x="611188" y="2708275"/>
            <a:ext cx="7910512" cy="1847850"/>
          </a:xfrm>
          <a:prstGeom prst="rect">
            <a:avLst/>
          </a:prstGeom>
          <a:noFill/>
          <a:ln w="9525">
            <a:noFill/>
          </a:ln>
        </p:spPr>
        <p:txBody>
          <a:bodyPr>
            <a:spAutoFit/>
          </a:bodyPr>
          <a:p>
            <a:r>
              <a:rPr lang="en-US" altLang="x-none" sz="2400" b="1">
                <a:latin typeface="Times New Roman" panose="02020603050405020304" pitchFamily="18" charset="0"/>
              </a:rPr>
              <a:t>          </a:t>
            </a:r>
            <a:r>
              <a:rPr lang="zh-CN" altLang="en-US" sz="3200" b="1" dirty="0">
                <a:solidFill>
                  <a:srgbClr val="FF0000"/>
                </a:solidFill>
                <a:latin typeface="Times New Roman" panose="02020603050405020304" pitchFamily="18" charset="0"/>
              </a:rPr>
              <a:t>钱学森取得学术上的辉煌成就，毅然</a:t>
            </a:r>
            <a:endParaRPr lang="zh-CN" altLang="en-US" sz="3200" b="1" dirty="0">
              <a:solidFill>
                <a:srgbClr val="FF0000"/>
              </a:solidFill>
              <a:latin typeface="Times New Roman" panose="02020603050405020304" pitchFamily="18" charset="0"/>
            </a:endParaRPr>
          </a:p>
          <a:p>
            <a:r>
              <a:rPr lang="zh-CN" altLang="en-US" sz="3200" b="1" dirty="0">
                <a:solidFill>
                  <a:srgbClr val="FF0000"/>
                </a:solidFill>
                <a:latin typeface="Times New Roman" panose="02020603050405020304" pitchFamily="18" charset="0"/>
              </a:rPr>
              <a:t>放弃国外优越的工作和生活条件，冲破重</a:t>
            </a:r>
            <a:endParaRPr lang="zh-CN" altLang="en-US" sz="3200" b="1" dirty="0">
              <a:solidFill>
                <a:srgbClr val="FF0000"/>
              </a:solidFill>
              <a:latin typeface="Times New Roman" panose="02020603050405020304" pitchFamily="18" charset="0"/>
            </a:endParaRPr>
          </a:p>
          <a:p>
            <a:r>
              <a:rPr lang="zh-CN" altLang="en-US" sz="3200" b="1" dirty="0">
                <a:solidFill>
                  <a:srgbClr val="FF0000"/>
                </a:solidFill>
                <a:latin typeface="Times New Roman" panose="02020603050405020304" pitchFamily="18" charset="0"/>
              </a:rPr>
              <a:t>重阻力回到中国。</a:t>
            </a:r>
            <a:endParaRPr lang="zh-CN" altLang="en-US" sz="800" b="1" dirty="0">
              <a:solidFill>
                <a:schemeClr val="bg1"/>
              </a:solidFill>
              <a:latin typeface="Comic Sans MS" panose="030F0702030302020204" pitchFamily="66" charset="0"/>
            </a:endParaRPr>
          </a:p>
          <a:p>
            <a:endParaRPr lang="zh-CN" altLang="en-US" sz="800" b="1" dirty="0">
              <a:solidFill>
                <a:srgbClr val="0066FF"/>
              </a:solidFill>
              <a:latin typeface="Comic Sans MS" panose="030F0702030302020204" pitchFamily="66" charset="0"/>
            </a:endParaRPr>
          </a:p>
          <a:p>
            <a:pPr>
              <a:lnSpc>
                <a:spcPct val="90000"/>
              </a:lnSpc>
              <a:spcBef>
                <a:spcPct val="50000"/>
              </a:spcBef>
            </a:pPr>
            <a:endParaRPr lang="en-US" altLang="x-none" sz="800" b="1">
              <a:solidFill>
                <a:srgbClr val="FF0000"/>
              </a:solidFill>
              <a:latin typeface="Times New Roman" panose="02020603050405020304" pitchFamily="18" charset="0"/>
            </a:endParaRPr>
          </a:p>
        </p:txBody>
      </p:sp>
      <p:sp>
        <p:nvSpPr>
          <p:cNvPr id="12293" name="Text Box 11"/>
          <p:cNvSpPr txBox="1"/>
          <p:nvPr/>
        </p:nvSpPr>
        <p:spPr>
          <a:xfrm>
            <a:off x="2319338" y="554038"/>
            <a:ext cx="184150" cy="366712"/>
          </a:xfrm>
          <a:prstGeom prst="rect">
            <a:avLst/>
          </a:prstGeom>
          <a:noFill/>
          <a:ln w="9525">
            <a:noFill/>
          </a:ln>
        </p:spPr>
        <p:txBody>
          <a:bodyPr wrap="none"/>
          <a:p>
            <a:endParaRPr lang="zh-CN" altLang="en-US" b="1" dirty="0">
              <a:latin typeface="Comic Sans MS" panose="030F0702030302020204" pitchFamily="66" charset="0"/>
            </a:endParaRPr>
          </a:p>
        </p:txBody>
      </p:sp>
      <p:sp>
        <p:nvSpPr>
          <p:cNvPr id="12294" name="Text Box 12"/>
          <p:cNvSpPr txBox="1"/>
          <p:nvPr/>
        </p:nvSpPr>
        <p:spPr>
          <a:xfrm>
            <a:off x="684213" y="463550"/>
            <a:ext cx="2220912" cy="701675"/>
          </a:xfrm>
          <a:prstGeom prst="rect">
            <a:avLst/>
          </a:prstGeom>
          <a:noFill/>
          <a:ln w="9525">
            <a:noFill/>
          </a:ln>
        </p:spPr>
        <p:txBody>
          <a:bodyPr wrap="none">
            <a:spAutoFit/>
          </a:bodyPr>
          <a:p>
            <a:r>
              <a:rPr lang="zh-CN" altLang="en-US" sz="4000" b="1" dirty="0">
                <a:solidFill>
                  <a:srgbClr val="3333FF"/>
                </a:solidFill>
                <a:latin typeface="Comic Sans MS" panose="030F0702030302020204" pitchFamily="66" charset="0"/>
              </a:rPr>
              <a:t>整体感知</a:t>
            </a:r>
            <a:endParaRPr lang="zh-CN" altLang="en-US" sz="4000" b="1" dirty="0">
              <a:solidFill>
                <a:srgbClr val="3333FF"/>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Text Box 3"/>
          <p:cNvSpPr txBox="1"/>
          <p:nvPr/>
        </p:nvSpPr>
        <p:spPr>
          <a:xfrm>
            <a:off x="468313" y="836613"/>
            <a:ext cx="8207375" cy="1920875"/>
          </a:xfrm>
          <a:prstGeom prst="rect">
            <a:avLst/>
          </a:prstGeom>
          <a:noFill/>
          <a:ln w="9525">
            <a:noFill/>
          </a:ln>
        </p:spPr>
        <p:txBody>
          <a:bodyPr>
            <a:spAutoFit/>
          </a:bodyPr>
          <a:p>
            <a:pPr>
              <a:spcBef>
                <a:spcPct val="50000"/>
              </a:spcBef>
            </a:pPr>
            <a:r>
              <a:rPr lang="en-US" altLang="x-none" sz="4000" b="1">
                <a:solidFill>
                  <a:srgbClr val="3333FF"/>
                </a:solidFill>
                <a:latin typeface="Times New Roman" panose="02020603050405020304" pitchFamily="18" charset="0"/>
              </a:rPr>
              <a:t>2.</a:t>
            </a:r>
            <a:r>
              <a:rPr lang="zh-CN" altLang="en-US" sz="4000" b="1" dirty="0">
                <a:solidFill>
                  <a:srgbClr val="3333FF"/>
                </a:solidFill>
                <a:latin typeface="Times New Roman" panose="02020603050405020304" pitchFamily="18" charset="0"/>
              </a:rPr>
              <a:t>文中的哪些话可以概括文章的主要内容？请找出来。</a:t>
            </a:r>
            <a:endParaRPr lang="zh-CN" altLang="en-US" sz="4000" b="1" dirty="0">
              <a:solidFill>
                <a:srgbClr val="3333FF"/>
              </a:solidFill>
              <a:latin typeface="Times New Roman" panose="02020603050405020304" pitchFamily="18" charset="0"/>
            </a:endParaRPr>
          </a:p>
          <a:p>
            <a:endParaRPr lang="en-US" altLang="x-none" sz="4000" b="1">
              <a:solidFill>
                <a:srgbClr val="3333FF"/>
              </a:solidFill>
              <a:latin typeface="Times New Roman" panose="02020603050405020304" pitchFamily="18" charset="0"/>
            </a:endParaRPr>
          </a:p>
        </p:txBody>
      </p:sp>
      <p:sp>
        <p:nvSpPr>
          <p:cNvPr id="13315" name="Text Box 4"/>
          <p:cNvSpPr txBox="1"/>
          <p:nvPr/>
        </p:nvSpPr>
        <p:spPr>
          <a:xfrm>
            <a:off x="755650" y="2781300"/>
            <a:ext cx="7704138" cy="1555750"/>
          </a:xfrm>
          <a:prstGeom prst="rect">
            <a:avLst/>
          </a:prstGeom>
          <a:noFill/>
          <a:ln w="9525">
            <a:noFill/>
          </a:ln>
        </p:spPr>
        <p:txBody>
          <a:bodyPr>
            <a:spAutoFit/>
          </a:bodyPr>
          <a:p>
            <a:r>
              <a:rPr lang="en-US" altLang="x-none" sz="3200" b="1">
                <a:latin typeface="Times New Roman" panose="02020603050405020304" pitchFamily="18" charset="0"/>
              </a:rPr>
              <a:t>         </a:t>
            </a:r>
            <a:r>
              <a:rPr lang="zh-CN" altLang="en-US" sz="3200" b="1" dirty="0">
                <a:solidFill>
                  <a:schemeClr val="tx2"/>
                </a:solidFill>
                <a:latin typeface="Times New Roman" panose="02020603050405020304" pitchFamily="18" charset="0"/>
              </a:rPr>
              <a:t>他在学术上取得了辉煌的成就，生活上拥有丰厚的待遇。然而，他始终眷恋着生他养他的祖国。</a:t>
            </a:r>
            <a:endParaRPr lang="zh-CN" altLang="en-US" sz="3200" b="1" dirty="0">
              <a:solidFill>
                <a:schemeClr val="tx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xEl>
                                              <p:charRg st="0" end="52"/>
                                            </p:txEl>
                                          </p:spTgt>
                                        </p:tgtEl>
                                        <p:attrNameLst>
                                          <p:attrName>style.visibility</p:attrName>
                                        </p:attrNameLst>
                                      </p:cBhvr>
                                      <p:to>
                                        <p:strVal val="visible"/>
                                      </p:to>
                                    </p:set>
                                    <p:anim calcmode="lin" valueType="num">
                                      <p:cBhvr additive="base">
                                        <p:cTn id="7" dur="500" fill="hold"/>
                                        <p:tgtEl>
                                          <p:spTgt spid="13315">
                                            <p:txEl>
                                              <p:charRg st="0" end="5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charRg st="0" end="5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charRg st="0" end="52"/>
                                            </p:txEl>
                                          </p:spTgt>
                                        </p:tgtEl>
                                        <p:attrNameLst>
                                          <p:attrName>style.visibility</p:attrName>
                                        </p:attrNameLst>
                                      </p:cBhvr>
                                      <p:to>
                                        <p:strVal val="visible"/>
                                      </p:to>
                                    </p:set>
                                    <p:anim calcmode="lin" valueType="num">
                                      <p:cBhvr additive="base">
                                        <p:cTn id="13" dur="500" fill="hold"/>
                                        <p:tgtEl>
                                          <p:spTgt spid="13315">
                                            <p:txEl>
                                              <p:charRg st="0" end="5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charRg st="0" end="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Text Box 4"/>
          <p:cNvSpPr txBox="1"/>
          <p:nvPr/>
        </p:nvSpPr>
        <p:spPr>
          <a:xfrm>
            <a:off x="468313" y="836613"/>
            <a:ext cx="8207375" cy="2530475"/>
          </a:xfrm>
          <a:prstGeom prst="rect">
            <a:avLst/>
          </a:prstGeom>
          <a:noFill/>
          <a:ln w="9525">
            <a:noFill/>
          </a:ln>
        </p:spPr>
        <p:txBody>
          <a:bodyPr>
            <a:spAutoFit/>
          </a:bodyPr>
          <a:p>
            <a:pPr>
              <a:spcBef>
                <a:spcPct val="50000"/>
              </a:spcBef>
            </a:pPr>
            <a:r>
              <a:rPr lang="en-US" altLang="x-none" sz="4000" b="1">
                <a:solidFill>
                  <a:srgbClr val="3333FF"/>
                </a:solidFill>
                <a:latin typeface="Times New Roman" panose="02020603050405020304" pitchFamily="18" charset="0"/>
              </a:rPr>
              <a:t>3</a:t>
            </a:r>
            <a:r>
              <a:rPr lang="zh-CN" altLang="en-US" sz="4000" b="1" dirty="0">
                <a:solidFill>
                  <a:srgbClr val="3333FF"/>
                </a:solidFill>
                <a:latin typeface="Times New Roman" panose="02020603050405020304" pitchFamily="18" charset="0"/>
              </a:rPr>
              <a:t>、课文是按什么顺序组织材料的？主要写了钱学森的哪五件事？请各用四个字概括。</a:t>
            </a:r>
            <a:endParaRPr lang="zh-CN" altLang="en-US" sz="4000" b="1" dirty="0">
              <a:solidFill>
                <a:srgbClr val="3333FF"/>
              </a:solidFill>
              <a:latin typeface="Times New Roman" panose="02020603050405020304" pitchFamily="18" charset="0"/>
            </a:endParaRPr>
          </a:p>
          <a:p>
            <a:endParaRPr lang="en-US" altLang="x-none" sz="4000" b="1">
              <a:solidFill>
                <a:srgbClr val="3333FF"/>
              </a:solidFill>
              <a:latin typeface="Times New Roman" panose="02020603050405020304" pitchFamily="18" charset="0"/>
            </a:endParaRPr>
          </a:p>
        </p:txBody>
      </p:sp>
      <p:sp>
        <p:nvSpPr>
          <p:cNvPr id="14339" name="Text Box 5"/>
          <p:cNvSpPr txBox="1"/>
          <p:nvPr/>
        </p:nvSpPr>
        <p:spPr>
          <a:xfrm>
            <a:off x="755650" y="3068638"/>
            <a:ext cx="7704138" cy="2287587"/>
          </a:xfrm>
          <a:prstGeom prst="rect">
            <a:avLst/>
          </a:prstGeom>
          <a:noFill/>
          <a:ln w="9525">
            <a:noFill/>
          </a:ln>
        </p:spPr>
        <p:txBody>
          <a:bodyPr>
            <a:spAutoFit/>
          </a:bodyPr>
          <a:p>
            <a:r>
              <a:rPr lang="en-US" altLang="x-none" sz="3200" b="1">
                <a:latin typeface="Times New Roman" panose="02020603050405020304" pitchFamily="18" charset="0"/>
              </a:rPr>
              <a:t>         </a:t>
            </a:r>
            <a:r>
              <a:rPr lang="zh-CN" altLang="en-US" sz="3600" b="1" dirty="0">
                <a:solidFill>
                  <a:srgbClr val="FF0000"/>
                </a:solidFill>
                <a:latin typeface="Times New Roman" panose="02020603050405020304" pitchFamily="18" charset="0"/>
              </a:rPr>
              <a:t>拜师求学</a:t>
            </a:r>
            <a:r>
              <a:rPr lang="en-US" altLang="x-none" sz="3600" b="1">
                <a:solidFill>
                  <a:srgbClr val="FF0000"/>
                </a:solidFill>
                <a:latin typeface="Times New Roman" panose="02020603050405020304" pitchFamily="18" charset="0"/>
              </a:rPr>
              <a:t>——</a:t>
            </a:r>
            <a:r>
              <a:rPr lang="zh-CN" altLang="en-US" sz="3600" b="1" dirty="0">
                <a:solidFill>
                  <a:srgbClr val="FF0000"/>
                </a:solidFill>
                <a:latin typeface="Times New Roman" panose="02020603050405020304" pitchFamily="18" charset="0"/>
              </a:rPr>
              <a:t>创业辉煌</a:t>
            </a:r>
            <a:r>
              <a:rPr lang="en-US" altLang="x-none" sz="3600" b="1">
                <a:solidFill>
                  <a:srgbClr val="FF0000"/>
                </a:solidFill>
                <a:latin typeface="Times New Roman" panose="02020603050405020304" pitchFamily="18" charset="0"/>
              </a:rPr>
              <a:t>——</a:t>
            </a:r>
            <a:endParaRPr lang="en-US" altLang="x-none" sz="3600" b="1">
              <a:solidFill>
                <a:srgbClr val="FF0000"/>
              </a:solidFill>
              <a:latin typeface="Times New Roman" panose="02020603050405020304" pitchFamily="18" charset="0"/>
            </a:endParaRPr>
          </a:p>
          <a:p>
            <a:endParaRPr lang="en-US" altLang="x-none" sz="3600" b="1">
              <a:solidFill>
                <a:srgbClr val="FF0000"/>
              </a:solidFill>
              <a:latin typeface="Times New Roman" panose="02020603050405020304" pitchFamily="18" charset="0"/>
            </a:endParaRPr>
          </a:p>
          <a:p>
            <a:r>
              <a:rPr lang="zh-CN" altLang="en-US" sz="3600" b="1" dirty="0">
                <a:solidFill>
                  <a:srgbClr val="FF0000"/>
                </a:solidFill>
                <a:latin typeface="Times New Roman" panose="02020603050405020304" pitchFamily="18" charset="0"/>
              </a:rPr>
              <a:t>决心回国</a:t>
            </a:r>
            <a:r>
              <a:rPr lang="en-US" altLang="x-none" sz="3600" b="1">
                <a:solidFill>
                  <a:srgbClr val="FF0000"/>
                </a:solidFill>
                <a:latin typeface="Times New Roman" panose="02020603050405020304" pitchFamily="18" charset="0"/>
              </a:rPr>
              <a:t>——</a:t>
            </a:r>
            <a:r>
              <a:rPr lang="zh-CN" altLang="en-US" sz="3600" b="1" dirty="0">
                <a:solidFill>
                  <a:srgbClr val="FF0000"/>
                </a:solidFill>
                <a:latin typeface="Times New Roman" panose="02020603050405020304" pitchFamily="18" charset="0"/>
              </a:rPr>
              <a:t>饱受折磨</a:t>
            </a:r>
            <a:r>
              <a:rPr lang="en-US" altLang="x-none" sz="3600" b="1">
                <a:solidFill>
                  <a:srgbClr val="FF0000"/>
                </a:solidFill>
                <a:latin typeface="Times New Roman" panose="02020603050405020304" pitchFamily="18" charset="0"/>
              </a:rPr>
              <a:t>——</a:t>
            </a:r>
            <a:r>
              <a:rPr lang="zh-CN" altLang="en-US" sz="3600" b="1" dirty="0">
                <a:solidFill>
                  <a:srgbClr val="FF0000"/>
                </a:solidFill>
                <a:latin typeface="Times New Roman" panose="02020603050405020304" pitchFamily="18" charset="0"/>
              </a:rPr>
              <a:t>胜利回来</a:t>
            </a:r>
            <a:r>
              <a:rPr lang="zh-CN" altLang="en-US" sz="3600" b="1" dirty="0">
                <a:latin typeface="Times New Roman" panose="02020603050405020304" pitchFamily="18" charset="0"/>
              </a:rPr>
              <a:t> </a:t>
            </a:r>
            <a:endParaRPr lang="zh-CN" altLang="en-US" sz="3600" b="1" dirty="0">
              <a:latin typeface="Times New Roman" panose="02020603050405020304" pitchFamily="18" charset="0"/>
            </a:endParaRPr>
          </a:p>
          <a:p>
            <a:endParaRPr lang="en-US" altLang="x-none" sz="36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Text Box 4"/>
          <p:cNvSpPr txBox="1"/>
          <p:nvPr/>
        </p:nvSpPr>
        <p:spPr>
          <a:xfrm>
            <a:off x="1042988" y="1125538"/>
            <a:ext cx="6934200" cy="1311275"/>
          </a:xfrm>
          <a:prstGeom prst="rect">
            <a:avLst/>
          </a:prstGeom>
          <a:noFill/>
          <a:ln w="9525">
            <a:noFill/>
          </a:ln>
        </p:spPr>
        <p:txBody>
          <a:bodyPr>
            <a:spAutoFit/>
          </a:bodyPr>
          <a:p>
            <a:pPr>
              <a:spcBef>
                <a:spcPct val="50000"/>
              </a:spcBef>
            </a:pPr>
            <a:r>
              <a:rPr lang="en-US" altLang="x-none" sz="4000" b="1">
                <a:solidFill>
                  <a:srgbClr val="9900FF"/>
                </a:solidFill>
                <a:latin typeface="Arial" panose="020B0604020202020204" pitchFamily="34" charset="0"/>
              </a:rPr>
              <a:t>1.</a:t>
            </a:r>
            <a:r>
              <a:rPr lang="zh-CN" altLang="en-US" sz="4000" b="1" dirty="0">
                <a:solidFill>
                  <a:srgbClr val="9900FF"/>
                </a:solidFill>
                <a:latin typeface="Arial" panose="020B0604020202020204" pitchFamily="34" charset="0"/>
              </a:rPr>
              <a:t>为回国钱学森受到哪些阻挠和迫害？</a:t>
            </a:r>
            <a:endParaRPr lang="zh-CN" altLang="en-US" sz="4000" b="1" dirty="0">
              <a:solidFill>
                <a:srgbClr val="9900FF"/>
              </a:solidFill>
              <a:latin typeface="Arial" panose="020B0604020202020204" pitchFamily="34" charset="0"/>
            </a:endParaRPr>
          </a:p>
        </p:txBody>
      </p:sp>
      <p:sp>
        <p:nvSpPr>
          <p:cNvPr id="15363" name="Text Box 5"/>
          <p:cNvSpPr txBox="1"/>
          <p:nvPr/>
        </p:nvSpPr>
        <p:spPr>
          <a:xfrm>
            <a:off x="827088" y="2420938"/>
            <a:ext cx="8001000" cy="3017837"/>
          </a:xfrm>
          <a:prstGeom prst="rect">
            <a:avLst/>
          </a:prstGeom>
          <a:noFill/>
          <a:ln w="9525">
            <a:noFill/>
          </a:ln>
        </p:spPr>
        <p:txBody>
          <a:bodyPr>
            <a:spAutoFit/>
          </a:bodyPr>
          <a:p>
            <a:pPr>
              <a:lnSpc>
                <a:spcPct val="90000"/>
              </a:lnSpc>
              <a:spcBef>
                <a:spcPct val="20000"/>
              </a:spcBef>
              <a:buClr>
                <a:schemeClr val="tx1"/>
              </a:buClr>
              <a:buSzPct val="75000"/>
              <a:buFont typeface="Wingdings" panose="05000000000000000000" pitchFamily="2" charset="2"/>
              <a:buChar char="l"/>
            </a:pPr>
            <a:r>
              <a:rPr lang="en-US" altLang="x-none"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、美国移民局通知他，不许离开美国，    并以判刑和罚款加以恐吓。</a:t>
            </a:r>
            <a:endParaRPr lang="zh-CN" altLang="en-US" sz="3200" b="1" dirty="0">
              <a:solidFill>
                <a:srgbClr val="FF0000"/>
              </a:solidFill>
              <a:latin typeface="Arial" panose="020B0604020202020204" pitchFamily="34" charset="0"/>
            </a:endParaRPr>
          </a:p>
          <a:p>
            <a:pPr>
              <a:lnSpc>
                <a:spcPct val="90000"/>
              </a:lnSpc>
              <a:spcBef>
                <a:spcPct val="20000"/>
              </a:spcBef>
              <a:buClr>
                <a:schemeClr val="tx1"/>
              </a:buClr>
              <a:buSzPct val="75000"/>
              <a:buFont typeface="Wingdings" panose="05000000000000000000" pitchFamily="2" charset="2"/>
              <a:buChar char="l"/>
            </a:pPr>
            <a:r>
              <a:rPr lang="en-US" altLang="x-none"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、被联邦调查局非法逮捕，关押</a:t>
            </a:r>
            <a:r>
              <a:rPr lang="en-US" altLang="x-none" sz="3200" b="1">
                <a:solidFill>
                  <a:srgbClr val="FF0000"/>
                </a:solidFill>
                <a:latin typeface="Arial" panose="020B0604020202020204" pitchFamily="34" charset="0"/>
              </a:rPr>
              <a:t>15</a:t>
            </a:r>
            <a:r>
              <a:rPr lang="zh-CN" altLang="en-US" sz="3200" b="1" dirty="0">
                <a:solidFill>
                  <a:srgbClr val="FF0000"/>
                </a:solidFill>
                <a:latin typeface="Arial" panose="020B0604020202020204" pitchFamily="34" charset="0"/>
              </a:rPr>
              <a:t>天。</a:t>
            </a:r>
            <a:endParaRPr lang="zh-CN" altLang="en-US" sz="3200" b="1" dirty="0">
              <a:solidFill>
                <a:srgbClr val="FF0000"/>
              </a:solidFill>
              <a:latin typeface="Arial" panose="020B0604020202020204" pitchFamily="34" charset="0"/>
            </a:endParaRPr>
          </a:p>
          <a:p>
            <a:pPr>
              <a:lnSpc>
                <a:spcPct val="90000"/>
              </a:lnSpc>
              <a:spcBef>
                <a:spcPct val="20000"/>
              </a:spcBef>
              <a:buClr>
                <a:schemeClr val="tx1"/>
              </a:buClr>
              <a:buSzPct val="75000"/>
              <a:buFont typeface="Wingdings" panose="05000000000000000000" pitchFamily="2" charset="2"/>
              <a:buChar char="l"/>
            </a:pPr>
            <a:r>
              <a:rPr lang="en-US" altLang="x-none" sz="3200" b="1">
                <a:solidFill>
                  <a:srgbClr val="FF0000"/>
                </a:solidFill>
                <a:latin typeface="Arial" panose="020B0604020202020204" pitchFamily="34" charset="0"/>
              </a:rPr>
              <a:t>3</a:t>
            </a:r>
            <a:r>
              <a:rPr lang="zh-CN" altLang="en-US" sz="3200" b="1" dirty="0">
                <a:solidFill>
                  <a:srgbClr val="FF0000"/>
                </a:solidFill>
                <a:latin typeface="Arial" panose="020B0604020202020204" pitchFamily="34" charset="0"/>
              </a:rPr>
              <a:t>、美移民局非法限制钱的自由，要他一个月到移民局报到一次，并不准离开洛杉矶。</a:t>
            </a:r>
            <a:endParaRPr lang="zh-CN" altLang="en-US" sz="3200" b="1" dirty="0">
              <a:solidFill>
                <a:srgbClr val="FF0000"/>
              </a:solidFill>
              <a:latin typeface="Arial" panose="020B0604020202020204" pitchFamily="34" charset="0"/>
            </a:endParaRPr>
          </a:p>
          <a:p>
            <a:pPr>
              <a:lnSpc>
                <a:spcPct val="90000"/>
              </a:lnSpc>
              <a:spcBef>
                <a:spcPct val="20000"/>
              </a:spcBef>
              <a:buClr>
                <a:schemeClr val="tx1"/>
              </a:buClr>
              <a:buSzPct val="75000"/>
              <a:buFont typeface="Wingdings" panose="05000000000000000000" pitchFamily="2" charset="2"/>
              <a:buChar char="l"/>
            </a:pPr>
            <a:r>
              <a:rPr lang="zh-CN" altLang="en-US" sz="3200" b="1" dirty="0">
                <a:solidFill>
                  <a:srgbClr val="3333FF"/>
                </a:solidFill>
                <a:latin typeface="Arial" panose="020B0604020202020204" pitchFamily="34" charset="0"/>
              </a:rPr>
              <a:t>处在与世隔绝的境地</a:t>
            </a:r>
            <a:r>
              <a:rPr lang="en-US" altLang="x-none" sz="3200" b="1">
                <a:solidFill>
                  <a:srgbClr val="3333FF"/>
                </a:solidFill>
                <a:latin typeface="Times New Roman" panose="02020603050405020304" pitchFamily="18" charset="0"/>
              </a:rPr>
              <a:t>——</a:t>
            </a:r>
            <a:r>
              <a:rPr lang="zh-CN" altLang="en-US" sz="3200" b="1" dirty="0">
                <a:solidFill>
                  <a:srgbClr val="3333FF"/>
                </a:solidFill>
                <a:latin typeface="Arial" panose="020B0604020202020204" pitchFamily="34" charset="0"/>
              </a:rPr>
              <a:t>五年的时间。</a:t>
            </a:r>
            <a:endParaRPr lang="zh-CN" altLang="en-US" sz="3200" b="1" dirty="0">
              <a:solidFill>
                <a:srgbClr val="3333FF"/>
              </a:solidFill>
              <a:latin typeface="Arial" panose="020B0604020202020204" pitchFamily="34" charset="0"/>
            </a:endParaRPr>
          </a:p>
        </p:txBody>
      </p:sp>
      <p:sp>
        <p:nvSpPr>
          <p:cNvPr id="15364" name="Text Box 7"/>
          <p:cNvSpPr txBox="1"/>
          <p:nvPr/>
        </p:nvSpPr>
        <p:spPr>
          <a:xfrm>
            <a:off x="609600" y="4876800"/>
            <a:ext cx="7391400" cy="641350"/>
          </a:xfrm>
          <a:prstGeom prst="rect">
            <a:avLst/>
          </a:prstGeom>
          <a:noFill/>
          <a:ln w="9525">
            <a:noFill/>
          </a:ln>
        </p:spPr>
        <p:txBody>
          <a:bodyPr/>
          <a:p>
            <a:pPr>
              <a:spcBef>
                <a:spcPct val="50000"/>
              </a:spcBef>
            </a:pPr>
            <a:endParaRPr lang="zh-CN" altLang="en-US" sz="3600" b="1" dirty="0">
              <a:solidFill>
                <a:srgbClr val="FF0000"/>
              </a:solidFill>
              <a:latin typeface="Arial" panose="020B0604020202020204" pitchFamily="34" charset="0"/>
            </a:endParaRPr>
          </a:p>
        </p:txBody>
      </p:sp>
      <p:sp>
        <p:nvSpPr>
          <p:cNvPr id="15365" name="Text Box 8"/>
          <p:cNvSpPr txBox="1"/>
          <p:nvPr/>
        </p:nvSpPr>
        <p:spPr>
          <a:xfrm>
            <a:off x="684213" y="333375"/>
            <a:ext cx="2220912" cy="701675"/>
          </a:xfrm>
          <a:prstGeom prst="rect">
            <a:avLst/>
          </a:prstGeom>
          <a:noFill/>
          <a:ln w="9525">
            <a:noFill/>
          </a:ln>
        </p:spPr>
        <p:txBody>
          <a:bodyPr wrap="none">
            <a:spAutoFit/>
          </a:bodyPr>
          <a:p>
            <a:r>
              <a:rPr lang="zh-CN" altLang="en-US" sz="4000" b="1" dirty="0">
                <a:solidFill>
                  <a:srgbClr val="3333FF"/>
                </a:solidFill>
                <a:latin typeface="Comic Sans MS" panose="030F0702030302020204" pitchFamily="66" charset="0"/>
              </a:rPr>
              <a:t>研读课文</a:t>
            </a:r>
            <a:endParaRPr lang="zh-CN" altLang="en-US" sz="4000" b="1" dirty="0">
              <a:solidFill>
                <a:srgbClr val="3333FF"/>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0-#ppt_w/2"/>
                                          </p:val>
                                        </p:tav>
                                        <p:tav tm="100000">
                                          <p:val>
                                            <p:strVal val="#ppt_x"/>
                                          </p:val>
                                        </p:tav>
                                      </p:tavLst>
                                    </p:anim>
                                    <p:anim calcmode="lin" valueType="num">
                                      <p:cBhvr additive="base">
                                        <p:cTn id="8"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charRg st="0" end="35"/>
                                            </p:txEl>
                                          </p:spTgt>
                                        </p:tgtEl>
                                        <p:attrNameLst>
                                          <p:attrName>style.visibility</p:attrName>
                                        </p:attrNameLst>
                                      </p:cBhvr>
                                      <p:to>
                                        <p:strVal val="visible"/>
                                      </p:to>
                                    </p:set>
                                    <p:anim calcmode="lin" valueType="num">
                                      <p:cBhvr additive="base">
                                        <p:cTn id="13" dur="500" fill="hold"/>
                                        <p:tgtEl>
                                          <p:spTgt spid="15363">
                                            <p:txEl>
                                              <p:charRg st="0" end="3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charRg st="0" end="3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363">
                                            <p:txEl>
                                              <p:charRg st="35" end="55"/>
                                            </p:txEl>
                                          </p:spTgt>
                                        </p:tgtEl>
                                        <p:attrNameLst>
                                          <p:attrName>style.visibility</p:attrName>
                                        </p:attrNameLst>
                                      </p:cBhvr>
                                      <p:to>
                                        <p:strVal val="visible"/>
                                      </p:to>
                                    </p:set>
                                    <p:anim calcmode="lin" valueType="num">
                                      <p:cBhvr additive="base">
                                        <p:cTn id="17" dur="500" fill="hold"/>
                                        <p:tgtEl>
                                          <p:spTgt spid="15363">
                                            <p:txEl>
                                              <p:charRg st="35" end="5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363">
                                            <p:txEl>
                                              <p:charRg st="35" end="5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5363">
                                            <p:txEl>
                                              <p:charRg st="55" end="94"/>
                                            </p:txEl>
                                          </p:spTgt>
                                        </p:tgtEl>
                                        <p:attrNameLst>
                                          <p:attrName>style.visibility</p:attrName>
                                        </p:attrNameLst>
                                      </p:cBhvr>
                                      <p:to>
                                        <p:strVal val="visible"/>
                                      </p:to>
                                    </p:set>
                                    <p:anim calcmode="lin" valueType="num">
                                      <p:cBhvr additive="base">
                                        <p:cTn id="21" dur="500" fill="hold"/>
                                        <p:tgtEl>
                                          <p:spTgt spid="15363">
                                            <p:txEl>
                                              <p:charRg st="55" end="9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5363">
                                            <p:txEl>
                                              <p:charRg st="55" end="9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363">
                                            <p:txEl>
                                              <p:charRg st="94" end="112"/>
                                            </p:txEl>
                                          </p:spTgt>
                                        </p:tgtEl>
                                        <p:attrNameLst>
                                          <p:attrName>style.visibility</p:attrName>
                                        </p:attrNameLst>
                                      </p:cBhvr>
                                      <p:to>
                                        <p:strVal val="visible"/>
                                      </p:to>
                                    </p:set>
                                    <p:anim calcmode="lin" valueType="num">
                                      <p:cBhvr additive="base">
                                        <p:cTn id="25" dur="500" fill="hold"/>
                                        <p:tgtEl>
                                          <p:spTgt spid="15363">
                                            <p:txEl>
                                              <p:charRg st="94" end="11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3">
                                            <p:txEl>
                                              <p:charRg st="94" end="1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Rectangle 2"/>
          <p:cNvSpPr>
            <a:spLocks noGrp="1"/>
          </p:cNvSpPr>
          <p:nvPr>
            <p:ph type="title"/>
          </p:nvPr>
        </p:nvSpPr>
        <p:spPr>
          <a:ln/>
        </p:spPr>
        <p:txBody>
          <a:bodyPr vert="horz" wrap="square" anchor="ctr"/>
          <a:p>
            <a:br>
              <a:rPr lang="en-US" altLang="x-none" sz="4000" b="1">
                <a:solidFill>
                  <a:srgbClr val="FF0000"/>
                </a:solidFill>
              </a:rPr>
            </a:br>
            <a:endParaRPr lang="en-US" altLang="x-none" sz="4000" b="1">
              <a:solidFill>
                <a:srgbClr val="FF0000"/>
              </a:solidFill>
            </a:endParaRPr>
          </a:p>
        </p:txBody>
      </p:sp>
      <p:sp>
        <p:nvSpPr>
          <p:cNvPr id="16387" name="Rectangle 3"/>
          <p:cNvSpPr>
            <a:spLocks noGrp="1"/>
          </p:cNvSpPr>
          <p:nvPr>
            <p:ph type="body"/>
          </p:nvPr>
        </p:nvSpPr>
        <p:spPr>
          <a:xfrm>
            <a:off x="539750" y="549275"/>
            <a:ext cx="7772400" cy="2519363"/>
          </a:xfrm>
          <a:ln/>
        </p:spPr>
        <p:txBody>
          <a:bodyPr vert="horz" wrap="square" anchor="t"/>
          <a:p>
            <a:pPr>
              <a:buNone/>
            </a:pPr>
            <a:r>
              <a:rPr lang="en-US" altLang="x-none" sz="4000" b="1">
                <a:solidFill>
                  <a:srgbClr val="9900FF"/>
                </a:solidFill>
              </a:rPr>
              <a:t>2.</a:t>
            </a:r>
            <a:r>
              <a:rPr lang="zh-CN" altLang="en-US" sz="4000" b="1" dirty="0">
                <a:solidFill>
                  <a:srgbClr val="9900FF"/>
                </a:solidFill>
              </a:rPr>
              <a:t>这种迫害，并没有磨掉钱学森夫妇的返回祖国的意志！他们是怎样为回国做准备的？试从文中找出。</a:t>
            </a:r>
            <a:br>
              <a:rPr lang="zh-CN" altLang="en-US" sz="4000" b="1" dirty="0">
                <a:solidFill>
                  <a:srgbClr val="9900FF"/>
                </a:solidFill>
              </a:rPr>
            </a:br>
            <a:endParaRPr lang="zh-CN" altLang="en-US" sz="4000" b="1" dirty="0">
              <a:solidFill>
                <a:srgbClr val="9900FF"/>
              </a:solidFill>
            </a:endParaRPr>
          </a:p>
        </p:txBody>
      </p:sp>
      <p:sp>
        <p:nvSpPr>
          <p:cNvPr id="16388" name="Text Box 4"/>
          <p:cNvSpPr txBox="1"/>
          <p:nvPr/>
        </p:nvSpPr>
        <p:spPr>
          <a:xfrm>
            <a:off x="1187450" y="3429000"/>
            <a:ext cx="7632700" cy="2225675"/>
          </a:xfrm>
          <a:prstGeom prst="rect">
            <a:avLst/>
          </a:prstGeom>
          <a:noFill/>
          <a:ln w="9525">
            <a:noFill/>
          </a:ln>
        </p:spPr>
        <p:txBody>
          <a:bodyPr>
            <a:spAutoFit/>
          </a:bodyPr>
          <a:p>
            <a:r>
              <a:rPr lang="en-US" altLang="x-none" sz="2800" b="1">
                <a:solidFill>
                  <a:srgbClr val="FF0000"/>
                </a:solidFill>
                <a:latin typeface="Comic Sans MS" panose="030F0702030302020204" pitchFamily="66" charset="0"/>
              </a:rPr>
              <a:t>1.</a:t>
            </a:r>
            <a:r>
              <a:rPr lang="zh-CN" altLang="en-US" sz="2800" b="1" dirty="0">
                <a:solidFill>
                  <a:srgbClr val="FF0000"/>
                </a:solidFill>
                <a:latin typeface="Comic Sans MS" panose="030F0702030302020204" pitchFamily="66" charset="0"/>
              </a:rPr>
              <a:t>摆好三只轻便的小箱子，随时准备搭飞机回国</a:t>
            </a:r>
            <a:endParaRPr lang="zh-CN" altLang="en-US" sz="2800" b="1" dirty="0">
              <a:solidFill>
                <a:srgbClr val="FF0000"/>
              </a:solidFill>
              <a:latin typeface="Comic Sans MS" panose="030F0702030302020204" pitchFamily="66" charset="0"/>
            </a:endParaRPr>
          </a:p>
          <a:p>
            <a:r>
              <a:rPr lang="en-US" altLang="x-none" sz="2800" b="1">
                <a:solidFill>
                  <a:srgbClr val="FF0000"/>
                </a:solidFill>
                <a:latin typeface="Comic Sans MS" panose="030F0702030302020204" pitchFamily="66" charset="0"/>
              </a:rPr>
              <a:t>2.</a:t>
            </a:r>
            <a:r>
              <a:rPr lang="zh-CN" altLang="en-US" sz="2800" b="1" dirty="0">
                <a:solidFill>
                  <a:srgbClr val="FF0000"/>
                </a:solidFill>
                <a:latin typeface="Comic Sans MS" panose="030F0702030302020204" pitchFamily="66" charset="0"/>
              </a:rPr>
              <a:t>租住的房子都只签订了一年的合同，五年中竟搬了五次家</a:t>
            </a:r>
            <a:endParaRPr lang="zh-CN" altLang="en-US" sz="2800" b="1" dirty="0">
              <a:solidFill>
                <a:srgbClr val="FF0000"/>
              </a:solidFill>
              <a:latin typeface="Comic Sans MS" panose="030F0702030302020204" pitchFamily="66" charset="0"/>
            </a:endParaRPr>
          </a:p>
          <a:p>
            <a:r>
              <a:rPr lang="en-US" altLang="x-none" sz="2800" b="1">
                <a:solidFill>
                  <a:srgbClr val="FF0000"/>
                </a:solidFill>
                <a:latin typeface="Comic Sans MS" panose="030F0702030302020204" pitchFamily="66" charset="0"/>
              </a:rPr>
              <a:t>3.</a:t>
            </a:r>
            <a:r>
              <a:rPr lang="zh-CN" altLang="en-US" sz="2800" b="1" dirty="0">
                <a:solidFill>
                  <a:srgbClr val="FF0000"/>
                </a:solidFill>
                <a:latin typeface="Comic Sans MS" panose="030F0702030302020204" pitchFamily="66" charset="0"/>
              </a:rPr>
              <a:t>教育孩子心中装着祖国和亲人</a:t>
            </a:r>
            <a:endParaRPr lang="zh-CN" altLang="en-US" sz="2800" b="1" dirty="0">
              <a:solidFill>
                <a:srgbClr val="FF00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8">
                                            <p:txEl>
                                              <p:charRg st="0" end="23"/>
                                            </p:txEl>
                                          </p:spTgt>
                                        </p:tgtEl>
                                        <p:attrNameLst>
                                          <p:attrName>style.visibility</p:attrName>
                                        </p:attrNameLst>
                                      </p:cBhvr>
                                      <p:to>
                                        <p:strVal val="visible"/>
                                      </p:to>
                                    </p:set>
                                    <p:anim calcmode="lin" valueType="num">
                                      <p:cBhvr additive="base">
                                        <p:cTn id="7" dur="500" fill="hold"/>
                                        <p:tgtEl>
                                          <p:spTgt spid="16388">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8">
                                            <p:txEl>
                                              <p:charRg st="0" end="2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388">
                                            <p:txEl>
                                              <p:charRg st="23" end="51"/>
                                            </p:txEl>
                                          </p:spTgt>
                                        </p:tgtEl>
                                        <p:attrNameLst>
                                          <p:attrName>style.visibility</p:attrName>
                                        </p:attrNameLst>
                                      </p:cBhvr>
                                      <p:to>
                                        <p:strVal val="visible"/>
                                      </p:to>
                                    </p:set>
                                    <p:anim calcmode="lin" valueType="num">
                                      <p:cBhvr additive="base">
                                        <p:cTn id="11" dur="500" fill="hold"/>
                                        <p:tgtEl>
                                          <p:spTgt spid="16388">
                                            <p:txEl>
                                              <p:charRg st="23" end="5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388">
                                            <p:txEl>
                                              <p:charRg st="23" end="5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388">
                                            <p:txEl>
                                              <p:charRg st="51" end="67"/>
                                            </p:txEl>
                                          </p:spTgt>
                                        </p:tgtEl>
                                        <p:attrNameLst>
                                          <p:attrName>style.visibility</p:attrName>
                                        </p:attrNameLst>
                                      </p:cBhvr>
                                      <p:to>
                                        <p:strVal val="visible"/>
                                      </p:to>
                                    </p:set>
                                    <p:anim calcmode="lin" valueType="num">
                                      <p:cBhvr additive="base">
                                        <p:cTn id="15" dur="500" fill="hold"/>
                                        <p:tgtEl>
                                          <p:spTgt spid="16388">
                                            <p:txEl>
                                              <p:charRg st="51" end="6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388">
                                            <p:txEl>
                                              <p:charRg st="51" end="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Text Box 3"/>
          <p:cNvSpPr txBox="1"/>
          <p:nvPr/>
        </p:nvSpPr>
        <p:spPr>
          <a:xfrm>
            <a:off x="323850" y="549275"/>
            <a:ext cx="8610600" cy="1433513"/>
          </a:xfrm>
          <a:prstGeom prst="rect">
            <a:avLst/>
          </a:prstGeom>
          <a:noFill/>
          <a:ln w="9525">
            <a:noFill/>
          </a:ln>
        </p:spPr>
        <p:txBody>
          <a:bodyPr>
            <a:spAutoFit/>
          </a:bodyPr>
          <a:p>
            <a:pPr>
              <a:spcBef>
                <a:spcPct val="50000"/>
              </a:spcBef>
            </a:pPr>
            <a:r>
              <a:rPr lang="en-US" altLang="x-none" sz="4400" b="1">
                <a:solidFill>
                  <a:srgbClr val="9900FF"/>
                </a:solidFill>
                <a:latin typeface="隶书" pitchFamily="49" charset="-122"/>
                <a:ea typeface="隶书" pitchFamily="49" charset="-122"/>
              </a:rPr>
              <a:t>3</a:t>
            </a:r>
            <a:r>
              <a:rPr lang="zh-CN" altLang="en-US" sz="4400" b="1" dirty="0">
                <a:solidFill>
                  <a:srgbClr val="9900FF"/>
                </a:solidFill>
                <a:latin typeface="隶书" pitchFamily="49" charset="-122"/>
                <a:ea typeface="隶书" pitchFamily="49" charset="-122"/>
              </a:rPr>
              <a:t>、根据课文内容请谈谈你看到了一位怎样的钱学森。 </a:t>
            </a:r>
            <a:endParaRPr lang="zh-CN" altLang="en-US" sz="4400" b="1" dirty="0">
              <a:solidFill>
                <a:srgbClr val="9900FF"/>
              </a:solidFill>
              <a:latin typeface="隶书" pitchFamily="49" charset="-122"/>
              <a:ea typeface="隶书" pitchFamily="49" charset="-122"/>
            </a:endParaRPr>
          </a:p>
        </p:txBody>
      </p:sp>
      <p:sp>
        <p:nvSpPr>
          <p:cNvPr id="17411" name="Text Box 4"/>
          <p:cNvSpPr txBox="1"/>
          <p:nvPr/>
        </p:nvSpPr>
        <p:spPr>
          <a:xfrm>
            <a:off x="685800" y="3352800"/>
            <a:ext cx="7772400" cy="457200"/>
          </a:xfrm>
          <a:prstGeom prst="rect">
            <a:avLst/>
          </a:prstGeom>
          <a:noFill/>
          <a:ln w="9525">
            <a:noFill/>
          </a:ln>
        </p:spPr>
        <p:txBody>
          <a:bodyPr/>
          <a:p>
            <a:pPr>
              <a:spcBef>
                <a:spcPct val="50000"/>
              </a:spcBef>
            </a:pPr>
            <a:endParaRPr lang="zh-CN" altLang="en-US" sz="2400" b="1" dirty="0">
              <a:latin typeface="Times New Roman" panose="02020603050405020304" pitchFamily="18" charset="0"/>
            </a:endParaRPr>
          </a:p>
        </p:txBody>
      </p:sp>
      <p:sp>
        <p:nvSpPr>
          <p:cNvPr id="17412" name="Text Box 5"/>
          <p:cNvSpPr txBox="1"/>
          <p:nvPr/>
        </p:nvSpPr>
        <p:spPr>
          <a:xfrm>
            <a:off x="1116013" y="2349500"/>
            <a:ext cx="6500812" cy="3140075"/>
          </a:xfrm>
          <a:prstGeom prst="rect">
            <a:avLst/>
          </a:prstGeom>
          <a:noFill/>
          <a:ln w="9525">
            <a:noFill/>
          </a:ln>
        </p:spPr>
        <p:txBody>
          <a:bodyPr>
            <a:spAutoFit/>
          </a:bodyPr>
          <a:p>
            <a:r>
              <a:rPr lang="zh-CN" altLang="en-US" sz="4000" b="1" dirty="0">
                <a:solidFill>
                  <a:srgbClr val="000099"/>
                </a:solidFill>
                <a:latin typeface="Comic Sans MS" panose="030F0702030302020204" pitchFamily="66" charset="0"/>
              </a:rPr>
              <a:t>钱学森：</a:t>
            </a:r>
            <a:endParaRPr lang="zh-CN" altLang="en-US" sz="4000" b="1" dirty="0">
              <a:solidFill>
                <a:srgbClr val="000099"/>
              </a:solidFill>
              <a:latin typeface="Comic Sans MS" panose="030F0702030302020204" pitchFamily="66" charset="0"/>
            </a:endParaRPr>
          </a:p>
          <a:p>
            <a:r>
              <a:rPr lang="zh-CN" altLang="en-US" b="1" dirty="0">
                <a:solidFill>
                  <a:srgbClr val="FF0000"/>
                </a:solidFill>
                <a:latin typeface="Comic Sans MS" panose="030F0702030302020204" pitchFamily="66" charset="0"/>
              </a:rPr>
              <a:t>         </a:t>
            </a:r>
            <a:r>
              <a:rPr lang="zh-CN" altLang="en-US" sz="4000" b="1" dirty="0">
                <a:solidFill>
                  <a:srgbClr val="FF0000"/>
                </a:solidFill>
                <a:latin typeface="Comic Sans MS" panose="030F0702030302020204" pitchFamily="66" charset="0"/>
              </a:rPr>
              <a:t>成就辉煌，对祖国贡献巨大，眷恋祖国赤子之心。</a:t>
            </a:r>
            <a:r>
              <a:rPr lang="zh-CN" altLang="en-US" sz="4000" b="1" dirty="0">
                <a:latin typeface="Comic Sans MS" panose="030F0702030302020204" pitchFamily="66" charset="0"/>
              </a:rPr>
              <a:t> </a:t>
            </a:r>
            <a:endParaRPr lang="zh-CN" altLang="en-US" sz="4000" b="1" dirty="0">
              <a:latin typeface="Comic Sans MS" panose="030F0702030302020204" pitchFamily="66" charset="0"/>
            </a:endParaRPr>
          </a:p>
          <a:p>
            <a:endParaRPr lang="zh-CN" altLang="en-US" sz="4000" b="1" dirty="0">
              <a:latin typeface="Comic Sans MS" panose="030F0702030302020204" pitchFamily="66" charset="0"/>
            </a:endParaRPr>
          </a:p>
          <a:p>
            <a:endParaRPr lang="en-US" altLang="x-none" sz="4000" b="1">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2">
                                            <p:txEl>
                                              <p:charRg st="0" end="5"/>
                                            </p:txEl>
                                          </p:spTgt>
                                        </p:tgtEl>
                                        <p:attrNameLst>
                                          <p:attrName>style.visibility</p:attrName>
                                        </p:attrNameLst>
                                      </p:cBhvr>
                                      <p:to>
                                        <p:strVal val="visible"/>
                                      </p:to>
                                    </p:set>
                                    <p:anim calcmode="lin" valueType="num">
                                      <p:cBhvr additive="base">
                                        <p:cTn id="7" dur="500" fill="hold"/>
                                        <p:tgtEl>
                                          <p:spTgt spid="17412">
                                            <p:txEl>
                                              <p:charRg st="0"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2">
                                            <p:txEl>
                                              <p:charRg st="0"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2">
                                            <p:txEl>
                                              <p:charRg st="5" end="38"/>
                                            </p:txEl>
                                          </p:spTgt>
                                        </p:tgtEl>
                                        <p:attrNameLst>
                                          <p:attrName>style.visibility</p:attrName>
                                        </p:attrNameLst>
                                      </p:cBhvr>
                                      <p:to>
                                        <p:strVal val="visible"/>
                                      </p:to>
                                    </p:set>
                                    <p:anim calcmode="lin" valueType="num">
                                      <p:cBhvr additive="base">
                                        <p:cTn id="11" dur="500" fill="hold"/>
                                        <p:tgtEl>
                                          <p:spTgt spid="17412">
                                            <p:txEl>
                                              <p:charRg st="5" end="3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412">
                                            <p:txEl>
                                              <p:charRg st="5" end="3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Rectangle 2"/>
          <p:cNvSpPr/>
          <p:nvPr/>
        </p:nvSpPr>
        <p:spPr>
          <a:xfrm>
            <a:off x="2700338" y="2060575"/>
            <a:ext cx="4248150" cy="762000"/>
          </a:xfrm>
          <a:prstGeom prst="rect">
            <a:avLst/>
          </a:prstGeom>
          <a:noFill/>
          <a:ln w="9525">
            <a:noFill/>
          </a:ln>
        </p:spPr>
        <p:txBody>
          <a:bodyPr anchor="ctr">
            <a:spAutoFit/>
          </a:bodyPr>
          <a:p>
            <a:r>
              <a:rPr lang="zh-CN" altLang="en-US" sz="4400" b="1" dirty="0">
                <a:latin typeface="Arial" panose="020B0604020202020204" pitchFamily="34" charset="0"/>
                <a:ea typeface="隶书" pitchFamily="49" charset="-122"/>
              </a:rPr>
              <a:t>钱学森眷恋祖国</a:t>
            </a:r>
            <a:endParaRPr lang="zh-CN" altLang="en-US" sz="4400" b="1" dirty="0">
              <a:latin typeface="Arial" panose="020B0604020202020204" pitchFamily="34" charset="0"/>
              <a:ea typeface="隶书" pitchFamily="49" charset="-122"/>
            </a:endParaRPr>
          </a:p>
        </p:txBody>
      </p:sp>
      <p:sp>
        <p:nvSpPr>
          <p:cNvPr id="18435" name="Rectangle 3"/>
          <p:cNvSpPr/>
          <p:nvPr/>
        </p:nvSpPr>
        <p:spPr>
          <a:xfrm>
            <a:off x="2484438" y="1041400"/>
            <a:ext cx="184150" cy="1189038"/>
          </a:xfrm>
          <a:prstGeom prst="rect">
            <a:avLst/>
          </a:prstGeom>
          <a:noFill/>
          <a:ln w="9525">
            <a:noFill/>
          </a:ln>
        </p:spPr>
        <p:txBody>
          <a:bodyPr wrap="none" anchor="ctr">
            <a:spAutoFit/>
          </a:bodyPr>
          <a:p>
            <a:endParaRPr lang="en-US" altLang="x-none" sz="3600" b="1">
              <a:latin typeface="Arial" panose="020B0604020202020204" pitchFamily="34" charset="0"/>
            </a:endParaRPr>
          </a:p>
          <a:p>
            <a:endParaRPr lang="en-US" altLang="x-none" sz="3600" b="1">
              <a:latin typeface="Arial" panose="020B0604020202020204" pitchFamily="34" charset="0"/>
            </a:endParaRPr>
          </a:p>
        </p:txBody>
      </p:sp>
      <p:sp>
        <p:nvSpPr>
          <p:cNvPr id="18436" name="Text Box 4"/>
          <p:cNvSpPr txBox="1"/>
          <p:nvPr/>
        </p:nvSpPr>
        <p:spPr>
          <a:xfrm>
            <a:off x="1835150" y="0"/>
            <a:ext cx="5616575" cy="366713"/>
          </a:xfrm>
          <a:prstGeom prst="rect">
            <a:avLst/>
          </a:prstGeom>
          <a:noFill/>
          <a:ln w="9525">
            <a:noFill/>
          </a:ln>
        </p:spPr>
        <p:txBody>
          <a:bodyPr/>
          <a:p>
            <a:pPr algn="ctr">
              <a:spcBef>
                <a:spcPct val="50000"/>
              </a:spcBef>
            </a:pPr>
            <a:endParaRPr lang="zh-CN" altLang="en-US" b="1" dirty="0">
              <a:latin typeface="Arial" panose="020B0604020202020204" pitchFamily="34" charset="0"/>
            </a:endParaRPr>
          </a:p>
        </p:txBody>
      </p:sp>
      <p:sp>
        <p:nvSpPr>
          <p:cNvPr id="18437" name="Text Box 5"/>
          <p:cNvSpPr txBox="1"/>
          <p:nvPr/>
        </p:nvSpPr>
        <p:spPr>
          <a:xfrm>
            <a:off x="2339975" y="260350"/>
            <a:ext cx="5060950" cy="701675"/>
          </a:xfrm>
          <a:prstGeom prst="rect">
            <a:avLst/>
          </a:prstGeom>
          <a:noFill/>
          <a:ln w="9525">
            <a:noFill/>
          </a:ln>
        </p:spPr>
        <p:txBody>
          <a:bodyPr anchor="b">
            <a:spAutoFit/>
          </a:bodyPr>
          <a:p>
            <a:pPr algn="ctr">
              <a:spcBef>
                <a:spcPct val="50000"/>
              </a:spcBef>
            </a:pPr>
            <a:r>
              <a:rPr lang="zh-CN" altLang="en-US" sz="4000" b="1" dirty="0">
                <a:solidFill>
                  <a:srgbClr val="FF0000"/>
                </a:solidFill>
                <a:latin typeface="Arial" panose="020B0604020202020204" pitchFamily="34" charset="0"/>
              </a:rPr>
              <a:t>精忠报国</a:t>
            </a:r>
            <a:endParaRPr lang="zh-CN" altLang="en-US" sz="4000" b="1" dirty="0">
              <a:solidFill>
                <a:srgbClr val="FF0000"/>
              </a:solidFill>
              <a:latin typeface="Arial" panose="020B0604020202020204" pitchFamily="34" charset="0"/>
            </a:endParaRPr>
          </a:p>
        </p:txBody>
      </p:sp>
      <p:sp>
        <p:nvSpPr>
          <p:cNvPr id="18438" name="Text Box 6"/>
          <p:cNvSpPr txBox="1"/>
          <p:nvPr/>
        </p:nvSpPr>
        <p:spPr>
          <a:xfrm>
            <a:off x="7092950" y="908050"/>
            <a:ext cx="847725" cy="3938588"/>
          </a:xfrm>
          <a:prstGeom prst="rect">
            <a:avLst/>
          </a:prstGeom>
          <a:noFill/>
          <a:ln w="53975" cap="flat" cmpd="sng">
            <a:solidFill>
              <a:srgbClr val="FF0000"/>
            </a:solidFill>
            <a:prstDash val="solid"/>
            <a:miter/>
            <a:headEnd type="none" w="med" len="med"/>
            <a:tailEnd type="none" w="med" len="med"/>
          </a:ln>
        </p:spPr>
        <p:txBody>
          <a:bodyPr vert="eaVert">
            <a:spAutoFit/>
          </a:bodyPr>
          <a:p>
            <a:pPr>
              <a:spcBef>
                <a:spcPct val="50000"/>
              </a:spcBef>
            </a:pPr>
            <a:r>
              <a:rPr lang="en-US" altLang="x-none" sz="4000" b="1">
                <a:solidFill>
                  <a:srgbClr val="FF0000"/>
                </a:solidFill>
                <a:latin typeface="Arial" panose="020B0604020202020204" pitchFamily="34" charset="0"/>
              </a:rPr>
              <a:t>  </a:t>
            </a:r>
            <a:r>
              <a:rPr lang="zh-CN" altLang="en-US" sz="4000" b="1" dirty="0">
                <a:solidFill>
                  <a:srgbClr val="FF0000"/>
                </a:solidFill>
                <a:latin typeface="Arial" panose="020B0604020202020204" pitchFamily="34" charset="0"/>
              </a:rPr>
              <a:t>身处逆境志愈坚</a:t>
            </a:r>
            <a:endParaRPr lang="zh-CN" altLang="en-US" sz="4000" b="1" dirty="0">
              <a:solidFill>
                <a:srgbClr val="FF0000"/>
              </a:solidFill>
              <a:latin typeface="Arial" panose="020B0604020202020204" pitchFamily="34" charset="0"/>
            </a:endParaRPr>
          </a:p>
        </p:txBody>
      </p:sp>
      <p:sp>
        <p:nvSpPr>
          <p:cNvPr id="18439" name="Text Box 7"/>
          <p:cNvSpPr txBox="1"/>
          <p:nvPr/>
        </p:nvSpPr>
        <p:spPr>
          <a:xfrm>
            <a:off x="1619250" y="1268413"/>
            <a:ext cx="847725" cy="3657600"/>
          </a:xfrm>
          <a:prstGeom prst="rect">
            <a:avLst/>
          </a:prstGeom>
          <a:noFill/>
          <a:ln w="53975" cap="flat" cmpd="sng">
            <a:solidFill>
              <a:srgbClr val="FF0000"/>
            </a:solidFill>
            <a:prstDash val="solid"/>
            <a:miter/>
            <a:headEnd type="none" w="med" len="med"/>
            <a:tailEnd type="none" w="med" len="med"/>
          </a:ln>
        </p:spPr>
        <p:txBody>
          <a:bodyPr vert="eaVert">
            <a:spAutoFit/>
          </a:bodyPr>
          <a:p>
            <a:pPr>
              <a:spcBef>
                <a:spcPct val="50000"/>
              </a:spcBef>
            </a:pPr>
            <a:r>
              <a:rPr lang="zh-CN" altLang="en-US" sz="4000" b="1" dirty="0">
                <a:solidFill>
                  <a:srgbClr val="FF0000"/>
                </a:solidFill>
                <a:latin typeface="Arial" panose="020B0604020202020204" pitchFamily="34" charset="0"/>
              </a:rPr>
              <a:t>人在他乡思更浓</a:t>
            </a:r>
            <a:endParaRPr lang="zh-CN" altLang="en-US" sz="4000" b="1" dirty="0">
              <a:solidFill>
                <a:srgbClr val="FF0000"/>
              </a:solidFill>
              <a:latin typeface="Arial" panose="020B0604020202020204" pitchFamily="34" charset="0"/>
            </a:endParaRPr>
          </a:p>
        </p:txBody>
      </p:sp>
      <p:sp>
        <p:nvSpPr>
          <p:cNvPr id="18440" name="Text Box 8"/>
          <p:cNvSpPr txBox="1"/>
          <p:nvPr/>
        </p:nvSpPr>
        <p:spPr>
          <a:xfrm>
            <a:off x="1908175" y="0"/>
            <a:ext cx="5688013" cy="366713"/>
          </a:xfrm>
          <a:prstGeom prst="rect">
            <a:avLst/>
          </a:prstGeom>
          <a:noFill/>
          <a:ln w="9525">
            <a:noFill/>
          </a:ln>
        </p:spPr>
        <p:txBody>
          <a:bodyPr/>
          <a:p>
            <a:pPr algn="ctr">
              <a:spcBef>
                <a:spcPct val="50000"/>
              </a:spcBef>
            </a:pPr>
            <a:endParaRPr lang="zh-CN" altLang="en-US"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charRg st="0" end="8"/>
                                            </p:txEl>
                                          </p:spTgt>
                                        </p:tgtEl>
                                        <p:attrNameLst>
                                          <p:attrName>style.visibility</p:attrName>
                                        </p:attrNameLst>
                                      </p:cBhvr>
                                      <p:to>
                                        <p:strVal val="visible"/>
                                      </p:to>
                                    </p:set>
                                    <p:anim calcmode="lin" valueType="num">
                                      <p:cBhvr additive="base">
                                        <p:cTn id="7" dur="500" fill="hold"/>
                                        <p:tgtEl>
                                          <p:spTgt spid="18434">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9"/>
                                        </p:tgtEl>
                                        <p:attrNameLst>
                                          <p:attrName>style.visibility</p:attrName>
                                        </p:attrNameLst>
                                      </p:cBhvr>
                                      <p:to>
                                        <p:strVal val="visible"/>
                                      </p:to>
                                    </p:set>
                                    <p:anim calcmode="lin" valueType="num">
                                      <p:cBhvr additive="base">
                                        <p:cTn id="13" dur="500" fill="hold"/>
                                        <p:tgtEl>
                                          <p:spTgt spid="18439"/>
                                        </p:tgtEl>
                                        <p:attrNameLst>
                                          <p:attrName>ppt_x</p:attrName>
                                        </p:attrNameLst>
                                      </p:cBhvr>
                                      <p:tavLst>
                                        <p:tav tm="0">
                                          <p:val>
                                            <p:strVal val="#ppt_x"/>
                                          </p:val>
                                        </p:tav>
                                        <p:tav tm="100000">
                                          <p:val>
                                            <p:strVal val="#ppt_x"/>
                                          </p:val>
                                        </p:tav>
                                      </p:tavLst>
                                    </p:anim>
                                    <p:anim calcmode="lin" valueType="num">
                                      <p:cBhvr additive="base">
                                        <p:cTn id="14"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additive="base">
                                        <p:cTn id="19" dur="500" fill="hold"/>
                                        <p:tgtEl>
                                          <p:spTgt spid="18438"/>
                                        </p:tgtEl>
                                        <p:attrNameLst>
                                          <p:attrName>ppt_x</p:attrName>
                                        </p:attrNameLst>
                                      </p:cBhvr>
                                      <p:tavLst>
                                        <p:tav tm="0">
                                          <p:val>
                                            <p:strVal val="#ppt_x"/>
                                          </p:val>
                                        </p:tav>
                                        <p:tav tm="100000">
                                          <p:val>
                                            <p:strVal val="#ppt_x"/>
                                          </p:val>
                                        </p:tav>
                                      </p:tavLst>
                                    </p:anim>
                                    <p:anim calcmode="lin" valueType="num">
                                      <p:cBhvr additive="base">
                                        <p:cTn id="20"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7"/>
                                        </p:tgtEl>
                                        <p:attrNameLst>
                                          <p:attrName>style.visibility</p:attrName>
                                        </p:attrNameLst>
                                      </p:cBhvr>
                                      <p:to>
                                        <p:strVal val="visible"/>
                                      </p:to>
                                    </p:set>
                                    <p:anim calcmode="lin" valueType="num">
                                      <p:cBhvr additive="base">
                                        <p:cTn id="25" dur="500" fill="hold"/>
                                        <p:tgtEl>
                                          <p:spTgt spid="18437"/>
                                        </p:tgtEl>
                                        <p:attrNameLst>
                                          <p:attrName>ppt_x</p:attrName>
                                        </p:attrNameLst>
                                      </p:cBhvr>
                                      <p:tavLst>
                                        <p:tav tm="0">
                                          <p:val>
                                            <p:strVal val="#ppt_x"/>
                                          </p:val>
                                        </p:tav>
                                        <p:tav tm="100000">
                                          <p:val>
                                            <p:strVal val="#ppt_x"/>
                                          </p:val>
                                        </p:tav>
                                      </p:tavLst>
                                    </p:anim>
                                    <p:anim calcmode="lin" valueType="num">
                                      <p:cBhvr additive="base">
                                        <p:cTn id="26"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animBg="1"/>
      <p:bldP spid="1843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Rectangle 4"/>
          <p:cNvSpPr/>
          <p:nvPr/>
        </p:nvSpPr>
        <p:spPr>
          <a:xfrm>
            <a:off x="685800" y="685800"/>
            <a:ext cx="184150" cy="762000"/>
          </a:xfrm>
          <a:prstGeom prst="rect">
            <a:avLst/>
          </a:prstGeom>
          <a:solidFill>
            <a:schemeClr val="bg1"/>
          </a:solidFill>
          <a:ln w="9525">
            <a:noFill/>
          </a:ln>
        </p:spPr>
        <p:txBody>
          <a:bodyPr wrap="none"/>
          <a:p>
            <a:endParaRPr lang="zh-CN" altLang="en-US" sz="4400" b="1" dirty="0">
              <a:solidFill>
                <a:srgbClr val="0066FF"/>
              </a:solidFill>
              <a:latin typeface="Arial" panose="020B0604020202020204" pitchFamily="34" charset="0"/>
            </a:endParaRPr>
          </a:p>
        </p:txBody>
      </p:sp>
      <p:sp>
        <p:nvSpPr>
          <p:cNvPr id="19459" name="Text Box 11"/>
          <p:cNvSpPr txBox="1"/>
          <p:nvPr/>
        </p:nvSpPr>
        <p:spPr>
          <a:xfrm>
            <a:off x="914400" y="457200"/>
            <a:ext cx="5410200" cy="762000"/>
          </a:xfrm>
          <a:prstGeom prst="rect">
            <a:avLst/>
          </a:prstGeom>
          <a:noFill/>
          <a:ln w="9525">
            <a:noFill/>
          </a:ln>
        </p:spPr>
        <p:txBody>
          <a:bodyPr>
            <a:spAutoFit/>
          </a:bodyPr>
          <a:p>
            <a:pPr>
              <a:spcBef>
                <a:spcPct val="50000"/>
              </a:spcBef>
            </a:pPr>
            <a:r>
              <a:rPr lang="zh-CN" altLang="en-US" sz="4400" b="1" dirty="0">
                <a:solidFill>
                  <a:srgbClr val="FF0000"/>
                </a:solidFill>
                <a:latin typeface="Arial" panose="020B0604020202020204" pitchFamily="34" charset="0"/>
              </a:rPr>
              <a:t>品味语言</a:t>
            </a:r>
            <a:endParaRPr lang="zh-CN" altLang="en-US" sz="4400" b="1" dirty="0">
              <a:solidFill>
                <a:srgbClr val="FF0000"/>
              </a:solidFill>
              <a:latin typeface="Arial" panose="020B0604020202020204" pitchFamily="34" charset="0"/>
            </a:endParaRPr>
          </a:p>
        </p:txBody>
      </p:sp>
      <p:sp>
        <p:nvSpPr>
          <p:cNvPr id="19460" name="Text Box 12"/>
          <p:cNvSpPr txBox="1"/>
          <p:nvPr/>
        </p:nvSpPr>
        <p:spPr>
          <a:xfrm>
            <a:off x="1258888" y="1196975"/>
            <a:ext cx="6934200" cy="4481513"/>
          </a:xfrm>
          <a:prstGeom prst="rect">
            <a:avLst/>
          </a:prstGeom>
          <a:noFill/>
          <a:ln w="9525">
            <a:noFill/>
          </a:ln>
        </p:spPr>
        <p:txBody>
          <a:bodyPr>
            <a:spAutoFit/>
          </a:bodyPr>
          <a:p>
            <a:pPr>
              <a:spcBef>
                <a:spcPct val="50000"/>
              </a:spcBef>
            </a:pPr>
            <a:r>
              <a:rPr lang="en-US" altLang="x-none" sz="3600" b="1">
                <a:solidFill>
                  <a:srgbClr val="3333FF"/>
                </a:solidFill>
                <a:latin typeface="Arial" panose="020B0604020202020204" pitchFamily="34" charset="0"/>
              </a:rPr>
              <a:t>1</a:t>
            </a:r>
            <a:r>
              <a:rPr lang="zh-CN" altLang="en-US" sz="3600" b="1" dirty="0">
                <a:solidFill>
                  <a:srgbClr val="3333FF"/>
                </a:solidFill>
                <a:latin typeface="Arial" panose="020B0604020202020204" pitchFamily="34" charset="0"/>
              </a:rPr>
              <a:t>、他在写给父亲的信中，不止一次地发出</a:t>
            </a:r>
            <a:r>
              <a:rPr lang="zh-CN" altLang="en-US" sz="3600" b="1" dirty="0">
                <a:solidFill>
                  <a:srgbClr val="3333FF"/>
                </a:solidFill>
                <a:latin typeface="Times New Roman" panose="02020603050405020304" pitchFamily="18" charset="0"/>
              </a:rPr>
              <a:t>“</a:t>
            </a:r>
            <a:r>
              <a:rPr lang="zh-CN" altLang="en-US" sz="3600" b="1" dirty="0">
                <a:solidFill>
                  <a:srgbClr val="3333FF"/>
                </a:solidFill>
                <a:latin typeface="Arial" panose="020B0604020202020204" pitchFamily="34" charset="0"/>
              </a:rPr>
              <a:t>旅客生涯作到何时</a:t>
            </a:r>
            <a:r>
              <a:rPr lang="zh-CN" altLang="en-US" sz="3600" b="1" dirty="0">
                <a:solidFill>
                  <a:srgbClr val="3333FF"/>
                </a:solidFill>
                <a:latin typeface="Times New Roman" panose="02020603050405020304" pitchFamily="18" charset="0"/>
              </a:rPr>
              <a:t>”</a:t>
            </a:r>
            <a:r>
              <a:rPr lang="zh-CN" altLang="en-US" sz="3600" b="1" dirty="0">
                <a:solidFill>
                  <a:srgbClr val="3333FF"/>
                </a:solidFill>
                <a:latin typeface="Arial" panose="020B0604020202020204" pitchFamily="34" charset="0"/>
              </a:rPr>
              <a:t>的感叹。他告诉父亲，他不止一次梦见上海，梦见那所伴他度过童年时代的房子。</a:t>
            </a:r>
            <a:r>
              <a:rPr lang="zh-CN" altLang="en-US" sz="3600" b="1" dirty="0">
                <a:solidFill>
                  <a:srgbClr val="000000"/>
                </a:solidFill>
                <a:latin typeface="Arial" panose="020B0604020202020204" pitchFamily="34" charset="0"/>
              </a:rPr>
              <a:t> </a:t>
            </a:r>
            <a:br>
              <a:rPr lang="zh-CN" altLang="en-US" sz="3600" b="1" dirty="0">
                <a:solidFill>
                  <a:srgbClr val="000000"/>
                </a:solidFill>
                <a:latin typeface="Arial" panose="020B0604020202020204" pitchFamily="34" charset="0"/>
              </a:rPr>
            </a:br>
            <a:r>
              <a:rPr lang="zh-CN" altLang="en-US" sz="3600" b="1" dirty="0">
                <a:solidFill>
                  <a:srgbClr val="000000"/>
                </a:solidFill>
                <a:latin typeface="Arial" panose="020B0604020202020204" pitchFamily="34" charset="0"/>
              </a:rPr>
              <a:t>两个</a:t>
            </a:r>
            <a:r>
              <a:rPr lang="zh-CN" altLang="en-US" sz="3600" b="1" dirty="0">
                <a:solidFill>
                  <a:srgbClr val="000000"/>
                </a:solidFill>
                <a:latin typeface="Times New Roman" panose="02020603050405020304" pitchFamily="18" charset="0"/>
              </a:rPr>
              <a:t>“</a:t>
            </a:r>
            <a:r>
              <a:rPr lang="zh-CN" altLang="en-US" sz="3600" b="1" dirty="0">
                <a:solidFill>
                  <a:srgbClr val="FF0000"/>
                </a:solidFill>
                <a:latin typeface="Arial" panose="020B0604020202020204" pitchFamily="34" charset="0"/>
              </a:rPr>
              <a:t>不止一次</a:t>
            </a:r>
            <a:r>
              <a:rPr lang="zh-CN" altLang="en-US" sz="3600" b="1" dirty="0">
                <a:solidFill>
                  <a:srgbClr val="000000"/>
                </a:solidFill>
                <a:latin typeface="Times New Roman" panose="02020603050405020304" pitchFamily="18" charset="0"/>
              </a:rPr>
              <a:t>”</a:t>
            </a:r>
            <a:r>
              <a:rPr lang="zh-CN" altLang="en-US" sz="3600" b="1" dirty="0">
                <a:solidFill>
                  <a:srgbClr val="000000"/>
                </a:solidFill>
                <a:latin typeface="Arial" panose="020B0604020202020204" pitchFamily="34" charset="0"/>
              </a:rPr>
              <a:t>起了怎样的表达作用？你能用贴切的</a:t>
            </a:r>
            <a:r>
              <a:rPr lang="zh-CN" altLang="en-US" sz="3600" b="1" dirty="0">
                <a:solidFill>
                  <a:srgbClr val="FF0000"/>
                </a:solidFill>
                <a:latin typeface="Arial" panose="020B0604020202020204" pitchFamily="34" charset="0"/>
              </a:rPr>
              <a:t>成语</a:t>
            </a:r>
            <a:r>
              <a:rPr lang="zh-CN" altLang="en-US" sz="3600" b="1" dirty="0">
                <a:solidFill>
                  <a:srgbClr val="000000"/>
                </a:solidFill>
                <a:latin typeface="Arial" panose="020B0604020202020204" pitchFamily="34" charset="0"/>
              </a:rPr>
              <a:t>来形容钱学森流露的眷恋情思吗？</a:t>
            </a:r>
            <a:endParaRPr lang="zh-CN" altLang="en-US" sz="3600" b="1" dirty="0">
              <a:solidFill>
                <a:srgbClr val="000000"/>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Text Box 5"/>
          <p:cNvSpPr txBox="1"/>
          <p:nvPr/>
        </p:nvSpPr>
        <p:spPr>
          <a:xfrm>
            <a:off x="838200" y="1371600"/>
            <a:ext cx="6934200" cy="5256213"/>
          </a:xfrm>
          <a:prstGeom prst="rect">
            <a:avLst/>
          </a:prstGeom>
          <a:noFill/>
          <a:ln w="9525">
            <a:noFill/>
          </a:ln>
        </p:spPr>
        <p:txBody>
          <a:bodyPr>
            <a:spAutoFit/>
          </a:bodyPr>
          <a:p>
            <a:pPr>
              <a:spcBef>
                <a:spcPct val="20000"/>
              </a:spcBef>
              <a:buClr>
                <a:schemeClr val="tx1"/>
              </a:buClr>
              <a:buSzPct val="75000"/>
              <a:buFont typeface="Wingdings" panose="05000000000000000000" pitchFamily="2" charset="2"/>
              <a:buChar char="l"/>
            </a:pPr>
            <a:r>
              <a:rPr lang="zh-CN" altLang="en-US" sz="4400" b="1" dirty="0">
                <a:solidFill>
                  <a:srgbClr val="FF0000"/>
                </a:solidFill>
                <a:latin typeface="Arial" panose="020B0604020202020204" pitchFamily="34" charset="0"/>
              </a:rPr>
              <a:t>表现对祖国魂牵梦绕的眷恋！第一个</a:t>
            </a:r>
            <a:r>
              <a:rPr lang="zh-CN" altLang="en-US" sz="4400" b="1" dirty="0">
                <a:solidFill>
                  <a:srgbClr val="FF0000"/>
                </a:solidFill>
                <a:latin typeface="Times New Roman" panose="02020603050405020304" pitchFamily="18" charset="0"/>
              </a:rPr>
              <a:t>“</a:t>
            </a:r>
            <a:r>
              <a:rPr lang="zh-CN" altLang="en-US" sz="4400" b="1" dirty="0">
                <a:solidFill>
                  <a:srgbClr val="FF0000"/>
                </a:solidFill>
                <a:latin typeface="Arial" panose="020B0604020202020204" pitchFamily="34" charset="0"/>
              </a:rPr>
              <a:t>不止一次</a:t>
            </a:r>
            <a:r>
              <a:rPr lang="zh-CN" altLang="en-US" sz="4400" b="1" dirty="0">
                <a:solidFill>
                  <a:srgbClr val="FF0000"/>
                </a:solidFill>
                <a:latin typeface="Times New Roman" panose="02020603050405020304" pitchFamily="18" charset="0"/>
              </a:rPr>
              <a:t>”</a:t>
            </a:r>
            <a:r>
              <a:rPr lang="zh-CN" altLang="en-US" sz="4400" b="1" dirty="0">
                <a:solidFill>
                  <a:srgbClr val="FF0000"/>
                </a:solidFill>
                <a:latin typeface="Arial" panose="020B0604020202020204" pitchFamily="34" charset="0"/>
              </a:rPr>
              <a:t>是对祖国的眷恋；第二个是对故土的眷恋。</a:t>
            </a:r>
            <a:endParaRPr lang="zh-CN" altLang="en-US" sz="4400" b="1" dirty="0">
              <a:solidFill>
                <a:srgbClr val="FF0000"/>
              </a:solidFill>
              <a:latin typeface="Arial" panose="020B0604020202020204" pitchFamily="34" charset="0"/>
            </a:endParaRPr>
          </a:p>
          <a:p>
            <a:pPr>
              <a:spcBef>
                <a:spcPct val="20000"/>
              </a:spcBef>
              <a:buClr>
                <a:schemeClr val="tx1"/>
              </a:buClr>
              <a:buSzPct val="75000"/>
              <a:buFont typeface="Wingdings" panose="05000000000000000000" pitchFamily="2" charset="2"/>
              <a:buChar char="l"/>
            </a:pPr>
            <a:r>
              <a:rPr lang="zh-CN" altLang="en-US" sz="4400" b="1" dirty="0">
                <a:solidFill>
                  <a:srgbClr val="0066FF"/>
                </a:solidFill>
                <a:latin typeface="Arial" panose="020B0604020202020204" pitchFamily="34" charset="0"/>
              </a:rPr>
              <a:t>成语：魂牵梦绕、望眼欲穿、归心似箭等。</a:t>
            </a:r>
            <a:endParaRPr lang="zh-CN" altLang="en-US" sz="4400" b="1" dirty="0">
              <a:solidFill>
                <a:srgbClr val="0066FF"/>
              </a:solidFill>
              <a:latin typeface="Arial" panose="020B0604020202020204" pitchFamily="34" charset="0"/>
            </a:endParaRPr>
          </a:p>
          <a:p>
            <a:pPr>
              <a:spcBef>
                <a:spcPct val="50000"/>
              </a:spcBef>
            </a:pPr>
            <a:endParaRPr lang="en-US" altLang="x-none" sz="4400" b="1">
              <a:solidFill>
                <a:srgbClr val="0066FF"/>
              </a:solidFill>
              <a:latin typeface="Arial" panose="020B0604020202020204" pitchFamily="34" charset="0"/>
            </a:endParaRPr>
          </a:p>
        </p:txBody>
      </p:sp>
      <p:sp>
        <p:nvSpPr>
          <p:cNvPr id="20483" name="WordArt 6"/>
          <p:cNvSpPr>
            <a:spLocks noTextEdit="1"/>
          </p:cNvSpPr>
          <p:nvPr/>
        </p:nvSpPr>
        <p:spPr>
          <a:xfrm>
            <a:off x="685800" y="381000"/>
            <a:ext cx="2771775" cy="933450"/>
          </a:xfrm>
          <a:prstGeom prst="rect">
            <a:avLst/>
          </a:prstGeom>
        </p:spPr>
        <p:txBody>
          <a:bodyPr wrap="none" fromWordArt="1">
            <a:prstTxWarp prst="textPlain">
              <a:avLst>
                <a:gd name="adj" fmla="val 50000"/>
              </a:avLst>
            </a:prstTxWarp>
            <a:normAutofit/>
          </a:bodyPr>
          <a:p>
            <a:pPr algn="ctr"/>
            <a:r>
              <a:rPr lang="zh-CN" altLang="en-US" sz="7200" b="1">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rPr>
              <a:t>提示：</a:t>
            </a:r>
            <a:endParaRPr lang="zh-CN" altLang="en-US" sz="7200" b="1">
              <a:solidFill>
                <a:srgbClr val="336699"/>
              </a:solidFill>
              <a:effectLst>
                <a:outerShdw dist="45791" dir="2021404" algn="ctr" rotWithShape="0">
                  <a:srgbClr val="C0C0C0"/>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Rectangle 4"/>
          <p:cNvSpPr/>
          <p:nvPr/>
        </p:nvSpPr>
        <p:spPr>
          <a:xfrm>
            <a:off x="395288" y="549275"/>
            <a:ext cx="8353425" cy="3384550"/>
          </a:xfrm>
          <a:prstGeom prst="rect">
            <a:avLst/>
          </a:prstGeom>
          <a:noFill/>
          <a:ln w="9525">
            <a:noFill/>
          </a:ln>
        </p:spPr>
        <p:txBody>
          <a:bodyPr>
            <a:spAutoFit/>
          </a:bodyPr>
          <a:p>
            <a:pPr algn="just" defTabSz="0">
              <a:tabLst>
                <a:tab pos="228600" algn="l"/>
              </a:tabLst>
            </a:pPr>
            <a:r>
              <a:rPr lang="en-US" altLang="x-none" sz="3600" b="1">
                <a:solidFill>
                  <a:srgbClr val="3333FF"/>
                </a:solidFill>
                <a:latin typeface="宋体" panose="02010600030101010101" pitchFamily="2" charset="-122"/>
              </a:rPr>
              <a:t>2</a:t>
            </a:r>
            <a:r>
              <a:rPr lang="zh-CN" altLang="en-US" sz="3600" b="1" dirty="0">
                <a:solidFill>
                  <a:srgbClr val="3333FF"/>
                </a:solidFill>
                <a:latin typeface="宋体" panose="02010600030101010101" pitchFamily="2" charset="-122"/>
              </a:rPr>
              <a:t>、这位次长大为震惊。他认为：</a:t>
            </a:r>
            <a:r>
              <a:rPr lang="zh-CN" altLang="en-US" sz="3600" b="1" dirty="0">
                <a:solidFill>
                  <a:srgbClr val="3333FF"/>
                </a:solidFill>
                <a:latin typeface="Times New Roman" panose="02020603050405020304" pitchFamily="18" charset="0"/>
              </a:rPr>
              <a:t>“</a:t>
            </a:r>
            <a:r>
              <a:rPr lang="zh-CN" altLang="en-US" sz="3600" b="1" dirty="0">
                <a:solidFill>
                  <a:srgbClr val="3333FF"/>
                </a:solidFill>
                <a:latin typeface="宋体" panose="02010600030101010101" pitchFamily="2" charset="-122"/>
              </a:rPr>
              <a:t>钱学森无论在哪里都抵得上五个师。</a:t>
            </a:r>
            <a:r>
              <a:rPr lang="zh-CN" altLang="en-US" sz="3600" b="1" dirty="0">
                <a:solidFill>
                  <a:srgbClr val="3333FF"/>
                </a:solidFill>
                <a:latin typeface="Times New Roman" panose="02020603050405020304" pitchFamily="18" charset="0"/>
              </a:rPr>
              <a:t>”</a:t>
            </a:r>
            <a:r>
              <a:rPr lang="zh-CN" altLang="en-US" sz="3600" b="1" dirty="0">
                <a:solidFill>
                  <a:srgbClr val="3333FF"/>
                </a:solidFill>
                <a:latin typeface="宋体" panose="02010600030101010101" pitchFamily="2" charset="-122"/>
              </a:rPr>
              <a:t>他说：</a:t>
            </a:r>
            <a:r>
              <a:rPr lang="zh-CN" altLang="en-US" sz="3600" b="1" dirty="0">
                <a:solidFill>
                  <a:srgbClr val="3333FF"/>
                </a:solidFill>
                <a:latin typeface="Times New Roman" panose="02020603050405020304" pitchFamily="18" charset="0"/>
              </a:rPr>
              <a:t>“</a:t>
            </a:r>
            <a:r>
              <a:rPr lang="zh-CN" altLang="en-US" sz="3600" b="1" dirty="0">
                <a:solidFill>
                  <a:srgbClr val="3333FF"/>
                </a:solidFill>
                <a:latin typeface="宋体" panose="02010600030101010101" pitchFamily="2" charset="-122"/>
              </a:rPr>
              <a:t>我宁肯枪毙他，也不愿放他回中国。</a:t>
            </a:r>
            <a:r>
              <a:rPr lang="zh-CN" altLang="en-US" sz="3600" b="1" dirty="0">
                <a:solidFill>
                  <a:srgbClr val="3333FF"/>
                </a:solidFill>
                <a:latin typeface="Times New Roman" panose="02020603050405020304" pitchFamily="18" charset="0"/>
              </a:rPr>
              <a:t>”</a:t>
            </a:r>
            <a:endParaRPr lang="zh-CN" altLang="en-US" sz="3600" b="1" dirty="0">
              <a:solidFill>
                <a:srgbClr val="3333FF"/>
              </a:solidFill>
              <a:latin typeface="宋体" panose="02010600030101010101" pitchFamily="2" charset="-122"/>
            </a:endParaRPr>
          </a:p>
          <a:p>
            <a:pPr algn="just" defTabSz="0" eaLnBrk="0" hangingPunct="0">
              <a:tabLst>
                <a:tab pos="228600" algn="l"/>
              </a:tabLst>
            </a:pPr>
            <a:r>
              <a:rPr lang="zh-CN" altLang="en-US" sz="3600" b="1" dirty="0">
                <a:solidFill>
                  <a:srgbClr val="3333FF"/>
                </a:solidFill>
                <a:latin typeface="宋体" panose="02010600030101010101" pitchFamily="2" charset="-122"/>
              </a:rPr>
              <a:t>    写美国海军次长的态度对文章内容和感情的表达起着什么作用？</a:t>
            </a:r>
            <a:endParaRPr lang="zh-CN" altLang="en-US" sz="3600" b="1" dirty="0">
              <a:solidFill>
                <a:srgbClr val="3333FF"/>
              </a:solidFill>
              <a:latin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8" name="Picture 4" descr="贝多芬"/>
          <p:cNvPicPr>
            <a:picLocks noChangeAspect="1"/>
          </p:cNvPicPr>
          <p:nvPr/>
        </p:nvPicPr>
        <p:blipFill>
          <a:blip r:embed="rId1"/>
          <a:stretch>
            <a:fillRect/>
          </a:stretch>
        </p:blipFill>
        <p:spPr>
          <a:xfrm>
            <a:off x="1835150" y="188913"/>
            <a:ext cx="5435600" cy="5589587"/>
          </a:xfrm>
          <a:prstGeom prst="rect">
            <a:avLst/>
          </a:prstGeom>
          <a:noFill/>
          <a:ln w="9525">
            <a:noFill/>
          </a:ln>
        </p:spPr>
      </p:pic>
      <p:sp>
        <p:nvSpPr>
          <p:cNvPr id="4099" name="Rectangle 6"/>
          <p:cNvSpPr/>
          <p:nvPr/>
        </p:nvSpPr>
        <p:spPr>
          <a:xfrm>
            <a:off x="1331913" y="5911850"/>
            <a:ext cx="6280150" cy="823913"/>
          </a:xfrm>
          <a:prstGeom prst="rect">
            <a:avLst/>
          </a:prstGeom>
          <a:noFill/>
          <a:ln w="9525">
            <a:noFill/>
          </a:ln>
        </p:spPr>
        <p:txBody>
          <a:bodyPr wrap="none">
            <a:spAutoFit/>
          </a:bodyPr>
          <a:p>
            <a:pPr algn="ctr"/>
            <a:r>
              <a:rPr lang="zh-CN" altLang="en-US" sz="4800" b="1" dirty="0">
                <a:solidFill>
                  <a:schemeClr val="folHlink"/>
                </a:solidFill>
                <a:latin typeface="Times New Roman" panose="02020603050405020304" pitchFamily="18" charset="0"/>
                <a:ea typeface="华文行楷" pitchFamily="2" charset="-122"/>
              </a:rPr>
              <a:t>世界音乐之父</a:t>
            </a:r>
            <a:r>
              <a:rPr lang="en-US" altLang="x-none" sz="4800" b="1">
                <a:solidFill>
                  <a:schemeClr val="folHlink"/>
                </a:solidFill>
                <a:latin typeface="华文楷体" pitchFamily="2" charset="-122"/>
                <a:ea typeface="华文行楷" pitchFamily="2" charset="-122"/>
              </a:rPr>
              <a:t>—</a:t>
            </a:r>
            <a:r>
              <a:rPr lang="zh-CN" altLang="en-US" sz="4800" b="1" dirty="0">
                <a:solidFill>
                  <a:schemeClr val="folHlink"/>
                </a:solidFill>
                <a:latin typeface="Times New Roman" panose="02020603050405020304" pitchFamily="18" charset="0"/>
                <a:ea typeface="华文行楷" pitchFamily="2" charset="-122"/>
              </a:rPr>
              <a:t>贝多芬</a:t>
            </a:r>
            <a:endParaRPr lang="zh-CN" altLang="en-US" sz="4800" b="1" dirty="0">
              <a:solidFill>
                <a:schemeClr val="folHlink"/>
              </a:solidFill>
              <a:latin typeface="Times New Roman" panose="02020603050405020304" pitchFamily="18" charset="0"/>
              <a:ea typeface="华文行楷"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30" name="Text Box 4"/>
          <p:cNvSpPr txBox="1"/>
          <p:nvPr/>
        </p:nvSpPr>
        <p:spPr>
          <a:xfrm>
            <a:off x="611188" y="1341438"/>
            <a:ext cx="8153400" cy="3932237"/>
          </a:xfrm>
          <a:prstGeom prst="rect">
            <a:avLst/>
          </a:prstGeom>
          <a:noFill/>
          <a:ln w="9525">
            <a:noFill/>
          </a:ln>
        </p:spPr>
        <p:txBody>
          <a:bodyPr>
            <a:spAutoFit/>
          </a:bodyPr>
          <a:p>
            <a:pPr>
              <a:spcBef>
                <a:spcPct val="50000"/>
              </a:spcBef>
            </a:pPr>
            <a:r>
              <a:rPr lang="en-US" altLang="x-none" sz="3600" b="1">
                <a:solidFill>
                  <a:srgbClr val="FF0000"/>
                </a:solidFill>
                <a:latin typeface="Arial" panose="020B0604020202020204" pitchFamily="34" charset="0"/>
              </a:rPr>
              <a:t>      </a:t>
            </a:r>
            <a:r>
              <a:rPr lang="zh-CN" altLang="en-US" sz="3600" b="1" dirty="0">
                <a:latin typeface="Arial" panose="020B0604020202020204" pitchFamily="34" charset="0"/>
              </a:rPr>
              <a:t>美国海军次长的态度</a:t>
            </a:r>
            <a:r>
              <a:rPr lang="zh-CN" altLang="en-US" sz="3600" b="1" u="sng" dirty="0">
                <a:solidFill>
                  <a:srgbClr val="FF0000"/>
                </a:solidFill>
                <a:latin typeface="Arial" panose="020B0604020202020204" pitchFamily="34" charset="0"/>
              </a:rPr>
              <a:t>不仅说明了钱学森的价值，</a:t>
            </a:r>
            <a:r>
              <a:rPr lang="zh-CN" altLang="en-US" sz="3600" b="1" dirty="0">
                <a:latin typeface="Arial" panose="020B0604020202020204" pitchFamily="34" charset="0"/>
              </a:rPr>
              <a:t>更预示了钱学森回国的道路将艰难而曲折，会受到美国当局的重重阻挠，同时，也</a:t>
            </a:r>
            <a:r>
              <a:rPr lang="zh-CN" altLang="en-US" sz="3600" b="1" u="sng" dirty="0">
                <a:solidFill>
                  <a:srgbClr val="FF0000"/>
                </a:solidFill>
                <a:latin typeface="Arial" panose="020B0604020202020204" pitchFamily="34" charset="0"/>
              </a:rPr>
              <a:t>反衬了钱学森眷念祖国的深情。 </a:t>
            </a:r>
            <a:br>
              <a:rPr lang="zh-CN" altLang="en-US" sz="3600" b="1" u="sng" dirty="0">
                <a:solidFill>
                  <a:srgbClr val="FF0000"/>
                </a:solidFill>
                <a:latin typeface="Arial" panose="020B0604020202020204" pitchFamily="34" charset="0"/>
              </a:rPr>
            </a:br>
            <a:br>
              <a:rPr lang="zh-CN" altLang="en-US" sz="3600" b="1" dirty="0">
                <a:latin typeface="Arial" panose="020B0604020202020204" pitchFamily="34" charset="0"/>
              </a:rPr>
            </a:br>
            <a:endParaRPr lang="zh-CN" altLang="en-US" sz="3600" b="1" dirty="0">
              <a:latin typeface="Arial" panose="020B0604020202020204" pitchFamily="34" charset="0"/>
            </a:endParaRPr>
          </a:p>
        </p:txBody>
      </p:sp>
      <p:sp>
        <p:nvSpPr>
          <p:cNvPr id="22531" name="Text Box 8"/>
          <p:cNvSpPr txBox="1"/>
          <p:nvPr/>
        </p:nvSpPr>
        <p:spPr>
          <a:xfrm>
            <a:off x="395288" y="136525"/>
            <a:ext cx="1711325" cy="701675"/>
          </a:xfrm>
          <a:prstGeom prst="rect">
            <a:avLst/>
          </a:prstGeom>
          <a:noFill/>
          <a:ln w="9525">
            <a:noFill/>
          </a:ln>
        </p:spPr>
        <p:txBody>
          <a:bodyPr wrap="none">
            <a:spAutoFit/>
          </a:bodyPr>
          <a:p>
            <a:r>
              <a:rPr lang="zh-CN" altLang="en-US" sz="4000" b="1" dirty="0">
                <a:solidFill>
                  <a:srgbClr val="FF0000"/>
                </a:solidFill>
                <a:latin typeface="Comic Sans MS" panose="030F0702030302020204" pitchFamily="66" charset="0"/>
              </a:rPr>
              <a:t>提示：</a:t>
            </a:r>
            <a:endParaRPr lang="zh-CN" altLang="en-US" sz="4000" b="1" dirty="0">
              <a:solidFill>
                <a:srgbClr val="FF0000"/>
              </a:solidFill>
              <a:latin typeface="Comic Sans MS" panose="030F0702030302020204"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Text Box 2"/>
          <p:cNvSpPr txBox="1"/>
          <p:nvPr/>
        </p:nvSpPr>
        <p:spPr>
          <a:xfrm>
            <a:off x="304800" y="381000"/>
            <a:ext cx="8305800" cy="457200"/>
          </a:xfrm>
          <a:prstGeom prst="rect">
            <a:avLst/>
          </a:prstGeom>
          <a:noFill/>
          <a:ln w="9525">
            <a:noFill/>
          </a:ln>
        </p:spPr>
        <p:txBody>
          <a:bodyPr/>
          <a:p>
            <a:pPr>
              <a:spcBef>
                <a:spcPct val="50000"/>
              </a:spcBef>
            </a:pPr>
            <a:endParaRPr lang="zh-CN" altLang="en-US" sz="2400" b="1" dirty="0">
              <a:latin typeface="Times New Roman" panose="02020603050405020304" pitchFamily="18" charset="0"/>
            </a:endParaRPr>
          </a:p>
        </p:txBody>
      </p:sp>
      <p:sp>
        <p:nvSpPr>
          <p:cNvPr id="23555" name="Text Box 3"/>
          <p:cNvSpPr txBox="1"/>
          <p:nvPr/>
        </p:nvSpPr>
        <p:spPr>
          <a:xfrm>
            <a:off x="304800" y="304800"/>
            <a:ext cx="8534400" cy="3749675"/>
          </a:xfrm>
          <a:prstGeom prst="rect">
            <a:avLst/>
          </a:prstGeom>
          <a:noFill/>
          <a:ln w="9525">
            <a:noFill/>
          </a:ln>
        </p:spPr>
        <p:txBody>
          <a:bodyPr>
            <a:spAutoFit/>
          </a:bodyPr>
          <a:p>
            <a:pPr>
              <a:spcBef>
                <a:spcPct val="50000"/>
              </a:spcBef>
            </a:pPr>
            <a:r>
              <a:rPr lang="en-US" altLang="x-none" sz="4000" b="1">
                <a:latin typeface="隶书" pitchFamily="49" charset="-122"/>
                <a:ea typeface="隶书" pitchFamily="49" charset="-122"/>
              </a:rPr>
              <a:t>   </a:t>
            </a:r>
            <a:r>
              <a:rPr lang="en-US" altLang="x-none" sz="4000" b="1">
                <a:solidFill>
                  <a:srgbClr val="3333FF"/>
                </a:solidFill>
                <a:latin typeface="隶书" pitchFamily="49" charset="-122"/>
                <a:ea typeface="隶书" pitchFamily="49" charset="-122"/>
              </a:rPr>
              <a:t>3</a:t>
            </a:r>
            <a:r>
              <a:rPr lang="zh-CN" altLang="en-US" sz="4000" b="1" dirty="0">
                <a:solidFill>
                  <a:srgbClr val="3333FF"/>
                </a:solidFill>
                <a:latin typeface="隶书" pitchFamily="49" charset="-122"/>
                <a:ea typeface="隶书" pitchFamily="49" charset="-122"/>
              </a:rPr>
              <a:t>、</a:t>
            </a:r>
            <a:r>
              <a:rPr lang="en-US" altLang="x-none" sz="4000" b="1">
                <a:solidFill>
                  <a:srgbClr val="3333FF"/>
                </a:solidFill>
                <a:latin typeface="隶书" pitchFamily="49" charset="-122"/>
                <a:ea typeface="隶书" pitchFamily="49" charset="-122"/>
              </a:rPr>
              <a:t>1955</a:t>
            </a:r>
            <a:r>
              <a:rPr lang="zh-CN" altLang="en-US" sz="4000" b="1" dirty="0">
                <a:solidFill>
                  <a:srgbClr val="3333FF"/>
                </a:solidFill>
                <a:latin typeface="隶书" pitchFamily="49" charset="-122"/>
                <a:ea typeface="隶书" pitchFamily="49" charset="-122"/>
              </a:rPr>
              <a:t>年</a:t>
            </a:r>
            <a:r>
              <a:rPr lang="en-US" altLang="x-none" sz="4000" b="1">
                <a:solidFill>
                  <a:srgbClr val="3333FF"/>
                </a:solidFill>
                <a:latin typeface="隶书" pitchFamily="49" charset="-122"/>
                <a:ea typeface="隶书" pitchFamily="49" charset="-122"/>
              </a:rPr>
              <a:t>6</a:t>
            </a:r>
            <a:r>
              <a:rPr lang="zh-CN" altLang="en-US" sz="4000" b="1" dirty="0">
                <a:solidFill>
                  <a:srgbClr val="3333FF"/>
                </a:solidFill>
                <a:latin typeface="隶书" pitchFamily="49" charset="-122"/>
                <a:ea typeface="隶书" pitchFamily="49" charset="-122"/>
              </a:rPr>
              <a:t>月，饱受折磨的钱学森为了早日回到祖国，写信给人大常委会，向祖国母亲发出求救的呼声。（从钱学森向祖国的人大常委会求救这一举动，你能揣摩他心里想的是什么吗？） </a:t>
            </a:r>
            <a:endParaRPr lang="zh-CN" altLang="en-US" sz="4000" b="1" dirty="0">
              <a:solidFill>
                <a:srgbClr val="3333FF"/>
              </a:solidFill>
              <a:latin typeface="隶书" pitchFamily="49" charset="-122"/>
              <a:ea typeface="隶书" pitchFamily="49" charset="-122"/>
            </a:endParaRPr>
          </a:p>
        </p:txBody>
      </p:sp>
      <p:sp>
        <p:nvSpPr>
          <p:cNvPr id="23556" name="Text Box 4"/>
          <p:cNvSpPr txBox="1"/>
          <p:nvPr/>
        </p:nvSpPr>
        <p:spPr>
          <a:xfrm>
            <a:off x="609600" y="3933825"/>
            <a:ext cx="8534400" cy="1738313"/>
          </a:xfrm>
          <a:prstGeom prst="rect">
            <a:avLst/>
          </a:prstGeom>
          <a:noFill/>
          <a:ln w="9525">
            <a:noFill/>
          </a:ln>
        </p:spPr>
        <p:txBody>
          <a:bodyPr>
            <a:spAutoFit/>
          </a:bodyPr>
          <a:p>
            <a:pPr>
              <a:spcBef>
                <a:spcPct val="50000"/>
              </a:spcBef>
            </a:pPr>
            <a:r>
              <a:rPr lang="zh-CN" altLang="en-US" sz="3600" b="1" dirty="0">
                <a:solidFill>
                  <a:srgbClr val="FF0000"/>
                </a:solidFill>
                <a:latin typeface="华文新魏" pitchFamily="2" charset="-122"/>
                <a:ea typeface="华文新魏" pitchFamily="2" charset="-122"/>
              </a:rPr>
              <a:t>钱学森写给人大常委会求救，这表明了他对新中国的高度信任和报效祖国的急迫心情 。</a:t>
            </a:r>
            <a:endParaRPr lang="zh-CN" altLang="en-US" sz="36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0-#ppt_w/2"/>
                                          </p:val>
                                        </p:tav>
                                        <p:tav tm="100000">
                                          <p:val>
                                            <p:strVal val="#ppt_x"/>
                                          </p:val>
                                        </p:tav>
                                      </p:tavLst>
                                    </p:anim>
                                    <p:anim calcmode="lin" valueType="num">
                                      <p:cBhvr additive="base">
                                        <p:cTn id="8" dur="500" fill="hold"/>
                                        <p:tgtEl>
                                          <p:spTgt spid="235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Rectangle 5"/>
          <p:cNvSpPr/>
          <p:nvPr/>
        </p:nvSpPr>
        <p:spPr>
          <a:xfrm>
            <a:off x="1763713" y="5157788"/>
            <a:ext cx="3313112" cy="519112"/>
          </a:xfrm>
          <a:prstGeom prst="rect">
            <a:avLst/>
          </a:prstGeom>
          <a:noFill/>
          <a:ln w="9525">
            <a:noFill/>
          </a:ln>
        </p:spPr>
        <p:txBody>
          <a:bodyPr>
            <a:spAutoFit/>
          </a:bodyPr>
          <a:p>
            <a:r>
              <a:rPr lang="zh-CN" altLang="en-US" sz="2800" b="1" dirty="0">
                <a:solidFill>
                  <a:srgbClr val="FF00FF"/>
                </a:solidFill>
                <a:latin typeface="Arial" panose="020B0604020202020204" pitchFamily="34" charset="0"/>
              </a:rPr>
              <a:t>事业上的辉煌成就</a:t>
            </a:r>
            <a:endParaRPr lang="zh-CN" altLang="en-US" sz="2800" b="1" dirty="0">
              <a:solidFill>
                <a:srgbClr val="FF00FF"/>
              </a:solidFill>
              <a:latin typeface="Arial" panose="020B0604020202020204" pitchFamily="34" charset="0"/>
            </a:endParaRPr>
          </a:p>
        </p:txBody>
      </p:sp>
      <p:sp>
        <p:nvSpPr>
          <p:cNvPr id="24579" name="Text Box 7"/>
          <p:cNvSpPr txBox="1"/>
          <p:nvPr/>
        </p:nvSpPr>
        <p:spPr>
          <a:xfrm>
            <a:off x="5435600" y="1484313"/>
            <a:ext cx="671513" cy="2936875"/>
          </a:xfrm>
          <a:prstGeom prst="rect">
            <a:avLst/>
          </a:prstGeom>
          <a:noFill/>
          <a:ln w="9525">
            <a:noFill/>
          </a:ln>
        </p:spPr>
        <p:txBody>
          <a:bodyPr vert="eaVert">
            <a:spAutoFit/>
          </a:bodyPr>
          <a:p>
            <a:pPr>
              <a:spcBef>
                <a:spcPct val="50000"/>
              </a:spcBef>
            </a:pPr>
            <a:r>
              <a:rPr lang="zh-CN" altLang="en-US" sz="3200" b="1" dirty="0">
                <a:solidFill>
                  <a:srgbClr val="A50021"/>
                </a:solidFill>
                <a:latin typeface="Arial" panose="020B0604020202020204" pitchFamily="34" charset="0"/>
                <a:ea typeface="隶书" pitchFamily="49" charset="-122"/>
              </a:rPr>
              <a:t>眷恋祖国的深情</a:t>
            </a:r>
            <a:endParaRPr lang="zh-CN" altLang="en-US" sz="3200" b="1" dirty="0">
              <a:solidFill>
                <a:srgbClr val="A50021"/>
              </a:solidFill>
              <a:latin typeface="Arial" panose="020B0604020202020204" pitchFamily="34" charset="0"/>
              <a:ea typeface="隶书" pitchFamily="49" charset="-122"/>
            </a:endParaRPr>
          </a:p>
        </p:txBody>
      </p:sp>
      <p:sp>
        <p:nvSpPr>
          <p:cNvPr id="24580" name="Text Box 8"/>
          <p:cNvSpPr txBox="1"/>
          <p:nvPr/>
        </p:nvSpPr>
        <p:spPr>
          <a:xfrm>
            <a:off x="1763713" y="5734050"/>
            <a:ext cx="3313112" cy="519113"/>
          </a:xfrm>
          <a:prstGeom prst="rect">
            <a:avLst/>
          </a:prstGeom>
          <a:noFill/>
          <a:ln w="9525">
            <a:noFill/>
          </a:ln>
        </p:spPr>
        <p:txBody>
          <a:bodyPr>
            <a:spAutoFit/>
          </a:bodyPr>
          <a:p>
            <a:pPr>
              <a:spcBef>
                <a:spcPct val="50000"/>
              </a:spcBef>
            </a:pPr>
            <a:r>
              <a:rPr lang="zh-CN" altLang="en-US" sz="2800" b="1" dirty="0">
                <a:solidFill>
                  <a:srgbClr val="FF00FF"/>
                </a:solidFill>
                <a:latin typeface="Arial" panose="020B0604020202020204" pitchFamily="34" charset="0"/>
              </a:rPr>
              <a:t>生活上的丰厚待遇</a:t>
            </a:r>
            <a:endParaRPr lang="zh-CN" altLang="en-US" sz="2800" b="1" dirty="0">
              <a:solidFill>
                <a:srgbClr val="FF00FF"/>
              </a:solidFill>
              <a:latin typeface="Arial" panose="020B0604020202020204" pitchFamily="34" charset="0"/>
            </a:endParaRPr>
          </a:p>
        </p:txBody>
      </p:sp>
      <p:sp>
        <p:nvSpPr>
          <p:cNvPr id="24581" name="WordArt 9"/>
          <p:cNvSpPr>
            <a:spLocks noTextEdit="1"/>
          </p:cNvSpPr>
          <p:nvPr/>
        </p:nvSpPr>
        <p:spPr>
          <a:xfrm>
            <a:off x="2124075" y="549275"/>
            <a:ext cx="4176713" cy="762000"/>
          </a:xfrm>
          <a:prstGeom prst="rect">
            <a:avLst/>
          </a:prstGeom>
        </p:spPr>
        <p:txBody>
          <a:bodyPr wrap="none" fromWordArt="1">
            <a:prstTxWarp prst="textArchUp">
              <a:avLst>
                <a:gd name="adj" fmla="val 10800021"/>
              </a:avLst>
            </a:prstTxWarp>
            <a:normAutofit/>
          </a:bodyPr>
          <a:p>
            <a:pPr algn="ctr"/>
            <a:r>
              <a:rPr lang="zh-CN" altLang="en-US" sz="6000" b="1">
                <a:ln w="9525" cap="flat" cmpd="sng">
                  <a:solidFill>
                    <a:srgbClr val="FF00FF"/>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课文小结</a:t>
            </a:r>
            <a:endParaRPr lang="zh-CN" altLang="en-US" sz="6000" b="1">
              <a:ln w="9525" cap="flat" cmpd="sng">
                <a:solidFill>
                  <a:srgbClr val="FF00FF"/>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24582" name="Text Box 11"/>
          <p:cNvSpPr txBox="1"/>
          <p:nvPr/>
        </p:nvSpPr>
        <p:spPr>
          <a:xfrm>
            <a:off x="5148263" y="5300663"/>
            <a:ext cx="2590800" cy="708025"/>
          </a:xfrm>
          <a:prstGeom prst="rect">
            <a:avLst/>
          </a:prstGeom>
          <a:noFill/>
          <a:ln w="9525">
            <a:noFill/>
          </a:ln>
        </p:spPr>
        <p:txBody>
          <a:bodyPr>
            <a:spAutoFit/>
          </a:bodyPr>
          <a:p>
            <a:r>
              <a:rPr lang="zh-CN" altLang="en-US" sz="4000" b="1" dirty="0">
                <a:solidFill>
                  <a:srgbClr val="9900FF"/>
                </a:solidFill>
                <a:latin typeface="Comic Sans MS" panose="030F0702030302020204" pitchFamily="66" charset="0"/>
              </a:rPr>
              <a:t>反衬手法</a:t>
            </a:r>
            <a:endParaRPr lang="zh-CN" altLang="en-US" sz="4000" b="1" dirty="0">
              <a:solidFill>
                <a:srgbClr val="9900FF"/>
              </a:solidFill>
              <a:latin typeface="Comic Sans MS" panose="030F0702030302020204" pitchFamily="66" charset="0"/>
            </a:endParaRPr>
          </a:p>
        </p:txBody>
      </p:sp>
      <p:sp>
        <p:nvSpPr>
          <p:cNvPr id="24583" name="Text Box 13"/>
          <p:cNvSpPr txBox="1"/>
          <p:nvPr/>
        </p:nvSpPr>
        <p:spPr>
          <a:xfrm>
            <a:off x="1728788" y="1916113"/>
            <a:ext cx="731837" cy="2520950"/>
          </a:xfrm>
          <a:prstGeom prst="rect">
            <a:avLst/>
          </a:prstGeom>
          <a:noFill/>
          <a:ln w="9525">
            <a:noFill/>
          </a:ln>
        </p:spPr>
        <p:txBody>
          <a:bodyPr vert="eaVert" wrap="none">
            <a:spAutoFit/>
          </a:bodyPr>
          <a:p>
            <a:r>
              <a:rPr lang="zh-CN" altLang="en-US" sz="3600" b="1" dirty="0">
                <a:solidFill>
                  <a:srgbClr val="9900FF"/>
                </a:solidFill>
                <a:latin typeface="Comic Sans MS" panose="030F0702030302020204" pitchFamily="66" charset="0"/>
              </a:rPr>
              <a:t>时 间 顺 序</a:t>
            </a:r>
            <a:endParaRPr lang="zh-CN" altLang="en-US" sz="3600" b="1" dirty="0">
              <a:solidFill>
                <a:srgbClr val="9900FF"/>
              </a:solidFill>
              <a:latin typeface="Comic Sans MS" panose="030F0702030302020204" pitchFamily="66" charset="0"/>
            </a:endParaRPr>
          </a:p>
        </p:txBody>
      </p:sp>
      <p:sp>
        <p:nvSpPr>
          <p:cNvPr id="24584" name="Text Box 14"/>
          <p:cNvSpPr txBox="1"/>
          <p:nvPr/>
        </p:nvSpPr>
        <p:spPr>
          <a:xfrm>
            <a:off x="2051050" y="3573463"/>
            <a:ext cx="184150" cy="366712"/>
          </a:xfrm>
          <a:prstGeom prst="rect">
            <a:avLst/>
          </a:prstGeom>
          <a:noFill/>
          <a:ln w="9525">
            <a:noFill/>
          </a:ln>
        </p:spPr>
        <p:txBody>
          <a:bodyPr wrap="none"/>
          <a:p>
            <a:endParaRPr lang="zh-CN" altLang="en-US" b="1" dirty="0">
              <a:latin typeface="Comic Sans MS" panose="030F0702030302020204" pitchFamily="66" charset="0"/>
            </a:endParaRPr>
          </a:p>
        </p:txBody>
      </p:sp>
      <p:sp>
        <p:nvSpPr>
          <p:cNvPr id="24585" name="Text Box 15"/>
          <p:cNvSpPr txBox="1"/>
          <p:nvPr/>
        </p:nvSpPr>
        <p:spPr>
          <a:xfrm>
            <a:off x="1547813" y="4652963"/>
            <a:ext cx="1100137" cy="366712"/>
          </a:xfrm>
          <a:prstGeom prst="rect">
            <a:avLst/>
          </a:prstGeom>
          <a:noFill/>
          <a:ln w="9525">
            <a:noFill/>
          </a:ln>
        </p:spPr>
        <p:txBody>
          <a:bodyPr wrap="none">
            <a:spAutoFit/>
          </a:bodyPr>
          <a:p>
            <a:r>
              <a:rPr lang="zh-CN" altLang="en-US" b="1" dirty="0">
                <a:latin typeface="Comic Sans MS" panose="030F0702030302020204" pitchFamily="66" charset="0"/>
              </a:rPr>
              <a:t>（明线）</a:t>
            </a:r>
            <a:endParaRPr lang="zh-CN" altLang="en-US" b="1" dirty="0">
              <a:latin typeface="Comic Sans MS" panose="030F0702030302020204" pitchFamily="66" charset="0"/>
            </a:endParaRPr>
          </a:p>
        </p:txBody>
      </p:sp>
      <p:sp>
        <p:nvSpPr>
          <p:cNvPr id="24586" name="Rectangle 17"/>
          <p:cNvSpPr/>
          <p:nvPr/>
        </p:nvSpPr>
        <p:spPr>
          <a:xfrm>
            <a:off x="2916238" y="1557338"/>
            <a:ext cx="1812925" cy="579437"/>
          </a:xfrm>
          <a:prstGeom prst="rect">
            <a:avLst/>
          </a:prstGeom>
          <a:noFill/>
          <a:ln w="9525">
            <a:noFill/>
          </a:ln>
        </p:spPr>
        <p:txBody>
          <a:bodyPr wrap="none">
            <a:spAutoFit/>
          </a:bodyPr>
          <a:p>
            <a:r>
              <a:rPr lang="zh-CN" altLang="en-US" sz="3200" b="1" dirty="0">
                <a:solidFill>
                  <a:srgbClr val="FF0000"/>
                </a:solidFill>
                <a:latin typeface="Comic Sans MS" panose="030F0702030302020204" pitchFamily="66" charset="0"/>
              </a:rPr>
              <a:t>拜师求学</a:t>
            </a:r>
            <a:endParaRPr lang="zh-CN" altLang="en-US" sz="3200" b="1" dirty="0">
              <a:solidFill>
                <a:srgbClr val="FF0000"/>
              </a:solidFill>
              <a:latin typeface="Comic Sans MS" panose="030F0702030302020204" pitchFamily="66" charset="0"/>
            </a:endParaRPr>
          </a:p>
        </p:txBody>
      </p:sp>
      <p:sp>
        <p:nvSpPr>
          <p:cNvPr id="24587" name="Rectangle 18"/>
          <p:cNvSpPr/>
          <p:nvPr/>
        </p:nvSpPr>
        <p:spPr>
          <a:xfrm>
            <a:off x="2916238" y="2133600"/>
            <a:ext cx="2232025" cy="579438"/>
          </a:xfrm>
          <a:prstGeom prst="rect">
            <a:avLst/>
          </a:prstGeom>
          <a:noFill/>
          <a:ln w="9525">
            <a:noFill/>
          </a:ln>
        </p:spPr>
        <p:txBody>
          <a:bodyPr>
            <a:spAutoFit/>
          </a:bodyPr>
          <a:p>
            <a:r>
              <a:rPr lang="zh-CN" altLang="en-US" sz="3200" b="1" dirty="0">
                <a:solidFill>
                  <a:srgbClr val="FF0000"/>
                </a:solidFill>
                <a:latin typeface="Comic Sans MS" panose="030F0702030302020204" pitchFamily="66" charset="0"/>
              </a:rPr>
              <a:t>创业辉煌</a:t>
            </a:r>
            <a:endParaRPr lang="zh-CN" altLang="en-US" sz="3200" b="1" dirty="0">
              <a:solidFill>
                <a:srgbClr val="FF0000"/>
              </a:solidFill>
              <a:latin typeface="Comic Sans MS" panose="030F0702030302020204" pitchFamily="66" charset="0"/>
            </a:endParaRPr>
          </a:p>
        </p:txBody>
      </p:sp>
      <p:sp>
        <p:nvSpPr>
          <p:cNvPr id="24588" name="Rectangle 19"/>
          <p:cNvSpPr/>
          <p:nvPr/>
        </p:nvSpPr>
        <p:spPr>
          <a:xfrm>
            <a:off x="2916238" y="2781300"/>
            <a:ext cx="1812925" cy="579438"/>
          </a:xfrm>
          <a:prstGeom prst="rect">
            <a:avLst/>
          </a:prstGeom>
          <a:noFill/>
          <a:ln w="9525">
            <a:noFill/>
          </a:ln>
        </p:spPr>
        <p:txBody>
          <a:bodyPr wrap="none">
            <a:spAutoFit/>
          </a:bodyPr>
          <a:p>
            <a:r>
              <a:rPr lang="zh-CN" altLang="en-US" sz="3200" b="1" dirty="0">
                <a:solidFill>
                  <a:srgbClr val="FF0000"/>
                </a:solidFill>
                <a:latin typeface="Comic Sans MS" panose="030F0702030302020204" pitchFamily="66" charset="0"/>
              </a:rPr>
              <a:t>决心回国</a:t>
            </a:r>
            <a:endParaRPr lang="zh-CN" altLang="en-US" sz="3200" b="1" dirty="0">
              <a:solidFill>
                <a:srgbClr val="FF0000"/>
              </a:solidFill>
              <a:latin typeface="Comic Sans MS" panose="030F0702030302020204" pitchFamily="66" charset="0"/>
            </a:endParaRPr>
          </a:p>
        </p:txBody>
      </p:sp>
      <p:sp>
        <p:nvSpPr>
          <p:cNvPr id="24589" name="Rectangle 20"/>
          <p:cNvSpPr/>
          <p:nvPr/>
        </p:nvSpPr>
        <p:spPr>
          <a:xfrm>
            <a:off x="2916238" y="3357563"/>
            <a:ext cx="1812925" cy="579437"/>
          </a:xfrm>
          <a:prstGeom prst="rect">
            <a:avLst/>
          </a:prstGeom>
          <a:noFill/>
          <a:ln w="9525">
            <a:noFill/>
          </a:ln>
        </p:spPr>
        <p:txBody>
          <a:bodyPr wrap="none">
            <a:spAutoFit/>
          </a:bodyPr>
          <a:p>
            <a:r>
              <a:rPr lang="zh-CN" altLang="en-US" sz="3200" b="1" dirty="0">
                <a:solidFill>
                  <a:srgbClr val="FF0000"/>
                </a:solidFill>
                <a:latin typeface="Comic Sans MS" panose="030F0702030302020204" pitchFamily="66" charset="0"/>
              </a:rPr>
              <a:t>饱受折磨</a:t>
            </a:r>
            <a:endParaRPr lang="zh-CN" altLang="en-US" sz="3200" b="1" dirty="0">
              <a:solidFill>
                <a:srgbClr val="FF0000"/>
              </a:solidFill>
              <a:latin typeface="Comic Sans MS" panose="030F0702030302020204" pitchFamily="66" charset="0"/>
            </a:endParaRPr>
          </a:p>
        </p:txBody>
      </p:sp>
      <p:sp>
        <p:nvSpPr>
          <p:cNvPr id="24590" name="Rectangle 21"/>
          <p:cNvSpPr/>
          <p:nvPr/>
        </p:nvSpPr>
        <p:spPr>
          <a:xfrm>
            <a:off x="2916238" y="4005263"/>
            <a:ext cx="1812925" cy="579437"/>
          </a:xfrm>
          <a:prstGeom prst="rect">
            <a:avLst/>
          </a:prstGeom>
          <a:noFill/>
          <a:ln w="9525">
            <a:noFill/>
          </a:ln>
        </p:spPr>
        <p:txBody>
          <a:bodyPr wrap="none">
            <a:spAutoFit/>
          </a:bodyPr>
          <a:p>
            <a:r>
              <a:rPr lang="zh-CN" altLang="en-US" sz="3200" b="1" dirty="0">
                <a:solidFill>
                  <a:srgbClr val="FF0000"/>
                </a:solidFill>
                <a:latin typeface="Comic Sans MS" panose="030F0702030302020204" pitchFamily="66" charset="0"/>
              </a:rPr>
              <a:t>胜利回来</a:t>
            </a:r>
            <a:endParaRPr lang="zh-CN" altLang="en-US" sz="3200" b="1" dirty="0">
              <a:solidFill>
                <a:srgbClr val="FF0000"/>
              </a:solidFill>
              <a:latin typeface="Comic Sans MS" panose="030F0702030302020204" pitchFamily="66" charset="0"/>
            </a:endParaRPr>
          </a:p>
        </p:txBody>
      </p:sp>
      <p:sp>
        <p:nvSpPr>
          <p:cNvPr id="24591" name="AutoShape 22"/>
          <p:cNvSpPr/>
          <p:nvPr/>
        </p:nvSpPr>
        <p:spPr>
          <a:xfrm>
            <a:off x="2555875" y="1628775"/>
            <a:ext cx="215900" cy="3024188"/>
          </a:xfrm>
          <a:prstGeom prst="leftBrace">
            <a:avLst>
              <a:gd name="adj1" fmla="val 116727"/>
              <a:gd name="adj2" fmla="val 50000"/>
            </a:avLst>
          </a:prstGeom>
          <a:noFill/>
          <a:ln w="9525" cap="flat" cmpd="sng">
            <a:solidFill>
              <a:schemeClr val="tx1"/>
            </a:solidFill>
            <a:prstDash val="solid"/>
            <a:headEnd type="none" w="med" len="med"/>
            <a:tailEnd type="none" w="med" len="med"/>
          </a:ln>
        </p:spPr>
        <p:txBody>
          <a:bodyPr wrap="none" anchor="ctr"/>
          <a:p>
            <a:pPr algn="ctr"/>
            <a:endParaRPr lang="zh-CN" altLang="en-US" sz="2400" b="1" dirty="0">
              <a:latin typeface="Times New Roman" panose="02020603050405020304" pitchFamily="18" charset="0"/>
            </a:endParaRPr>
          </a:p>
        </p:txBody>
      </p:sp>
      <p:sp>
        <p:nvSpPr>
          <p:cNvPr id="24592" name="Text Box 24"/>
          <p:cNvSpPr txBox="1"/>
          <p:nvPr/>
        </p:nvSpPr>
        <p:spPr>
          <a:xfrm>
            <a:off x="5219700" y="4508500"/>
            <a:ext cx="1100138" cy="366713"/>
          </a:xfrm>
          <a:prstGeom prst="rect">
            <a:avLst/>
          </a:prstGeom>
          <a:noFill/>
          <a:ln w="9525">
            <a:noFill/>
          </a:ln>
        </p:spPr>
        <p:txBody>
          <a:bodyPr wrap="none">
            <a:spAutoFit/>
          </a:bodyPr>
          <a:p>
            <a:r>
              <a:rPr lang="zh-CN" altLang="en-US" b="1" dirty="0">
                <a:latin typeface="Comic Sans MS" panose="030F0702030302020204" pitchFamily="66" charset="0"/>
              </a:rPr>
              <a:t>（暗线）</a:t>
            </a:r>
            <a:endParaRPr lang="zh-CN" altLang="en-US" b="1" dirty="0">
              <a:latin typeface="Comic Sans MS" panose="030F0702030302020204" pitchFamily="66"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Rectangle 3"/>
          <p:cNvSpPr/>
          <p:nvPr/>
        </p:nvSpPr>
        <p:spPr>
          <a:xfrm>
            <a:off x="5003800" y="692150"/>
            <a:ext cx="3024188" cy="3444875"/>
          </a:xfrm>
          <a:prstGeom prst="rect">
            <a:avLst/>
          </a:prstGeom>
          <a:noFill/>
          <a:ln w="9525">
            <a:noFill/>
          </a:ln>
        </p:spPr>
        <p:txBody>
          <a:bodyPr anchor="ctr">
            <a:spAutoFit/>
          </a:bodyPr>
          <a:p>
            <a:r>
              <a:rPr lang="en-US" altLang="x-none" b="1">
                <a:latin typeface="Arial" panose="020B0604020202020204" pitchFamily="34" charset="0"/>
              </a:rPr>
              <a:t>         </a:t>
            </a:r>
            <a:r>
              <a:rPr lang="zh-CN" altLang="en-US" sz="4400" b="1" i="1" dirty="0">
                <a:latin typeface="Arial" panose="020B0604020202020204" pitchFamily="34" charset="0"/>
              </a:rPr>
              <a:t>你从钱学森这位优秀的知识分子身上学到了什么？ </a:t>
            </a:r>
            <a:endParaRPr lang="zh-CN" altLang="en-US" sz="4400" b="1" i="1" dirty="0">
              <a:latin typeface="Arial" panose="020B0604020202020204" pitchFamily="34" charset="0"/>
            </a:endParaRPr>
          </a:p>
        </p:txBody>
      </p:sp>
      <p:sp>
        <p:nvSpPr>
          <p:cNvPr id="25603" name="Text Box 4"/>
          <p:cNvSpPr txBox="1"/>
          <p:nvPr/>
        </p:nvSpPr>
        <p:spPr>
          <a:xfrm>
            <a:off x="323850" y="0"/>
            <a:ext cx="1006475" cy="2973388"/>
          </a:xfrm>
          <a:prstGeom prst="rect">
            <a:avLst/>
          </a:prstGeom>
          <a:noFill/>
          <a:ln w="9525">
            <a:noFill/>
          </a:ln>
        </p:spPr>
        <p:txBody>
          <a:bodyPr vert="eaVert">
            <a:spAutoFit/>
          </a:bodyPr>
          <a:p>
            <a:pPr>
              <a:spcBef>
                <a:spcPct val="50000"/>
              </a:spcBef>
            </a:pPr>
            <a:r>
              <a:rPr lang="zh-CN" altLang="en-US" sz="5400" b="1" dirty="0">
                <a:solidFill>
                  <a:srgbClr val="3333FF"/>
                </a:solidFill>
                <a:latin typeface="Arial" panose="020B0604020202020204" pitchFamily="34" charset="0"/>
                <a:ea typeface="隶书" pitchFamily="49" charset="-122"/>
              </a:rPr>
              <a:t>我来畅谈</a:t>
            </a:r>
            <a:endParaRPr lang="zh-CN" altLang="en-US" sz="5400" b="1" dirty="0">
              <a:solidFill>
                <a:srgbClr val="3333FF"/>
              </a:solidFill>
              <a:latin typeface="Arial" panose="020B0604020202020204" pitchFamily="34" charset="0"/>
              <a:ea typeface="隶书"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Text Box 5"/>
          <p:cNvSpPr txBox="1"/>
          <p:nvPr/>
        </p:nvSpPr>
        <p:spPr>
          <a:xfrm>
            <a:off x="1403350" y="404813"/>
            <a:ext cx="2613025" cy="701675"/>
          </a:xfrm>
          <a:prstGeom prst="rect">
            <a:avLst/>
          </a:prstGeom>
          <a:noFill/>
          <a:ln w="9525">
            <a:noFill/>
          </a:ln>
        </p:spPr>
        <p:txBody>
          <a:bodyPr>
            <a:spAutoFit/>
          </a:bodyPr>
          <a:p>
            <a:r>
              <a:rPr lang="zh-CN" altLang="en-US" sz="4000" b="1" dirty="0">
                <a:solidFill>
                  <a:srgbClr val="FF0000"/>
                </a:solidFill>
                <a:latin typeface="Comic Sans MS" panose="030F0702030302020204" pitchFamily="66" charset="0"/>
              </a:rPr>
              <a:t>学习领悟</a:t>
            </a:r>
            <a:endParaRPr lang="zh-CN" altLang="en-US" sz="4000" b="1" dirty="0">
              <a:solidFill>
                <a:srgbClr val="FF0000"/>
              </a:solidFill>
              <a:latin typeface="Comic Sans MS" panose="030F0702030302020204" pitchFamily="66" charset="0"/>
            </a:endParaRPr>
          </a:p>
        </p:txBody>
      </p:sp>
      <p:sp>
        <p:nvSpPr>
          <p:cNvPr id="26627" name="Text Box 6"/>
          <p:cNvSpPr txBox="1"/>
          <p:nvPr/>
        </p:nvSpPr>
        <p:spPr>
          <a:xfrm>
            <a:off x="1187450" y="1700213"/>
            <a:ext cx="7200900" cy="4524375"/>
          </a:xfrm>
          <a:prstGeom prst="rect">
            <a:avLst/>
          </a:prstGeom>
          <a:noFill/>
          <a:ln w="9525">
            <a:noFill/>
          </a:ln>
        </p:spPr>
        <p:txBody>
          <a:bodyPr>
            <a:spAutoFit/>
          </a:bodyPr>
          <a:p>
            <a:r>
              <a:rPr lang="zh-CN" altLang="en-US" sz="3600" b="1" dirty="0">
                <a:solidFill>
                  <a:srgbClr val="3333FF"/>
                </a:solidFill>
                <a:latin typeface="Comic Sans MS" panose="030F0702030302020204" pitchFamily="66" charset="0"/>
                <a:ea typeface="仿宋_GB2312" pitchFamily="49" charset="-122"/>
              </a:rPr>
              <a:t>钱学森让后人仰视的理由，不仅仅是他让人仰望的科学成就，更是他流淌在血液里的报国情怀。他使我们明白：爱国不是一种空洞的情感，还需要真实的本领，真正的才干。所以为了国家 的强大，民族的繁荣昌盛让我们行动起来吧！加油！少年</a:t>
            </a:r>
            <a:endParaRPr lang="zh-CN" altLang="en-US" sz="3600" b="1" dirty="0">
              <a:solidFill>
                <a:srgbClr val="3333FF"/>
              </a:solidFill>
              <a:latin typeface="Comic Sans MS" panose="030F0702030302020204" pitchFamily="66" charset="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6627">
                                            <p:txEl>
                                              <p:charRg st="0" end="109"/>
                                            </p:txEl>
                                          </p:spTgt>
                                        </p:tgtEl>
                                        <p:attrNameLst>
                                          <p:attrName>style.visibility</p:attrName>
                                        </p:attrNameLst>
                                      </p:cBhvr>
                                      <p:to>
                                        <p:strVal val="visible"/>
                                      </p:to>
                                    </p:set>
                                    <p:anim calcmode="discrete" valueType="clr">
                                      <p:cBhvr override="childStyle">
                                        <p:cTn id="7" dur="80"/>
                                        <p:tgtEl>
                                          <p:spTgt spid="26627">
                                            <p:txEl>
                                              <p:charRg st="0" end="10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627">
                                            <p:txEl>
                                              <p:charRg st="0" end="109"/>
                                            </p:txEl>
                                          </p:spTgt>
                                        </p:tgtEl>
                                        <p:attrNameLst>
                                          <p:attrName>fillcolor</p:attrName>
                                        </p:attrNameLst>
                                      </p:cBhvr>
                                      <p:tavLst>
                                        <p:tav tm="0">
                                          <p:val>
                                            <p:clrVal>
                                              <a:schemeClr val="accent2"/>
                                            </p:clrVal>
                                          </p:val>
                                        </p:tav>
                                        <p:tav tm="50000">
                                          <p:val>
                                            <p:clrVal>
                                              <a:schemeClr val="hlink"/>
                                            </p:clrVal>
                                          </p:val>
                                        </p:tav>
                                      </p:tavLst>
                                    </p:anim>
                                    <p:set>
                                      <p:cBhvr>
                                        <p:cTn id="9" dur="80"/>
                                        <p:tgtEl>
                                          <p:spTgt spid="26627">
                                            <p:txEl>
                                              <p:charRg st="0" end="10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7650" name="图片 27649" descr="20120113094223[1]"/>
          <p:cNvPicPr>
            <a:picLocks noChangeAspect="1"/>
          </p:cNvPicPr>
          <p:nvPr/>
        </p:nvPicPr>
        <p:blipFill>
          <a:blip r:embed="rId1"/>
          <a:stretch>
            <a:fillRect/>
          </a:stretch>
        </p:blipFill>
        <p:spPr>
          <a:xfrm>
            <a:off x="1377950" y="728663"/>
            <a:ext cx="6345238" cy="5924550"/>
          </a:xfrm>
          <a:prstGeom prst="rect">
            <a:avLst/>
          </a:prstGeom>
          <a:noFill/>
          <a:ln w="9525">
            <a:noFill/>
          </a:ln>
        </p:spPr>
      </p:pic>
      <p:sp>
        <p:nvSpPr>
          <p:cNvPr id="27651" name="文本框 27650"/>
          <p:cNvSpPr txBox="1"/>
          <p:nvPr/>
        </p:nvSpPr>
        <p:spPr>
          <a:xfrm>
            <a:off x="346075" y="1308100"/>
            <a:ext cx="671513" cy="4011613"/>
          </a:xfrm>
          <a:prstGeom prst="rect">
            <a:avLst/>
          </a:prstGeom>
          <a:noFill/>
          <a:ln w="9525">
            <a:noFill/>
          </a:ln>
        </p:spPr>
        <p:txBody>
          <a:bodyPr vert="eaVert">
            <a:spAutoFit/>
          </a:bodyPr>
          <a:p>
            <a:r>
              <a:rPr lang="zh-CN" altLang="en-US" sz="3200" b="1" dirty="0">
                <a:latin typeface="Times New Roman" panose="02020603050405020304" pitchFamily="18" charset="0"/>
              </a:rPr>
              <a:t>原子弹爆炸</a:t>
            </a:r>
            <a:endParaRPr lang="zh-CN" altLang="en-US" sz="3200" b="1" dirty="0">
              <a:latin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4" name="图片 28673" descr="u=2368562230,1732221489&amp;fm=23&amp;gp=0[1]"/>
          <p:cNvPicPr>
            <a:picLocks noChangeAspect="1"/>
          </p:cNvPicPr>
          <p:nvPr/>
        </p:nvPicPr>
        <p:blipFill>
          <a:blip r:embed="rId1"/>
          <a:stretch>
            <a:fillRect/>
          </a:stretch>
        </p:blipFill>
        <p:spPr>
          <a:xfrm>
            <a:off x="882650" y="1358900"/>
            <a:ext cx="7065963" cy="4725988"/>
          </a:xfrm>
          <a:prstGeom prst="rect">
            <a:avLst/>
          </a:prstGeom>
          <a:noFill/>
          <a:ln w="9525">
            <a:noFill/>
          </a:ln>
        </p:spPr>
      </p:pic>
      <p:sp>
        <p:nvSpPr>
          <p:cNvPr id="28675" name="文本框 28674"/>
          <p:cNvSpPr txBox="1"/>
          <p:nvPr/>
        </p:nvSpPr>
        <p:spPr>
          <a:xfrm>
            <a:off x="1866900" y="361950"/>
            <a:ext cx="5900738" cy="579438"/>
          </a:xfrm>
          <a:prstGeom prst="rect">
            <a:avLst/>
          </a:prstGeom>
          <a:noFill/>
          <a:ln w="9525">
            <a:noFill/>
          </a:ln>
        </p:spPr>
        <p:txBody>
          <a:bodyPr>
            <a:spAutoFit/>
          </a:bodyPr>
          <a:p>
            <a:r>
              <a:rPr lang="zh-CN" altLang="en-US" sz="3200" b="1" dirty="0">
                <a:latin typeface="Times New Roman" panose="02020603050405020304" pitchFamily="18" charset="0"/>
              </a:rPr>
              <a:t>氢弹爆炸</a:t>
            </a:r>
            <a:endParaRPr lang="zh-CN" altLang="en-US" sz="3200" b="1" dirty="0">
              <a:latin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698" name="图片 29697" descr="u=1088680699,2045823347&amp;fm=23&amp;gp=0[1]"/>
          <p:cNvPicPr>
            <a:picLocks noChangeAspect="1"/>
          </p:cNvPicPr>
          <p:nvPr/>
        </p:nvPicPr>
        <p:blipFill>
          <a:blip r:embed="rId1"/>
          <a:stretch>
            <a:fillRect/>
          </a:stretch>
        </p:blipFill>
        <p:spPr>
          <a:xfrm>
            <a:off x="973138" y="1135063"/>
            <a:ext cx="7034212" cy="5084762"/>
          </a:xfrm>
          <a:prstGeom prst="rect">
            <a:avLst/>
          </a:prstGeom>
          <a:noFill/>
          <a:ln w="9525">
            <a:noFill/>
          </a:ln>
        </p:spPr>
      </p:pic>
      <p:sp>
        <p:nvSpPr>
          <p:cNvPr id="29699" name="文本框 29698"/>
          <p:cNvSpPr txBox="1"/>
          <p:nvPr/>
        </p:nvSpPr>
        <p:spPr>
          <a:xfrm>
            <a:off x="1803400" y="449263"/>
            <a:ext cx="6864350" cy="579437"/>
          </a:xfrm>
          <a:prstGeom prst="rect">
            <a:avLst/>
          </a:prstGeom>
          <a:noFill/>
          <a:ln w="9525">
            <a:noFill/>
          </a:ln>
        </p:spPr>
        <p:txBody>
          <a:bodyPr>
            <a:spAutoFit/>
          </a:bodyPr>
          <a:p>
            <a:r>
              <a:rPr lang="zh-CN" altLang="en-US" sz="3200" b="1" dirty="0">
                <a:latin typeface="Times New Roman" panose="02020603050405020304" pitchFamily="18" charset="0"/>
              </a:rPr>
              <a:t>东方红一号卫星</a:t>
            </a:r>
            <a:endParaRPr lang="zh-CN" altLang="en-US" sz="3200" b="1" dirty="0">
              <a:latin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标题 30721"/>
          <p:cNvSpPr>
            <a:spLocks noGrp="1"/>
          </p:cNvSpPr>
          <p:nvPr>
            <p:ph type="title"/>
          </p:nvPr>
        </p:nvSpPr>
        <p:spPr>
          <a:ln/>
        </p:spPr>
        <p:txBody>
          <a:bodyPr anchor="ctr"/>
          <a:p>
            <a:r>
              <a:rPr lang="zh-CN" altLang="en-US"/>
              <a:t>收集摘抄爱国名言</a:t>
            </a:r>
            <a:endParaRPr lang="zh-CN" altLang="en-US"/>
          </a:p>
        </p:txBody>
      </p:sp>
      <p:sp>
        <p:nvSpPr>
          <p:cNvPr id="30723" name="文本占位符 30722"/>
          <p:cNvSpPr>
            <a:spLocks noGrp="1"/>
          </p:cNvSpPr>
          <p:nvPr>
            <p:ph type="body" idx="1"/>
          </p:nvPr>
        </p:nvSpPr>
        <p:spPr>
          <a:ln/>
        </p:spPr>
        <p:txBody>
          <a:bodyPr/>
          <a:p>
            <a:pPr>
              <a:lnSpc>
                <a:spcPct val="80000"/>
              </a:lnSpc>
            </a:pPr>
            <a:r>
              <a:rPr lang="en-US" altLang="x-none">
                <a:solidFill>
                  <a:srgbClr val="FF0000"/>
                </a:solidFill>
              </a:rPr>
              <a:t>1</a:t>
            </a:r>
            <a:r>
              <a:rPr lang="zh-CN" altLang="en-US" b="1" dirty="0">
                <a:solidFill>
                  <a:srgbClr val="FF0000"/>
                </a:solidFill>
              </a:rPr>
              <a:t>科学虽没有国界，但是学者却有他自己的国家 －－巴斯德</a:t>
            </a:r>
            <a:endParaRPr lang="zh-CN" altLang="en-US" b="1" dirty="0">
              <a:solidFill>
                <a:srgbClr val="FF0000"/>
              </a:solidFill>
            </a:endParaRPr>
          </a:p>
          <a:p>
            <a:pPr>
              <a:lnSpc>
                <a:spcPct val="80000"/>
              </a:lnSpc>
            </a:pPr>
            <a:r>
              <a:rPr lang="en-US" altLang="x-none" b="1"/>
              <a:t>2</a:t>
            </a:r>
            <a:r>
              <a:rPr lang="zh-CN" altLang="en-US" b="1" dirty="0"/>
              <a:t>爱国主义就是千百年来固定下来的对自己的祖国的一种最深厚的感情 －－列宁</a:t>
            </a:r>
            <a:endParaRPr lang="zh-CN" altLang="en-US" b="1" dirty="0"/>
          </a:p>
          <a:p>
            <a:pPr>
              <a:lnSpc>
                <a:spcPct val="80000"/>
              </a:lnSpc>
            </a:pPr>
            <a:r>
              <a:rPr lang="en-US" altLang="x-none" b="1"/>
              <a:t>3</a:t>
            </a:r>
            <a:r>
              <a:rPr lang="zh-CN" altLang="en-US" b="1" dirty="0"/>
              <a:t>位卑不敢忘忧国。</a:t>
            </a:r>
            <a:r>
              <a:rPr lang="en-US" altLang="x-none" b="1">
                <a:latin typeface="Arial" panose="020B0604020202020204" pitchFamily="34" charset="0"/>
              </a:rPr>
              <a:t>——</a:t>
            </a:r>
            <a:r>
              <a:rPr lang="zh-CN" altLang="en-US" b="1" dirty="0"/>
              <a:t>陆游</a:t>
            </a:r>
            <a:endParaRPr lang="zh-CN" altLang="en-US" b="1" dirty="0"/>
          </a:p>
          <a:p>
            <a:pPr>
              <a:lnSpc>
                <a:spcPct val="80000"/>
              </a:lnSpc>
            </a:pPr>
            <a:r>
              <a:rPr lang="en-US" altLang="x-none" b="1"/>
              <a:t>4</a:t>
            </a:r>
            <a:r>
              <a:rPr lang="zh-CN" altLang="en-US" b="1" dirty="0"/>
              <a:t>天下兴亡，匹夫有责。</a:t>
            </a:r>
            <a:r>
              <a:rPr lang="en-US" altLang="x-none" b="1">
                <a:latin typeface="Arial" panose="020B0604020202020204" pitchFamily="34" charset="0"/>
              </a:rPr>
              <a:t>——</a:t>
            </a:r>
            <a:r>
              <a:rPr lang="zh-CN" altLang="en-US" b="1" dirty="0"/>
              <a:t>顾炎武</a:t>
            </a:r>
            <a:endParaRPr lang="zh-CN" altLang="en-US" b="1" dirty="0"/>
          </a:p>
          <a:p>
            <a:pPr>
              <a:lnSpc>
                <a:spcPct val="80000"/>
              </a:lnSpc>
            </a:pPr>
            <a:r>
              <a:rPr lang="en-US" altLang="x-none" b="1">
                <a:solidFill>
                  <a:srgbClr val="FF0000"/>
                </a:solidFill>
              </a:rPr>
              <a:t>5 </a:t>
            </a:r>
            <a:r>
              <a:rPr lang="zh-CN" altLang="en-US" b="1" dirty="0">
                <a:solidFill>
                  <a:srgbClr val="FF0000"/>
                </a:solidFill>
              </a:rPr>
              <a:t>我爱中国固因他是我的祖国，而尤因他是有那种可敬爱的文化的国家。</a:t>
            </a:r>
            <a:r>
              <a:rPr lang="en-US" altLang="x-none" b="1">
                <a:solidFill>
                  <a:srgbClr val="FF0000"/>
                </a:solidFill>
                <a:latin typeface="Arial" panose="020B0604020202020204" pitchFamily="34" charset="0"/>
              </a:rPr>
              <a:t>——</a:t>
            </a:r>
            <a:r>
              <a:rPr lang="zh-CN" altLang="en-US" b="1" dirty="0">
                <a:solidFill>
                  <a:srgbClr val="FF0000"/>
                </a:solidFill>
              </a:rPr>
              <a:t>闻一多</a:t>
            </a:r>
            <a:endParaRPr lang="zh-CN" altLang="en-US" b="1" dirty="0">
              <a:solidFill>
                <a:srgbClr val="FF0000"/>
              </a:solidFill>
            </a:endParaRPr>
          </a:p>
        </p:txBody>
      </p:sp>
      <p:sp>
        <p:nvSpPr>
          <p:cNvPr id="30724" name="文本框 30723"/>
          <p:cNvSpPr txBox="1"/>
          <p:nvPr/>
        </p:nvSpPr>
        <p:spPr>
          <a:xfrm>
            <a:off x="560388" y="150813"/>
            <a:ext cx="7567612" cy="457200"/>
          </a:xfrm>
          <a:prstGeom prst="rect">
            <a:avLst/>
          </a:prstGeom>
          <a:noFill/>
          <a:ln w="9525">
            <a:noFill/>
          </a:ln>
        </p:spPr>
        <p:txBody>
          <a:bodyPr>
            <a:spAutoFit/>
          </a:bodyPr>
          <a:p>
            <a:endParaRPr lang="zh-CN" altLang="en-US" sz="2400" b="1" dirty="0">
              <a:solidFill>
                <a:srgbClr val="FF0000"/>
              </a:solidFill>
              <a:latin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文本框 31745"/>
          <p:cNvSpPr txBox="1"/>
          <p:nvPr/>
        </p:nvSpPr>
        <p:spPr>
          <a:xfrm>
            <a:off x="701675" y="144463"/>
            <a:ext cx="8012113" cy="6675437"/>
          </a:xfrm>
          <a:prstGeom prst="rect">
            <a:avLst/>
          </a:prstGeom>
          <a:noFill/>
          <a:ln w="9525">
            <a:noFill/>
          </a:ln>
        </p:spPr>
        <p:txBody>
          <a:bodyPr>
            <a:spAutoFit/>
          </a:bodyPr>
          <a:p>
            <a:r>
              <a:rPr lang="en-US" altLang="x-none" sz="2400" b="1">
                <a:latin typeface="Times New Roman" panose="02020603050405020304" pitchFamily="18" charset="0"/>
              </a:rPr>
              <a:t>6 </a:t>
            </a:r>
            <a:r>
              <a:rPr lang="zh-CN" altLang="en-US" sz="2400" b="1" dirty="0">
                <a:latin typeface="Times New Roman" panose="02020603050405020304" pitchFamily="18" charset="0"/>
              </a:rPr>
              <a:t>国家是大家的，爱国是每个人的本分。</a:t>
            </a:r>
            <a:r>
              <a:rPr lang="en-US" altLang="x-none" sz="2400" b="1">
                <a:latin typeface="Times New Roman" panose="02020603050405020304" pitchFamily="18" charset="0"/>
              </a:rPr>
              <a:t>——</a:t>
            </a:r>
            <a:r>
              <a:rPr lang="zh-CN" altLang="en-US" sz="2400" b="1" dirty="0">
                <a:latin typeface="Times New Roman" panose="02020603050405020304" pitchFamily="18" charset="0"/>
              </a:rPr>
              <a:t>陶行知</a:t>
            </a:r>
            <a:endParaRPr lang="zh-CN" altLang="en-US" sz="2400" b="1" dirty="0">
              <a:latin typeface="Times New Roman" panose="02020603050405020304" pitchFamily="18" charset="0"/>
            </a:endParaRPr>
          </a:p>
          <a:p>
            <a:r>
              <a:rPr lang="en-US" altLang="x-none" sz="2400" b="1">
                <a:latin typeface="Times New Roman" panose="02020603050405020304" pitchFamily="18" charset="0"/>
              </a:rPr>
              <a:t>7 </a:t>
            </a:r>
            <a:r>
              <a:rPr lang="zh-CN" altLang="en-US" sz="2400" b="1" dirty="0">
                <a:latin typeface="Times New Roman" panose="02020603050405020304" pitchFamily="18" charset="0"/>
              </a:rPr>
              <a:t>恨不抗日死，留作今日羞。国破尚如此，我何惜此头。 </a:t>
            </a:r>
            <a:r>
              <a:rPr lang="en-US" altLang="x-none" sz="2400" b="1">
                <a:latin typeface="Times New Roman" panose="02020603050405020304" pitchFamily="18" charset="0"/>
              </a:rPr>
              <a:t>—— </a:t>
            </a:r>
            <a:r>
              <a:rPr lang="zh-CN" altLang="en-US" sz="2400" b="1" dirty="0">
                <a:latin typeface="Times New Roman" panose="02020603050405020304" pitchFamily="18" charset="0"/>
              </a:rPr>
              <a:t>吉鸿昌</a:t>
            </a:r>
            <a:endParaRPr lang="zh-CN" altLang="en-US" sz="2400" b="1" dirty="0">
              <a:latin typeface="Times New Roman" panose="02020603050405020304" pitchFamily="18" charset="0"/>
            </a:endParaRPr>
          </a:p>
          <a:p>
            <a:r>
              <a:rPr lang="en-US" altLang="x-none" sz="2400" b="1">
                <a:latin typeface="Times New Roman" panose="02020603050405020304" pitchFamily="18" charset="0"/>
              </a:rPr>
              <a:t>8</a:t>
            </a:r>
            <a:r>
              <a:rPr lang="zh-CN" altLang="en-US" sz="2400" b="1" dirty="0">
                <a:latin typeface="Times New Roman" panose="02020603050405020304" pitchFamily="18" charset="0"/>
              </a:rPr>
              <a:t>我是炎黄子孙，理所当然地要把学到的知识全部奉献给我亲爱的祖国。</a:t>
            </a:r>
            <a:r>
              <a:rPr lang="en-US" altLang="x-none" sz="2400" b="1">
                <a:latin typeface="Times New Roman" panose="02020603050405020304" pitchFamily="18" charset="0"/>
              </a:rPr>
              <a:t>——</a:t>
            </a:r>
            <a:r>
              <a:rPr lang="zh-CN" altLang="en-US" sz="2400" b="1" dirty="0">
                <a:latin typeface="Times New Roman" panose="02020603050405020304" pitchFamily="18" charset="0"/>
              </a:rPr>
              <a:t>李四光</a:t>
            </a:r>
            <a:endParaRPr lang="zh-CN" altLang="en-US" sz="2400" b="1" dirty="0">
              <a:latin typeface="Times New Roman" panose="02020603050405020304" pitchFamily="18" charset="0"/>
            </a:endParaRPr>
          </a:p>
          <a:p>
            <a:r>
              <a:rPr lang="en-US" altLang="x-none" sz="2400" b="1">
                <a:latin typeface="Times New Roman" panose="02020603050405020304" pitchFamily="18" charset="0"/>
              </a:rPr>
              <a:t>9</a:t>
            </a:r>
            <a:r>
              <a:rPr lang="zh-CN" altLang="en-US" sz="2400" b="1" dirty="0">
                <a:latin typeface="Times New Roman" panose="02020603050405020304" pitchFamily="18" charset="0"/>
              </a:rPr>
              <a:t>爱祖国，首先要了解祖国；不了解，就说不上爱。</a:t>
            </a:r>
            <a:r>
              <a:rPr lang="en-US" altLang="x-none" sz="2400" b="1">
                <a:latin typeface="Times New Roman" panose="02020603050405020304" pitchFamily="18" charset="0"/>
              </a:rPr>
              <a:t>——</a:t>
            </a:r>
            <a:r>
              <a:rPr lang="zh-CN" altLang="en-US" sz="2400" b="1" dirty="0">
                <a:latin typeface="Times New Roman" panose="02020603050405020304" pitchFamily="18" charset="0"/>
              </a:rPr>
              <a:t>任继愈</a:t>
            </a:r>
            <a:endParaRPr lang="zh-CN" altLang="en-US" sz="2400" b="1" dirty="0">
              <a:latin typeface="Times New Roman" panose="02020603050405020304" pitchFamily="18" charset="0"/>
            </a:endParaRPr>
          </a:p>
          <a:p>
            <a:r>
              <a:rPr lang="en-US" altLang="x-none" sz="2400" b="1">
                <a:latin typeface="Times New Roman" panose="02020603050405020304" pitchFamily="18" charset="0"/>
              </a:rPr>
              <a:t>10 </a:t>
            </a:r>
            <a:r>
              <a:rPr lang="zh-CN" altLang="en-US" sz="2400" b="1" dirty="0">
                <a:latin typeface="Times New Roman" panose="02020603050405020304" pitchFamily="18" charset="0"/>
              </a:rPr>
              <a:t>祖国，我永远忠于你，为你献身，用我的琴声永远为你歌唱和战斗。 </a:t>
            </a:r>
            <a:r>
              <a:rPr lang="en-US" altLang="x-none" sz="2400" b="1">
                <a:latin typeface="Times New Roman" panose="02020603050405020304" pitchFamily="18" charset="0"/>
              </a:rPr>
              <a:t>—— </a:t>
            </a:r>
            <a:r>
              <a:rPr lang="zh-CN" altLang="en-US" sz="2400" b="1" dirty="0">
                <a:latin typeface="Times New Roman" panose="02020603050405020304" pitchFamily="18" charset="0"/>
              </a:rPr>
              <a:t>肖邦</a:t>
            </a:r>
            <a:endParaRPr lang="zh-CN" altLang="en-US" sz="2400" b="1" dirty="0">
              <a:latin typeface="Times New Roman" panose="02020603050405020304" pitchFamily="18" charset="0"/>
            </a:endParaRPr>
          </a:p>
          <a:p>
            <a:r>
              <a:rPr lang="en-US" altLang="x-none" sz="2400" b="1">
                <a:solidFill>
                  <a:srgbClr val="FF0000"/>
                </a:solidFill>
                <a:latin typeface="Times New Roman" panose="02020603050405020304" pitchFamily="18" charset="0"/>
              </a:rPr>
              <a:t>11</a:t>
            </a:r>
            <a:r>
              <a:rPr lang="zh-CN" altLang="en-US" sz="2400" b="1" dirty="0">
                <a:solidFill>
                  <a:srgbClr val="FF0000"/>
                </a:solidFill>
                <a:latin typeface="Times New Roman" panose="02020603050405020304" pitchFamily="18" charset="0"/>
              </a:rPr>
              <a:t>爱祖国高于一切。</a:t>
            </a:r>
            <a:r>
              <a:rPr lang="en-US" altLang="x-none" sz="2400" b="1">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肖邦</a:t>
            </a:r>
            <a:endParaRPr lang="zh-CN" altLang="en-US" sz="2400" b="1" dirty="0">
              <a:solidFill>
                <a:srgbClr val="FF0000"/>
              </a:solidFill>
              <a:latin typeface="Times New Roman" panose="02020603050405020304" pitchFamily="18" charset="0"/>
            </a:endParaRPr>
          </a:p>
          <a:p>
            <a:r>
              <a:rPr lang="en-US" altLang="x-none" sz="2400" b="1">
                <a:latin typeface="Times New Roman" panose="02020603050405020304" pitchFamily="18" charset="0"/>
              </a:rPr>
              <a:t>12</a:t>
            </a:r>
            <a:r>
              <a:rPr lang="zh-CN" altLang="en-US" sz="2400" b="1" dirty="0">
                <a:latin typeface="Times New Roman" panose="02020603050405020304" pitchFamily="18" charset="0"/>
              </a:rPr>
              <a:t>人类最高的道德标准是什么？那就是爱国心。</a:t>
            </a:r>
            <a:r>
              <a:rPr lang="en-US" altLang="x-none" sz="2400" b="1">
                <a:latin typeface="Times New Roman" panose="02020603050405020304" pitchFamily="18" charset="0"/>
              </a:rPr>
              <a:t>——</a:t>
            </a:r>
            <a:r>
              <a:rPr lang="zh-CN" altLang="en-US" sz="2400" b="1" dirty="0">
                <a:latin typeface="Times New Roman" panose="02020603050405020304" pitchFamily="18" charset="0"/>
              </a:rPr>
              <a:t>拿破仑</a:t>
            </a:r>
            <a:endParaRPr lang="zh-CN" altLang="en-US" sz="2400" b="1" dirty="0">
              <a:latin typeface="Times New Roman" panose="02020603050405020304" pitchFamily="18" charset="0"/>
            </a:endParaRPr>
          </a:p>
          <a:p>
            <a:r>
              <a:rPr lang="en-US" altLang="x-none" sz="2400" b="1">
                <a:solidFill>
                  <a:srgbClr val="FF0000"/>
                </a:solidFill>
                <a:latin typeface="Times New Roman" panose="02020603050405020304" pitchFamily="18" charset="0"/>
              </a:rPr>
              <a:t>13</a:t>
            </a:r>
            <a:r>
              <a:rPr lang="zh-CN" altLang="en-US" sz="2400" b="1" dirty="0">
                <a:solidFill>
                  <a:srgbClr val="FF0000"/>
                </a:solidFill>
                <a:latin typeface="Times New Roman" panose="02020603050405020304" pitchFamily="18" charset="0"/>
              </a:rPr>
              <a:t>没有祖国，就没有幸福。每个人必须植根于祖国的土壤里。</a:t>
            </a:r>
            <a:r>
              <a:rPr lang="en-US" altLang="x-none" sz="2400" b="1">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屠格涅夫</a:t>
            </a:r>
            <a:endParaRPr lang="zh-CN" altLang="en-US" sz="2400" b="1" dirty="0">
              <a:solidFill>
                <a:srgbClr val="FF0000"/>
              </a:solidFill>
              <a:latin typeface="Times New Roman" panose="02020603050405020304" pitchFamily="18" charset="0"/>
            </a:endParaRPr>
          </a:p>
          <a:p>
            <a:r>
              <a:rPr lang="en-US" altLang="x-none" sz="3200" b="1">
                <a:solidFill>
                  <a:schemeClr val="accent2"/>
                </a:solidFill>
                <a:latin typeface="Times New Roman" panose="02020603050405020304" pitchFamily="18" charset="0"/>
              </a:rPr>
              <a:t>14</a:t>
            </a:r>
            <a:r>
              <a:rPr lang="zh-CN" altLang="en-US" sz="3200" b="1" dirty="0">
                <a:solidFill>
                  <a:schemeClr val="accent2"/>
                </a:solidFill>
                <a:latin typeface="Times New Roman" panose="02020603050405020304" pitchFamily="18" charset="0"/>
              </a:rPr>
              <a:t>科学没有国界，科学家却有国界。 </a:t>
            </a:r>
            <a:r>
              <a:rPr lang="en-US" altLang="x-none" sz="3200" b="1">
                <a:solidFill>
                  <a:schemeClr val="accent2"/>
                </a:solidFill>
                <a:latin typeface="Times New Roman" panose="02020603050405020304" pitchFamily="18" charset="0"/>
              </a:rPr>
              <a:t>—— </a:t>
            </a:r>
            <a:r>
              <a:rPr lang="zh-CN" altLang="en-US" sz="3200" b="1" dirty="0">
                <a:solidFill>
                  <a:schemeClr val="accent2"/>
                </a:solidFill>
                <a:latin typeface="Times New Roman" panose="02020603050405020304" pitchFamily="18" charset="0"/>
              </a:rPr>
              <a:t>巴甫洛夫</a:t>
            </a:r>
            <a:endParaRPr lang="zh-CN" altLang="en-US" sz="3200" b="1" dirty="0">
              <a:solidFill>
                <a:schemeClr val="accent2"/>
              </a:solidFill>
              <a:latin typeface="Times New Roman" panose="02020603050405020304" pitchFamily="18" charset="0"/>
            </a:endParaRPr>
          </a:p>
          <a:p>
            <a:endParaRPr lang="zh-CN" altLang="en-US" sz="3200" b="1" dirty="0">
              <a:solidFill>
                <a:schemeClr val="accent2"/>
              </a:solidFill>
              <a:latin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2" name="Picture 4" descr="袁隆平"/>
          <p:cNvPicPr>
            <a:picLocks noChangeAspect="1"/>
          </p:cNvPicPr>
          <p:nvPr/>
        </p:nvPicPr>
        <p:blipFill>
          <a:blip r:embed="rId1"/>
          <a:stretch>
            <a:fillRect/>
          </a:stretch>
        </p:blipFill>
        <p:spPr>
          <a:xfrm>
            <a:off x="539750" y="144463"/>
            <a:ext cx="5400675" cy="6092825"/>
          </a:xfrm>
          <a:prstGeom prst="rect">
            <a:avLst/>
          </a:prstGeom>
          <a:noFill/>
          <a:ln w="9525">
            <a:noFill/>
          </a:ln>
        </p:spPr>
      </p:pic>
      <p:sp>
        <p:nvSpPr>
          <p:cNvPr id="5123" name="Text Box 5"/>
          <p:cNvSpPr txBox="1"/>
          <p:nvPr/>
        </p:nvSpPr>
        <p:spPr>
          <a:xfrm>
            <a:off x="6443663" y="188913"/>
            <a:ext cx="1647825" cy="6119812"/>
          </a:xfrm>
          <a:prstGeom prst="rect">
            <a:avLst/>
          </a:prstGeom>
          <a:solidFill>
            <a:schemeClr val="accent1"/>
          </a:solidFill>
          <a:ln w="9525">
            <a:noFill/>
          </a:ln>
        </p:spPr>
        <p:txBody>
          <a:bodyPr vert="eaVert">
            <a:spAutoFit/>
          </a:bodyPr>
          <a:p>
            <a:pPr algn="ctr">
              <a:spcBef>
                <a:spcPct val="50000"/>
              </a:spcBef>
            </a:pPr>
            <a:r>
              <a:rPr lang="zh-CN" altLang="en-US" sz="4800" b="1" dirty="0">
                <a:solidFill>
                  <a:schemeClr val="folHlink"/>
                </a:solidFill>
                <a:latin typeface="Times New Roman" panose="02020603050405020304" pitchFamily="18" charset="0"/>
                <a:ea typeface="华文行楷" pitchFamily="2" charset="-122"/>
              </a:rPr>
              <a:t>中国杂交水稻之父</a:t>
            </a:r>
            <a:r>
              <a:rPr lang="en-US" altLang="x-none" sz="4800" b="1">
                <a:solidFill>
                  <a:schemeClr val="folHlink"/>
                </a:solidFill>
                <a:latin typeface="华文楷体" pitchFamily="2" charset="-122"/>
                <a:ea typeface="华文行楷" pitchFamily="2" charset="-122"/>
              </a:rPr>
              <a:t>—</a:t>
            </a:r>
            <a:r>
              <a:rPr lang="zh-CN" altLang="en-US" sz="4800" b="1" dirty="0">
                <a:solidFill>
                  <a:schemeClr val="folHlink"/>
                </a:solidFill>
                <a:latin typeface="Times New Roman" panose="02020603050405020304" pitchFamily="18" charset="0"/>
                <a:ea typeface="华文行楷" pitchFamily="2" charset="-122"/>
              </a:rPr>
              <a:t>袁隆平</a:t>
            </a:r>
            <a:endParaRPr lang="zh-CN" altLang="en-US" sz="4800" b="1" dirty="0">
              <a:solidFill>
                <a:schemeClr val="folHlink"/>
              </a:solidFill>
              <a:latin typeface="Times New Roman" panose="02020603050405020304" pitchFamily="18" charset="0"/>
              <a:ea typeface="华文行楷"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1" name="文本占位符 32770"/>
          <p:cNvSpPr>
            <a:spLocks noGrp="1"/>
          </p:cNvSpPr>
          <p:nvPr>
            <p:ph type="body" idx="1"/>
          </p:nvPr>
        </p:nvSpPr>
        <p:spPr>
          <a:ln/>
        </p:spPr>
        <p:txBody>
          <a:bodyPr/>
          <a:p>
            <a:r>
              <a:rPr lang="zh-CN" altLang="en-US" sz="4800" b="1"/>
              <a:t>经过五年多的斗争，钱学森夫妇和他们的两个孩子终于可以离美回国。在回国的轮船上，钱学森会想什么呢？请发挥想像，写出人物当时的心理活动。</a:t>
            </a:r>
            <a:endParaRPr lang="zh-CN" altLang="en-US" sz="48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146" name="Picture 4" descr="钱学森3"/>
          <p:cNvPicPr>
            <a:picLocks noChangeAspect="1"/>
          </p:cNvPicPr>
          <p:nvPr/>
        </p:nvPicPr>
        <p:blipFill>
          <a:blip r:embed="rId1"/>
          <a:stretch>
            <a:fillRect/>
          </a:stretch>
        </p:blipFill>
        <p:spPr>
          <a:xfrm>
            <a:off x="468313" y="144463"/>
            <a:ext cx="8172450" cy="5589587"/>
          </a:xfrm>
          <a:prstGeom prst="rect">
            <a:avLst/>
          </a:prstGeom>
          <a:noFill/>
          <a:ln w="9525">
            <a:noFill/>
          </a:ln>
        </p:spPr>
      </p:pic>
      <p:sp>
        <p:nvSpPr>
          <p:cNvPr id="6147" name="Rectangle 5"/>
          <p:cNvSpPr/>
          <p:nvPr/>
        </p:nvSpPr>
        <p:spPr>
          <a:xfrm>
            <a:off x="0" y="5805488"/>
            <a:ext cx="9442450" cy="641350"/>
          </a:xfrm>
          <a:prstGeom prst="rect">
            <a:avLst/>
          </a:prstGeom>
          <a:noFill/>
          <a:ln w="9525">
            <a:noFill/>
          </a:ln>
        </p:spPr>
        <p:txBody>
          <a:bodyPr wrap="none" anchor="ctr">
            <a:spAutoFit/>
          </a:bodyPr>
          <a:p>
            <a:pPr algn="ctr"/>
            <a:r>
              <a:rPr lang="zh-CN" altLang="en-US" sz="3600" b="1" dirty="0">
                <a:solidFill>
                  <a:schemeClr val="folHlink"/>
                </a:solidFill>
                <a:latin typeface="华文楷体" pitchFamily="2" charset="-122"/>
                <a:ea typeface="华文楷体" pitchFamily="2" charset="-122"/>
              </a:rPr>
              <a:t>中国导弹之父、中国航天之父、中国火箭之王 </a:t>
            </a:r>
            <a:endParaRPr lang="zh-CN" altLang="en-US" sz="3600" b="1" dirty="0">
              <a:solidFill>
                <a:schemeClr val="folHlink"/>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70" name="WordArt 3"/>
          <p:cNvSpPr>
            <a:spLocks noTextEdit="1"/>
          </p:cNvSpPr>
          <p:nvPr/>
        </p:nvSpPr>
        <p:spPr>
          <a:xfrm>
            <a:off x="2124075" y="2060575"/>
            <a:ext cx="5183188" cy="1368425"/>
          </a:xfrm>
          <a:prstGeom prst="rect">
            <a:avLst/>
          </a:prstGeom>
        </p:spPr>
        <p:txBody>
          <a:bodyPr wrap="none" fromWordArt="1">
            <a:prstTxWarp prst="textFadeUp">
              <a:avLst>
                <a:gd name="adj" fmla="val 0"/>
              </a:avLst>
            </a:prstTxWarp>
            <a:normAutofit/>
          </a:bodyPr>
          <a:p>
            <a:pPr algn="ctr"/>
            <a:r>
              <a:rPr lang="zh-CN" altLang="en-US" sz="4400" b="1" i="1">
                <a:ln w="12700" cap="flat" cmpd="sng">
                  <a:solidFill>
                    <a:srgbClr val="0000FF"/>
                  </a:solidFill>
                  <a:prstDash val="solid"/>
                  <a:headEnd type="none" w="med" len="med"/>
                  <a:tailEnd type="none" w="med" len="med"/>
                </a:ln>
                <a:solidFill>
                  <a:srgbClr val="FF00FF"/>
                </a:solidFill>
                <a:effectLst>
                  <a:outerShdw dist="35921" dir="2699999" sy="50000" rotWithShape="0">
                    <a:srgbClr val="875B0D"/>
                  </a:outerShdw>
                </a:effectLst>
                <a:latin typeface="宋体" panose="02010600030101010101" pitchFamily="2" charset="-122"/>
                <a:ea typeface="宋体" panose="02010600030101010101" pitchFamily="2" charset="-122"/>
              </a:rPr>
              <a:t>始终眷恋着祖国</a:t>
            </a:r>
            <a:endParaRPr lang="zh-CN" altLang="en-US" sz="4400" b="1" i="1">
              <a:ln w="12700" cap="flat" cmpd="sng">
                <a:solidFill>
                  <a:srgbClr val="0000FF"/>
                </a:solidFill>
                <a:prstDash val="solid"/>
                <a:headEnd type="none" w="med" len="med"/>
                <a:tailEnd type="none" w="med" len="med"/>
              </a:ln>
              <a:solidFill>
                <a:srgbClr val="FF00FF"/>
              </a:solidFill>
              <a:effectLst>
                <a:outerShdw dist="35921" dir="2699999" sy="50000" rotWithShape="0">
                  <a:srgbClr val="875B0D"/>
                </a:outerShdw>
              </a:effectLst>
              <a:latin typeface="宋体" panose="02010600030101010101" pitchFamily="2" charset="-122"/>
              <a:ea typeface="宋体" panose="02010600030101010101" pitchFamily="2" charset="-122"/>
            </a:endParaRPr>
          </a:p>
        </p:txBody>
      </p:sp>
      <p:sp>
        <p:nvSpPr>
          <p:cNvPr id="7171" name="Text Box 4"/>
          <p:cNvSpPr txBox="1"/>
          <p:nvPr/>
        </p:nvSpPr>
        <p:spPr>
          <a:xfrm>
            <a:off x="1187450" y="4724400"/>
            <a:ext cx="6480175" cy="641350"/>
          </a:xfrm>
          <a:prstGeom prst="rect">
            <a:avLst/>
          </a:prstGeom>
          <a:noFill/>
          <a:ln w="9525">
            <a:noFill/>
          </a:ln>
        </p:spPr>
        <p:txBody>
          <a:bodyPr>
            <a:spAutoFit/>
          </a:bodyPr>
          <a:p>
            <a:pPr>
              <a:spcBef>
                <a:spcPct val="50000"/>
              </a:spcBef>
            </a:pPr>
            <a:r>
              <a:rPr lang="en-US" altLang="x-none" sz="3600" b="1">
                <a:latin typeface="Arial" panose="020B0604020202020204" pitchFamily="34" charset="0"/>
                <a:ea typeface="隶书" pitchFamily="49" charset="-122"/>
              </a:rPr>
              <a:t>    </a:t>
            </a:r>
            <a:endParaRPr lang="en-US" altLang="x-none" sz="3600" b="1">
              <a:latin typeface="Arial" panose="020B0604020202020204" pitchFamily="34" charset="0"/>
              <a:ea typeface="隶书" pitchFamily="49" charset="-122"/>
            </a:endParaRPr>
          </a:p>
        </p:txBody>
      </p:sp>
      <p:sp>
        <p:nvSpPr>
          <p:cNvPr id="7172" name="Text Box 5"/>
          <p:cNvSpPr txBox="1"/>
          <p:nvPr/>
        </p:nvSpPr>
        <p:spPr>
          <a:xfrm>
            <a:off x="5003800" y="4076700"/>
            <a:ext cx="2520950" cy="366713"/>
          </a:xfrm>
          <a:prstGeom prst="rect">
            <a:avLst/>
          </a:prstGeom>
          <a:noFill/>
          <a:ln w="9525">
            <a:noFill/>
          </a:ln>
        </p:spPr>
        <p:txBody>
          <a:bodyPr/>
          <a:p>
            <a:pPr>
              <a:spcBef>
                <a:spcPct val="50000"/>
              </a:spcBef>
            </a:pPr>
            <a:endParaRPr lang="zh-CN" altLang="en-US" b="1"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4" name="Picture 4" descr="1">
            <a:hlinkClick r:id="rId1"/>
          </p:cNvPr>
          <p:cNvPicPr>
            <a:picLocks noChangeAspect="1"/>
          </p:cNvPicPr>
          <p:nvPr/>
        </p:nvPicPr>
        <p:blipFill>
          <a:blip r:embed="rId2"/>
          <a:stretch>
            <a:fillRect/>
          </a:stretch>
        </p:blipFill>
        <p:spPr>
          <a:xfrm>
            <a:off x="0" y="0"/>
            <a:ext cx="3379788" cy="4191000"/>
          </a:xfrm>
          <a:prstGeom prst="rect">
            <a:avLst/>
          </a:prstGeom>
          <a:noFill/>
          <a:ln w="9525">
            <a:noFill/>
          </a:ln>
        </p:spPr>
      </p:pic>
      <p:sp>
        <p:nvSpPr>
          <p:cNvPr id="8195" name="Text Box 5"/>
          <p:cNvSpPr txBox="1"/>
          <p:nvPr/>
        </p:nvSpPr>
        <p:spPr>
          <a:xfrm>
            <a:off x="0" y="4495800"/>
            <a:ext cx="4500563" cy="1738313"/>
          </a:xfrm>
          <a:prstGeom prst="rect">
            <a:avLst/>
          </a:prstGeom>
          <a:noFill/>
          <a:ln w="9525">
            <a:noFill/>
          </a:ln>
        </p:spPr>
        <p:txBody>
          <a:bodyPr>
            <a:spAutoFit/>
          </a:bodyPr>
          <a:p>
            <a:pPr>
              <a:spcBef>
                <a:spcPct val="50000"/>
              </a:spcBef>
            </a:pPr>
            <a:r>
              <a:rPr lang="zh-CN" altLang="en-US" sz="5400" b="1" dirty="0">
                <a:solidFill>
                  <a:srgbClr val="FF0066"/>
                </a:solidFill>
                <a:latin typeface="Times New Roman" panose="02020603050405020304" pitchFamily="18" charset="0"/>
                <a:ea typeface="华文彩云" pitchFamily="2" charset="-122"/>
              </a:rPr>
              <a:t>钱学森，中国人的骄傲！</a:t>
            </a:r>
            <a:endParaRPr lang="zh-CN" altLang="en-US" sz="5400" b="1" dirty="0">
              <a:solidFill>
                <a:srgbClr val="FF0066"/>
              </a:solidFill>
              <a:latin typeface="Times New Roman" panose="02020603050405020304" pitchFamily="18" charset="0"/>
              <a:ea typeface="华文彩云" pitchFamily="2" charset="-122"/>
            </a:endParaRPr>
          </a:p>
        </p:txBody>
      </p:sp>
      <p:grpSp>
        <p:nvGrpSpPr>
          <p:cNvPr id="8196" name="Group 12"/>
          <p:cNvGrpSpPr/>
          <p:nvPr/>
        </p:nvGrpSpPr>
        <p:grpSpPr>
          <a:xfrm>
            <a:off x="3429000" y="404813"/>
            <a:ext cx="5715000" cy="2530475"/>
            <a:chOff x="0" y="0"/>
            <a:chExt cx="3600" cy="1594"/>
          </a:xfrm>
        </p:grpSpPr>
        <p:sp>
          <p:nvSpPr>
            <p:cNvPr id="8197" name="Text Box 6"/>
            <p:cNvSpPr txBox="1"/>
            <p:nvPr/>
          </p:nvSpPr>
          <p:spPr>
            <a:xfrm>
              <a:off x="480" y="0"/>
              <a:ext cx="3120" cy="1594"/>
            </a:xfrm>
            <a:prstGeom prst="rect">
              <a:avLst/>
            </a:prstGeom>
            <a:noFill/>
            <a:ln w="9525">
              <a:noFill/>
            </a:ln>
          </p:spPr>
          <p:txBody>
            <a:bodyPr>
              <a:spAutoFit/>
            </a:bodyPr>
            <a:p>
              <a:pPr>
                <a:spcBef>
                  <a:spcPct val="50000"/>
                </a:spcBef>
              </a:pPr>
              <a:r>
                <a:rPr lang="zh-CN" altLang="en-US" sz="4000" b="1" dirty="0">
                  <a:solidFill>
                    <a:srgbClr val="0066FF"/>
                  </a:solidFill>
                  <a:latin typeface="Arial" panose="020B0604020202020204" pitchFamily="34" charset="0"/>
                </a:rPr>
                <a:t>我国航天科技事业的先驱和杰出代表，被誉为</a:t>
              </a:r>
              <a:r>
                <a:rPr lang="zh-CN" altLang="en-US" sz="4000" b="1" dirty="0">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中国航天之父</a:t>
              </a:r>
              <a:r>
                <a:rPr lang="zh-CN" altLang="en-US" sz="4000" b="1" dirty="0">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和</a:t>
              </a:r>
              <a:r>
                <a:rPr lang="zh-CN" altLang="en-US" sz="4000" b="1" dirty="0">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火箭之王</a:t>
              </a:r>
              <a:r>
                <a:rPr lang="zh-CN" altLang="en-US" sz="4000" b="1" dirty="0">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a:t>
              </a:r>
              <a:r>
                <a:rPr lang="zh-CN" altLang="en-US" sz="3600" b="1" dirty="0">
                  <a:solidFill>
                    <a:srgbClr val="0066FF"/>
                  </a:solidFill>
                  <a:latin typeface="Arial" panose="020B0604020202020204" pitchFamily="34" charset="0"/>
                </a:rPr>
                <a:t> </a:t>
              </a:r>
              <a:endParaRPr lang="zh-CN" altLang="en-US" sz="3600" b="1" dirty="0">
                <a:solidFill>
                  <a:srgbClr val="0066FF"/>
                </a:solidFill>
                <a:latin typeface="Arial" panose="020B0604020202020204" pitchFamily="34" charset="0"/>
              </a:endParaRPr>
            </a:p>
          </p:txBody>
        </p:sp>
        <p:sp>
          <p:nvSpPr>
            <p:cNvPr id="8198" name="AutoShape 7"/>
            <p:cNvSpPr/>
            <p:nvPr/>
          </p:nvSpPr>
          <p:spPr>
            <a:xfrm>
              <a:off x="0" y="96"/>
              <a:ext cx="336" cy="528"/>
            </a:xfrm>
            <a:prstGeom prst="irregularSeal1">
              <a:avLst/>
            </a:prstGeom>
            <a:solidFill>
              <a:schemeClr val="accent1"/>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Times New Roman" panose="02020603050405020304" pitchFamily="18" charset="0"/>
              </a:endParaRPr>
            </a:p>
          </p:txBody>
        </p:sp>
      </p:grpSp>
      <p:grpSp>
        <p:nvGrpSpPr>
          <p:cNvPr id="8199" name="Group 13"/>
          <p:cNvGrpSpPr/>
          <p:nvPr/>
        </p:nvGrpSpPr>
        <p:grpSpPr>
          <a:xfrm>
            <a:off x="3505200" y="2924175"/>
            <a:ext cx="5638800" cy="3833813"/>
            <a:chOff x="0" y="0"/>
            <a:chExt cx="3552" cy="2415"/>
          </a:xfrm>
        </p:grpSpPr>
        <p:sp>
          <p:nvSpPr>
            <p:cNvPr id="8200" name="AutoShape 8"/>
            <p:cNvSpPr/>
            <p:nvPr/>
          </p:nvSpPr>
          <p:spPr>
            <a:xfrm>
              <a:off x="0" y="99"/>
              <a:ext cx="432" cy="48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p>
              <a:pPr algn="ctr"/>
              <a:endParaRPr lang="zh-CN" altLang="en-US" sz="2400" b="1" dirty="0">
                <a:latin typeface="Times New Roman" panose="02020603050405020304" pitchFamily="18" charset="0"/>
              </a:endParaRPr>
            </a:p>
          </p:txBody>
        </p:sp>
        <p:sp>
          <p:nvSpPr>
            <p:cNvPr id="8201" name="Rectangle 9"/>
            <p:cNvSpPr/>
            <p:nvPr/>
          </p:nvSpPr>
          <p:spPr>
            <a:xfrm>
              <a:off x="432" y="0"/>
              <a:ext cx="3120" cy="2415"/>
            </a:xfrm>
            <a:prstGeom prst="rect">
              <a:avLst/>
            </a:prstGeom>
            <a:noFill/>
            <a:ln w="9525">
              <a:noFill/>
            </a:ln>
          </p:spPr>
          <p:txBody>
            <a:bodyPr>
              <a:spAutoFit/>
            </a:bodyPr>
            <a:p>
              <a:pPr>
                <a:lnSpc>
                  <a:spcPct val="90000"/>
                </a:lnSpc>
                <a:spcBef>
                  <a:spcPct val="50000"/>
                </a:spcBef>
              </a:pPr>
              <a:r>
                <a:rPr lang="en-US" altLang="x-none" sz="4000" b="1">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两弹一星功勋奖章</a:t>
              </a:r>
              <a:r>
                <a:rPr lang="zh-CN" altLang="en-US" sz="4000" b="1" dirty="0">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获得者之一</a:t>
              </a:r>
              <a:r>
                <a:rPr lang="en-US" altLang="x-none" sz="4000" b="1">
                  <a:solidFill>
                    <a:srgbClr val="0066FF"/>
                  </a:solidFill>
                  <a:latin typeface="Times New Roman" panose="02020603050405020304" pitchFamily="18" charset="0"/>
                </a:rPr>
                <a:t>——</a:t>
              </a:r>
              <a:r>
                <a:rPr lang="zh-CN" altLang="en-US" sz="4000" b="1" dirty="0">
                  <a:solidFill>
                    <a:srgbClr val="0066FF"/>
                  </a:solidFill>
                  <a:latin typeface="Arial" panose="020B0604020202020204" pitchFamily="34" charset="0"/>
                </a:rPr>
                <a:t>钱学森</a:t>
              </a:r>
              <a:endParaRPr lang="zh-CN" altLang="en-US" sz="800" b="1" dirty="0">
                <a:solidFill>
                  <a:schemeClr val="bg1"/>
                </a:solidFill>
                <a:latin typeface="Comic Sans MS" panose="030F0702030302020204" pitchFamily="66" charset="0"/>
              </a:endParaRPr>
            </a:p>
            <a:p>
              <a:pPr>
                <a:lnSpc>
                  <a:spcPct val="90000"/>
                </a:lnSpc>
                <a:spcBef>
                  <a:spcPct val="50000"/>
                </a:spcBef>
              </a:pPr>
              <a:endParaRPr lang="zh-CN" altLang="en-US" sz="800" b="1" dirty="0">
                <a:solidFill>
                  <a:srgbClr val="0066FF"/>
                </a:solidFill>
                <a:latin typeface="Arial" panose="020B0604020202020204" pitchFamily="34" charset="0"/>
              </a:endParaRPr>
            </a:p>
            <a:p>
              <a:pPr>
                <a:spcBef>
                  <a:spcPct val="50000"/>
                </a:spcBef>
                <a:buClr>
                  <a:schemeClr val="tx1"/>
                </a:buClr>
                <a:buSzPct val="75000"/>
                <a:buFont typeface="Wingdings" panose="05000000000000000000" pitchFamily="2" charset="2"/>
                <a:buChar char="l"/>
              </a:pPr>
              <a:r>
                <a:rPr lang="zh-CN" altLang="en-US" sz="3600" b="1" dirty="0">
                  <a:solidFill>
                    <a:srgbClr val="FF0000"/>
                  </a:solidFill>
                  <a:latin typeface="Arial" panose="020B0604020202020204" pitchFamily="34" charset="0"/>
                </a:rPr>
                <a:t>他直接领导和参与了我国的导弹、原子弹、人造卫星的研制工作。</a:t>
              </a:r>
              <a:endParaRPr lang="zh-CN" altLang="en-US" sz="3600" b="1" dirty="0">
                <a:solidFill>
                  <a:srgbClr val="FF0000"/>
                </a:solidFill>
                <a:latin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1000" fill="hold"/>
                                        <p:tgtEl>
                                          <p:spTgt spid="8194"/>
                                        </p:tgtEl>
                                        <p:attrNameLst>
                                          <p:attrName>ppt_x</p:attrName>
                                        </p:attrNameLst>
                                      </p:cBhvr>
                                      <p:tavLst>
                                        <p:tav tm="0">
                                          <p:val>
                                            <p:strVal val="#ppt_x"/>
                                          </p:val>
                                        </p:tav>
                                        <p:tav tm="100000">
                                          <p:val>
                                            <p:strVal val="#ppt_x"/>
                                          </p:val>
                                        </p:tav>
                                      </p:tavLst>
                                    </p:anim>
                                    <p:anim calcmode="lin" valueType="num">
                                      <p:cBhvr additive="base">
                                        <p:cTn id="8" dur="10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8196"/>
                                        </p:tgtEl>
                                        <p:attrNameLst>
                                          <p:attrName>style.visibility</p:attrName>
                                        </p:attrNameLst>
                                      </p:cBhvr>
                                      <p:to>
                                        <p:strVal val="visible"/>
                                      </p:to>
                                    </p:set>
                                    <p:animEffect transition="in" filter="blinds(horizontal)">
                                      <p:cBhvr>
                                        <p:cTn id="13" dur="500"/>
                                        <p:tgtEl>
                                          <p:spTgt spid="819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199"/>
                                        </p:tgtEl>
                                        <p:attrNameLst>
                                          <p:attrName>style.visibility</p:attrName>
                                        </p:attrNameLst>
                                      </p:cBhvr>
                                      <p:to>
                                        <p:strVal val="visible"/>
                                      </p:to>
                                    </p:set>
                                    <p:animEffect transition="in" filter="blinds(horizontal)">
                                      <p:cBhvr>
                                        <p:cTn id="18" dur="500"/>
                                        <p:tgtEl>
                                          <p:spTgt spid="819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8195"/>
                                        </p:tgtEl>
                                        <p:attrNameLst>
                                          <p:attrName>style.visibility</p:attrName>
                                        </p:attrNameLst>
                                      </p:cBhvr>
                                      <p:to>
                                        <p:strVal val="visible"/>
                                      </p:to>
                                    </p:set>
                                    <p:animEffect transition="in" filter="fade">
                                      <p:cBhvr>
                                        <p:cTn id="23" dur="1000"/>
                                        <p:tgtEl>
                                          <p:spTgt spid="8195"/>
                                        </p:tgtEl>
                                      </p:cBhvr>
                                    </p:animEffect>
                                    <p:anim calcmode="lin" valueType="num">
                                      <p:cBhvr>
                                        <p:cTn id="24" dur="1000" fill="hold"/>
                                        <p:tgtEl>
                                          <p:spTgt spid="8195"/>
                                        </p:tgtEl>
                                        <p:attrNameLst>
                                          <p:attrName>ppt_x</p:attrName>
                                        </p:attrNameLst>
                                      </p:cBhvr>
                                      <p:tavLst>
                                        <p:tav tm="0">
                                          <p:val>
                                            <p:strVal val="#ppt_x"/>
                                          </p:val>
                                        </p:tav>
                                        <p:tav tm="100000">
                                          <p:val>
                                            <p:strVal val="#ppt_x"/>
                                          </p:val>
                                        </p:tav>
                                      </p:tavLst>
                                    </p:anim>
                                    <p:anim calcmode="lin" valueType="num">
                                      <p:cBhvr>
                                        <p:cTn id="25"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Text Box 18"/>
          <p:cNvSpPr txBox="1"/>
          <p:nvPr/>
        </p:nvSpPr>
        <p:spPr>
          <a:xfrm>
            <a:off x="0" y="0"/>
            <a:ext cx="8748713" cy="6045200"/>
          </a:xfrm>
          <a:prstGeom prst="rect">
            <a:avLst/>
          </a:prstGeom>
          <a:noFill/>
          <a:ln w="9525">
            <a:noFill/>
          </a:ln>
        </p:spPr>
        <p:txBody>
          <a:bodyPr>
            <a:spAutoFit/>
          </a:bodyPr>
          <a:p>
            <a:pPr algn="ctr"/>
            <a:r>
              <a:rPr lang="en-US" altLang="x-none" sz="2600" b="1">
                <a:latin typeface="Times New Roman" panose="02020603050405020304" pitchFamily="18" charset="0"/>
              </a:rPr>
              <a:t>     1956</a:t>
            </a:r>
            <a:r>
              <a:rPr lang="zh-CN" altLang="en-US" sz="2600" b="1" dirty="0">
                <a:latin typeface="Times New Roman" panose="02020603050405020304" pitchFamily="18" charset="0"/>
              </a:rPr>
              <a:t>年，受命组建中国第一个火箭、导弹研究所</a:t>
            </a:r>
            <a:r>
              <a:rPr lang="en-US" altLang="x-none" sz="2600" b="1">
                <a:latin typeface="Arial" panose="020B0604020202020204" pitchFamily="34" charset="0"/>
              </a:rPr>
              <a:t>——</a:t>
            </a:r>
            <a:r>
              <a:rPr lang="zh-CN" altLang="en-US" sz="2600" b="1" dirty="0">
                <a:latin typeface="Times New Roman" panose="02020603050405020304" pitchFamily="18" charset="0"/>
              </a:rPr>
              <a:t>国防部第五研究院并担任首任院长。他主持完成了</a:t>
            </a:r>
            <a:r>
              <a:rPr lang="zh-CN" altLang="en-US" sz="2600" b="1" dirty="0">
                <a:latin typeface="Arial" panose="020B0604020202020204" pitchFamily="34" charset="0"/>
              </a:rPr>
              <a:t>“</a:t>
            </a:r>
            <a:r>
              <a:rPr lang="zh-CN" altLang="en-US" sz="2600" b="1" dirty="0">
                <a:latin typeface="Times New Roman" panose="02020603050405020304" pitchFamily="18" charset="0"/>
              </a:rPr>
              <a:t>喷气和火箭技术的建立</a:t>
            </a:r>
            <a:r>
              <a:rPr lang="zh-CN" altLang="en-US" sz="2600" b="1" dirty="0">
                <a:latin typeface="Arial" panose="020B0604020202020204" pitchFamily="34" charset="0"/>
              </a:rPr>
              <a:t>”</a:t>
            </a:r>
            <a:r>
              <a:rPr lang="zh-CN" altLang="en-US" sz="2600" b="1" dirty="0">
                <a:latin typeface="Times New Roman" panose="02020603050405020304" pitchFamily="18" charset="0"/>
              </a:rPr>
              <a:t>规划，参与了近程导弹、中近程导弹和中国第一颗人造地球卫星的研制，直接领导了用中近程导弹运载原子弹</a:t>
            </a:r>
            <a:r>
              <a:rPr lang="zh-CN" altLang="en-US" sz="2600" b="1" dirty="0">
                <a:latin typeface="Arial" panose="020B0604020202020204" pitchFamily="34" charset="0"/>
              </a:rPr>
              <a:t>“</a:t>
            </a:r>
            <a:r>
              <a:rPr lang="zh-CN" altLang="en-US" sz="2600" b="1" dirty="0">
                <a:latin typeface="Times New Roman" panose="02020603050405020304" pitchFamily="18" charset="0"/>
              </a:rPr>
              <a:t>两弹结合</a:t>
            </a:r>
            <a:r>
              <a:rPr lang="zh-CN" altLang="en-US" sz="2600" b="1" dirty="0">
                <a:latin typeface="Arial" panose="020B0604020202020204" pitchFamily="34" charset="0"/>
              </a:rPr>
              <a:t>”</a:t>
            </a:r>
            <a:r>
              <a:rPr lang="zh-CN" altLang="en-US" sz="2600" b="1" dirty="0">
                <a:latin typeface="Times New Roman" panose="02020603050405020304" pitchFamily="18" charset="0"/>
              </a:rPr>
              <a:t>试验，参与制定了中国近程导弹运载原子弹</a:t>
            </a:r>
            <a:r>
              <a:rPr lang="zh-CN" altLang="en-US" sz="2600" b="1" dirty="0">
                <a:latin typeface="Arial" panose="020B0604020202020204" pitchFamily="34" charset="0"/>
              </a:rPr>
              <a:t>“</a:t>
            </a:r>
            <a:r>
              <a:rPr lang="zh-CN" altLang="en-US" sz="2600" b="1" dirty="0">
                <a:latin typeface="Times New Roman" panose="02020603050405020304" pitchFamily="18" charset="0"/>
              </a:rPr>
              <a:t>两弹结合</a:t>
            </a:r>
            <a:r>
              <a:rPr lang="zh-CN" altLang="en-US" sz="2600" b="1" dirty="0">
                <a:latin typeface="Arial" panose="020B0604020202020204" pitchFamily="34" charset="0"/>
              </a:rPr>
              <a:t>”</a:t>
            </a:r>
            <a:r>
              <a:rPr lang="zh-CN" altLang="en-US" sz="2600" b="1" dirty="0">
                <a:latin typeface="Times New Roman" panose="02020603050405020304" pitchFamily="18" charset="0"/>
              </a:rPr>
              <a:t>试验，参与制定了中国第一个星际航空的发展规划，发展建立了工程控制论和系统学等。在空气动力学、航空工程、喷气推进、工程控制论、物理力学等技术科学领域作出了开创性贡献。是中国近代力学和系统工程理论与应用研究的奠基人和倡导人。</a:t>
            </a:r>
            <a:endParaRPr lang="zh-CN" altLang="en-US" sz="2600" b="1" dirty="0">
              <a:latin typeface="Times New Roman" panose="02020603050405020304" pitchFamily="18" charset="0"/>
            </a:endParaRPr>
          </a:p>
          <a:p>
            <a:pPr algn="ctr"/>
            <a:r>
              <a:rPr lang="zh-CN" altLang="en-US" sz="2600" b="1" dirty="0">
                <a:latin typeface="Times New Roman" panose="02020603050405020304" pitchFamily="18" charset="0"/>
              </a:rPr>
              <a:t>     </a:t>
            </a:r>
            <a:r>
              <a:rPr lang="en-US" altLang="x-none" sz="2600" b="1">
                <a:latin typeface="Times New Roman" panose="02020603050405020304" pitchFamily="18" charset="0"/>
              </a:rPr>
              <a:t>1957</a:t>
            </a:r>
            <a:r>
              <a:rPr lang="zh-CN" altLang="en-US" sz="2600" b="1" dirty="0">
                <a:latin typeface="Times New Roman" panose="02020603050405020304" pitchFamily="18" charset="0"/>
              </a:rPr>
              <a:t>年获中国科学院自然科学一等奖。</a:t>
            </a:r>
            <a:r>
              <a:rPr lang="en-US" altLang="x-none" sz="2600" b="1">
                <a:latin typeface="Times New Roman" panose="02020603050405020304" pitchFamily="18" charset="0"/>
              </a:rPr>
              <a:t>1991</a:t>
            </a:r>
            <a:r>
              <a:rPr lang="zh-CN" altLang="en-US" sz="2600" b="1" dirty="0">
                <a:latin typeface="Times New Roman" panose="02020603050405020304" pitchFamily="18" charset="0"/>
              </a:rPr>
              <a:t>年</a:t>
            </a:r>
            <a:r>
              <a:rPr lang="en-US" altLang="x-none" sz="2600" b="1">
                <a:latin typeface="Times New Roman" panose="02020603050405020304" pitchFamily="18" charset="0"/>
              </a:rPr>
              <a:t>10</a:t>
            </a:r>
            <a:r>
              <a:rPr lang="zh-CN" altLang="en-US" sz="2600" b="1" dirty="0">
                <a:latin typeface="Times New Roman" panose="02020603050405020304" pitchFamily="18" charset="0"/>
              </a:rPr>
              <a:t>月获国务院、中央军委授予的</a:t>
            </a:r>
            <a:r>
              <a:rPr lang="zh-CN" altLang="en-US" sz="2600" b="1" dirty="0">
                <a:latin typeface="Arial" panose="020B0604020202020204" pitchFamily="34" charset="0"/>
              </a:rPr>
              <a:t>“</a:t>
            </a:r>
            <a:r>
              <a:rPr lang="zh-CN" altLang="en-US" sz="2600" b="1" dirty="0">
                <a:latin typeface="Times New Roman" panose="02020603050405020304" pitchFamily="18" charset="0"/>
              </a:rPr>
              <a:t>国家杰出贡献科学家</a:t>
            </a:r>
            <a:r>
              <a:rPr lang="zh-CN" altLang="en-US" sz="2600" b="1" dirty="0">
                <a:latin typeface="Arial" panose="020B0604020202020204" pitchFamily="34" charset="0"/>
              </a:rPr>
              <a:t>”</a:t>
            </a:r>
            <a:r>
              <a:rPr lang="zh-CN" altLang="en-US" sz="2600" b="1" dirty="0">
                <a:latin typeface="Times New Roman" panose="02020603050405020304" pitchFamily="18" charset="0"/>
              </a:rPr>
              <a:t>荣誉称号和一级英雄模范奖章。</a:t>
            </a:r>
            <a:r>
              <a:rPr lang="en-US" altLang="x-none" sz="2600" b="1">
                <a:latin typeface="Times New Roman" panose="02020603050405020304" pitchFamily="18" charset="0"/>
              </a:rPr>
              <a:t>1995</a:t>
            </a:r>
            <a:r>
              <a:rPr lang="zh-CN" altLang="en-US" sz="2600" b="1" dirty="0">
                <a:latin typeface="Times New Roman" panose="02020603050405020304" pitchFamily="18" charset="0"/>
              </a:rPr>
              <a:t>年</a:t>
            </a:r>
            <a:r>
              <a:rPr lang="en-US" altLang="x-none" sz="2600" b="1">
                <a:latin typeface="Times New Roman" panose="02020603050405020304" pitchFamily="18" charset="0"/>
              </a:rPr>
              <a:t>1</a:t>
            </a:r>
            <a:r>
              <a:rPr lang="zh-CN" altLang="en-US" sz="2600" b="1" dirty="0">
                <a:latin typeface="Times New Roman" panose="02020603050405020304" pitchFamily="18" charset="0"/>
              </a:rPr>
              <a:t>月获</a:t>
            </a:r>
            <a:r>
              <a:rPr lang="zh-CN" altLang="en-US" sz="2600" b="1" dirty="0">
                <a:latin typeface="Arial" panose="020B0604020202020204" pitchFamily="34" charset="0"/>
              </a:rPr>
              <a:t>“</a:t>
            </a:r>
            <a:r>
              <a:rPr lang="en-US" altLang="x-none" sz="2600" b="1">
                <a:latin typeface="Times New Roman" panose="02020603050405020304" pitchFamily="18" charset="0"/>
              </a:rPr>
              <a:t>1994</a:t>
            </a:r>
            <a:r>
              <a:rPr lang="zh-CN" altLang="en-US" sz="2600" b="1" dirty="0">
                <a:latin typeface="Times New Roman" panose="02020603050405020304" pitchFamily="18" charset="0"/>
              </a:rPr>
              <a:t>年度何梁何利基金优秀奖</a:t>
            </a:r>
            <a:r>
              <a:rPr lang="zh-CN" altLang="en-US" sz="2600" b="1" dirty="0">
                <a:latin typeface="Arial" panose="020B0604020202020204" pitchFamily="34" charset="0"/>
              </a:rPr>
              <a:t>”</a:t>
            </a:r>
            <a:r>
              <a:rPr lang="zh-CN" altLang="en-US" sz="2600" b="1" dirty="0">
                <a:latin typeface="Times New Roman" panose="02020603050405020304" pitchFamily="18" charset="0"/>
              </a:rPr>
              <a:t>。</a:t>
            </a:r>
            <a:r>
              <a:rPr lang="en-US" altLang="x-none" sz="2600" b="1">
                <a:latin typeface="Times New Roman" panose="02020603050405020304" pitchFamily="18" charset="0"/>
              </a:rPr>
              <a:t>1999</a:t>
            </a:r>
            <a:r>
              <a:rPr lang="zh-CN" altLang="en-US" sz="2600" b="1" dirty="0">
                <a:latin typeface="Times New Roman" panose="02020603050405020304" pitchFamily="18" charset="0"/>
              </a:rPr>
              <a:t>年，中共中央、国务院、中央军委决定，授予他</a:t>
            </a:r>
            <a:r>
              <a:rPr lang="zh-CN" altLang="en-US" sz="2600" b="1" dirty="0">
                <a:latin typeface="Arial" panose="020B0604020202020204" pitchFamily="34" charset="0"/>
              </a:rPr>
              <a:t>“</a:t>
            </a:r>
            <a:r>
              <a:rPr lang="zh-CN" altLang="en-US" sz="2600" b="1" dirty="0">
                <a:latin typeface="Times New Roman" panose="02020603050405020304" pitchFamily="18" charset="0"/>
              </a:rPr>
              <a:t>两弹一星功勋奖章</a:t>
            </a:r>
            <a:r>
              <a:rPr lang="zh-CN" altLang="en-US" sz="2600" b="1" dirty="0">
                <a:latin typeface="Arial" panose="020B0604020202020204" pitchFamily="34" charset="0"/>
              </a:rPr>
              <a:t>”</a:t>
            </a:r>
            <a:r>
              <a:rPr lang="zh-CN" altLang="en-US" sz="2600" b="1" dirty="0">
                <a:latin typeface="Times New Roman" panose="02020603050405020304" pitchFamily="18" charset="0"/>
              </a:rPr>
              <a:t>。 </a:t>
            </a:r>
            <a:endParaRPr lang="zh-CN" altLang="en-US" sz="2600" b="1" dirty="0">
              <a:latin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Text Box 4"/>
          <p:cNvSpPr txBox="1"/>
          <p:nvPr/>
        </p:nvSpPr>
        <p:spPr>
          <a:xfrm>
            <a:off x="381000" y="533400"/>
            <a:ext cx="7772400" cy="457200"/>
          </a:xfrm>
          <a:prstGeom prst="rect">
            <a:avLst/>
          </a:prstGeom>
          <a:noFill/>
          <a:ln w="9525">
            <a:noFill/>
          </a:ln>
        </p:spPr>
        <p:txBody>
          <a:bodyPr/>
          <a:p>
            <a:pPr>
              <a:spcBef>
                <a:spcPct val="50000"/>
              </a:spcBef>
            </a:pPr>
            <a:endParaRPr lang="zh-CN" altLang="en-US" sz="2400" b="1" dirty="0">
              <a:latin typeface="Times New Roman" panose="02020603050405020304" pitchFamily="18" charset="0"/>
            </a:endParaRPr>
          </a:p>
        </p:txBody>
      </p:sp>
      <p:sp>
        <p:nvSpPr>
          <p:cNvPr id="10243" name="Text Box 5"/>
          <p:cNvSpPr txBox="1"/>
          <p:nvPr/>
        </p:nvSpPr>
        <p:spPr>
          <a:xfrm>
            <a:off x="1042988" y="404813"/>
            <a:ext cx="7467600" cy="5140325"/>
          </a:xfrm>
          <a:prstGeom prst="rect">
            <a:avLst/>
          </a:prstGeom>
          <a:noFill/>
          <a:ln w="9525">
            <a:noFill/>
          </a:ln>
        </p:spPr>
        <p:txBody>
          <a:bodyPr>
            <a:spAutoFit/>
          </a:bodyPr>
          <a:p>
            <a:pPr algn="just">
              <a:spcBef>
                <a:spcPct val="50000"/>
              </a:spcBef>
            </a:pPr>
            <a:r>
              <a:rPr lang="en-US" altLang="x-none" sz="4800" b="1">
                <a:solidFill>
                  <a:srgbClr val="FF0000"/>
                </a:solidFill>
                <a:latin typeface="华文彩云" pitchFamily="2" charset="-122"/>
                <a:ea typeface="华文彩云" pitchFamily="2" charset="-122"/>
              </a:rPr>
              <a:t>[</a:t>
            </a:r>
            <a:r>
              <a:rPr lang="zh-CN" altLang="en-US" sz="4800" b="1" dirty="0">
                <a:solidFill>
                  <a:srgbClr val="FF0000"/>
                </a:solidFill>
                <a:latin typeface="华文彩云" pitchFamily="2" charset="-122"/>
                <a:ea typeface="华文彩云" pitchFamily="2" charset="-122"/>
              </a:rPr>
              <a:t>教学目标</a:t>
            </a:r>
            <a:r>
              <a:rPr lang="en-US" altLang="x-none" sz="4800" b="1">
                <a:solidFill>
                  <a:srgbClr val="FF0000"/>
                </a:solidFill>
                <a:latin typeface="华文彩云" pitchFamily="2" charset="-122"/>
                <a:ea typeface="华文彩云" pitchFamily="2" charset="-122"/>
              </a:rPr>
              <a:t>]</a:t>
            </a:r>
            <a:endParaRPr lang="en-US" altLang="x-none" sz="4800" b="1">
              <a:solidFill>
                <a:srgbClr val="FF0000"/>
              </a:solidFill>
              <a:latin typeface="华文彩云" pitchFamily="2" charset="-122"/>
              <a:ea typeface="华文彩云" pitchFamily="2" charset="-122"/>
            </a:endParaRPr>
          </a:p>
          <a:p>
            <a:r>
              <a:rPr lang="en-US" altLang="x-none" sz="4000" b="1">
                <a:solidFill>
                  <a:srgbClr val="FF0000"/>
                </a:solidFill>
                <a:latin typeface="宋体" panose="02010600030101010101" pitchFamily="2" charset="-122"/>
              </a:rPr>
              <a:t>1</a:t>
            </a:r>
            <a:r>
              <a:rPr lang="zh-CN" altLang="en-US" sz="4000" b="1" dirty="0">
                <a:solidFill>
                  <a:srgbClr val="FF0000"/>
                </a:solidFill>
                <a:latin typeface="隶书" pitchFamily="49" charset="-122"/>
                <a:ea typeface="隶书" pitchFamily="49" charset="-122"/>
              </a:rPr>
              <a:t>、掌握本文的生字词</a:t>
            </a:r>
            <a:endParaRPr lang="en-US" altLang="x-none" sz="4000" b="1">
              <a:solidFill>
                <a:srgbClr val="FF0000"/>
              </a:solidFill>
              <a:latin typeface="隶书" pitchFamily="49" charset="-122"/>
              <a:ea typeface="隶书" pitchFamily="49" charset="-122"/>
            </a:endParaRPr>
          </a:p>
          <a:p>
            <a:r>
              <a:rPr lang="en-US" altLang="x-none" sz="4000" b="1">
                <a:solidFill>
                  <a:srgbClr val="FF0000"/>
                </a:solidFill>
                <a:latin typeface="隶书" pitchFamily="49" charset="-122"/>
                <a:ea typeface="隶书" pitchFamily="49" charset="-122"/>
              </a:rPr>
              <a:t>2</a:t>
            </a:r>
            <a:r>
              <a:rPr lang="zh-CN" altLang="en-US" sz="4000" b="1" dirty="0">
                <a:solidFill>
                  <a:srgbClr val="FF0000"/>
                </a:solidFill>
                <a:latin typeface="隶书" pitchFamily="49" charset="-122"/>
                <a:ea typeface="隶书" pitchFamily="49" charset="-122"/>
              </a:rPr>
              <a:t>、熟悉课文内容了解钱学森功成名就的辉煌和为返回祖国所作的种种努力。</a:t>
            </a:r>
            <a:endParaRPr lang="en-US" altLang="x-none" sz="4000" b="1">
              <a:solidFill>
                <a:srgbClr val="FF0000"/>
              </a:solidFill>
              <a:latin typeface="隶书" pitchFamily="49" charset="-122"/>
              <a:ea typeface="隶书" pitchFamily="49" charset="-122"/>
            </a:endParaRPr>
          </a:p>
          <a:p>
            <a:r>
              <a:rPr lang="en-US" altLang="x-none" sz="4000" b="1">
                <a:solidFill>
                  <a:srgbClr val="FF0000"/>
                </a:solidFill>
                <a:latin typeface="隶书" pitchFamily="49" charset="-122"/>
                <a:ea typeface="隶书" pitchFamily="49" charset="-122"/>
              </a:rPr>
              <a:t>3</a:t>
            </a:r>
            <a:r>
              <a:rPr lang="zh-CN" altLang="en-US" sz="4000" b="1" dirty="0">
                <a:solidFill>
                  <a:srgbClr val="FF0000"/>
                </a:solidFill>
                <a:latin typeface="隶书" pitchFamily="49" charset="-122"/>
                <a:ea typeface="隶书" pitchFamily="49" charset="-122"/>
              </a:rPr>
              <a:t>、探究他身上体现的中国知识分子的优秀品质，培养自己的爱国情感。</a:t>
            </a:r>
            <a:endParaRPr lang="zh-CN" altLang="en-US" sz="4000" b="1" dirty="0">
              <a:solidFill>
                <a:srgbClr val="FF0000"/>
              </a:solidFill>
              <a:latin typeface="隶书" pitchFamily="49" charset="-122"/>
              <a:ea typeface="隶书"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6" name="Rectangle 3"/>
          <p:cNvSpPr>
            <a:spLocks noGrp="1"/>
          </p:cNvSpPr>
          <p:nvPr>
            <p:ph type="body"/>
          </p:nvPr>
        </p:nvSpPr>
        <p:spPr>
          <a:xfrm>
            <a:off x="863600" y="1196975"/>
            <a:ext cx="8604250" cy="4824413"/>
          </a:xfrm>
          <a:ln/>
        </p:spPr>
        <p:txBody>
          <a:bodyPr vert="horz" wrap="square" anchor="t"/>
          <a:p>
            <a:pPr>
              <a:lnSpc>
                <a:spcPct val="90000"/>
              </a:lnSpc>
            </a:pPr>
            <a:r>
              <a:rPr lang="zh-CN" altLang="en-US" sz="4000" b="1" u="sng" dirty="0"/>
              <a:t>眷</a:t>
            </a:r>
            <a:r>
              <a:rPr lang="zh-CN" altLang="en-US" sz="4000" b="1" dirty="0"/>
              <a:t>恋 </a:t>
            </a:r>
            <a:r>
              <a:rPr lang="en-US" altLang="x-none" sz="4000" b="1"/>
              <a:t>(     )        </a:t>
            </a:r>
            <a:r>
              <a:rPr lang="zh-CN" altLang="en-US" sz="4000" b="1" u="sng" dirty="0"/>
              <a:t>遨</a:t>
            </a:r>
            <a:r>
              <a:rPr lang="zh-CN" altLang="en-US" sz="4000" b="1" dirty="0"/>
              <a:t>游 </a:t>
            </a:r>
            <a:r>
              <a:rPr lang="en-US" altLang="x-none" sz="4000" b="1"/>
              <a:t>(    )</a:t>
            </a:r>
            <a:endParaRPr lang="en-US" altLang="x-none" sz="4000" b="1"/>
          </a:p>
          <a:p>
            <a:pPr>
              <a:lnSpc>
                <a:spcPct val="90000"/>
              </a:lnSpc>
            </a:pPr>
            <a:r>
              <a:rPr lang="zh-CN" altLang="en-US" sz="4000" b="1" dirty="0"/>
              <a:t>螺旋</a:t>
            </a:r>
            <a:r>
              <a:rPr lang="zh-CN" altLang="en-US" sz="4000" b="1" u="sng" dirty="0"/>
              <a:t>桨</a:t>
            </a:r>
            <a:r>
              <a:rPr lang="zh-CN" altLang="en-US" sz="4000" b="1" dirty="0"/>
              <a:t> </a:t>
            </a:r>
            <a:r>
              <a:rPr lang="en-US" altLang="x-none" sz="4000" b="1"/>
              <a:t>(      )     </a:t>
            </a:r>
            <a:r>
              <a:rPr lang="zh-CN" altLang="en-US" sz="4000" b="1" u="sng" dirty="0"/>
              <a:t>萌</a:t>
            </a:r>
            <a:r>
              <a:rPr lang="zh-CN" altLang="en-US" sz="4000" b="1" dirty="0"/>
              <a:t>发</a:t>
            </a:r>
            <a:r>
              <a:rPr lang="en-US" altLang="x-none" sz="4000" b="1"/>
              <a:t>(      )</a:t>
            </a:r>
            <a:endParaRPr lang="en-US" altLang="x-none" sz="4000" b="1"/>
          </a:p>
          <a:p>
            <a:pPr>
              <a:lnSpc>
                <a:spcPct val="90000"/>
              </a:lnSpc>
            </a:pPr>
            <a:r>
              <a:rPr lang="zh-CN" altLang="en-US" sz="4000" b="1" dirty="0"/>
              <a:t>恐</a:t>
            </a:r>
            <a:r>
              <a:rPr lang="zh-CN" altLang="en-US" sz="4000" b="1" u="sng" dirty="0"/>
              <a:t>吓</a:t>
            </a:r>
            <a:r>
              <a:rPr lang="en-US" altLang="x-none" sz="4000" b="1"/>
              <a:t>(      )        </a:t>
            </a:r>
            <a:r>
              <a:rPr lang="zh-CN" altLang="en-US" sz="4000" b="1" dirty="0"/>
              <a:t>生</a:t>
            </a:r>
            <a:r>
              <a:rPr lang="zh-CN" altLang="en-US" sz="4000" b="1" u="sng" dirty="0"/>
              <a:t>涯 </a:t>
            </a:r>
            <a:r>
              <a:rPr lang="zh-CN" altLang="en-US" sz="4000" b="1" dirty="0"/>
              <a:t>（    ）</a:t>
            </a:r>
            <a:endParaRPr lang="zh-CN" altLang="en-US" sz="4000" b="1" dirty="0"/>
          </a:p>
          <a:p>
            <a:pPr>
              <a:lnSpc>
                <a:spcPct val="90000"/>
              </a:lnSpc>
            </a:pPr>
            <a:r>
              <a:rPr lang="zh-CN" altLang="en-US" sz="4000" b="1" u="sng" dirty="0"/>
              <a:t>磅</a:t>
            </a:r>
            <a:r>
              <a:rPr lang="en-US" altLang="x-none" sz="4000" b="1"/>
              <a:t>(     )            </a:t>
            </a:r>
            <a:r>
              <a:rPr lang="zh-CN" altLang="en-US" sz="4000" b="1" u="sng" dirty="0"/>
              <a:t>募</a:t>
            </a:r>
            <a:r>
              <a:rPr lang="zh-CN" altLang="en-US" sz="4000" b="1" dirty="0"/>
              <a:t>集 （    ）</a:t>
            </a:r>
            <a:endParaRPr lang="zh-CN" altLang="en-US" sz="4000" b="1" dirty="0"/>
          </a:p>
          <a:p>
            <a:pPr>
              <a:lnSpc>
                <a:spcPct val="90000"/>
              </a:lnSpc>
            </a:pPr>
            <a:r>
              <a:rPr lang="zh-CN" altLang="en-US" sz="4000" b="1" u="sng" dirty="0"/>
              <a:t>卓</a:t>
            </a:r>
            <a:r>
              <a:rPr lang="zh-CN" altLang="en-US" sz="4000" b="1" dirty="0"/>
              <a:t>越 </a:t>
            </a:r>
            <a:r>
              <a:rPr lang="en-US" altLang="x-none" sz="4000" b="1"/>
              <a:t>(        )      </a:t>
            </a:r>
            <a:r>
              <a:rPr lang="zh-CN" altLang="en-US" sz="4000" b="1" dirty="0"/>
              <a:t>诬</a:t>
            </a:r>
            <a:r>
              <a:rPr lang="zh-CN" altLang="en-US" sz="4000" b="1" u="sng" dirty="0"/>
              <a:t>蔑</a:t>
            </a:r>
            <a:r>
              <a:rPr lang="zh-CN" altLang="en-US" sz="4000" b="1" dirty="0"/>
              <a:t>（     ）</a:t>
            </a:r>
            <a:endParaRPr lang="zh-CN" altLang="en-US" sz="4000" b="1" dirty="0"/>
          </a:p>
          <a:p>
            <a:pPr>
              <a:lnSpc>
                <a:spcPct val="90000"/>
              </a:lnSpc>
            </a:pPr>
            <a:r>
              <a:rPr lang="zh-CN" altLang="en-US" sz="4000" b="1" u="sng" dirty="0"/>
              <a:t>庚</a:t>
            </a:r>
            <a:r>
              <a:rPr lang="zh-CN" altLang="en-US" sz="4000" b="1" dirty="0"/>
              <a:t>子 </a:t>
            </a:r>
            <a:r>
              <a:rPr lang="en-US" altLang="x-none" sz="4000" b="1"/>
              <a:t>(      )        </a:t>
            </a:r>
            <a:r>
              <a:rPr lang="zh-CN" altLang="en-US" sz="4000" b="1" u="sng" dirty="0"/>
              <a:t>逮</a:t>
            </a:r>
            <a:r>
              <a:rPr lang="zh-CN" altLang="en-US" sz="4000" b="1" dirty="0"/>
              <a:t>捕</a:t>
            </a:r>
            <a:r>
              <a:rPr lang="en-US" altLang="x-none" sz="4000" b="1"/>
              <a:t>(     )</a:t>
            </a:r>
            <a:endParaRPr lang="en-US" altLang="x-none" sz="4000" b="1"/>
          </a:p>
          <a:p>
            <a:pPr>
              <a:lnSpc>
                <a:spcPct val="90000"/>
              </a:lnSpc>
            </a:pPr>
            <a:r>
              <a:rPr lang="zh-CN" altLang="en-US" sz="4000" b="1" dirty="0"/>
              <a:t>无言（    ）对     （  ）理力争</a:t>
            </a:r>
            <a:endParaRPr lang="zh-CN" altLang="en-US" sz="4000" b="1" dirty="0"/>
          </a:p>
        </p:txBody>
      </p:sp>
      <p:sp>
        <p:nvSpPr>
          <p:cNvPr id="11267" name="Text Box 4"/>
          <p:cNvSpPr txBox="1"/>
          <p:nvPr/>
        </p:nvSpPr>
        <p:spPr>
          <a:xfrm>
            <a:off x="539750" y="260350"/>
            <a:ext cx="2611438" cy="701675"/>
          </a:xfrm>
          <a:prstGeom prst="rect">
            <a:avLst/>
          </a:prstGeom>
          <a:noFill/>
          <a:ln w="9525">
            <a:noFill/>
          </a:ln>
        </p:spPr>
        <p:txBody>
          <a:bodyPr>
            <a:spAutoFit/>
          </a:bodyPr>
          <a:p>
            <a:r>
              <a:rPr lang="zh-CN" altLang="en-US" sz="4000" b="1" dirty="0">
                <a:solidFill>
                  <a:srgbClr val="3333FF"/>
                </a:solidFill>
                <a:latin typeface="Arial" panose="020B0604020202020204" pitchFamily="34" charset="0"/>
              </a:rPr>
              <a:t>预习检测</a:t>
            </a:r>
            <a:endParaRPr lang="zh-CN" altLang="en-US" sz="4000" b="1" dirty="0">
              <a:solidFill>
                <a:srgbClr val="3333FF"/>
              </a:solidFill>
              <a:latin typeface="Arial" panose="020B0604020202020204" pitchFamily="34" charset="0"/>
            </a:endParaRPr>
          </a:p>
        </p:txBody>
      </p:sp>
      <p:sp>
        <p:nvSpPr>
          <p:cNvPr id="11268" name="Text Box 6"/>
          <p:cNvSpPr txBox="1"/>
          <p:nvPr/>
        </p:nvSpPr>
        <p:spPr>
          <a:xfrm>
            <a:off x="2700338" y="1268413"/>
            <a:ext cx="855662" cy="519112"/>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juàn</a:t>
            </a:r>
            <a:endParaRPr lang="en-US" altLang="x-none" sz="2800" b="1">
              <a:solidFill>
                <a:srgbClr val="FF0000"/>
              </a:solidFill>
              <a:latin typeface="Arial" panose="020B0604020202020204" pitchFamily="34" charset="0"/>
            </a:endParaRPr>
          </a:p>
        </p:txBody>
      </p:sp>
      <p:sp>
        <p:nvSpPr>
          <p:cNvPr id="11269" name="Text Box 7"/>
          <p:cNvSpPr txBox="1"/>
          <p:nvPr/>
        </p:nvSpPr>
        <p:spPr>
          <a:xfrm>
            <a:off x="5656263" y="1268413"/>
            <a:ext cx="579437" cy="519112"/>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áo</a:t>
            </a:r>
            <a:endParaRPr lang="en-US" altLang="x-none" sz="2800" b="1">
              <a:solidFill>
                <a:srgbClr val="FF0000"/>
              </a:solidFill>
              <a:latin typeface="Arial" panose="020B0604020202020204" pitchFamily="34" charset="0"/>
            </a:endParaRPr>
          </a:p>
        </p:txBody>
      </p:sp>
      <p:sp>
        <p:nvSpPr>
          <p:cNvPr id="11270" name="Text Box 8"/>
          <p:cNvSpPr txBox="1"/>
          <p:nvPr/>
        </p:nvSpPr>
        <p:spPr>
          <a:xfrm>
            <a:off x="3132138" y="1916113"/>
            <a:ext cx="935037" cy="519112"/>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jiǎng</a:t>
            </a:r>
            <a:endParaRPr lang="en-US" altLang="x-none" sz="2800" b="1">
              <a:solidFill>
                <a:srgbClr val="FF0000"/>
              </a:solidFill>
              <a:latin typeface="Arial" panose="020B0604020202020204" pitchFamily="34" charset="0"/>
            </a:endParaRPr>
          </a:p>
        </p:txBody>
      </p:sp>
      <p:sp>
        <p:nvSpPr>
          <p:cNvPr id="11271" name="Text Box 9"/>
          <p:cNvSpPr txBox="1"/>
          <p:nvPr/>
        </p:nvSpPr>
        <p:spPr>
          <a:xfrm>
            <a:off x="5656263" y="1844675"/>
            <a:ext cx="1076325"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méng</a:t>
            </a:r>
            <a:endParaRPr lang="en-US" altLang="x-none" sz="2800" b="1">
              <a:solidFill>
                <a:srgbClr val="FF0000"/>
              </a:solidFill>
              <a:latin typeface="Arial" panose="020B0604020202020204" pitchFamily="34" charset="0"/>
            </a:endParaRPr>
          </a:p>
        </p:txBody>
      </p:sp>
      <p:sp>
        <p:nvSpPr>
          <p:cNvPr id="11272" name="Text Box 10"/>
          <p:cNvSpPr txBox="1"/>
          <p:nvPr/>
        </p:nvSpPr>
        <p:spPr>
          <a:xfrm>
            <a:off x="2627313" y="2708275"/>
            <a:ext cx="598487"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hè</a:t>
            </a:r>
            <a:endParaRPr lang="en-US" altLang="x-none" sz="2800" b="1">
              <a:solidFill>
                <a:srgbClr val="FF0000"/>
              </a:solidFill>
              <a:latin typeface="Arial" panose="020B0604020202020204" pitchFamily="34" charset="0"/>
            </a:endParaRPr>
          </a:p>
        </p:txBody>
      </p:sp>
      <p:sp>
        <p:nvSpPr>
          <p:cNvPr id="11273" name="Text Box 11"/>
          <p:cNvSpPr txBox="1"/>
          <p:nvPr/>
        </p:nvSpPr>
        <p:spPr>
          <a:xfrm>
            <a:off x="6084888" y="2492375"/>
            <a:ext cx="579437"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yá</a:t>
            </a:r>
            <a:endParaRPr lang="en-US" altLang="x-none" sz="2800" b="1">
              <a:solidFill>
                <a:srgbClr val="FF0000"/>
              </a:solidFill>
              <a:latin typeface="Arial" panose="020B0604020202020204" pitchFamily="34" charset="0"/>
            </a:endParaRPr>
          </a:p>
        </p:txBody>
      </p:sp>
      <p:sp>
        <p:nvSpPr>
          <p:cNvPr id="11274" name="Text Box 12"/>
          <p:cNvSpPr txBox="1"/>
          <p:nvPr/>
        </p:nvSpPr>
        <p:spPr>
          <a:xfrm>
            <a:off x="1763713" y="3213100"/>
            <a:ext cx="1035050" cy="519113"/>
          </a:xfrm>
          <a:prstGeom prst="rect">
            <a:avLst/>
          </a:prstGeom>
          <a:noFill/>
          <a:ln w="9525">
            <a:noFill/>
          </a:ln>
        </p:spPr>
        <p:txBody>
          <a:bodyPr>
            <a:spAutoFit/>
          </a:bodyPr>
          <a:p>
            <a:r>
              <a:rPr lang="en-US" altLang="x-none" sz="2800" b="1" err="1">
                <a:solidFill>
                  <a:srgbClr val="FF0000"/>
                </a:solidFill>
                <a:latin typeface="Arial" panose="020B0604020202020204" pitchFamily="34" charset="0"/>
              </a:rPr>
              <a:t>bàng</a:t>
            </a:r>
            <a:endParaRPr lang="en-US" altLang="x-none" sz="2800" b="1">
              <a:solidFill>
                <a:srgbClr val="FF0000"/>
              </a:solidFill>
              <a:latin typeface="Arial" panose="020B0604020202020204" pitchFamily="34" charset="0"/>
            </a:endParaRPr>
          </a:p>
        </p:txBody>
      </p:sp>
      <p:sp>
        <p:nvSpPr>
          <p:cNvPr id="11275" name="Text Box 13"/>
          <p:cNvSpPr txBox="1"/>
          <p:nvPr/>
        </p:nvSpPr>
        <p:spPr>
          <a:xfrm>
            <a:off x="5867400" y="3284538"/>
            <a:ext cx="717550" cy="519112"/>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mù</a:t>
            </a:r>
            <a:endParaRPr lang="en-US" altLang="x-none" sz="2800" b="1">
              <a:solidFill>
                <a:srgbClr val="FF0000"/>
              </a:solidFill>
              <a:latin typeface="Arial" panose="020B0604020202020204" pitchFamily="34" charset="0"/>
            </a:endParaRPr>
          </a:p>
        </p:txBody>
      </p:sp>
      <p:sp>
        <p:nvSpPr>
          <p:cNvPr id="11276" name="Text Box 14"/>
          <p:cNvSpPr txBox="1"/>
          <p:nvPr/>
        </p:nvSpPr>
        <p:spPr>
          <a:xfrm>
            <a:off x="2843213" y="3860800"/>
            <a:ext cx="954087"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zhúo</a:t>
            </a:r>
            <a:endParaRPr lang="en-US" altLang="x-none" sz="2800" b="1">
              <a:solidFill>
                <a:srgbClr val="FF0000"/>
              </a:solidFill>
              <a:latin typeface="Arial" panose="020B0604020202020204" pitchFamily="34" charset="0"/>
            </a:endParaRPr>
          </a:p>
        </p:txBody>
      </p:sp>
      <p:sp>
        <p:nvSpPr>
          <p:cNvPr id="11277" name="Text Box 15"/>
          <p:cNvSpPr txBox="1"/>
          <p:nvPr/>
        </p:nvSpPr>
        <p:spPr>
          <a:xfrm>
            <a:off x="5872163" y="3933825"/>
            <a:ext cx="796925"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miè</a:t>
            </a:r>
            <a:endParaRPr lang="en-US" altLang="x-none" sz="2800" b="1">
              <a:solidFill>
                <a:srgbClr val="FF0000"/>
              </a:solidFill>
              <a:latin typeface="Arial" panose="020B0604020202020204" pitchFamily="34" charset="0"/>
            </a:endParaRPr>
          </a:p>
        </p:txBody>
      </p:sp>
      <p:sp>
        <p:nvSpPr>
          <p:cNvPr id="11278" name="Text Box 16"/>
          <p:cNvSpPr txBox="1"/>
          <p:nvPr/>
        </p:nvSpPr>
        <p:spPr>
          <a:xfrm>
            <a:off x="2627313" y="4581525"/>
            <a:ext cx="1033462"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gēng</a:t>
            </a:r>
            <a:endParaRPr lang="en-US" altLang="x-none" sz="2800" b="1">
              <a:solidFill>
                <a:srgbClr val="FF0000"/>
              </a:solidFill>
              <a:latin typeface="Arial" panose="020B0604020202020204" pitchFamily="34" charset="0"/>
            </a:endParaRPr>
          </a:p>
        </p:txBody>
      </p:sp>
      <p:sp>
        <p:nvSpPr>
          <p:cNvPr id="11279" name="Text Box 17"/>
          <p:cNvSpPr txBox="1"/>
          <p:nvPr/>
        </p:nvSpPr>
        <p:spPr>
          <a:xfrm>
            <a:off x="6016625" y="4581525"/>
            <a:ext cx="696913" cy="519113"/>
          </a:xfrm>
          <a:prstGeom prst="rect">
            <a:avLst/>
          </a:prstGeom>
          <a:noFill/>
          <a:ln w="9525">
            <a:noFill/>
          </a:ln>
        </p:spPr>
        <p:txBody>
          <a:bodyPr wrap="none">
            <a:spAutoFit/>
          </a:bodyPr>
          <a:p>
            <a:r>
              <a:rPr lang="en-US" altLang="x-none" sz="2800" b="1" err="1">
                <a:solidFill>
                  <a:srgbClr val="FF0000"/>
                </a:solidFill>
                <a:latin typeface="Arial" panose="020B0604020202020204" pitchFamily="34" charset="0"/>
              </a:rPr>
              <a:t>dài</a:t>
            </a:r>
            <a:endParaRPr lang="en-US" altLang="x-none" sz="2800" b="1">
              <a:solidFill>
                <a:srgbClr val="FF0000"/>
              </a:solidFill>
              <a:latin typeface="Arial" panose="020B0604020202020204" pitchFamily="34" charset="0"/>
            </a:endParaRPr>
          </a:p>
        </p:txBody>
      </p:sp>
      <p:sp>
        <p:nvSpPr>
          <p:cNvPr id="11280" name="Text Box 19"/>
          <p:cNvSpPr txBox="1"/>
          <p:nvPr/>
        </p:nvSpPr>
        <p:spPr>
          <a:xfrm>
            <a:off x="2700338" y="5143500"/>
            <a:ext cx="692150" cy="701675"/>
          </a:xfrm>
          <a:prstGeom prst="rect">
            <a:avLst/>
          </a:prstGeom>
          <a:noFill/>
          <a:ln w="9525">
            <a:noFill/>
          </a:ln>
        </p:spPr>
        <p:txBody>
          <a:bodyPr wrap="none">
            <a:spAutoFit/>
          </a:bodyPr>
          <a:p>
            <a:r>
              <a:rPr lang="zh-CN" altLang="en-US" sz="4000" b="1" dirty="0">
                <a:solidFill>
                  <a:srgbClr val="FF0000"/>
                </a:solidFill>
                <a:latin typeface="Comic Sans MS" panose="030F0702030302020204" pitchFamily="66" charset="0"/>
              </a:rPr>
              <a:t>以</a:t>
            </a:r>
            <a:endParaRPr lang="zh-CN" altLang="en-US" sz="4000" b="1" dirty="0">
              <a:solidFill>
                <a:srgbClr val="FF0000"/>
              </a:solidFill>
              <a:latin typeface="Comic Sans MS" panose="030F0702030302020204" pitchFamily="66" charset="0"/>
            </a:endParaRPr>
          </a:p>
        </p:txBody>
      </p:sp>
      <p:sp>
        <p:nvSpPr>
          <p:cNvPr id="11281" name="Text Box 20"/>
          <p:cNvSpPr txBox="1"/>
          <p:nvPr/>
        </p:nvSpPr>
        <p:spPr>
          <a:xfrm>
            <a:off x="5292725" y="5157788"/>
            <a:ext cx="692150" cy="701675"/>
          </a:xfrm>
          <a:prstGeom prst="rect">
            <a:avLst/>
          </a:prstGeom>
          <a:noFill/>
          <a:ln w="9525">
            <a:noFill/>
          </a:ln>
        </p:spPr>
        <p:txBody>
          <a:bodyPr wrap="none">
            <a:spAutoFit/>
          </a:bodyPr>
          <a:p>
            <a:r>
              <a:rPr lang="zh-CN" altLang="en-US" sz="4000" b="1" dirty="0">
                <a:solidFill>
                  <a:srgbClr val="FF0000"/>
                </a:solidFill>
                <a:latin typeface="Comic Sans MS" panose="030F0702030302020204" pitchFamily="66" charset="0"/>
              </a:rPr>
              <a:t>据</a:t>
            </a:r>
            <a:endParaRPr lang="zh-CN" altLang="en-US" sz="4000" b="1" dirty="0">
              <a:solidFill>
                <a:srgbClr val="FF00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0-#ppt_w/2"/>
                                          </p:val>
                                        </p:tav>
                                        <p:tav tm="100000">
                                          <p:val>
                                            <p:strVal val="#ppt_x"/>
                                          </p:val>
                                        </p:tav>
                                      </p:tavLst>
                                    </p:anim>
                                    <p:anim calcmode="lin" valueType="num">
                                      <p:cBhvr additive="base">
                                        <p:cTn id="8" dur="500" fill="hold"/>
                                        <p:tgtEl>
                                          <p:spTgt spid="1126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270"/>
                                        </p:tgtEl>
                                        <p:attrNameLst>
                                          <p:attrName>style.visibility</p:attrName>
                                        </p:attrNameLst>
                                      </p:cBhvr>
                                      <p:to>
                                        <p:strVal val="visible"/>
                                      </p:to>
                                    </p:set>
                                    <p:anim calcmode="lin" valueType="num">
                                      <p:cBhvr additive="base">
                                        <p:cTn id="11" dur="500" fill="hold"/>
                                        <p:tgtEl>
                                          <p:spTgt spid="11270"/>
                                        </p:tgtEl>
                                        <p:attrNameLst>
                                          <p:attrName>ppt_x</p:attrName>
                                        </p:attrNameLst>
                                      </p:cBhvr>
                                      <p:tavLst>
                                        <p:tav tm="0">
                                          <p:val>
                                            <p:strVal val="0-#ppt_w/2"/>
                                          </p:val>
                                        </p:tav>
                                        <p:tav tm="100000">
                                          <p:val>
                                            <p:strVal val="#ppt_x"/>
                                          </p:val>
                                        </p:tav>
                                      </p:tavLst>
                                    </p:anim>
                                    <p:anim calcmode="lin" valueType="num">
                                      <p:cBhvr additive="base">
                                        <p:cTn id="12" dur="500" fill="hold"/>
                                        <p:tgtEl>
                                          <p:spTgt spid="1127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269"/>
                                        </p:tgtEl>
                                        <p:attrNameLst>
                                          <p:attrName>style.visibility</p:attrName>
                                        </p:attrNameLst>
                                      </p:cBhvr>
                                      <p:to>
                                        <p:strVal val="visible"/>
                                      </p:to>
                                    </p:set>
                                    <p:anim calcmode="lin" valueType="num">
                                      <p:cBhvr additive="base">
                                        <p:cTn id="15" dur="500" fill="hold"/>
                                        <p:tgtEl>
                                          <p:spTgt spid="11269"/>
                                        </p:tgtEl>
                                        <p:attrNameLst>
                                          <p:attrName>ppt_x</p:attrName>
                                        </p:attrNameLst>
                                      </p:cBhvr>
                                      <p:tavLst>
                                        <p:tav tm="0">
                                          <p:val>
                                            <p:strVal val="0-#ppt_w/2"/>
                                          </p:val>
                                        </p:tav>
                                        <p:tav tm="100000">
                                          <p:val>
                                            <p:strVal val="#ppt_x"/>
                                          </p:val>
                                        </p:tav>
                                      </p:tavLst>
                                    </p:anim>
                                    <p:anim calcmode="lin" valueType="num">
                                      <p:cBhvr additive="base">
                                        <p:cTn id="16" dur="500" fill="hold"/>
                                        <p:tgtEl>
                                          <p:spTgt spid="1126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271"/>
                                        </p:tgtEl>
                                        <p:attrNameLst>
                                          <p:attrName>style.visibility</p:attrName>
                                        </p:attrNameLst>
                                      </p:cBhvr>
                                      <p:to>
                                        <p:strVal val="visible"/>
                                      </p:to>
                                    </p:set>
                                    <p:anim calcmode="lin" valueType="num">
                                      <p:cBhvr additive="base">
                                        <p:cTn id="19" dur="500" fill="hold"/>
                                        <p:tgtEl>
                                          <p:spTgt spid="11271"/>
                                        </p:tgtEl>
                                        <p:attrNameLst>
                                          <p:attrName>ppt_x</p:attrName>
                                        </p:attrNameLst>
                                      </p:cBhvr>
                                      <p:tavLst>
                                        <p:tav tm="0">
                                          <p:val>
                                            <p:strVal val="0-#ppt_w/2"/>
                                          </p:val>
                                        </p:tav>
                                        <p:tav tm="100000">
                                          <p:val>
                                            <p:strVal val="#ppt_x"/>
                                          </p:val>
                                        </p:tav>
                                      </p:tavLst>
                                    </p:anim>
                                    <p:anim calcmode="lin" valueType="num">
                                      <p:cBhvr additive="base">
                                        <p:cTn id="20" dur="500" fill="hold"/>
                                        <p:tgtEl>
                                          <p:spTgt spid="1127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272"/>
                                        </p:tgtEl>
                                        <p:attrNameLst>
                                          <p:attrName>style.visibility</p:attrName>
                                        </p:attrNameLst>
                                      </p:cBhvr>
                                      <p:to>
                                        <p:strVal val="visible"/>
                                      </p:to>
                                    </p:set>
                                    <p:anim calcmode="lin" valueType="num">
                                      <p:cBhvr additive="base">
                                        <p:cTn id="23" dur="500" fill="hold"/>
                                        <p:tgtEl>
                                          <p:spTgt spid="11272"/>
                                        </p:tgtEl>
                                        <p:attrNameLst>
                                          <p:attrName>ppt_x</p:attrName>
                                        </p:attrNameLst>
                                      </p:cBhvr>
                                      <p:tavLst>
                                        <p:tav tm="0">
                                          <p:val>
                                            <p:strVal val="0-#ppt_w/2"/>
                                          </p:val>
                                        </p:tav>
                                        <p:tav tm="100000">
                                          <p:val>
                                            <p:strVal val="#ppt_x"/>
                                          </p:val>
                                        </p:tav>
                                      </p:tavLst>
                                    </p:anim>
                                    <p:anim calcmode="lin" valueType="num">
                                      <p:cBhvr additive="base">
                                        <p:cTn id="24" dur="500" fill="hold"/>
                                        <p:tgtEl>
                                          <p:spTgt spid="1127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274"/>
                                        </p:tgtEl>
                                        <p:attrNameLst>
                                          <p:attrName>style.visibility</p:attrName>
                                        </p:attrNameLst>
                                      </p:cBhvr>
                                      <p:to>
                                        <p:strVal val="visible"/>
                                      </p:to>
                                    </p:set>
                                    <p:anim calcmode="lin" valueType="num">
                                      <p:cBhvr additive="base">
                                        <p:cTn id="27" dur="500" fill="hold"/>
                                        <p:tgtEl>
                                          <p:spTgt spid="11274"/>
                                        </p:tgtEl>
                                        <p:attrNameLst>
                                          <p:attrName>ppt_x</p:attrName>
                                        </p:attrNameLst>
                                      </p:cBhvr>
                                      <p:tavLst>
                                        <p:tav tm="0">
                                          <p:val>
                                            <p:strVal val="0-#ppt_w/2"/>
                                          </p:val>
                                        </p:tav>
                                        <p:tav tm="100000">
                                          <p:val>
                                            <p:strVal val="#ppt_x"/>
                                          </p:val>
                                        </p:tav>
                                      </p:tavLst>
                                    </p:anim>
                                    <p:anim calcmode="lin" valueType="num">
                                      <p:cBhvr additive="base">
                                        <p:cTn id="28" dur="500" fill="hold"/>
                                        <p:tgtEl>
                                          <p:spTgt spid="1127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276"/>
                                        </p:tgtEl>
                                        <p:attrNameLst>
                                          <p:attrName>style.visibility</p:attrName>
                                        </p:attrNameLst>
                                      </p:cBhvr>
                                      <p:to>
                                        <p:strVal val="visible"/>
                                      </p:to>
                                    </p:set>
                                    <p:anim calcmode="lin" valueType="num">
                                      <p:cBhvr additive="base">
                                        <p:cTn id="31" dur="500" fill="hold"/>
                                        <p:tgtEl>
                                          <p:spTgt spid="11276"/>
                                        </p:tgtEl>
                                        <p:attrNameLst>
                                          <p:attrName>ppt_x</p:attrName>
                                        </p:attrNameLst>
                                      </p:cBhvr>
                                      <p:tavLst>
                                        <p:tav tm="0">
                                          <p:val>
                                            <p:strVal val="0-#ppt_w/2"/>
                                          </p:val>
                                        </p:tav>
                                        <p:tav tm="100000">
                                          <p:val>
                                            <p:strVal val="#ppt_x"/>
                                          </p:val>
                                        </p:tav>
                                      </p:tavLst>
                                    </p:anim>
                                    <p:anim calcmode="lin" valueType="num">
                                      <p:cBhvr additive="base">
                                        <p:cTn id="32" dur="500" fill="hold"/>
                                        <p:tgtEl>
                                          <p:spTgt spid="1127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278"/>
                                        </p:tgtEl>
                                        <p:attrNameLst>
                                          <p:attrName>style.visibility</p:attrName>
                                        </p:attrNameLst>
                                      </p:cBhvr>
                                      <p:to>
                                        <p:strVal val="visible"/>
                                      </p:to>
                                    </p:set>
                                    <p:anim calcmode="lin" valueType="num">
                                      <p:cBhvr additive="base">
                                        <p:cTn id="35" dur="500" fill="hold"/>
                                        <p:tgtEl>
                                          <p:spTgt spid="11278"/>
                                        </p:tgtEl>
                                        <p:attrNameLst>
                                          <p:attrName>ppt_x</p:attrName>
                                        </p:attrNameLst>
                                      </p:cBhvr>
                                      <p:tavLst>
                                        <p:tav tm="0">
                                          <p:val>
                                            <p:strVal val="0-#ppt_w/2"/>
                                          </p:val>
                                        </p:tav>
                                        <p:tav tm="100000">
                                          <p:val>
                                            <p:strVal val="#ppt_x"/>
                                          </p:val>
                                        </p:tav>
                                      </p:tavLst>
                                    </p:anim>
                                    <p:anim calcmode="lin" valueType="num">
                                      <p:cBhvr additive="base">
                                        <p:cTn id="36" dur="500" fill="hold"/>
                                        <p:tgtEl>
                                          <p:spTgt spid="1127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1273"/>
                                        </p:tgtEl>
                                        <p:attrNameLst>
                                          <p:attrName>style.visibility</p:attrName>
                                        </p:attrNameLst>
                                      </p:cBhvr>
                                      <p:to>
                                        <p:strVal val="visible"/>
                                      </p:to>
                                    </p:set>
                                    <p:anim calcmode="lin" valueType="num">
                                      <p:cBhvr additive="base">
                                        <p:cTn id="39" dur="500" fill="hold"/>
                                        <p:tgtEl>
                                          <p:spTgt spid="11273"/>
                                        </p:tgtEl>
                                        <p:attrNameLst>
                                          <p:attrName>ppt_x</p:attrName>
                                        </p:attrNameLst>
                                      </p:cBhvr>
                                      <p:tavLst>
                                        <p:tav tm="0">
                                          <p:val>
                                            <p:strVal val="0-#ppt_w/2"/>
                                          </p:val>
                                        </p:tav>
                                        <p:tav tm="100000">
                                          <p:val>
                                            <p:strVal val="#ppt_x"/>
                                          </p:val>
                                        </p:tav>
                                      </p:tavLst>
                                    </p:anim>
                                    <p:anim calcmode="lin" valueType="num">
                                      <p:cBhvr additive="base">
                                        <p:cTn id="40" dur="500" fill="hold"/>
                                        <p:tgtEl>
                                          <p:spTgt spid="1127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1275"/>
                                        </p:tgtEl>
                                        <p:attrNameLst>
                                          <p:attrName>style.visibility</p:attrName>
                                        </p:attrNameLst>
                                      </p:cBhvr>
                                      <p:to>
                                        <p:strVal val="visible"/>
                                      </p:to>
                                    </p:set>
                                    <p:anim calcmode="lin" valueType="num">
                                      <p:cBhvr additive="base">
                                        <p:cTn id="43" dur="500" fill="hold"/>
                                        <p:tgtEl>
                                          <p:spTgt spid="11275"/>
                                        </p:tgtEl>
                                        <p:attrNameLst>
                                          <p:attrName>ppt_x</p:attrName>
                                        </p:attrNameLst>
                                      </p:cBhvr>
                                      <p:tavLst>
                                        <p:tav tm="0">
                                          <p:val>
                                            <p:strVal val="0-#ppt_w/2"/>
                                          </p:val>
                                        </p:tav>
                                        <p:tav tm="100000">
                                          <p:val>
                                            <p:strVal val="#ppt_x"/>
                                          </p:val>
                                        </p:tav>
                                      </p:tavLst>
                                    </p:anim>
                                    <p:anim calcmode="lin" valueType="num">
                                      <p:cBhvr additive="base">
                                        <p:cTn id="44" dur="500" fill="hold"/>
                                        <p:tgtEl>
                                          <p:spTgt spid="1127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277"/>
                                        </p:tgtEl>
                                        <p:attrNameLst>
                                          <p:attrName>style.visibility</p:attrName>
                                        </p:attrNameLst>
                                      </p:cBhvr>
                                      <p:to>
                                        <p:strVal val="visible"/>
                                      </p:to>
                                    </p:set>
                                    <p:anim calcmode="lin" valueType="num">
                                      <p:cBhvr additive="base">
                                        <p:cTn id="47" dur="500" fill="hold"/>
                                        <p:tgtEl>
                                          <p:spTgt spid="11277"/>
                                        </p:tgtEl>
                                        <p:attrNameLst>
                                          <p:attrName>ppt_x</p:attrName>
                                        </p:attrNameLst>
                                      </p:cBhvr>
                                      <p:tavLst>
                                        <p:tav tm="0">
                                          <p:val>
                                            <p:strVal val="0-#ppt_w/2"/>
                                          </p:val>
                                        </p:tav>
                                        <p:tav tm="100000">
                                          <p:val>
                                            <p:strVal val="#ppt_x"/>
                                          </p:val>
                                        </p:tav>
                                      </p:tavLst>
                                    </p:anim>
                                    <p:anim calcmode="lin" valueType="num">
                                      <p:cBhvr additive="base">
                                        <p:cTn id="48" dur="500" fill="hold"/>
                                        <p:tgtEl>
                                          <p:spTgt spid="1127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279"/>
                                        </p:tgtEl>
                                        <p:attrNameLst>
                                          <p:attrName>style.visibility</p:attrName>
                                        </p:attrNameLst>
                                      </p:cBhvr>
                                      <p:to>
                                        <p:strVal val="visible"/>
                                      </p:to>
                                    </p:set>
                                    <p:anim calcmode="lin" valueType="num">
                                      <p:cBhvr additive="base">
                                        <p:cTn id="51" dur="500" fill="hold"/>
                                        <p:tgtEl>
                                          <p:spTgt spid="11279"/>
                                        </p:tgtEl>
                                        <p:attrNameLst>
                                          <p:attrName>ppt_x</p:attrName>
                                        </p:attrNameLst>
                                      </p:cBhvr>
                                      <p:tavLst>
                                        <p:tav tm="0">
                                          <p:val>
                                            <p:strVal val="0-#ppt_w/2"/>
                                          </p:val>
                                        </p:tav>
                                        <p:tav tm="100000">
                                          <p:val>
                                            <p:strVal val="#ppt_x"/>
                                          </p:val>
                                        </p:tav>
                                      </p:tavLst>
                                    </p:anim>
                                    <p:anim calcmode="lin" valueType="num">
                                      <p:cBhvr additive="base">
                                        <p:cTn id="52" dur="500" fill="hold"/>
                                        <p:tgtEl>
                                          <p:spTgt spid="1127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1280"/>
                                        </p:tgtEl>
                                        <p:attrNameLst>
                                          <p:attrName>style.visibility</p:attrName>
                                        </p:attrNameLst>
                                      </p:cBhvr>
                                      <p:to>
                                        <p:strVal val="visible"/>
                                      </p:to>
                                    </p:set>
                                    <p:anim calcmode="lin" valueType="num">
                                      <p:cBhvr additive="base">
                                        <p:cTn id="55" dur="500" fill="hold"/>
                                        <p:tgtEl>
                                          <p:spTgt spid="11280"/>
                                        </p:tgtEl>
                                        <p:attrNameLst>
                                          <p:attrName>ppt_x</p:attrName>
                                        </p:attrNameLst>
                                      </p:cBhvr>
                                      <p:tavLst>
                                        <p:tav tm="0">
                                          <p:val>
                                            <p:strVal val="0-#ppt_w/2"/>
                                          </p:val>
                                        </p:tav>
                                        <p:tav tm="100000">
                                          <p:val>
                                            <p:strVal val="#ppt_x"/>
                                          </p:val>
                                        </p:tav>
                                      </p:tavLst>
                                    </p:anim>
                                    <p:anim calcmode="lin" valueType="num">
                                      <p:cBhvr additive="base">
                                        <p:cTn id="56" dur="500" fill="hold"/>
                                        <p:tgtEl>
                                          <p:spTgt spid="1128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1281"/>
                                        </p:tgtEl>
                                        <p:attrNameLst>
                                          <p:attrName>style.visibility</p:attrName>
                                        </p:attrNameLst>
                                      </p:cBhvr>
                                      <p:to>
                                        <p:strVal val="visible"/>
                                      </p:to>
                                    </p:set>
                                    <p:anim calcmode="lin" valueType="num">
                                      <p:cBhvr additive="base">
                                        <p:cTn id="59" dur="500" fill="hold"/>
                                        <p:tgtEl>
                                          <p:spTgt spid="11281"/>
                                        </p:tgtEl>
                                        <p:attrNameLst>
                                          <p:attrName>ppt_x</p:attrName>
                                        </p:attrNameLst>
                                      </p:cBhvr>
                                      <p:tavLst>
                                        <p:tav tm="0">
                                          <p:val>
                                            <p:strVal val="0-#ppt_w/2"/>
                                          </p:val>
                                        </p:tav>
                                        <p:tav tm="100000">
                                          <p:val>
                                            <p:strVal val="#ppt_x"/>
                                          </p:val>
                                        </p:tav>
                                      </p:tavLst>
                                    </p:anim>
                                    <p:anim calcmode="lin" valueType="num">
                                      <p:cBhvr additive="base">
                                        <p:cTn id="60" dur="500" fill="hold"/>
                                        <p:tgtEl>
                                          <p:spTgt spid="112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P spid="11270" grpId="0"/>
      <p:bldP spid="11271" grpId="0"/>
      <p:bldP spid="11272" grpId="0"/>
      <p:bldP spid="11273" grpId="0"/>
      <p:bldP spid="11274" grpId="0"/>
      <p:bldP spid="11275" grpId="0"/>
      <p:bldP spid="11276" grpId="0"/>
      <p:bldP spid="11277" grpId="0"/>
      <p:bldP spid="11278" grpId="0"/>
      <p:bldP spid="11279" grpId="0"/>
      <p:bldP spid="11280" grpId="0"/>
      <p:bldP spid="11281" grpId="0"/>
    </p:bldLst>
  </p:timing>
</p:sld>
</file>

<file path=ppt/theme/theme1.xml><?xml version="1.0" encoding="utf-8"?>
<a:theme xmlns:a="http://schemas.openxmlformats.org/drawingml/2006/main" name="母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母版</Template>
  <TotalTime>0</TotalTime>
  <Words>2610</Words>
  <Paragraphs>211</Paragraphs>
  <Slides>30</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Arial</vt:lpstr>
      <vt:lpstr>宋体</vt:lpstr>
      <vt:lpstr>Wingdings</vt:lpstr>
      <vt:lpstr>Times New Roman</vt:lpstr>
      <vt:lpstr>华文行楷</vt:lpstr>
      <vt:lpstr>华文楷体</vt:lpstr>
      <vt:lpstr>隶书</vt:lpstr>
      <vt:lpstr>华文彩云</vt:lpstr>
      <vt:lpstr>Comic Sans MS</vt:lpstr>
      <vt:lpstr>华文新魏</vt:lpstr>
      <vt:lpstr>仿宋_GB2312</vt:lpstr>
      <vt:lpstr>楷体_GB2312</vt:lpstr>
      <vt:lpstr>微软雅黑</vt:lpstr>
      <vt:lpstr>仿宋</vt:lpstr>
      <vt:lpstr>Arial Unicode MS</vt:lpstr>
      <vt:lpstr>母版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2004-10-13T03:37:55Z</dcterms:created>
  <dcterms:modified xsi:type="dcterms:W3CDTF">2018-11-10T20:40:18Z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