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png" ContentType="image/png"/>
  <Default Extension="gif" ContentType="image/gi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2"/>
  </p:handoutMasterIdLst>
  <p:sldIdLst>
    <p:sldId id="258" r:id="rId3"/>
    <p:sldId id="299" r:id="rId5"/>
    <p:sldId id="300" r:id="rId6"/>
    <p:sldId id="301" r:id="rId7"/>
    <p:sldId id="302" r:id="rId8"/>
    <p:sldId id="303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04" r:id="rId20"/>
    <p:sldId id="333" r:id="rId21"/>
    <p:sldId id="291" r:id="rId22"/>
    <p:sldId id="335" r:id="rId23"/>
    <p:sldId id="336" r:id="rId24"/>
    <p:sldId id="349" r:id="rId25"/>
    <p:sldId id="350" r:id="rId26"/>
    <p:sldId id="351" r:id="rId27"/>
    <p:sldId id="352" r:id="rId28"/>
    <p:sldId id="353" r:id="rId29"/>
    <p:sldId id="334" r:id="rId30"/>
    <p:sldId id="317" r:id="rId31"/>
    <p:sldId id="324" r:id="rId32"/>
    <p:sldId id="318" r:id="rId33"/>
    <p:sldId id="325" r:id="rId34"/>
    <p:sldId id="319" r:id="rId35"/>
    <p:sldId id="326" r:id="rId36"/>
    <p:sldId id="320" r:id="rId37"/>
    <p:sldId id="327" r:id="rId38"/>
    <p:sldId id="321" r:id="rId39"/>
    <p:sldId id="322" r:id="rId40"/>
    <p:sldId id="323" r:id="rId41"/>
    <p:sldId id="356" r:id="rId42"/>
    <p:sldId id="357" r:id="rId43"/>
    <p:sldId id="358" r:id="rId44"/>
    <p:sldId id="359" r:id="rId45"/>
    <p:sldId id="360" r:id="rId46"/>
    <p:sldId id="361" r:id="rId47"/>
    <p:sldId id="362" r:id="rId48"/>
    <p:sldId id="363" r:id="rId49"/>
    <p:sldId id="295" r:id="rId50"/>
    <p:sldId id="337" r:id="rId51"/>
    <p:sldId id="316" r:id="rId52"/>
    <p:sldId id="330" r:id="rId53"/>
    <p:sldId id="331" r:id="rId54"/>
    <p:sldId id="332" r:id="rId55"/>
    <p:sldId id="338" r:id="rId56"/>
    <p:sldId id="339" r:id="rId57"/>
    <p:sldId id="340" r:id="rId58"/>
    <p:sldId id="341" r:id="rId59"/>
    <p:sldId id="342" r:id="rId60"/>
    <p:sldId id="343" r:id="rId61"/>
    <p:sldId id="344" r:id="rId62"/>
    <p:sldId id="345" r:id="rId63"/>
    <p:sldId id="346" r:id="rId64"/>
    <p:sldId id="347" r:id="rId65"/>
    <p:sldId id="257" r:id="rId66"/>
    <p:sldId id="348" r:id="rId67"/>
    <p:sldId id="280" r:id="rId68"/>
    <p:sldId id="355" r:id="rId69"/>
    <p:sldId id="364" r:id="rId70"/>
    <p:sldId id="298" r:id="rId7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9966"/>
    <a:srgbClr val="FFFF66"/>
    <a:srgbClr val="CC3399"/>
    <a:srgbClr val="FF9933"/>
    <a:srgbClr val="FF0066"/>
    <a:srgbClr val="0066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1591"/>
    <p:restoredTop sz="94660"/>
  </p:normalViewPr>
  <p:slideViewPr>
    <p:cSldViewPr showGuides="1">
      <p:cViewPr>
        <p:scale>
          <a:sx n="100" d="100"/>
          <a:sy n="100" d="100"/>
        </p:scale>
        <p:origin x="-1314" y="-546"/>
      </p:cViewPr>
      <p:guideLst>
        <p:guide orient="horz" pos="21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image" Target="../media/image13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80.png"/><Relationship Id="rId8" Type="http://schemas.openxmlformats.org/officeDocument/2006/relationships/image" Target="../media/image79.png"/><Relationship Id="rId7" Type="http://schemas.openxmlformats.org/officeDocument/2006/relationships/image" Target="../media/image78.png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0" Type="http://schemas.openxmlformats.org/officeDocument/2006/relationships/image" Target="../media/image81.png"/><Relationship Id="rId1" Type="http://schemas.openxmlformats.org/officeDocument/2006/relationships/image" Target="../media/image7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页眉占位符 563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z="1200" strike="noStrike" noProof="1" dirty="0"/>
          </a:p>
        </p:txBody>
      </p:sp>
      <p:sp>
        <p:nvSpPr>
          <p:cNvPr id="56323" name="日期占位符 5632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56324" name="页脚占位符 5632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r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z="1200" strike="noStrike" noProof="1" dirty="0"/>
          </a:p>
        </p:txBody>
      </p:sp>
      <p:sp>
        <p:nvSpPr>
          <p:cNvPr id="56325" name="灯片编号占位符 5632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4274" name="页眉占位符 542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z="1200" strike="noStrike" noProof="1" dirty="0"/>
          </a:p>
        </p:txBody>
      </p:sp>
      <p:sp>
        <p:nvSpPr>
          <p:cNvPr id="54275" name="日期占位符 542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3076" name="幻灯片图像占位符 54275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54276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4278" name="页脚占位符 542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r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z="1200" strike="noStrike" noProof="1" dirty="0"/>
          </a:p>
        </p:txBody>
      </p:sp>
      <p:sp>
        <p:nvSpPr>
          <p:cNvPr id="54279" name="灯片编号占位符 542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552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2" name="文本占位符 55298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123" name="页眉占位符 1"/>
          <p:cNvSpPr/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124" name="页脚占位符 2"/>
          <p:cNvSpPr/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125" name="灯片编号占位符 3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r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\\&#19968;&#21150;ii\ZJQ\1&#20876;&#35838;&#20214;\&#21475;&#32819;&#30446;\wh1%5b1%5d.mid" TargetMode="External"/><Relationship Id="rId2" Type="http://schemas.openxmlformats.org/officeDocument/2006/relationships/audio" Target="file:///\\&#19968;&#21150;ii\ZJQ\1&#20876;&#35838;&#20214;\&#21475;&#32819;&#30446;\wh1%5b1%5d.mid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png"/><Relationship Id="rId3" Type="http://schemas.microsoft.com/office/2007/relationships/media" Target="file:///C:\WINDOWS\Desktop\&#21475;&#32819;&#30446;\57.wav" TargetMode="External"/><Relationship Id="rId2" Type="http://schemas.openxmlformats.org/officeDocument/2006/relationships/audio" Target="file:///C:\WINDOWS\Desktop\&#21475;&#32819;&#30446;\57.wav" TargetMode="Externa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jpeg"/><Relationship Id="rId7" Type="http://schemas.openxmlformats.org/officeDocument/2006/relationships/image" Target="../media/image57.jpeg"/><Relationship Id="rId6" Type="http://schemas.openxmlformats.org/officeDocument/2006/relationships/image" Target="../media/image56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55.png"/><Relationship Id="rId3" Type="http://schemas.openxmlformats.org/officeDocument/2006/relationships/oleObject" Target="../embeddings/oleObject11.bin"/><Relationship Id="rId2" Type="http://schemas.openxmlformats.org/officeDocument/2006/relationships/image" Target="../media/image54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0.png"/><Relationship Id="rId1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microsoft.com/office/2007/relationships/media" Target="file:///F:\&#19968;&#20876;&#35821;&#25991;&#35838;&#20214;\ZJQ\ZJQ\&#25105;&#20250;&#36830;.wav" TargetMode="External"/><Relationship Id="rId7" Type="http://schemas.openxmlformats.org/officeDocument/2006/relationships/audio" Target="file:///F:\&#19968;&#20876;&#35821;&#25991;&#35838;&#20214;\ZJQ\ZJQ\&#25105;&#20250;&#36830;.wav" TargetMode="Externa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oleObject" Target="../embeddings/oleObject14.bin"/><Relationship Id="rId2" Type="http://schemas.openxmlformats.org/officeDocument/2006/relationships/image" Target="../media/image66.png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3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74.png"/><Relationship Id="rId7" Type="http://schemas.openxmlformats.org/officeDocument/2006/relationships/oleObject" Target="../embeddings/oleObject17.bin"/><Relationship Id="rId6" Type="http://schemas.openxmlformats.org/officeDocument/2006/relationships/image" Target="../media/image73.png"/><Relationship Id="rId5" Type="http://schemas.openxmlformats.org/officeDocument/2006/relationships/oleObject" Target="../embeddings/oleObject16.bin"/><Relationship Id="rId4" Type="http://schemas.openxmlformats.org/officeDocument/2006/relationships/image" Target="../media/image72.png"/><Relationship Id="rId3" Type="http://schemas.openxmlformats.org/officeDocument/2006/relationships/oleObject" Target="../embeddings/oleObject15.bin"/><Relationship Id="rId24" Type="http://schemas.openxmlformats.org/officeDocument/2006/relationships/vmlDrawing" Target="../drawings/vmlDrawing4.v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81.png"/><Relationship Id="rId21" Type="http://schemas.openxmlformats.org/officeDocument/2006/relationships/oleObject" Target="../embeddings/oleObject24.bin"/><Relationship Id="rId20" Type="http://schemas.openxmlformats.org/officeDocument/2006/relationships/image" Target="../media/image80.png"/><Relationship Id="rId2" Type="http://schemas.openxmlformats.org/officeDocument/2006/relationships/image" Target="../media/image71.jpeg"/><Relationship Id="rId19" Type="http://schemas.openxmlformats.org/officeDocument/2006/relationships/oleObject" Target="../embeddings/oleObject23.bin"/><Relationship Id="rId18" Type="http://schemas.openxmlformats.org/officeDocument/2006/relationships/image" Target="../media/image79.png"/><Relationship Id="rId17" Type="http://schemas.openxmlformats.org/officeDocument/2006/relationships/oleObject" Target="../embeddings/oleObject22.bin"/><Relationship Id="rId16" Type="http://schemas.openxmlformats.org/officeDocument/2006/relationships/image" Target="../media/image78.png"/><Relationship Id="rId15" Type="http://schemas.openxmlformats.org/officeDocument/2006/relationships/oleObject" Target="../embeddings/oleObject21.bin"/><Relationship Id="rId14" Type="http://schemas.openxmlformats.org/officeDocument/2006/relationships/image" Target="../media/image77.png"/><Relationship Id="rId13" Type="http://schemas.openxmlformats.org/officeDocument/2006/relationships/oleObject" Target="../embeddings/oleObject20.bin"/><Relationship Id="rId12" Type="http://schemas.openxmlformats.org/officeDocument/2006/relationships/image" Target="../media/image76.png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75.png"/><Relationship Id="rId1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png"/><Relationship Id="rId3" Type="http://schemas.microsoft.com/office/2007/relationships/media" Target="file:///C:\WINDOWS\Desktop\&#21475;&#32819;&#30446;\57.wav" TargetMode="External"/><Relationship Id="rId2" Type="http://schemas.openxmlformats.org/officeDocument/2006/relationships/audio" Target="file:///C:\WINDOWS\Desktop\&#21475;&#32819;&#30446;\57.wav" TargetMode="Externa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7.png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jpeg"/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9.GIF"/><Relationship Id="rId2" Type="http://schemas.openxmlformats.org/officeDocument/2006/relationships/image" Target="../media/image88.png"/><Relationship Id="rId1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jpeg"/><Relationship Id="rId2" Type="http://schemas.openxmlformats.org/officeDocument/2006/relationships/image" Target="../media/image83.jpeg"/><Relationship Id="rId1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4.GIF"/><Relationship Id="rId2" Type="http://schemas.openxmlformats.org/officeDocument/2006/relationships/image" Target="../media/image88.png"/><Relationship Id="rId1" Type="http://schemas.openxmlformats.org/officeDocument/2006/relationships/image" Target="../media/image61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3" Type="http://schemas.openxmlformats.org/officeDocument/2006/relationships/image" Target="../media/image95.jpeg"/><Relationship Id="rId2" Type="http://schemas.openxmlformats.org/officeDocument/2006/relationships/image" Target="../media/image83.jpeg"/><Relationship Id="rId1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9.GIF"/><Relationship Id="rId2" Type="http://schemas.openxmlformats.org/officeDocument/2006/relationships/image" Target="../media/image88.png"/><Relationship Id="rId1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3" Type="http://schemas.openxmlformats.org/officeDocument/2006/relationships/image" Target="../media/image100.jpeg"/><Relationship Id="rId2" Type="http://schemas.openxmlformats.org/officeDocument/2006/relationships/image" Target="../media/image83.jpeg"/><Relationship Id="rId1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4.GIF"/><Relationship Id="rId2" Type="http://schemas.openxmlformats.org/officeDocument/2006/relationships/image" Target="../media/image88.png"/><Relationship Id="rId1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5.jpeg"/><Relationship Id="rId2" Type="http://schemas.openxmlformats.org/officeDocument/2006/relationships/image" Target="../media/image83.jpeg"/><Relationship Id="rId1" Type="http://schemas.openxmlformats.org/officeDocument/2006/relationships/image" Target="../media/image61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6.jpeg"/><Relationship Id="rId2" Type="http://schemas.openxmlformats.org/officeDocument/2006/relationships/image" Target="../media/image83.jpeg"/><Relationship Id="rId1" Type="http://schemas.openxmlformats.org/officeDocument/2006/relationships/image" Target="../media/image61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7.jpeg"/><Relationship Id="rId2" Type="http://schemas.openxmlformats.org/officeDocument/2006/relationships/image" Target="../media/image83.jpeg"/><Relationship Id="rId1" Type="http://schemas.openxmlformats.org/officeDocument/2006/relationships/image" Target="../media/image6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8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image" Target="../media/image10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3.jpeg"/><Relationship Id="rId1" Type="http://schemas.openxmlformats.org/officeDocument/2006/relationships/image" Target="../media/image11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2.png"/><Relationship Id="rId1" Type="http://schemas.openxmlformats.org/officeDocument/2006/relationships/image" Target="../media/image11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6.jpeg"/><Relationship Id="rId1" Type="http://schemas.openxmlformats.org/officeDocument/2006/relationships/image" Target="../media/image115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8.jpeg"/><Relationship Id="rId1" Type="http://schemas.openxmlformats.org/officeDocument/2006/relationships/image" Target="../media/image11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image" Target="../media/image11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slide" Target="slide1.xml"/><Relationship Id="rId7" Type="http://schemas.openxmlformats.org/officeDocument/2006/relationships/image" Target="../media/image30.png"/><Relationship Id="rId6" Type="http://schemas.openxmlformats.org/officeDocument/2006/relationships/oleObject" Target="../embeddings/oleObject2.bin"/><Relationship Id="rId5" Type="http://schemas.openxmlformats.org/officeDocument/2006/relationships/slide" Target="slide5.xml"/><Relationship Id="rId4" Type="http://schemas.openxmlformats.org/officeDocument/2006/relationships/image" Target="../media/image29.png"/><Relationship Id="rId3" Type="http://schemas.openxmlformats.org/officeDocument/2006/relationships/oleObject" Target="../embeddings/oleObject1.bin"/><Relationship Id="rId29" Type="http://schemas.openxmlformats.org/officeDocument/2006/relationships/vmlDrawing" Target="../drawings/vmlDrawing1.vml"/><Relationship Id="rId28" Type="http://schemas.openxmlformats.org/officeDocument/2006/relationships/slideLayout" Target="../slideLayouts/slideLayout7.xml"/><Relationship Id="rId27" Type="http://schemas.openxmlformats.org/officeDocument/2006/relationships/image" Target="../media/image37.png"/><Relationship Id="rId26" Type="http://schemas.openxmlformats.org/officeDocument/2006/relationships/oleObject" Target="../embeddings/oleObject9.bin"/><Relationship Id="rId25" Type="http://schemas.openxmlformats.org/officeDocument/2006/relationships/slide" Target="slide68.xml"/><Relationship Id="rId24" Type="http://schemas.openxmlformats.org/officeDocument/2006/relationships/image" Target="../media/image36.png"/><Relationship Id="rId23" Type="http://schemas.openxmlformats.org/officeDocument/2006/relationships/oleObject" Target="../embeddings/oleObject8.bin"/><Relationship Id="rId22" Type="http://schemas.openxmlformats.org/officeDocument/2006/relationships/slide" Target="slide65.xml"/><Relationship Id="rId21" Type="http://schemas.openxmlformats.org/officeDocument/2006/relationships/image" Target="../media/image35.png"/><Relationship Id="rId20" Type="http://schemas.openxmlformats.org/officeDocument/2006/relationships/oleObject" Target="../embeddings/oleObject7.bin"/><Relationship Id="rId2" Type="http://schemas.openxmlformats.org/officeDocument/2006/relationships/slide" Target="slide4.xml"/><Relationship Id="rId19" Type="http://schemas.openxmlformats.org/officeDocument/2006/relationships/slide" Target="slide63.xml"/><Relationship Id="rId18" Type="http://schemas.openxmlformats.org/officeDocument/2006/relationships/image" Target="../media/image34.png"/><Relationship Id="rId17" Type="http://schemas.openxmlformats.org/officeDocument/2006/relationships/oleObject" Target="../embeddings/oleObject6.bin"/><Relationship Id="rId16" Type="http://schemas.openxmlformats.org/officeDocument/2006/relationships/slide" Target="slide47.xml"/><Relationship Id="rId15" Type="http://schemas.openxmlformats.org/officeDocument/2006/relationships/image" Target="../media/image33.png"/><Relationship Id="rId14" Type="http://schemas.openxmlformats.org/officeDocument/2006/relationships/oleObject" Target="../embeddings/oleObject5.bin"/><Relationship Id="rId13" Type="http://schemas.openxmlformats.org/officeDocument/2006/relationships/image" Target="../media/image32.png"/><Relationship Id="rId12" Type="http://schemas.openxmlformats.org/officeDocument/2006/relationships/oleObject" Target="../embeddings/oleObject4.bin"/><Relationship Id="rId11" Type="http://schemas.openxmlformats.org/officeDocument/2006/relationships/slide" Target="slide19.xml"/><Relationship Id="rId10" Type="http://schemas.openxmlformats.org/officeDocument/2006/relationships/image" Target="../media/image31.emf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0.wmf"/><Relationship Id="rId1" Type="http://schemas.openxmlformats.org/officeDocument/2006/relationships/oleObject" Target="../embeddings/oleObject25.bin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3.wmf"/><Relationship Id="rId1" Type="http://schemas.openxmlformats.org/officeDocument/2006/relationships/oleObject" Target="../embeddings/oleObject26.bin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4.wmf"/><Relationship Id="rId1" Type="http://schemas.openxmlformats.org/officeDocument/2006/relationships/oleObject" Target="../embeddings/oleObject27.bin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5.wmf"/><Relationship Id="rId1" Type="http://schemas.openxmlformats.org/officeDocument/2006/relationships/oleObject" Target="../embeddings/oleObject28.bin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6.wmf"/><Relationship Id="rId1" Type="http://schemas.openxmlformats.org/officeDocument/2006/relationships/oleObject" Target="../embeddings/oleObject29.bin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7.wmf"/><Relationship Id="rId1" Type="http://schemas.openxmlformats.org/officeDocument/2006/relationships/oleObject" Target="../embeddings/oleObject30.bin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8.wmf"/><Relationship Id="rId1" Type="http://schemas.openxmlformats.org/officeDocument/2006/relationships/oleObject" Target="../embeddings/oleObject31.bin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1.png"/><Relationship Id="rId3" Type="http://schemas.openxmlformats.org/officeDocument/2006/relationships/image" Target="../media/image122.png"/><Relationship Id="rId2" Type="http://schemas.openxmlformats.org/officeDocument/2006/relationships/image" Target="../media/image129.wmf"/><Relationship Id="rId1" Type="http://schemas.openxmlformats.org/officeDocument/2006/relationships/oleObject" Target="../embeddings/oleObject32.bin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30.wmf"/><Relationship Id="rId1" Type="http://schemas.openxmlformats.org/officeDocument/2006/relationships/oleObject" Target="../embeddings/oleObject33.bin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31.wmf"/><Relationship Id="rId1" Type="http://schemas.openxmlformats.org/officeDocument/2006/relationships/oleObject" Target="../embeddings/oleObject3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1.wav"/><Relationship Id="rId12" Type="http://schemas.openxmlformats.org/officeDocument/2006/relationships/image" Target="../media/image49.png"/><Relationship Id="rId11" Type="http://schemas.openxmlformats.org/officeDocument/2006/relationships/image" Target="../media/image48.png"/><Relationship Id="rId10" Type="http://schemas.openxmlformats.org/officeDocument/2006/relationships/image" Target="../media/image47.png"/><Relationship Id="rId1" Type="http://schemas.openxmlformats.org/officeDocument/2006/relationships/image" Target="../media/image38.png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32.wmf"/><Relationship Id="rId1" Type="http://schemas.openxmlformats.org/officeDocument/2006/relationships/oleObject" Target="../embeddings/oleObject35.bin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33.wmf"/><Relationship Id="rId1" Type="http://schemas.openxmlformats.org/officeDocument/2006/relationships/oleObject" Target="../embeddings/oleObject36.bin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34.wmf"/><Relationship Id="rId1" Type="http://schemas.openxmlformats.org/officeDocument/2006/relationships/oleObject" Target="../embeddings/oleObject37.bin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oleObject" Target="../embeddings/oleObject43.bin"/><Relationship Id="rId7" Type="http://schemas.openxmlformats.org/officeDocument/2006/relationships/oleObject" Target="../embeddings/oleObject42.bin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image" Target="../media/image136.png"/><Relationship Id="rId3" Type="http://schemas.openxmlformats.org/officeDocument/2006/relationships/oleObject" Target="../embeddings/oleObject39.bin"/><Relationship Id="rId2" Type="http://schemas.openxmlformats.org/officeDocument/2006/relationships/image" Target="../media/image135.png"/><Relationship Id="rId11" Type="http://schemas.openxmlformats.org/officeDocument/2006/relationships/vmlDrawing" Target="../drawings/vmlDrawing18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38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7.jpeg"/><Relationship Id="rId1" Type="http://schemas.openxmlformats.org/officeDocument/2006/relationships/image" Target="../media/image1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2.png"/><Relationship Id="rId1" Type="http://schemas.openxmlformats.org/officeDocument/2006/relationships/image" Target="../media/image1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5125"/>
          <p:cNvSpPr txBox="1"/>
          <p:nvPr/>
        </p:nvSpPr>
        <p:spPr>
          <a:xfrm>
            <a:off x="1921193" y="728345"/>
            <a:ext cx="6135687" cy="6736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sz="7200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/>
            <a:r>
              <a:rPr lang="zh-CN" altLang="en-US" sz="8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识字（一）</a:t>
            </a:r>
            <a:endParaRPr lang="zh-CN" altLang="en-US" sz="8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/>
            <a:endParaRPr lang="zh-CN" altLang="en-US" sz="7200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/>
            <a:r>
              <a:rPr lang="en-US" altLang="zh-CN" sz="10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 </a:t>
            </a:r>
            <a:r>
              <a:rPr lang="zh-CN" altLang="en-US" sz="10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口耳目</a:t>
            </a:r>
            <a:endParaRPr lang="zh-CN" altLang="en-US" sz="106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/>
            <a:endParaRPr lang="zh-CN" altLang="en-US" sz="106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30" name="wh1[1].mid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2813" y="60928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5130"/>
          <p:cNvSpPr/>
          <p:nvPr/>
        </p:nvSpPr>
        <p:spPr>
          <a:xfrm>
            <a:off x="0" y="0"/>
            <a:ext cx="309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矩形 5131"/>
          <p:cNvSpPr/>
          <p:nvPr/>
        </p:nvSpPr>
        <p:spPr>
          <a:xfrm>
            <a:off x="250825" y="6597650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998" fill="hold"/>
                                        <p:tgtEl>
                                          <p:spTgt spid="5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pic_30328"/>
          <p:cNvPicPr>
            <a:picLocks noChangeAspect="1"/>
          </p:cNvPicPr>
          <p:nvPr>
            <p:ph idx="1"/>
          </p:nvPr>
        </p:nvPicPr>
        <p:blipFill>
          <a:blip r:embed="rId1">
            <a:lum contrast="24000"/>
          </a:blip>
          <a:srcRect l="31779" t="55807" r="54305" b="21150"/>
          <a:stretch>
            <a:fillRect/>
          </a:stretch>
        </p:blipFill>
        <p:spPr>
          <a:xfrm>
            <a:off x="323850" y="2333625"/>
            <a:ext cx="3455988" cy="2663825"/>
          </a:xfrm>
        </p:spPr>
      </p:pic>
      <p:sp>
        <p:nvSpPr>
          <p:cNvPr id="16387" name="Text Box 3"/>
          <p:cNvSpPr txBox="1"/>
          <p:nvPr/>
        </p:nvSpPr>
        <p:spPr>
          <a:xfrm>
            <a:off x="539750" y="4854575"/>
            <a:ext cx="1204913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兔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2124075" y="5141913"/>
            <a:ext cx="711200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tù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9" name="Picture 5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17496" t="55754" r="68919" b="21106"/>
          <a:stretch>
            <a:fillRect/>
          </a:stretch>
        </p:blipFill>
        <p:spPr>
          <a:xfrm>
            <a:off x="5580063" y="2060575"/>
            <a:ext cx="2592387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 Box 6"/>
          <p:cNvSpPr txBox="1"/>
          <p:nvPr/>
        </p:nvSpPr>
        <p:spPr>
          <a:xfrm>
            <a:off x="5219700" y="4997450"/>
            <a:ext cx="1204913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鸟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91" name="Rectangle 7"/>
          <p:cNvSpPr/>
          <p:nvPr/>
        </p:nvSpPr>
        <p:spPr>
          <a:xfrm>
            <a:off x="6588125" y="5357813"/>
            <a:ext cx="1303338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ni</a:t>
            </a:r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ǎ</a:t>
            </a:r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o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323850" y="6303963"/>
            <a:ext cx="828675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1、这两个字都有一点，分别表示什么？ 2、角字头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393" name="Group 9"/>
          <p:cNvGrpSpPr/>
          <p:nvPr/>
        </p:nvGrpSpPr>
        <p:grpSpPr>
          <a:xfrm>
            <a:off x="34925" y="-22225"/>
            <a:ext cx="9144000" cy="1976438"/>
            <a:chOff x="0" y="0"/>
            <a:chExt cx="14400" cy="3120"/>
          </a:xfrm>
        </p:grpSpPr>
        <p:grpSp>
          <p:nvGrpSpPr>
            <p:cNvPr id="15370" name="Group 10"/>
            <p:cNvGrpSpPr>
              <a:grpSpLocks noChangeAspect="1"/>
            </p:cNvGrpSpPr>
            <p:nvPr/>
          </p:nvGrpSpPr>
          <p:grpSpPr>
            <a:xfrm>
              <a:off x="0" y="0"/>
              <a:ext cx="14400" cy="3120"/>
              <a:chOff x="0" y="0"/>
              <a:chExt cx="5760" cy="1248"/>
            </a:xfrm>
          </p:grpSpPr>
          <p:pic>
            <p:nvPicPr>
              <p:cNvPr id="15372" name="Picture 11" descr="女老师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2160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3" name="Picture 12" descr="对话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0" y="0"/>
                <a:ext cx="3600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5371" name="Text Box 13"/>
            <p:cNvSpPr txBox="1"/>
            <p:nvPr/>
          </p:nvSpPr>
          <p:spPr>
            <a:xfrm>
              <a:off x="7269" y="649"/>
              <a:ext cx="5261" cy="12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我   会   读</a:t>
              </a:r>
              <a:endParaRPr lang="zh-CN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 bldLvl="0" animBg="1"/>
      <p:bldP spid="16390" grpId="0" bldLvl="0" animBg="1"/>
      <p:bldP spid="163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2" descr="pic_30328"/>
          <p:cNvSpPr>
            <a:spLocks noChangeAspect="1"/>
          </p:cNvSpPr>
          <p:nvPr/>
        </p:nvSpPr>
        <p:spPr>
          <a:xfrm>
            <a:off x="3759200" y="3332163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Rectangle 3"/>
          <p:cNvSpPr/>
          <p:nvPr/>
        </p:nvSpPr>
        <p:spPr>
          <a:xfrm>
            <a:off x="3767138" y="1181100"/>
            <a:ext cx="4476750" cy="36099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一横像上面的两个树枝，一撇一捺像下面的两个树杈，一竖像中间的干。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1390650" y="5213350"/>
            <a:ext cx="1204913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木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4991100" y="5746750"/>
            <a:ext cx="287337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木头、木材 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4" name="Rectangle 6"/>
          <p:cNvSpPr/>
          <p:nvPr/>
        </p:nvSpPr>
        <p:spPr>
          <a:xfrm>
            <a:off x="3036888" y="5632450"/>
            <a:ext cx="1022350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mù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7415" name="Picture 7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53775" t="55798" r="32304" b="21112"/>
          <a:stretch>
            <a:fillRect/>
          </a:stretch>
        </p:blipFill>
        <p:spPr>
          <a:xfrm>
            <a:off x="360363" y="1252538"/>
            <a:ext cx="3119437" cy="367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 bldLvl="0" animBg="1"/>
      <p:bldP spid="17413" grpId="0" bldLvl="0" animBg="1"/>
      <p:bldP spid="174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 descr="pic_30328"/>
          <p:cNvSpPr>
            <a:spLocks noChangeAspect="1"/>
          </p:cNvSpPr>
          <p:nvPr/>
        </p:nvSpPr>
        <p:spPr>
          <a:xfrm>
            <a:off x="3903663" y="3332163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5" name="Rectangle 3"/>
          <p:cNvSpPr/>
          <p:nvPr/>
        </p:nvSpPr>
        <p:spPr>
          <a:xfrm>
            <a:off x="3911600" y="1617663"/>
            <a:ext cx="4476750" cy="27305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禾字的一撇是禾苗上面穗，下面“禾”是禾苗的“杆” 。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1535113" y="5213350"/>
            <a:ext cx="1204912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禾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5135563" y="5716588"/>
            <a:ext cx="120332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禾苗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8" name="Rectangle 6"/>
          <p:cNvSpPr/>
          <p:nvPr/>
        </p:nvSpPr>
        <p:spPr>
          <a:xfrm>
            <a:off x="3048000" y="5645150"/>
            <a:ext cx="836613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hé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8439" name="Picture 7" descr="pic_30328"/>
          <p:cNvPicPr>
            <a:picLocks noChangeAspect="1"/>
          </p:cNvPicPr>
          <p:nvPr/>
        </p:nvPicPr>
        <p:blipFill>
          <a:blip r:embed="rId1">
            <a:lum contrast="30000"/>
          </a:blip>
          <a:srcRect l="68326" t="55321" r="17834" b="21150"/>
          <a:stretch>
            <a:fillRect/>
          </a:stretch>
        </p:blipFill>
        <p:spPr>
          <a:xfrm>
            <a:off x="600075" y="1252538"/>
            <a:ext cx="3043238" cy="367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  <p:bldP spid="184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AutoShape 2" descr="pic_30328"/>
          <p:cNvSpPr>
            <a:spLocks noChangeAspect="1"/>
          </p:cNvSpPr>
          <p:nvPr/>
        </p:nvSpPr>
        <p:spPr>
          <a:xfrm>
            <a:off x="4059238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Rectangle 3"/>
          <p:cNvSpPr/>
          <p:nvPr/>
        </p:nvSpPr>
        <p:spPr>
          <a:xfrm>
            <a:off x="4067175" y="1541463"/>
            <a:ext cx="4476750" cy="19589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lnSpc>
                <a:spcPct val="17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竹字的上面像竹叶，下面像竹竿。 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690688" y="5157788"/>
            <a:ext cx="1204912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竹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1" name="Rectangle 5"/>
          <p:cNvSpPr/>
          <p:nvPr/>
        </p:nvSpPr>
        <p:spPr>
          <a:xfrm>
            <a:off x="5291138" y="5661025"/>
            <a:ext cx="2732087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竹叶、竹竿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3203575" y="5589588"/>
            <a:ext cx="1146175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zhú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3" name="Picture 7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83125" t="55800" r="3172" b="21507"/>
          <a:stretch>
            <a:fillRect/>
          </a:stretch>
        </p:blipFill>
        <p:spPr>
          <a:xfrm>
            <a:off x="539750" y="1196975"/>
            <a:ext cx="3184525" cy="374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  <p:bldP spid="19461" grpId="0" bldLvl="0" animBg="1"/>
      <p:bldP spid="1946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53519" t="19926" r="32709" b="57091"/>
          <a:stretch>
            <a:fillRect/>
          </a:stretch>
        </p:blipFill>
        <p:spPr>
          <a:xfrm>
            <a:off x="1258888" y="1196975"/>
            <a:ext cx="3163887" cy="374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/>
          <p:nvPr/>
        </p:nvSpPr>
        <p:spPr>
          <a:xfrm>
            <a:off x="6011863" y="2205038"/>
            <a:ext cx="1204912" cy="24336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48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rì</a:t>
            </a:r>
            <a:endParaRPr lang="en-US" altLang="zh-CN" sz="48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日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68323" t="20418" r="17912" b="56778"/>
          <a:stretch>
            <a:fillRect/>
          </a:stretch>
        </p:blipFill>
        <p:spPr>
          <a:xfrm>
            <a:off x="1158875" y="1268413"/>
            <a:ext cx="3125788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3"/>
          <p:cNvSpPr/>
          <p:nvPr/>
        </p:nvSpPr>
        <p:spPr>
          <a:xfrm>
            <a:off x="5422900" y="2170113"/>
            <a:ext cx="1236663" cy="26273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algn="ctr">
              <a:lnSpc>
                <a:spcPct val="130000"/>
              </a:lnSpc>
            </a:pPr>
            <a:r>
              <a:rPr lang="en-US" altLang="zh-CN" sz="48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yuè</a:t>
            </a:r>
            <a:endParaRPr lang="en-US" altLang="zh-CN" sz="48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月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82779" t="19926" r="3456" b="57269"/>
          <a:stretch>
            <a:fillRect/>
          </a:stretch>
        </p:blipFill>
        <p:spPr>
          <a:xfrm>
            <a:off x="971550" y="1125538"/>
            <a:ext cx="3248025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3"/>
          <p:cNvSpPr/>
          <p:nvPr/>
        </p:nvSpPr>
        <p:spPr>
          <a:xfrm>
            <a:off x="5383213" y="1892300"/>
            <a:ext cx="1204912" cy="28225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algn="ctr">
              <a:lnSpc>
                <a:spcPct val="140000"/>
              </a:lnSpc>
            </a:pPr>
            <a:r>
              <a:rPr lang="en-US" altLang="zh-CN" sz="4800" b="1" dirty="0">
                <a:solidFill>
                  <a:srgbClr val="0656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huǒ</a:t>
            </a:r>
            <a:endParaRPr lang="en-US" altLang="zh-CN" sz="4800" b="1" dirty="0">
              <a:solidFill>
                <a:srgbClr val="06561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>
              <a:lnSpc>
                <a:spcPct val="140000"/>
              </a:lnSpc>
            </a:pPr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火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755650" y="1844675"/>
            <a:ext cx="6840538" cy="37084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这些汉字与它所表示的实物非常像，这样的字叫——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象形字</a:t>
            </a:r>
            <a:endParaRPr lang="zh-CN" altLang="en-US" sz="66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5843" name="57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8200" y="5638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35844"/>
          <p:cNvSpPr txBox="1"/>
          <p:nvPr/>
        </p:nvSpPr>
        <p:spPr>
          <a:xfrm>
            <a:off x="895350" y="3643630"/>
            <a:ext cx="7175500" cy="2174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dirty="0">
                <a:latin typeface="微软雅黑" panose="020B0503020204020204" charset="-122"/>
                <a:ea typeface="微软雅黑" panose="020B0503020204020204" charset="-122"/>
              </a:rPr>
              <a:t>第一关：请用多种方法认识这七个字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8" name="矩形 35845"/>
          <p:cNvSpPr/>
          <p:nvPr/>
        </p:nvSpPr>
        <p:spPr>
          <a:xfrm>
            <a:off x="0" y="0"/>
            <a:ext cx="309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62" name="对象 40961"/>
          <p:cNvGraphicFramePr/>
          <p:nvPr/>
        </p:nvGraphicFramePr>
        <p:xfrm>
          <a:off x="762000" y="304800"/>
          <a:ext cx="1066800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33450" imgH="809625" progId="Paint.Picture">
                  <p:embed/>
                </p:oleObj>
              </mc:Choice>
              <mc:Fallback>
                <p:oleObj name="" r:id="rId1" imgW="933450" imgH="8096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2000" y="304800"/>
                        <a:ext cx="1066800" cy="925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对象 40963"/>
          <p:cNvGraphicFramePr/>
          <p:nvPr/>
        </p:nvGraphicFramePr>
        <p:xfrm>
          <a:off x="3810000" y="228600"/>
          <a:ext cx="711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685800" imgH="1028700" progId="Paint.Picture">
                  <p:embed/>
                </p:oleObj>
              </mc:Choice>
              <mc:Fallback>
                <p:oleObj name="" r:id="rId3" imgW="685800" imgH="10287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0" y="228600"/>
                        <a:ext cx="711200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970" name="组合 40969"/>
          <p:cNvGrpSpPr/>
          <p:nvPr/>
        </p:nvGrpSpPr>
        <p:grpSpPr>
          <a:xfrm>
            <a:off x="1979613" y="692150"/>
            <a:ext cx="1087437" cy="1674813"/>
            <a:chOff x="879" y="405"/>
            <a:chExt cx="685" cy="1055"/>
          </a:xfrm>
        </p:grpSpPr>
        <p:sp>
          <p:nvSpPr>
            <p:cNvPr id="7172" name="文本框 40970"/>
            <p:cNvSpPr txBox="1"/>
            <p:nvPr/>
          </p:nvSpPr>
          <p:spPr>
            <a:xfrm>
              <a:off x="879" y="480"/>
              <a:ext cx="672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9600" b="1" dirty="0">
                  <a:solidFill>
                    <a:srgbClr val="CC3399"/>
                  </a:solidFill>
                  <a:latin typeface="Arial" panose="020B0604020202020204" pitchFamily="34" charset="0"/>
                  <a:ea typeface="楷体_GB2312" pitchFamily="49" charset="-122"/>
                </a:rPr>
                <a:t>口</a:t>
              </a:r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3" name="文本框 40971"/>
            <p:cNvSpPr txBox="1"/>
            <p:nvPr/>
          </p:nvSpPr>
          <p:spPr>
            <a:xfrm>
              <a:off x="1020" y="405"/>
              <a:ext cx="5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k</a:t>
              </a:r>
              <a:r>
                <a:rPr lang="en-US" altLang="zh-CN" sz="3200" b="1">
                  <a:solidFill>
                    <a:srgbClr val="0066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ǒ</a:t>
              </a:r>
              <a:r>
                <a:rPr lang="en-US" altLang="zh-CN" sz="3200" b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u</a:t>
              </a:r>
              <a:endParaRPr lang="en-US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0973" name="组合 40972"/>
          <p:cNvGrpSpPr/>
          <p:nvPr/>
        </p:nvGrpSpPr>
        <p:grpSpPr>
          <a:xfrm>
            <a:off x="4716463" y="0"/>
            <a:ext cx="1295400" cy="1871663"/>
            <a:chOff x="3016" y="119"/>
            <a:chExt cx="672" cy="1179"/>
          </a:xfrm>
        </p:grpSpPr>
        <p:sp>
          <p:nvSpPr>
            <p:cNvPr id="7175" name="文本框 40973"/>
            <p:cNvSpPr txBox="1"/>
            <p:nvPr/>
          </p:nvSpPr>
          <p:spPr>
            <a:xfrm>
              <a:off x="3016" y="318"/>
              <a:ext cx="672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9600" b="1" dirty="0">
                  <a:solidFill>
                    <a:srgbClr val="CC3399"/>
                  </a:solidFill>
                  <a:latin typeface="Arial" panose="020B0604020202020204" pitchFamily="34" charset="0"/>
                  <a:ea typeface="楷体_GB2312" pitchFamily="49" charset="-122"/>
                </a:rPr>
                <a:t>耳</a:t>
              </a:r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6" name="文本框 40974"/>
            <p:cNvSpPr txBox="1"/>
            <p:nvPr/>
          </p:nvSpPr>
          <p:spPr>
            <a:xfrm>
              <a:off x="3107" y="119"/>
              <a:ext cx="42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600" b="1">
                  <a:solidFill>
                    <a:srgbClr val="0066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ě</a:t>
              </a:r>
              <a:r>
                <a:rPr lang="en-US" altLang="zh-CN" sz="3600" b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36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0976" name="组合 40975"/>
          <p:cNvGrpSpPr/>
          <p:nvPr/>
        </p:nvGrpSpPr>
        <p:grpSpPr>
          <a:xfrm>
            <a:off x="1763713" y="2325688"/>
            <a:ext cx="1349375" cy="1824037"/>
            <a:chOff x="1066" y="1555"/>
            <a:chExt cx="850" cy="1149"/>
          </a:xfrm>
        </p:grpSpPr>
        <p:sp>
          <p:nvSpPr>
            <p:cNvPr id="7178" name="文本框 40976"/>
            <p:cNvSpPr txBox="1"/>
            <p:nvPr/>
          </p:nvSpPr>
          <p:spPr>
            <a:xfrm>
              <a:off x="1066" y="1724"/>
              <a:ext cx="850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9" name="文本框 40977"/>
            <p:cNvSpPr txBox="1"/>
            <p:nvPr/>
          </p:nvSpPr>
          <p:spPr>
            <a:xfrm>
              <a:off x="1344" y="1555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endPara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0979" name="组合 40978"/>
          <p:cNvGrpSpPr/>
          <p:nvPr/>
        </p:nvGrpSpPr>
        <p:grpSpPr>
          <a:xfrm>
            <a:off x="2627313" y="4797425"/>
            <a:ext cx="1416050" cy="1803400"/>
            <a:chOff x="3016" y="1568"/>
            <a:chExt cx="695" cy="1136"/>
          </a:xfrm>
        </p:grpSpPr>
        <p:sp>
          <p:nvSpPr>
            <p:cNvPr id="7181" name="文本框 40979"/>
            <p:cNvSpPr txBox="1"/>
            <p:nvPr/>
          </p:nvSpPr>
          <p:spPr>
            <a:xfrm>
              <a:off x="3016" y="1724"/>
              <a:ext cx="672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9600" b="1" dirty="0">
                  <a:solidFill>
                    <a:srgbClr val="CC3399"/>
                  </a:solidFill>
                  <a:latin typeface="Arial" panose="020B0604020202020204" pitchFamily="34" charset="0"/>
                  <a:ea typeface="楷体_GB2312" pitchFamily="49" charset="-122"/>
                </a:rPr>
                <a:t>站</a:t>
              </a:r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82" name="文本框 40980"/>
            <p:cNvSpPr txBox="1"/>
            <p:nvPr/>
          </p:nvSpPr>
          <p:spPr>
            <a:xfrm>
              <a:off x="3157" y="1568"/>
              <a:ext cx="5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Zh</a:t>
              </a:r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New Gulim" pitchFamily="18" charset="-127"/>
                </a:rPr>
                <a:t>à</a:t>
              </a:r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endParaRPr lang="en-US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0991" name="组合 40990"/>
          <p:cNvGrpSpPr/>
          <p:nvPr/>
        </p:nvGrpSpPr>
        <p:grpSpPr>
          <a:xfrm>
            <a:off x="7596188" y="4557713"/>
            <a:ext cx="1381125" cy="1824037"/>
            <a:chOff x="4785" y="2871"/>
            <a:chExt cx="870" cy="1149"/>
          </a:xfrm>
        </p:grpSpPr>
        <p:sp>
          <p:nvSpPr>
            <p:cNvPr id="7184" name="文本框 40991"/>
            <p:cNvSpPr txBox="1"/>
            <p:nvPr/>
          </p:nvSpPr>
          <p:spPr>
            <a:xfrm>
              <a:off x="4785" y="3040"/>
              <a:ext cx="870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85" name="文本框 40992"/>
            <p:cNvSpPr txBox="1"/>
            <p:nvPr/>
          </p:nvSpPr>
          <p:spPr>
            <a:xfrm>
              <a:off x="4921" y="2871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endPara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aphicFrame>
        <p:nvGraphicFramePr>
          <p:cNvPr id="7186" name="对象 40994"/>
          <p:cNvGraphicFramePr/>
          <p:nvPr/>
        </p:nvGraphicFramePr>
        <p:xfrm>
          <a:off x="6011863" y="1196975"/>
          <a:ext cx="16573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1600200" imgH="790575" progId="Paint.Picture">
                  <p:embed/>
                </p:oleObj>
              </mc:Choice>
              <mc:Fallback>
                <p:oleObj name="" r:id="rId5" imgW="1600200" imgH="7905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FEDFCF"/>
                          </a:clrFrom>
                          <a:clrTo>
                            <a:srgbClr val="FEDFCF">
                              <a:alpha val="0"/>
                            </a:srgbClr>
                          </a:clrTo>
                        </a:clrChange>
                        <a:lum bright="12000"/>
                      </a:blip>
                      <a:stretch>
                        <a:fillRect/>
                      </a:stretch>
                    </p:blipFill>
                    <p:spPr>
                      <a:xfrm>
                        <a:off x="6011863" y="1196975"/>
                        <a:ext cx="1657350" cy="808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7" name="矩形 40996"/>
          <p:cNvSpPr/>
          <p:nvPr/>
        </p:nvSpPr>
        <p:spPr>
          <a:xfrm>
            <a:off x="7740650" y="549275"/>
            <a:ext cx="793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b="1">
                <a:solidFill>
                  <a:schemeClr val="hlink"/>
                </a:solidFill>
                <a:latin typeface="Arial" panose="020B0604020202020204" pitchFamily="34" charset="0"/>
                <a:ea typeface="New Gulim" pitchFamily="18" charset="-127"/>
              </a:rPr>
              <a:t>mù</a:t>
            </a:r>
            <a:endParaRPr lang="en-US" altLang="zh-CN" sz="3200" b="1">
              <a:solidFill>
                <a:schemeClr val="hlink"/>
              </a:solidFill>
              <a:latin typeface="Arial" panose="020B0604020202020204" pitchFamily="34" charset="0"/>
              <a:ea typeface="New Gulim" pitchFamily="18" charset="-127"/>
            </a:endParaRPr>
          </a:p>
        </p:txBody>
      </p:sp>
      <p:sp>
        <p:nvSpPr>
          <p:cNvPr id="7188" name="矩形 40997"/>
          <p:cNvSpPr/>
          <p:nvPr/>
        </p:nvSpPr>
        <p:spPr>
          <a:xfrm>
            <a:off x="7361238" y="836613"/>
            <a:ext cx="2106612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9" name="矩形 41000"/>
          <p:cNvSpPr/>
          <p:nvPr/>
        </p:nvSpPr>
        <p:spPr>
          <a:xfrm>
            <a:off x="2771775" y="2565400"/>
            <a:ext cx="12255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200" b="1" err="1">
                <a:solidFill>
                  <a:srgbClr val="006600"/>
                </a:solidFill>
                <a:latin typeface="Arial" panose="020B0604020202020204" pitchFamily="34" charset="0"/>
                <a:ea typeface="New Gulim" pitchFamily="18" charset="-127"/>
              </a:rPr>
              <a:t>shǒu</a:t>
            </a:r>
            <a:endParaRPr lang="en-US" altLang="zh-CN" sz="3200" b="1">
              <a:solidFill>
                <a:srgbClr val="006600"/>
              </a:solidFill>
              <a:latin typeface="Arial" panose="020B0604020202020204" pitchFamily="34" charset="0"/>
              <a:ea typeface="New Gulim" pitchFamily="18" charset="-127"/>
            </a:endParaRPr>
          </a:p>
        </p:txBody>
      </p:sp>
      <p:sp>
        <p:nvSpPr>
          <p:cNvPr id="7190" name="矩形 41001"/>
          <p:cNvSpPr/>
          <p:nvPr/>
        </p:nvSpPr>
        <p:spPr>
          <a:xfrm>
            <a:off x="2700338" y="3213100"/>
            <a:ext cx="1404937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手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191" name="图片 41002" descr="手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188" y="2852738"/>
            <a:ext cx="1800225" cy="1376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2" name="图片 41003" descr="足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6463" y="2924175"/>
            <a:ext cx="1843087" cy="1149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5" name="组合 41004"/>
          <p:cNvGrpSpPr/>
          <p:nvPr/>
        </p:nvGrpSpPr>
        <p:grpSpPr>
          <a:xfrm>
            <a:off x="6732588" y="4868863"/>
            <a:ext cx="1368425" cy="1803400"/>
            <a:chOff x="3016" y="1568"/>
            <a:chExt cx="672" cy="1136"/>
          </a:xfrm>
        </p:grpSpPr>
        <p:sp>
          <p:nvSpPr>
            <p:cNvPr id="7194" name="文本框 41005"/>
            <p:cNvSpPr txBox="1"/>
            <p:nvPr/>
          </p:nvSpPr>
          <p:spPr>
            <a:xfrm>
              <a:off x="3016" y="1724"/>
              <a:ext cx="672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9600" b="1" dirty="0">
                  <a:solidFill>
                    <a:srgbClr val="CC3399"/>
                  </a:solidFill>
                  <a:latin typeface="Arial" panose="020B0604020202020204" pitchFamily="34" charset="0"/>
                  <a:ea typeface="楷体_GB2312" pitchFamily="49" charset="-122"/>
                </a:rPr>
                <a:t>坐</a:t>
              </a:r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95" name="文本框 41006"/>
            <p:cNvSpPr txBox="1"/>
            <p:nvPr/>
          </p:nvSpPr>
          <p:spPr>
            <a:xfrm>
              <a:off x="3157" y="1568"/>
              <a:ext cx="45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</a:t>
              </a:r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New Gulim" pitchFamily="18" charset="-127"/>
                </a:rPr>
                <a:t>uò</a:t>
              </a:r>
              <a:endParaRPr lang="en-US" altLang="zh-CN" sz="3200" b="1">
                <a:solidFill>
                  <a:srgbClr val="006600"/>
                </a:solidFill>
                <a:latin typeface="Arial" panose="020B0604020202020204" pitchFamily="34" charset="0"/>
                <a:ea typeface="New Gulim" pitchFamily="18" charset="-127"/>
              </a:endParaRPr>
            </a:p>
          </p:txBody>
        </p:sp>
      </p:grpSp>
      <p:grpSp>
        <p:nvGrpSpPr>
          <p:cNvPr id="41008" name="组合 41007"/>
          <p:cNvGrpSpPr/>
          <p:nvPr/>
        </p:nvGrpSpPr>
        <p:grpSpPr>
          <a:xfrm>
            <a:off x="6659563" y="2781300"/>
            <a:ext cx="1368425" cy="1803400"/>
            <a:chOff x="3016" y="1568"/>
            <a:chExt cx="672" cy="1136"/>
          </a:xfrm>
        </p:grpSpPr>
        <p:sp>
          <p:nvSpPr>
            <p:cNvPr id="7197" name="文本框 41008"/>
            <p:cNvSpPr txBox="1"/>
            <p:nvPr/>
          </p:nvSpPr>
          <p:spPr>
            <a:xfrm>
              <a:off x="3016" y="1724"/>
              <a:ext cx="672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9600" b="1" dirty="0">
                  <a:solidFill>
                    <a:srgbClr val="CC3399"/>
                  </a:solidFill>
                  <a:latin typeface="Arial" panose="020B0604020202020204" pitchFamily="34" charset="0"/>
                  <a:ea typeface="楷体_GB2312" pitchFamily="49" charset="-122"/>
                </a:rPr>
                <a:t>足</a:t>
              </a:r>
              <a:endPara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98" name="文本框 41009"/>
            <p:cNvSpPr txBox="1"/>
            <p:nvPr/>
          </p:nvSpPr>
          <p:spPr>
            <a:xfrm>
              <a:off x="3157" y="1568"/>
              <a:ext cx="31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Z</a:t>
              </a:r>
              <a:r>
                <a:rPr lang="en-US" altLang="zh-CN" sz="3200" b="1" err="1">
                  <a:solidFill>
                    <a:srgbClr val="006600"/>
                  </a:solidFill>
                  <a:latin typeface="Arial" panose="020B0604020202020204" pitchFamily="34" charset="0"/>
                  <a:ea typeface="New Gulim" pitchFamily="18" charset="-127"/>
                </a:rPr>
                <a:t>ú</a:t>
              </a:r>
              <a:endParaRPr lang="en-US" altLang="zh-CN" sz="3200" b="1">
                <a:solidFill>
                  <a:srgbClr val="006600"/>
                </a:solidFill>
                <a:latin typeface="Arial" panose="020B0604020202020204" pitchFamily="34" charset="0"/>
                <a:ea typeface="New Gulim" pitchFamily="18" charset="-127"/>
              </a:endParaRPr>
            </a:p>
          </p:txBody>
        </p:sp>
      </p:grpSp>
      <p:pic>
        <p:nvPicPr>
          <p:cNvPr id="7199" name="图片 41010" descr="0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088" y="4797425"/>
            <a:ext cx="1627187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0" name="图片 41011" descr="0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59338" y="4813300"/>
            <a:ext cx="1803400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1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4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900113" y="1196975"/>
            <a:ext cx="72009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000" b="1" dirty="0">
                <a:latin typeface="Arial" panose="020B0604020202020204" pitchFamily="34" charset="0"/>
                <a:ea typeface="楷体_GB2312" pitchFamily="49" charset="-122"/>
              </a:rPr>
              <a:t>鱼 飞 雨 风 土云 马 牛 山 水下 大 田 去 里</a:t>
            </a:r>
            <a:endParaRPr lang="zh-CN" altLang="en-US" sz="8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2238375" y="4714875"/>
            <a:ext cx="4910138" cy="11887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口耳目手足</a:t>
            </a:r>
            <a:endParaRPr kumimoji="0" lang="zh-CN" altLang="en-US" sz="4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3775" y="4335463"/>
            <a:ext cx="3982085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kǒu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ěr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shǒu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2532" name="Picture 6" descr="C:\Documents and Settings\Administrator\桌面\xs27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149350"/>
            <a:ext cx="4348163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632325" y="1954213"/>
            <a:ext cx="4197350" cy="30175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口、耳、目、手、足是 身 体 的 五 个 器 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2325" y="1560513"/>
            <a:ext cx="3951605" cy="29489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7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kǒu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ěr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shǒu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de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ɡuān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9" name="Picture 6" descr="C:\Documents and Settings\Administrator\桌面\xs27_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90" y="1901546"/>
            <a:ext cx="4347769" cy="3040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011a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Rectangle 3"/>
          <p:cNvSpPr/>
          <p:nvPr/>
        </p:nvSpPr>
        <p:spPr>
          <a:xfrm>
            <a:off x="0" y="2854325"/>
            <a:ext cx="61912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耳（　）（　）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3012" name="Rectangle 4"/>
          <p:cNvSpPr/>
          <p:nvPr/>
        </p:nvSpPr>
        <p:spPr>
          <a:xfrm>
            <a:off x="0" y="4654550"/>
            <a:ext cx="5005388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月（　）（　）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1368425" y="2854325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口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3455988" y="2854325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目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3015" name="Line 7"/>
          <p:cNvSpPr/>
          <p:nvPr/>
        </p:nvSpPr>
        <p:spPr>
          <a:xfrm>
            <a:off x="4824413" y="3357563"/>
            <a:ext cx="13684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16" name="Text Box 8"/>
          <p:cNvSpPr txBox="1"/>
          <p:nvPr/>
        </p:nvSpPr>
        <p:spPr>
          <a:xfrm>
            <a:off x="6300788" y="2925763"/>
            <a:ext cx="26352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人体器官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1403350" y="4654550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日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2" name="Text Box 10"/>
          <p:cNvSpPr txBox="1"/>
          <p:nvPr/>
        </p:nvSpPr>
        <p:spPr>
          <a:xfrm>
            <a:off x="3492500" y="4725988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火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3019" name="Line 11"/>
          <p:cNvSpPr/>
          <p:nvPr/>
        </p:nvSpPr>
        <p:spPr>
          <a:xfrm>
            <a:off x="4787900" y="5157788"/>
            <a:ext cx="12969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3020" name="Text Box 12"/>
          <p:cNvSpPr txBox="1"/>
          <p:nvPr/>
        </p:nvSpPr>
        <p:spPr>
          <a:xfrm>
            <a:off x="6300788" y="4672013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自然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3021" name="Rectangle 13"/>
          <p:cNvSpPr/>
          <p:nvPr/>
        </p:nvSpPr>
        <p:spPr>
          <a:xfrm>
            <a:off x="323850" y="982663"/>
            <a:ext cx="6553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耳 月 火 目 日 口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22" name="AutoShape 14"/>
          <p:cNvSpPr/>
          <p:nvPr/>
        </p:nvSpPr>
        <p:spPr>
          <a:xfrm>
            <a:off x="6732588" y="0"/>
            <a:ext cx="2411412" cy="21336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3" name="Text Box 15"/>
          <p:cNvSpPr txBox="1"/>
          <p:nvPr/>
        </p:nvSpPr>
        <p:spPr>
          <a:xfrm>
            <a:off x="7124700" y="477838"/>
            <a:ext cx="2019300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我们来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分类吧！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0"/>
      <p:bldP spid="44041" grpId="0"/>
      <p:bldP spid="440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01257327799125"/>
          <p:cNvPicPr>
            <a:picLocks noChangeAspect="1"/>
          </p:cNvPicPr>
          <p:nvPr/>
        </p:nvPicPr>
        <p:blipFill>
          <a:blip r:embed="rId1">
            <a:lum bright="-35999" contrast="90000"/>
          </a:blip>
          <a:srcRect l="69119" t="56015" r="15054" b="25961"/>
          <a:stretch>
            <a:fillRect/>
          </a:stretch>
        </p:blipFill>
        <p:spPr>
          <a:xfrm>
            <a:off x="6300788" y="1196975"/>
            <a:ext cx="1806575" cy="1973263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4035" name="Picture 3" descr="01257327799125"/>
          <p:cNvPicPr>
            <a:picLocks noChangeAspect="1"/>
          </p:cNvPicPr>
          <p:nvPr/>
        </p:nvPicPr>
        <p:blipFill>
          <a:blip r:embed="rId1">
            <a:lum bright="-23999" contrast="42000"/>
          </a:blip>
          <a:srcRect l="9877" t="57526" r="70363" b="28180"/>
          <a:stretch>
            <a:fillRect/>
          </a:stretch>
        </p:blipFill>
        <p:spPr>
          <a:xfrm>
            <a:off x="395288" y="1270000"/>
            <a:ext cx="1852612" cy="186848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4036" name="Picture 4" descr="01257327799125"/>
          <p:cNvPicPr>
            <a:picLocks noChangeAspect="1"/>
          </p:cNvPicPr>
          <p:nvPr/>
        </p:nvPicPr>
        <p:blipFill>
          <a:blip r:embed="rId1">
            <a:lum bright="-12000" contrast="24000"/>
          </a:blip>
          <a:srcRect l="40108" t="56015" r="43619" b="26755"/>
          <a:stretch>
            <a:fillRect/>
          </a:stretch>
        </p:blipFill>
        <p:spPr>
          <a:xfrm>
            <a:off x="3492500" y="1196975"/>
            <a:ext cx="1809750" cy="197643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4037" name="Picture 5" descr="01257327799125"/>
          <p:cNvPicPr>
            <a:picLocks noChangeAspect="1"/>
          </p:cNvPicPr>
          <p:nvPr/>
        </p:nvPicPr>
        <p:blipFill>
          <a:blip r:embed="rId1">
            <a:lum bright="-35999" contrast="72000"/>
          </a:blip>
          <a:srcRect l="83812" t="69313" r="8723" b="22853"/>
          <a:stretch>
            <a:fillRect/>
          </a:stretch>
        </p:blipFill>
        <p:spPr>
          <a:xfrm>
            <a:off x="7956550" y="2565400"/>
            <a:ext cx="863600" cy="84613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4038" name="Picture 6" descr="01257327799125"/>
          <p:cNvPicPr>
            <a:picLocks noChangeAspect="1"/>
          </p:cNvPicPr>
          <p:nvPr/>
        </p:nvPicPr>
        <p:blipFill>
          <a:blip r:embed="rId1">
            <a:lum bright="-23999" contrast="30000"/>
          </a:blip>
          <a:srcRect l="23795" t="69554" r="66876" b="23665"/>
          <a:stretch>
            <a:fillRect/>
          </a:stretch>
        </p:blipFill>
        <p:spPr>
          <a:xfrm>
            <a:off x="1835150" y="2420938"/>
            <a:ext cx="1000125" cy="863600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4039" name="Picture 7" descr="01257327799125"/>
          <p:cNvPicPr>
            <a:picLocks noChangeAspect="1"/>
          </p:cNvPicPr>
          <p:nvPr/>
        </p:nvPicPr>
        <p:blipFill>
          <a:blip r:embed="rId1">
            <a:lum bright="-12000" contrast="24000"/>
          </a:blip>
          <a:srcRect l="54112" t="69313" r="37801" b="22853"/>
          <a:stretch>
            <a:fillRect/>
          </a:stretch>
        </p:blipFill>
        <p:spPr>
          <a:xfrm>
            <a:off x="5003800" y="2565400"/>
            <a:ext cx="898525" cy="792163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4040" name="Rectangle 8"/>
          <p:cNvSpPr/>
          <p:nvPr/>
        </p:nvSpPr>
        <p:spPr>
          <a:xfrm>
            <a:off x="538163" y="3860800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6000" b="1" dirty="0">
                <a:latin typeface="Century Gothic" pitchFamily="34" charset="0"/>
                <a:ea typeface="宋体" panose="02010600030101010101" pitchFamily="2" charset="-122"/>
              </a:rPr>
              <a:t>yáng</a:t>
            </a:r>
            <a:endParaRPr lang="en-US" altLang="zh-CN" sz="6000" b="1" dirty="0">
              <a:latin typeface="Century Gothic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Rectangle 9"/>
          <p:cNvSpPr/>
          <p:nvPr/>
        </p:nvSpPr>
        <p:spPr>
          <a:xfrm>
            <a:off x="858838" y="4781550"/>
            <a:ext cx="1204912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8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羊</a:t>
            </a:r>
            <a:endParaRPr lang="zh-CN" altLang="en-US" sz="8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4042" name="Group 10"/>
          <p:cNvGrpSpPr/>
          <p:nvPr/>
        </p:nvGrpSpPr>
        <p:grpSpPr>
          <a:xfrm>
            <a:off x="3635375" y="3933825"/>
            <a:ext cx="1695450" cy="2247900"/>
            <a:chOff x="0" y="0"/>
            <a:chExt cx="2670" cy="3539"/>
          </a:xfrm>
        </p:grpSpPr>
        <p:sp>
          <p:nvSpPr>
            <p:cNvPr id="44046" name="Rectangle 11"/>
            <p:cNvSpPr/>
            <p:nvPr/>
          </p:nvSpPr>
          <p:spPr>
            <a:xfrm>
              <a:off x="0" y="0"/>
              <a:ext cx="2670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6000" b="1" dirty="0">
                  <a:latin typeface="Century Gothic" pitchFamily="34" charset="0"/>
                  <a:ea typeface="宋体" panose="02010600030101010101" pitchFamily="2" charset="-122"/>
                </a:rPr>
                <a:t>niǎo</a:t>
              </a:r>
              <a:endParaRPr lang="en-US" altLang="zh-CN" sz="6000" b="1" dirty="0">
                <a:latin typeface="Century Gothic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47" name="Rectangle 12"/>
            <p:cNvSpPr/>
            <p:nvPr/>
          </p:nvSpPr>
          <p:spPr>
            <a:xfrm>
              <a:off x="452" y="1475"/>
              <a:ext cx="1898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8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鸟</a:t>
              </a:r>
              <a:endParaRPr lang="zh-CN" altLang="en-US" sz="8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4043" name="Group 13"/>
          <p:cNvGrpSpPr/>
          <p:nvPr/>
        </p:nvGrpSpPr>
        <p:grpSpPr>
          <a:xfrm>
            <a:off x="6661150" y="3933825"/>
            <a:ext cx="1439863" cy="2317750"/>
            <a:chOff x="0" y="0"/>
            <a:chExt cx="1898" cy="3536"/>
          </a:xfrm>
        </p:grpSpPr>
        <p:sp>
          <p:nvSpPr>
            <p:cNvPr id="44044" name="Rectangle 14"/>
            <p:cNvSpPr/>
            <p:nvPr/>
          </p:nvSpPr>
          <p:spPr>
            <a:xfrm>
              <a:off x="228" y="0"/>
              <a:ext cx="1500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6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tù</a:t>
              </a:r>
              <a:endPara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045" name="Rectangle 15"/>
            <p:cNvSpPr/>
            <p:nvPr/>
          </p:nvSpPr>
          <p:spPr>
            <a:xfrm>
              <a:off x="0" y="1472"/>
              <a:ext cx="1898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8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兔</a:t>
              </a:r>
              <a:endParaRPr lang="zh-CN" altLang="en-US" sz="8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 descr="21257327799125"/>
          <p:cNvPicPr>
            <a:picLocks noChangeAspect="1"/>
          </p:cNvPicPr>
          <p:nvPr/>
        </p:nvPicPr>
        <p:blipFill>
          <a:blip r:embed="rId1">
            <a:lum bright="-23999" contrast="54000"/>
          </a:blip>
          <a:srcRect l="69925" t="55283" r="14323" b="28943"/>
          <a:stretch>
            <a:fillRect/>
          </a:stretch>
        </p:blipFill>
        <p:spPr>
          <a:xfrm>
            <a:off x="6804025" y="1241425"/>
            <a:ext cx="1781175" cy="1924050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5059" name="Picture 3" descr="21257327799125"/>
          <p:cNvPicPr>
            <a:picLocks noChangeAspect="1"/>
          </p:cNvPicPr>
          <p:nvPr/>
        </p:nvPicPr>
        <p:blipFill>
          <a:blip r:embed="rId1">
            <a:lum bright="-23999" contrast="54000"/>
          </a:blip>
          <a:srcRect l="11658" t="55283" r="73232" b="28777"/>
          <a:stretch>
            <a:fillRect/>
          </a:stretch>
        </p:blipFill>
        <p:spPr>
          <a:xfrm>
            <a:off x="466725" y="911225"/>
            <a:ext cx="2028825" cy="192563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5060" name="Picture 4" descr="21257327799125"/>
          <p:cNvPicPr>
            <a:picLocks noChangeAspect="1"/>
          </p:cNvPicPr>
          <p:nvPr/>
        </p:nvPicPr>
        <p:blipFill>
          <a:blip r:embed="rId1">
            <a:lum bright="-23999" contrast="54000"/>
          </a:blip>
          <a:srcRect l="40729" t="55283" r="44174" b="29587"/>
          <a:stretch>
            <a:fillRect/>
          </a:stretch>
        </p:blipFill>
        <p:spPr>
          <a:xfrm>
            <a:off x="3635375" y="981075"/>
            <a:ext cx="1781175" cy="192563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5061" name="Picture 5" descr="21257327799125"/>
          <p:cNvPicPr>
            <a:picLocks noChangeAspect="1"/>
          </p:cNvPicPr>
          <p:nvPr/>
        </p:nvPicPr>
        <p:blipFill>
          <a:blip r:embed="rId1">
            <a:lum bright="-23999" contrast="54000"/>
          </a:blip>
          <a:srcRect l="81483" t="68559" r="9305" b="24748"/>
          <a:stretch>
            <a:fillRect/>
          </a:stretch>
        </p:blipFill>
        <p:spPr>
          <a:xfrm>
            <a:off x="8245475" y="2465388"/>
            <a:ext cx="790575" cy="747712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5062" name="Picture 6" descr="21257327799125"/>
          <p:cNvPicPr>
            <a:picLocks noChangeAspect="1"/>
          </p:cNvPicPr>
          <p:nvPr/>
        </p:nvPicPr>
        <p:blipFill>
          <a:blip r:embed="rId1">
            <a:lum bright="-23999" contrast="54000"/>
          </a:blip>
          <a:srcRect l="25621" t="68452" r="67459" b="24748"/>
          <a:stretch>
            <a:fillRect/>
          </a:stretch>
        </p:blipFill>
        <p:spPr>
          <a:xfrm>
            <a:off x="2051050" y="2063750"/>
            <a:ext cx="946150" cy="100488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5063" name="Picture 7" descr="21257327799125"/>
          <p:cNvPicPr>
            <a:picLocks noChangeAspect="1"/>
          </p:cNvPicPr>
          <p:nvPr/>
        </p:nvPicPr>
        <p:blipFill>
          <a:blip r:embed="rId1">
            <a:lum bright="-23999" contrast="54000"/>
          </a:blip>
          <a:srcRect l="54134" t="68585" r="38382" b="24748"/>
          <a:stretch>
            <a:fillRect/>
          </a:stretch>
        </p:blipFill>
        <p:spPr>
          <a:xfrm>
            <a:off x="5076825" y="2133600"/>
            <a:ext cx="944563" cy="979488"/>
          </a:xfrm>
          <a:prstGeom prst="rect">
            <a:avLst/>
          </a:prstGeom>
          <a:noFill/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45064" name="Group 8"/>
          <p:cNvGrpSpPr/>
          <p:nvPr/>
        </p:nvGrpSpPr>
        <p:grpSpPr>
          <a:xfrm>
            <a:off x="839788" y="3789363"/>
            <a:ext cx="1355725" cy="2390775"/>
            <a:chOff x="0" y="0"/>
            <a:chExt cx="2136" cy="3764"/>
          </a:xfrm>
        </p:grpSpPr>
        <p:sp>
          <p:nvSpPr>
            <p:cNvPr id="45071" name="Rectangle 9"/>
            <p:cNvSpPr/>
            <p:nvPr/>
          </p:nvSpPr>
          <p:spPr>
            <a:xfrm>
              <a:off x="0" y="0"/>
              <a:ext cx="2137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6000" b="1" dirty="0">
                  <a:latin typeface="Century Gothic" pitchFamily="34" charset="0"/>
                  <a:ea typeface="宋体" panose="02010600030101010101" pitchFamily="2" charset="-122"/>
                </a:rPr>
                <a:t>mù</a:t>
              </a:r>
              <a:endParaRPr lang="en-US" altLang="zh-CN" sz="6000" b="1" dirty="0">
                <a:latin typeface="Century Gothic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72" name="Rectangle 10"/>
            <p:cNvSpPr/>
            <p:nvPr/>
          </p:nvSpPr>
          <p:spPr>
            <a:xfrm>
              <a:off x="120" y="1700"/>
              <a:ext cx="1897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8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木</a:t>
              </a:r>
              <a:endParaRPr lang="zh-CN" altLang="en-US" sz="8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5065" name="Group 11"/>
          <p:cNvGrpSpPr/>
          <p:nvPr/>
        </p:nvGrpSpPr>
        <p:grpSpPr>
          <a:xfrm>
            <a:off x="4086225" y="3789363"/>
            <a:ext cx="1277938" cy="2303462"/>
            <a:chOff x="0" y="0"/>
            <a:chExt cx="2011" cy="3652"/>
          </a:xfrm>
        </p:grpSpPr>
        <p:sp>
          <p:nvSpPr>
            <p:cNvPr id="45069" name="Rectangle 12"/>
            <p:cNvSpPr/>
            <p:nvPr/>
          </p:nvSpPr>
          <p:spPr>
            <a:xfrm>
              <a:off x="0" y="0"/>
              <a:ext cx="1777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6000" b="1" dirty="0">
                  <a:latin typeface="Century Gothic" pitchFamily="34" charset="0"/>
                  <a:ea typeface="宋体" panose="02010600030101010101" pitchFamily="2" charset="-122"/>
                </a:rPr>
                <a:t>hé</a:t>
              </a:r>
              <a:endParaRPr lang="en-US" altLang="zh-CN" sz="6000" b="1" dirty="0">
                <a:latin typeface="Century Gothic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70" name="Rectangle 13"/>
            <p:cNvSpPr/>
            <p:nvPr/>
          </p:nvSpPr>
          <p:spPr>
            <a:xfrm>
              <a:off x="115" y="1588"/>
              <a:ext cx="1897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8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禾</a:t>
              </a:r>
              <a:endParaRPr lang="zh-CN" altLang="en-US" sz="8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5066" name="Group 14"/>
          <p:cNvGrpSpPr/>
          <p:nvPr/>
        </p:nvGrpSpPr>
        <p:grpSpPr>
          <a:xfrm>
            <a:off x="6896100" y="3917950"/>
            <a:ext cx="1492250" cy="2247900"/>
            <a:chOff x="0" y="0"/>
            <a:chExt cx="2349" cy="3539"/>
          </a:xfrm>
        </p:grpSpPr>
        <p:sp>
          <p:nvSpPr>
            <p:cNvPr id="45067" name="Rectangle 15"/>
            <p:cNvSpPr/>
            <p:nvPr/>
          </p:nvSpPr>
          <p:spPr>
            <a:xfrm>
              <a:off x="0" y="0"/>
              <a:ext cx="2283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6000" b="1" dirty="0">
                  <a:latin typeface="Century Gothic" pitchFamily="34" charset="0"/>
                  <a:ea typeface="宋体" panose="02010600030101010101" pitchFamily="2" charset="-122"/>
                </a:rPr>
                <a:t>zhú</a:t>
              </a:r>
              <a:endParaRPr lang="en-US" altLang="zh-CN" sz="6000" b="1" dirty="0">
                <a:latin typeface="Century Gothic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68" name="Rectangle 16"/>
            <p:cNvSpPr/>
            <p:nvPr/>
          </p:nvSpPr>
          <p:spPr>
            <a:xfrm>
              <a:off x="453" y="1475"/>
              <a:ext cx="1897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8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竹</a:t>
              </a:r>
              <a:endParaRPr lang="zh-CN" altLang="en-US" sz="8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572000" y="333375"/>
          <a:ext cx="1692275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638175" imgH="895350" progId="Paint.Picture">
                  <p:embed/>
                </p:oleObj>
              </mc:Choice>
              <mc:Fallback>
                <p:oleObj name="" r:id="rId1" imgW="638175" imgH="895350" progId="Paint.Picture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0" y="333375"/>
                        <a:ext cx="1692275" cy="2374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2051050" y="260350"/>
          <a:ext cx="1658938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638175" imgH="914400" progId="Paint.Picture">
                  <p:embed/>
                </p:oleObj>
              </mc:Choice>
              <mc:Fallback>
                <p:oleObj name="" r:id="rId3" imgW="638175" imgH="914400" progId="Paint.Picture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050" y="260350"/>
                        <a:ext cx="1658938" cy="2376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132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2950" y="333375"/>
            <a:ext cx="1600200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 Box 5"/>
          <p:cNvSpPr txBox="1"/>
          <p:nvPr/>
        </p:nvSpPr>
        <p:spPr>
          <a:xfrm>
            <a:off x="2124075" y="4437063"/>
            <a:ext cx="1835150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9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禾</a:t>
            </a:r>
            <a:endParaRPr lang="zh-CN" altLang="en-US" sz="129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4" name="Text Box 6"/>
          <p:cNvSpPr txBox="1"/>
          <p:nvPr/>
        </p:nvSpPr>
        <p:spPr>
          <a:xfrm>
            <a:off x="4787900" y="4437063"/>
            <a:ext cx="1835150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9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竹</a:t>
            </a:r>
            <a:endParaRPr lang="zh-CN" altLang="en-US" sz="129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5" name="Text Box 7"/>
          <p:cNvSpPr txBox="1"/>
          <p:nvPr/>
        </p:nvSpPr>
        <p:spPr>
          <a:xfrm>
            <a:off x="7092950" y="4437063"/>
            <a:ext cx="1835150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29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木</a:t>
            </a:r>
            <a:endParaRPr lang="zh-CN" altLang="en-US" sz="129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8136" name="Picture 8" descr="000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3789363"/>
            <a:ext cx="1524000" cy="269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7" name="AutoShape 9"/>
          <p:cNvSpPr/>
          <p:nvPr/>
        </p:nvSpPr>
        <p:spPr>
          <a:xfrm>
            <a:off x="250825" y="188913"/>
            <a:ext cx="1296988" cy="2520950"/>
          </a:xfrm>
          <a:prstGeom prst="wedgeEllipseCallout">
            <a:avLst>
              <a:gd name="adj1" fmla="val 24296"/>
              <a:gd name="adj2" fmla="val 851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3600" b="1" dirty="0">
                <a:solidFill>
                  <a:srgbClr val="FF9966"/>
                </a:solidFill>
                <a:latin typeface="Arial" panose="020B0604020202020204" pitchFamily="34" charset="0"/>
                <a:ea typeface="楷体_GB2312" pitchFamily="49" charset="-122"/>
              </a:rPr>
              <a:t>我</a:t>
            </a:r>
            <a:endParaRPr lang="zh-CN" altLang="en-US" sz="3600" b="1" dirty="0">
              <a:solidFill>
                <a:srgbClr val="FF99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3600" b="1" dirty="0">
                <a:solidFill>
                  <a:srgbClr val="FF9966"/>
                </a:solidFill>
                <a:latin typeface="Arial" panose="020B0604020202020204" pitchFamily="34" charset="0"/>
                <a:ea typeface="楷体_GB2312" pitchFamily="49" charset="-122"/>
              </a:rPr>
              <a:t>会</a:t>
            </a:r>
            <a:endParaRPr lang="zh-CN" altLang="en-US" sz="3600" b="1" dirty="0">
              <a:solidFill>
                <a:srgbClr val="FF99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3600" b="1" dirty="0">
                <a:solidFill>
                  <a:srgbClr val="FF9966"/>
                </a:solidFill>
                <a:latin typeface="Arial" panose="020B0604020202020204" pitchFamily="34" charset="0"/>
                <a:ea typeface="楷体_GB2312" pitchFamily="49" charset="-122"/>
              </a:rPr>
              <a:t>连</a:t>
            </a:r>
            <a:endParaRPr lang="zh-CN" altLang="en-US" sz="3600" b="1" dirty="0">
              <a:solidFill>
                <a:srgbClr val="FF99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8138" name="我会连.wav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5650" y="23495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9" name="Line 11"/>
          <p:cNvSpPr/>
          <p:nvPr/>
        </p:nvSpPr>
        <p:spPr>
          <a:xfrm flipV="1">
            <a:off x="2916238" y="2924175"/>
            <a:ext cx="4968875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0" name="Line 12"/>
          <p:cNvSpPr/>
          <p:nvPr/>
        </p:nvSpPr>
        <p:spPr>
          <a:xfrm flipV="1">
            <a:off x="5508625" y="2781300"/>
            <a:ext cx="0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1" name="Line 13"/>
          <p:cNvSpPr/>
          <p:nvPr/>
        </p:nvSpPr>
        <p:spPr>
          <a:xfrm flipH="1" flipV="1">
            <a:off x="3492500" y="2924175"/>
            <a:ext cx="4248150" cy="1657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8"/>
                </p:tgtEl>
              </p:cMediaNode>
            </p:audio>
          </p:childTnLst>
        </p:cTn>
      </p:par>
    </p:tnLst>
    <p:bldLst>
      <p:bldP spid="48133" grpId="0"/>
      <p:bldP spid="48134" grpId="0"/>
      <p:bldP spid="48135" grpId="0"/>
      <p:bldP spid="4813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357563"/>
            <a:ext cx="1681162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Picture 3" descr="牛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333375"/>
            <a:ext cx="1633538" cy="1219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6300788" y="0"/>
          <a:ext cx="1044575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3" imgW="457200" imgH="1962150" progId="Paint.Picture">
                  <p:embed/>
                </p:oleObj>
              </mc:Choice>
              <mc:Fallback>
                <p:oleObj name="" r:id="rId3" imgW="457200" imgH="1962150" progId="Paint.Picture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>
                        <a:lum bright="-29999" contrast="24000"/>
                      </a:blip>
                      <a:stretch>
                        <a:fillRect/>
                      </a:stretch>
                    </p:blipFill>
                    <p:spPr>
                      <a:xfrm>
                        <a:off x="6300788" y="0"/>
                        <a:ext cx="1044575" cy="2438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3132138" y="2565400"/>
          <a:ext cx="3124200" cy="282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5" imgW="762000" imgH="762000" progId="Paint.Picture">
                  <p:embed/>
                </p:oleObj>
              </mc:Choice>
              <mc:Fallback>
                <p:oleObj name="" r:id="rId5" imgW="762000" imgH="762000" progId="Paint.Picture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132138" y="2565400"/>
                        <a:ext cx="3124200" cy="282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4" name="Text Box 6"/>
          <p:cNvSpPr txBox="1"/>
          <p:nvPr/>
        </p:nvSpPr>
        <p:spPr>
          <a:xfrm>
            <a:off x="1384300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1908175" y="4149725"/>
          <a:ext cx="6762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7" imgW="676275" imgH="676275" progId="Paint.Picture">
                  <p:embed/>
                </p:oleObj>
              </mc:Choice>
              <mc:Fallback>
                <p:oleObj name="" r:id="rId7" imgW="676275" imgH="676275" progId="Paint.Picture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08175" y="4149725"/>
                        <a:ext cx="676275" cy="676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6" name="Object 8"/>
          <p:cNvGraphicFramePr>
            <a:graphicFrameLocks noChangeAspect="1"/>
          </p:cNvGraphicFramePr>
          <p:nvPr/>
        </p:nvGraphicFramePr>
        <p:xfrm>
          <a:off x="4716463" y="4005263"/>
          <a:ext cx="4984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9" imgW="1295400" imgH="2181225" progId="Paint.Picture">
                  <p:embed/>
                </p:oleObj>
              </mc:Choice>
              <mc:Fallback>
                <p:oleObj name="" r:id="rId9" imgW="1295400" imgH="2181225" progId="Paint.Picture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6463" y="4005263"/>
                        <a:ext cx="49847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7" name="Object 9"/>
          <p:cNvGraphicFramePr>
            <a:graphicFrameLocks noChangeAspect="1"/>
          </p:cNvGraphicFramePr>
          <p:nvPr/>
        </p:nvGraphicFramePr>
        <p:xfrm>
          <a:off x="3563938" y="476250"/>
          <a:ext cx="14478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1" imgW="762000" imgH="571500" progId="Paint.Picture">
                  <p:embed/>
                </p:oleObj>
              </mc:Choice>
              <mc:Fallback>
                <p:oleObj name="" r:id="rId11" imgW="762000" imgH="571500" progId="Paint.Picture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63938" y="476250"/>
                        <a:ext cx="1447800" cy="108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8" name="Object 10"/>
          <p:cNvGraphicFramePr>
            <a:graphicFrameLocks noChangeAspect="1"/>
          </p:cNvGraphicFramePr>
          <p:nvPr/>
        </p:nvGraphicFramePr>
        <p:xfrm>
          <a:off x="6448425" y="3068638"/>
          <a:ext cx="1295400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3" imgW="1371600" imgH="1752600" progId="Paint.Picture">
                  <p:embed/>
                </p:oleObj>
              </mc:Choice>
              <mc:Fallback>
                <p:oleObj name="" r:id="rId13" imgW="1371600" imgH="1752600" progId="Paint.Picture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4">
                        <a:biLevel thresh="50000"/>
                        <a:grayscl/>
                        <a:lum bright="-48001" contrast="78000"/>
                      </a:blip>
                      <a:stretch>
                        <a:fillRect/>
                      </a:stretch>
                    </p:blipFill>
                    <p:spPr>
                      <a:xfrm>
                        <a:off x="6448425" y="3068638"/>
                        <a:ext cx="1295400" cy="1655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7524750" y="4005263"/>
          <a:ext cx="5921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5" imgW="314325" imgH="485775" progId="Paint.Picture">
                  <p:embed/>
                </p:oleObj>
              </mc:Choice>
              <mc:Fallback>
                <p:oleObj name="" r:id="rId15" imgW="314325" imgH="485775" progId="Paint.Picture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24750" y="4005263"/>
                        <a:ext cx="592138" cy="914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56862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0" name="Object 12"/>
          <p:cNvGraphicFramePr>
            <a:graphicFrameLocks noChangeAspect="1"/>
          </p:cNvGraphicFramePr>
          <p:nvPr/>
        </p:nvGraphicFramePr>
        <p:xfrm>
          <a:off x="2195513" y="1268413"/>
          <a:ext cx="673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7" imgW="238125" imgH="323850" progId="Paint.Picture">
                  <p:embed/>
                </p:oleObj>
              </mc:Choice>
              <mc:Fallback>
                <p:oleObj name="" r:id="rId17" imgW="238125" imgH="323850" progId="Paint.Picture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95513" y="1268413"/>
                        <a:ext cx="67310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1" name="Object 13"/>
          <p:cNvGraphicFramePr>
            <a:graphicFrameLocks noChangeAspect="1"/>
          </p:cNvGraphicFramePr>
          <p:nvPr/>
        </p:nvGraphicFramePr>
        <p:xfrm>
          <a:off x="7308850" y="260350"/>
          <a:ext cx="3048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9" imgW="304800" imgH="1114425" progId="Paint.Picture">
                  <p:embed/>
                </p:oleObj>
              </mc:Choice>
              <mc:Fallback>
                <p:oleObj name="" r:id="rId19" imgW="304800" imgH="1114425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08850" y="260350"/>
                        <a:ext cx="304800" cy="1114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2" name="Object 14"/>
          <p:cNvGraphicFramePr>
            <a:graphicFrameLocks noChangeAspect="1"/>
          </p:cNvGraphicFramePr>
          <p:nvPr/>
        </p:nvGraphicFramePr>
        <p:xfrm>
          <a:off x="5076825" y="981075"/>
          <a:ext cx="5984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21" imgW="485775" imgH="495300" progId="Paint.Picture">
                  <p:embed/>
                </p:oleObj>
              </mc:Choice>
              <mc:Fallback>
                <p:oleObj name="" r:id="rId21" imgW="485775" imgH="495300" progId="Paint.Picture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76825" y="981075"/>
                        <a:ext cx="598488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7" name="Text Box 15"/>
          <p:cNvSpPr txBox="1"/>
          <p:nvPr/>
        </p:nvSpPr>
        <p:spPr>
          <a:xfrm>
            <a:off x="879475" y="1493838"/>
            <a:ext cx="141287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牛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8" name="Text Box 16"/>
          <p:cNvSpPr txBox="1"/>
          <p:nvPr/>
        </p:nvSpPr>
        <p:spPr>
          <a:xfrm>
            <a:off x="7164388" y="1268413"/>
            <a:ext cx="141287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弓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9" name="Text Box 17"/>
          <p:cNvSpPr txBox="1"/>
          <p:nvPr/>
        </p:nvSpPr>
        <p:spPr>
          <a:xfrm>
            <a:off x="3995738" y="1484313"/>
            <a:ext cx="141287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龟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70" name="Text Box 18"/>
          <p:cNvSpPr txBox="1"/>
          <p:nvPr/>
        </p:nvSpPr>
        <p:spPr>
          <a:xfrm>
            <a:off x="684213" y="4508500"/>
            <a:ext cx="141287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眉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71" name="Text Box 19"/>
          <p:cNvSpPr txBox="1"/>
          <p:nvPr/>
        </p:nvSpPr>
        <p:spPr>
          <a:xfrm>
            <a:off x="3924300" y="4724400"/>
            <a:ext cx="141287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果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72" name="Text Box 20"/>
          <p:cNvSpPr txBox="1"/>
          <p:nvPr/>
        </p:nvSpPr>
        <p:spPr>
          <a:xfrm>
            <a:off x="6804025" y="4581525"/>
            <a:ext cx="141287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瓜</a:t>
            </a:r>
            <a:endParaRPr lang="zh-CN" altLang="en-US" sz="9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7" grpId="0" bldLvl="0"/>
      <p:bldP spid="49168" grpId="0" bldLvl="0"/>
      <p:bldP spid="49169" grpId="0" bldLvl="0"/>
      <p:bldP spid="49169" grpId="1" bldLvl="0"/>
      <p:bldP spid="49170" grpId="0" bldLvl="0"/>
      <p:bldP spid="49171" grpId="0" bldLvl="0"/>
      <p:bldP spid="49172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987" name="57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8200" y="5638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41988"/>
          <p:cNvSpPr txBox="1"/>
          <p:nvPr/>
        </p:nvSpPr>
        <p:spPr>
          <a:xfrm>
            <a:off x="494665" y="3126740"/>
            <a:ext cx="8154670" cy="318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dirty="0">
                <a:latin typeface="微软雅黑" panose="020B0503020204020204" charset="-122"/>
                <a:ea typeface="微软雅黑" panose="020B0503020204020204" charset="-122"/>
              </a:rPr>
              <a:t>第二关：认识三个新笔画并正确书写三个笔画 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6" name="矩形 41989"/>
          <p:cNvSpPr/>
          <p:nvPr/>
        </p:nvSpPr>
        <p:spPr>
          <a:xfrm>
            <a:off x="250825" y="6597650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9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8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3"/>
          <p:cNvGrpSpPr/>
          <p:nvPr/>
        </p:nvGrpSpPr>
        <p:grpSpPr>
          <a:xfrm>
            <a:off x="1746250" y="394970"/>
            <a:ext cx="2062163" cy="544513"/>
            <a:chOff x="1438698" y="982657"/>
            <a:chExt cx="2498303" cy="616461"/>
          </a:xfrm>
        </p:grpSpPr>
        <p:pic>
          <p:nvPicPr>
            <p:cNvPr id="9228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9" name="文本框 2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字词学习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79613" y="1790700"/>
            <a:ext cx="1887537" cy="1970088"/>
            <a:chOff x="317986" y="1665630"/>
            <a:chExt cx="1887537" cy="1970088"/>
          </a:xfrm>
        </p:grpSpPr>
        <p:pic>
          <p:nvPicPr>
            <p:cNvPr id="9226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TextBox 4"/>
            <p:cNvSpPr txBox="1"/>
            <p:nvPr/>
          </p:nvSpPr>
          <p:spPr>
            <a:xfrm>
              <a:off x="343617" y="166563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口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261235" y="1050290"/>
            <a:ext cx="110490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kǒu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1790700"/>
            <a:ext cx="2392363" cy="199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703638" y="912813"/>
            <a:ext cx="2082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988" y="3905250"/>
            <a:ext cx="2438400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5638" y="4248150"/>
            <a:ext cx="5915025" cy="58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0" y="4857750"/>
            <a:ext cx="6076950" cy="111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4002088" y="952500"/>
            <a:ext cx="110490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kǒu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713" y="4310063"/>
            <a:ext cx="663575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68300" y="4437063"/>
            <a:ext cx="807243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写法：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整个字居于格的中部，要舒展，两侧内收，呈倒梯形。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95613" y="1790700"/>
            <a:ext cx="2819400" cy="2819400"/>
            <a:chOff x="552450" y="352425"/>
            <a:chExt cx="2819400" cy="2819400"/>
          </a:xfrm>
        </p:grpSpPr>
        <p:pic>
          <p:nvPicPr>
            <p:cNvPr id="17414" name="Picture 6" descr="C:\Documents and Settings\Administrator\桌面\6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450" y="352425"/>
              <a:ext cx="2819400" cy="2819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5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0313" y="2881313"/>
              <a:ext cx="663575" cy="25241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281"/>
          <a:stretch>
            <a:fillRect/>
          </a:stretch>
        </p:blipFill>
        <p:spPr bwMode="auto">
          <a:xfrm>
            <a:off x="914400" y="2293303"/>
            <a:ext cx="7315200" cy="423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7770" y="4008755"/>
            <a:ext cx="971550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15840" y="3179445"/>
            <a:ext cx="908050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0255" y="4770120"/>
            <a:ext cx="87471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9320" y="3324225"/>
            <a:ext cx="1249363" cy="120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8" name="Picture 8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2710" y="5318760"/>
            <a:ext cx="850900" cy="12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9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75755" y="3309620"/>
            <a:ext cx="617538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0" name="Picture 10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71795" y="3487420"/>
            <a:ext cx="1128713" cy="96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1" name="Picture 11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955" y="4613910"/>
            <a:ext cx="923925" cy="123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2" name="Picture 1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90010" y="5597525"/>
            <a:ext cx="13636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3" name="Picture 1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0" y="5391785"/>
            <a:ext cx="785813" cy="113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4" name="Picture 14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8185" y="4454525"/>
            <a:ext cx="892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35" name="Picture 15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5660" y="4454525"/>
            <a:ext cx="1077913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184400" y="1604963"/>
            <a:ext cx="1887538" cy="1970087"/>
            <a:chOff x="317986" y="1665630"/>
            <a:chExt cx="1887537" cy="1970088"/>
          </a:xfrm>
        </p:grpSpPr>
        <p:pic>
          <p:nvPicPr>
            <p:cNvPr id="1024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9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目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725738" y="857250"/>
            <a:ext cx="86233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938" y="1581150"/>
            <a:ext cx="2395537" cy="199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5158" y="3698875"/>
            <a:ext cx="366712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5475" y="4070350"/>
            <a:ext cx="5915025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Picture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433" y="4622483"/>
            <a:ext cx="6086475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4002088" y="895350"/>
            <a:ext cx="86233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843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713" y="4252913"/>
            <a:ext cx="663575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68300" y="4418013"/>
            <a:ext cx="807243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写法：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字应居于格中部，内部两横与第二笔横折不相连。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6738" y="1809750"/>
            <a:ext cx="2819400" cy="2819400"/>
            <a:chOff x="3106646" y="952500"/>
            <a:chExt cx="2819400" cy="2819400"/>
          </a:xfrm>
        </p:grpSpPr>
        <p:pic>
          <p:nvPicPr>
            <p:cNvPr id="18438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6646" y="952500"/>
              <a:ext cx="2819400" cy="2819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9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34203" y="3472843"/>
              <a:ext cx="663093" cy="252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152650" y="1687513"/>
            <a:ext cx="1890713" cy="1970087"/>
            <a:chOff x="315042" y="1665630"/>
            <a:chExt cx="1890481" cy="1970088"/>
          </a:xfrm>
        </p:grpSpPr>
        <p:pic>
          <p:nvPicPr>
            <p:cNvPr id="1127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3" name="TextBox 4"/>
            <p:cNvSpPr txBox="1"/>
            <p:nvPr/>
          </p:nvSpPr>
          <p:spPr>
            <a:xfrm>
              <a:off x="315042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耳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95575" y="927100"/>
            <a:ext cx="82931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ěr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363" y="1581150"/>
            <a:ext cx="2395537" cy="199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8313" y="3819525"/>
            <a:ext cx="4410075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313" y="4200525"/>
            <a:ext cx="5705475" cy="58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1638" y="4867275"/>
            <a:ext cx="6076950" cy="111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4002088" y="895350"/>
            <a:ext cx="82931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ěr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713" y="4252913"/>
            <a:ext cx="663575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68300" y="4418013"/>
            <a:ext cx="807243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写法：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上横短，下横长，中间两横间距相同，不接触右竖。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2888" y="1849438"/>
            <a:ext cx="2819400" cy="2819400"/>
            <a:chOff x="-276225" y="238125"/>
            <a:chExt cx="2819400" cy="2819400"/>
          </a:xfrm>
        </p:grpSpPr>
        <p:pic>
          <p:nvPicPr>
            <p:cNvPr id="19462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76225" y="238125"/>
              <a:ext cx="2819400" cy="2819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4656" y="2767425"/>
              <a:ext cx="663093" cy="252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155825" y="1687513"/>
            <a:ext cx="1887538" cy="1970087"/>
            <a:chOff x="317986" y="1665630"/>
            <a:chExt cx="1887537" cy="1970088"/>
          </a:xfrm>
        </p:grpSpPr>
        <p:pic>
          <p:nvPicPr>
            <p:cNvPr id="1229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7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303463" y="939800"/>
            <a:ext cx="141224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shǒu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563" y="1581150"/>
            <a:ext cx="1989137" cy="199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4175" y="3748088"/>
            <a:ext cx="30384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4175" y="4305300"/>
            <a:ext cx="59150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0838" y="5019675"/>
            <a:ext cx="552450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3573463" y="893763"/>
            <a:ext cx="141224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shǒu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048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713" y="4252913"/>
            <a:ext cx="663575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68300" y="4418013"/>
            <a:ext cx="8072438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写法：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竖落笔重，写在竖中线上，第一横较短。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95613" y="1685925"/>
            <a:ext cx="2819400" cy="2819400"/>
            <a:chOff x="609600" y="653443"/>
            <a:chExt cx="2819400" cy="2819400"/>
          </a:xfrm>
        </p:grpSpPr>
        <p:pic>
          <p:nvPicPr>
            <p:cNvPr id="20486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" y="653443"/>
              <a:ext cx="2819400" cy="2819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7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48178" y="3180852"/>
              <a:ext cx="663093" cy="252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4"/>
          <p:cNvGrpSpPr/>
          <p:nvPr/>
        </p:nvGrpSpPr>
        <p:grpSpPr>
          <a:xfrm>
            <a:off x="1784350" y="2255838"/>
            <a:ext cx="1920875" cy="1970087"/>
            <a:chOff x="317986" y="1665630"/>
            <a:chExt cx="1921106" cy="1970088"/>
          </a:xfrm>
        </p:grpSpPr>
        <p:pic>
          <p:nvPicPr>
            <p:cNvPr id="1434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TextBox 4"/>
            <p:cNvSpPr txBox="1"/>
            <p:nvPr/>
          </p:nvSpPr>
          <p:spPr>
            <a:xfrm>
              <a:off x="40076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足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325688" y="1479550"/>
            <a:ext cx="116967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zú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0813" y="4491038"/>
            <a:ext cx="149987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足  球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TextBox 10"/>
          <p:cNvSpPr txBox="1"/>
          <p:nvPr/>
        </p:nvSpPr>
        <p:spPr>
          <a:xfrm>
            <a:off x="3554413" y="1096963"/>
            <a:ext cx="2082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238" y="2046288"/>
            <a:ext cx="2281237" cy="2281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组合 4"/>
          <p:cNvGrpSpPr/>
          <p:nvPr/>
        </p:nvGrpSpPr>
        <p:grpSpPr>
          <a:xfrm>
            <a:off x="1784350" y="2255838"/>
            <a:ext cx="1887538" cy="1970087"/>
            <a:chOff x="317986" y="1665630"/>
            <a:chExt cx="1887537" cy="1970088"/>
          </a:xfrm>
        </p:grpSpPr>
        <p:pic>
          <p:nvPicPr>
            <p:cNvPr id="1536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7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站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30413" y="1501775"/>
            <a:ext cx="175133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zhàn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0813" y="4467225"/>
            <a:ext cx="1614805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zhàn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站  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363" y="1590675"/>
            <a:ext cx="1033462" cy="2582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组合 4"/>
          <p:cNvGrpSpPr/>
          <p:nvPr/>
        </p:nvGrpSpPr>
        <p:grpSpPr>
          <a:xfrm>
            <a:off x="1784350" y="2255838"/>
            <a:ext cx="1887538" cy="1970087"/>
            <a:chOff x="317986" y="1665630"/>
            <a:chExt cx="1887537" cy="1970088"/>
          </a:xfrm>
        </p:grpSpPr>
        <p:pic>
          <p:nvPicPr>
            <p:cNvPr id="1639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1" name="TextBox 4"/>
            <p:cNvSpPr txBox="1"/>
            <p:nvPr/>
          </p:nvSpPr>
          <p:spPr>
            <a:xfrm>
              <a:off x="343617" y="166563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坐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68525" y="1508125"/>
            <a:ext cx="116967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45088" y="4243388"/>
            <a:ext cx="168275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zuò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坐  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538" y="1581150"/>
            <a:ext cx="2036762" cy="255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5602" name="组合 3"/>
          <p:cNvGrpSpPr/>
          <p:nvPr/>
        </p:nvGrpSpPr>
        <p:grpSpPr>
          <a:xfrm>
            <a:off x="279400" y="3061970"/>
            <a:ext cx="2130425" cy="544513"/>
            <a:chOff x="1438698" y="982658"/>
            <a:chExt cx="1864697" cy="616460"/>
          </a:xfrm>
        </p:grpSpPr>
        <p:pic>
          <p:nvPicPr>
            <p:cNvPr id="25605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60" y="991683"/>
              <a:ext cx="1776135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文本框 2"/>
            <p:cNvSpPr txBox="1"/>
            <p:nvPr/>
          </p:nvSpPr>
          <p:spPr>
            <a:xfrm>
              <a:off x="1438698" y="982658"/>
              <a:ext cx="1731305" cy="5866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我知道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244090" y="3606800"/>
            <a:ext cx="4924425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口 能 说，耳 能 听，目 能 看，手 能 做，足 能 行。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4090" y="3061970"/>
            <a:ext cx="4593590" cy="3291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8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kǒu nénɡ shuō   ěr nénɡ tīnɡ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8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mù nénɡ kàn  shǒu nénɡ zuò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8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zú nénɡ xínɡ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9877" name="Picture 5" descr="MXLR)K(}C2FHIROPPGZZZY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7658" y="4995228"/>
            <a:ext cx="1008062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8" name="Picture 6" descr="9HPEXI_L1N]W6TES_OR)[Z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3835083"/>
            <a:ext cx="1014413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9" name="Picture 7" descr="A5$D2RLQ7M2}6V[1WFO95N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2938" y="3843973"/>
            <a:ext cx="1154112" cy="108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8933" y="3808095"/>
            <a:ext cx="100806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56080" y="5095240"/>
            <a:ext cx="100806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2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86355" y="5094923"/>
            <a:ext cx="107950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3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64143" y="3808095"/>
            <a:ext cx="100171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4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99180" y="3844925"/>
            <a:ext cx="1152525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5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51705" y="3844290"/>
            <a:ext cx="1000125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6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2938" y="4987608"/>
            <a:ext cx="935037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7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99180" y="5094923"/>
            <a:ext cx="107950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8" name="Picture 1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15193" y="5059363"/>
            <a:ext cx="1008062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03885" y="2569210"/>
            <a:ext cx="2926080" cy="12661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猜一猜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F:\戴龙静\图库\ppt小照\小学生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900113"/>
            <a:ext cx="5991225" cy="481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200400" y="2798763"/>
            <a:ext cx="299085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你还知道哪些描写人的身体器官的词语呢？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7" name="矩形 4"/>
          <p:cNvSpPr/>
          <p:nvPr/>
        </p:nvSpPr>
        <p:spPr>
          <a:xfrm>
            <a:off x="276225" y="1570038"/>
            <a:ext cx="8201025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42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liǎn  tuǐ   ɡē bo   dà nǎo   bí zi   shé tou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ts val="42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脸   腿    胳 膊   大 脑    鼻 子    舌 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058" name="Picture 2" descr="F:\戴龙静\图库\ppt小照\写作业2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3" y="3100388"/>
            <a:ext cx="4643437" cy="287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Picture 4" descr="http://img4.ph.126.net/of2RvMomO0vVGdHeZG-u9w==/24865499442789401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3213100"/>
            <a:ext cx="2197100" cy="264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287338" y="1609725"/>
            <a:ext cx="4420870" cy="2174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8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zhàn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sōnɡ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8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ɡōnɡ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0723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8975" y="954088"/>
            <a:ext cx="3306763" cy="246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57188" y="2024063"/>
            <a:ext cx="425608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站 如 松，坐 如 钟。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行 如 风，卧 如 弓。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600" y="3724275"/>
            <a:ext cx="3305175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2124075" y="4152900"/>
            <a:ext cx="3743325" cy="1685925"/>
          </a:xfrm>
          <a:prstGeom prst="cloudCallout">
            <a:avLst>
              <a:gd name="adj1" fmla="val -43957"/>
              <a:gd name="adj2" fmla="val -5970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你知道这组谚语的意思吗？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9575" y="2333625"/>
            <a:ext cx="5400675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  组  谚  语  告  诉  我  们 站、坐、行、卧  的  正  确 姿  势。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213" y="1760538"/>
            <a:ext cx="5330190" cy="3215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8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zhè zǔ  yàn yǔ  ɡào  su  wǒ men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8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zhàn  zuò  xínɡ  wò  de zhènɡ què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8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zī shì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1748" name="Picture 1" descr="C:\Documents and Settings\Administrator\桌面\图片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875" y="3479800"/>
            <a:ext cx="3667125" cy="2520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9" name="组合 3"/>
          <p:cNvGrpSpPr/>
          <p:nvPr/>
        </p:nvGrpSpPr>
        <p:grpSpPr>
          <a:xfrm>
            <a:off x="184150" y="1120775"/>
            <a:ext cx="2130425" cy="544513"/>
            <a:chOff x="1438698" y="982658"/>
            <a:chExt cx="1864697" cy="616460"/>
          </a:xfrm>
        </p:grpSpPr>
        <p:pic>
          <p:nvPicPr>
            <p:cNvPr id="31750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60" y="991683"/>
              <a:ext cx="1776135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文本框 2"/>
            <p:cNvSpPr txBox="1"/>
            <p:nvPr/>
          </p:nvSpPr>
          <p:spPr>
            <a:xfrm>
              <a:off x="1438698" y="982658"/>
              <a:ext cx="1731305" cy="5866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我知道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6" descr="C:\Documents and Settings\Administrator\桌面\错误的写字姿势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0" y="1768475"/>
            <a:ext cx="4144963" cy="2871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527550" y="3886200"/>
            <a:ext cx="7540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772" name="Picture 9" descr="C:\Documents and Settings\Administrator\桌面\正确的坐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92263"/>
            <a:ext cx="3476625" cy="322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197225" y="4048125"/>
            <a:ext cx="7556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3" descr="C:\Documents and Settings\Administrator\桌面\正确的读书姿势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395413"/>
            <a:ext cx="5715000" cy="390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892425" y="1550988"/>
            <a:ext cx="1336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头抬高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6950" y="2255838"/>
            <a:ext cx="196215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眼与书有一尺</a:t>
            </a:r>
            <a:endParaRPr lang="zh-CN" altLang="en-US" sz="2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57825" y="2239963"/>
            <a:ext cx="19621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身子坐正，腰背挺直。</a:t>
            </a:r>
            <a:endParaRPr lang="zh-CN" altLang="en-US" sz="2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9225" y="2894013"/>
            <a:ext cx="19621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把书拿起来，斜放在桌面上。</a:t>
            </a:r>
            <a:endParaRPr lang="zh-CN" altLang="en-US" sz="2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66925" y="4900613"/>
            <a:ext cx="196215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两脚放平</a:t>
            </a:r>
            <a:endParaRPr lang="zh-CN" altLang="en-US" sz="2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3" descr="C:\Documents and Settings\Administrator\桌面\正确的读书姿势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646238"/>
            <a:ext cx="4038600" cy="275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2" descr="C:\Documents and Settings\Administrator\桌面\f8267a315cda670a754abc378a74d111_400_22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375" y="2366963"/>
            <a:ext cx="3622675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457700" y="3635375"/>
            <a:ext cx="7556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6300" y="3625850"/>
            <a:ext cx="7556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45060"/>
          <p:cNvSpPr txBox="1"/>
          <p:nvPr/>
        </p:nvSpPr>
        <p:spPr>
          <a:xfrm>
            <a:off x="855028" y="3985895"/>
            <a:ext cx="7596187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dirty="0">
                <a:latin typeface="微软雅黑" panose="020B0503020204020204" charset="-122"/>
                <a:ea typeface="微软雅黑" panose="020B0503020204020204" charset="-122"/>
              </a:rPr>
              <a:t>第四关：抢读生字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19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r>
              <a:rPr lang="zh-CN" altLang="en-US" dirty="0"/>
              <a:t>教育文化之家洪老师旗舰店淘宝地址： https://shop66372547.taobao.com/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2052638" y="908050"/>
            <a:ext cx="4652962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拼一拼，读一读。</a:t>
            </a:r>
            <a:endParaRPr lang="zh-CN" altLang="en-US" sz="4400" b="1" dirty="0">
              <a:solidFill>
                <a:srgbClr val="0656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Rectangle 3"/>
          <p:cNvSpPr/>
          <p:nvPr/>
        </p:nvSpPr>
        <p:spPr>
          <a:xfrm>
            <a:off x="900430" y="2781300"/>
            <a:ext cx="7887335" cy="35718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ǒ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u     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ě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r    mù   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4000" b="1" dirty="0">
                <a:solidFill>
                  <a:srgbClr val="0656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  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niǎo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tù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50000"/>
              </a:lnSpc>
              <a:spcBef>
                <a:spcPct val="5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口   耳   目   羊   鸟   兔</a:t>
            </a:r>
            <a:endParaRPr lang="zh-CN" altLang="en-US" sz="48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rì    yuè   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huǒ  </a:t>
            </a:r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mù     hé    zhú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日   月   火   木   禾   竹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6588125" y="4799013"/>
            <a:ext cx="1050925" cy="942975"/>
            <a:chOff x="0" y="0"/>
            <a:chExt cx="662" cy="594"/>
          </a:xfrm>
        </p:grpSpPr>
        <p:pic>
          <p:nvPicPr>
            <p:cNvPr id="24612" name="Picture 3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13" name="Rectangle 4"/>
            <p:cNvSpPr/>
            <p:nvPr/>
          </p:nvSpPr>
          <p:spPr>
            <a:xfrm>
              <a:off x="135" y="85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竹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05" name="Group 5"/>
          <p:cNvGrpSpPr/>
          <p:nvPr/>
        </p:nvGrpSpPr>
        <p:grpSpPr>
          <a:xfrm>
            <a:off x="4787900" y="4799013"/>
            <a:ext cx="1050925" cy="942975"/>
            <a:chOff x="0" y="0"/>
            <a:chExt cx="662" cy="594"/>
          </a:xfrm>
        </p:grpSpPr>
        <p:pic>
          <p:nvPicPr>
            <p:cNvPr id="24610" name="Picture 6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11" name="Rectangle 7"/>
            <p:cNvSpPr/>
            <p:nvPr/>
          </p:nvSpPr>
          <p:spPr>
            <a:xfrm>
              <a:off x="135" y="85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禾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08" name="Group 8"/>
          <p:cNvGrpSpPr/>
          <p:nvPr/>
        </p:nvGrpSpPr>
        <p:grpSpPr>
          <a:xfrm>
            <a:off x="2987675" y="4799013"/>
            <a:ext cx="1050925" cy="942975"/>
            <a:chOff x="0" y="0"/>
            <a:chExt cx="662" cy="594"/>
          </a:xfrm>
        </p:grpSpPr>
        <p:pic>
          <p:nvPicPr>
            <p:cNvPr id="24608" name="Picture 9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09" name="Rectangle 10"/>
            <p:cNvSpPr/>
            <p:nvPr/>
          </p:nvSpPr>
          <p:spPr>
            <a:xfrm>
              <a:off x="90" y="85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木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11" name="Group 11"/>
          <p:cNvGrpSpPr/>
          <p:nvPr/>
        </p:nvGrpSpPr>
        <p:grpSpPr>
          <a:xfrm>
            <a:off x="1216025" y="4725988"/>
            <a:ext cx="1050925" cy="942975"/>
            <a:chOff x="0" y="0"/>
            <a:chExt cx="662" cy="594"/>
          </a:xfrm>
        </p:grpSpPr>
        <p:pic>
          <p:nvPicPr>
            <p:cNvPr id="24606" name="Picture 12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07" name="Rectangle 13"/>
            <p:cNvSpPr/>
            <p:nvPr/>
          </p:nvSpPr>
          <p:spPr>
            <a:xfrm>
              <a:off x="118" y="131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火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14" name="Group 14"/>
          <p:cNvGrpSpPr/>
          <p:nvPr/>
        </p:nvGrpSpPr>
        <p:grpSpPr>
          <a:xfrm>
            <a:off x="4816475" y="3365500"/>
            <a:ext cx="1050925" cy="942975"/>
            <a:chOff x="0" y="0"/>
            <a:chExt cx="662" cy="594"/>
          </a:xfrm>
        </p:grpSpPr>
        <p:pic>
          <p:nvPicPr>
            <p:cNvPr id="24604" name="Picture 15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05" name="Rectangle 16"/>
            <p:cNvSpPr/>
            <p:nvPr/>
          </p:nvSpPr>
          <p:spPr>
            <a:xfrm>
              <a:off x="117" y="81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月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17" name="Group 17"/>
          <p:cNvGrpSpPr/>
          <p:nvPr/>
        </p:nvGrpSpPr>
        <p:grpSpPr>
          <a:xfrm>
            <a:off x="2987675" y="3365500"/>
            <a:ext cx="1050925" cy="942975"/>
            <a:chOff x="0" y="0"/>
            <a:chExt cx="662" cy="594"/>
          </a:xfrm>
        </p:grpSpPr>
        <p:pic>
          <p:nvPicPr>
            <p:cNvPr id="24602" name="Picture 18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03" name="Rectangle 19"/>
            <p:cNvSpPr/>
            <p:nvPr/>
          </p:nvSpPr>
          <p:spPr>
            <a:xfrm>
              <a:off x="135" y="81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日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20" name="Group 20"/>
          <p:cNvGrpSpPr/>
          <p:nvPr/>
        </p:nvGrpSpPr>
        <p:grpSpPr>
          <a:xfrm>
            <a:off x="6588125" y="3357563"/>
            <a:ext cx="1050925" cy="942975"/>
            <a:chOff x="0" y="0"/>
            <a:chExt cx="662" cy="594"/>
          </a:xfrm>
        </p:grpSpPr>
        <p:pic>
          <p:nvPicPr>
            <p:cNvPr id="24600" name="Picture 21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601" name="Rectangle 22"/>
            <p:cNvSpPr/>
            <p:nvPr/>
          </p:nvSpPr>
          <p:spPr>
            <a:xfrm>
              <a:off x="107" y="40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兔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23" name="Group 23"/>
          <p:cNvGrpSpPr/>
          <p:nvPr/>
        </p:nvGrpSpPr>
        <p:grpSpPr>
          <a:xfrm>
            <a:off x="1216025" y="3357563"/>
            <a:ext cx="1050925" cy="942975"/>
            <a:chOff x="0" y="0"/>
            <a:chExt cx="662" cy="594"/>
          </a:xfrm>
        </p:grpSpPr>
        <p:pic>
          <p:nvPicPr>
            <p:cNvPr id="24598" name="Picture 24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599" name="Rectangle 25"/>
            <p:cNvSpPr/>
            <p:nvPr/>
          </p:nvSpPr>
          <p:spPr>
            <a:xfrm>
              <a:off x="118" y="86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鸟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26" name="Group 26"/>
          <p:cNvGrpSpPr/>
          <p:nvPr/>
        </p:nvGrpSpPr>
        <p:grpSpPr>
          <a:xfrm>
            <a:off x="6616700" y="1917700"/>
            <a:ext cx="1050925" cy="942975"/>
            <a:chOff x="0" y="0"/>
            <a:chExt cx="662" cy="594"/>
          </a:xfrm>
        </p:grpSpPr>
        <p:pic>
          <p:nvPicPr>
            <p:cNvPr id="24596" name="Picture 27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597" name="Rectangle 28"/>
            <p:cNvSpPr/>
            <p:nvPr/>
          </p:nvSpPr>
          <p:spPr>
            <a:xfrm>
              <a:off x="117" y="86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羊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29" name="Group 29"/>
          <p:cNvGrpSpPr/>
          <p:nvPr/>
        </p:nvGrpSpPr>
        <p:grpSpPr>
          <a:xfrm>
            <a:off x="4816475" y="1925638"/>
            <a:ext cx="1050925" cy="942975"/>
            <a:chOff x="0" y="0"/>
            <a:chExt cx="662" cy="594"/>
          </a:xfrm>
        </p:grpSpPr>
        <p:pic>
          <p:nvPicPr>
            <p:cNvPr id="24594" name="Picture 30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595" name="Rectangle 31"/>
            <p:cNvSpPr/>
            <p:nvPr/>
          </p:nvSpPr>
          <p:spPr>
            <a:xfrm>
              <a:off x="117" y="81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目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32" name="Group 32"/>
          <p:cNvGrpSpPr/>
          <p:nvPr/>
        </p:nvGrpSpPr>
        <p:grpSpPr>
          <a:xfrm>
            <a:off x="2944813" y="1925638"/>
            <a:ext cx="1050925" cy="942975"/>
            <a:chOff x="0" y="0"/>
            <a:chExt cx="662" cy="594"/>
          </a:xfrm>
        </p:grpSpPr>
        <p:pic>
          <p:nvPicPr>
            <p:cNvPr id="24592" name="Picture 33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593" name="Rectangle 34"/>
            <p:cNvSpPr/>
            <p:nvPr/>
          </p:nvSpPr>
          <p:spPr>
            <a:xfrm>
              <a:off x="117" y="81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耳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5635" name="Group 35"/>
          <p:cNvGrpSpPr/>
          <p:nvPr/>
        </p:nvGrpSpPr>
        <p:grpSpPr>
          <a:xfrm>
            <a:off x="1187450" y="1925638"/>
            <a:ext cx="1050925" cy="942975"/>
            <a:chOff x="0" y="0"/>
            <a:chExt cx="662" cy="594"/>
          </a:xfrm>
        </p:grpSpPr>
        <p:pic>
          <p:nvPicPr>
            <p:cNvPr id="24590" name="Picture 36" descr="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62" cy="594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</p:pic>
        <p:sp>
          <p:nvSpPr>
            <p:cNvPr id="24591" name="Rectangle 37"/>
            <p:cNvSpPr/>
            <p:nvPr/>
          </p:nvSpPr>
          <p:spPr>
            <a:xfrm>
              <a:off x="136" y="81"/>
              <a:ext cx="437" cy="442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folHlink"/>
              </a:outerShdw>
            </a:effectLst>
          </p:spPr>
          <p:txBody>
            <a:bodyPr wrap="none">
              <a:spAutoFit/>
            </a:bodyPr>
            <a:p>
              <a:pPr lvl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口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3" name="Object 3">
            <a:hlinkClick r:id="rId2" action="ppaction://hlinksldjump"/>
          </p:cNvPr>
          <p:cNvGraphicFramePr>
            <a:graphicFrameLocks noChangeAspect="1"/>
          </p:cNvGraphicFramePr>
          <p:nvPr/>
        </p:nvGraphicFramePr>
        <p:xfrm>
          <a:off x="228600" y="152400"/>
          <a:ext cx="1733550" cy="209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3" name="Image" r:id="rId3" imgW="1295400" imgH="1562100" progId="Photoshop.Image.8">
                  <p:embed/>
                </p:oleObj>
              </mc:Choice>
              <mc:Fallback>
                <p:oleObj name="Image" r:id="rId3" imgW="1295400" imgH="1562100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"/>
                        <a:ext cx="1733550" cy="209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4">
            <a:hlinkClick r:id="rId5" action="ppaction://hlinksldjump"/>
          </p:cNvPr>
          <p:cNvGraphicFramePr>
            <a:graphicFrameLocks noChangeAspect="1"/>
          </p:cNvGraphicFramePr>
          <p:nvPr/>
        </p:nvGraphicFramePr>
        <p:xfrm>
          <a:off x="2133600" y="152400"/>
          <a:ext cx="1733550" cy="209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4" name="Image" r:id="rId6" imgW="1295400" imgH="1562100" progId="Photoshop.Image.8">
                  <p:embed/>
                </p:oleObj>
              </mc:Choice>
              <mc:Fallback>
                <p:oleObj name="Image" r:id="rId6" imgW="1295400" imgH="1562100" progId="Photoshop.Imag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52400"/>
                        <a:ext cx="1733550" cy="209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5" name="Object 5">
            <a:hlinkClick r:id="rId8" action="ppaction://hlinksldjump"/>
          </p:cNvPr>
          <p:cNvGraphicFramePr>
            <a:graphicFrameLocks noChangeAspect="1"/>
          </p:cNvGraphicFramePr>
          <p:nvPr/>
        </p:nvGraphicFramePr>
        <p:xfrm>
          <a:off x="3962400" y="152400"/>
          <a:ext cx="16764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5" name="Image" r:id="rId9" imgW="925830" imgH="925830" progId="Photoshop.Image.8">
                  <p:embed/>
                </p:oleObj>
              </mc:Choice>
              <mc:Fallback>
                <p:oleObj name="Image" r:id="rId9" imgW="925830" imgH="925830" progId="Photoshop.Imag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52400"/>
                        <a:ext cx="167640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6">
            <a:hlinkClick r:id="rId11" action="ppaction://hlinksldjump"/>
          </p:cNvPr>
          <p:cNvGraphicFramePr>
            <a:graphicFrameLocks noChangeAspect="1"/>
          </p:cNvGraphicFramePr>
          <p:nvPr/>
        </p:nvGraphicFramePr>
        <p:xfrm>
          <a:off x="228600" y="2362200"/>
          <a:ext cx="1751013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6" name="Image" r:id="rId12" imgW="1308100" imgH="1536700" progId="Photoshop.Image.8">
                  <p:embed/>
                </p:oleObj>
              </mc:Choice>
              <mc:Fallback>
                <p:oleObj name="Image" r:id="rId12" imgW="1308100" imgH="1536700" progId="Photoshop.Image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362200"/>
                        <a:ext cx="1751013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7" name="Object 7">
            <a:hlinkClick r:id="rId8" action="ppaction://hlinksldjump"/>
          </p:cNvPr>
          <p:cNvGraphicFramePr>
            <a:graphicFrameLocks noChangeAspect="1"/>
          </p:cNvGraphicFramePr>
          <p:nvPr/>
        </p:nvGraphicFramePr>
        <p:xfrm>
          <a:off x="2133600" y="2362200"/>
          <a:ext cx="173355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7" name="Image" r:id="rId14" imgW="1295400" imgH="1536700" progId="Photoshop.Image.8">
                  <p:embed/>
                </p:oleObj>
              </mc:Choice>
              <mc:Fallback>
                <p:oleObj name="Image" r:id="rId14" imgW="1295400" imgH="1536700" progId="Photoshop.Image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362200"/>
                        <a:ext cx="173355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8" name="Object 8">
            <a:hlinkClick r:id="rId16" action="ppaction://hlinksldjump"/>
          </p:cNvPr>
          <p:cNvGraphicFramePr>
            <a:graphicFrameLocks noChangeAspect="1"/>
          </p:cNvGraphicFramePr>
          <p:nvPr/>
        </p:nvGraphicFramePr>
        <p:xfrm>
          <a:off x="3962400" y="2362200"/>
          <a:ext cx="173355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8" name="Image" r:id="rId17" imgW="1295400" imgH="1536700" progId="Photoshop.Image.8">
                  <p:embed/>
                </p:oleObj>
              </mc:Choice>
              <mc:Fallback>
                <p:oleObj name="Image" r:id="rId17" imgW="1295400" imgH="1536700" progId="Photoshop.Image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362200"/>
                        <a:ext cx="173355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9" name="Object 9">
            <a:hlinkClick r:id="rId19" action="ppaction://hlinksldjump"/>
          </p:cNvPr>
          <p:cNvGraphicFramePr>
            <a:graphicFrameLocks noChangeAspect="1"/>
          </p:cNvGraphicFramePr>
          <p:nvPr/>
        </p:nvGraphicFramePr>
        <p:xfrm>
          <a:off x="228600" y="4572000"/>
          <a:ext cx="1716088" cy="209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9" name="Image" r:id="rId20" imgW="1282700" imgH="1562100" progId="Photoshop.Image.8">
                  <p:embed/>
                </p:oleObj>
              </mc:Choice>
              <mc:Fallback>
                <p:oleObj name="Image" r:id="rId20" imgW="1282700" imgH="1562100" progId="Photoshop.Image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572000"/>
                        <a:ext cx="1716088" cy="209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0" name="Object 10">
            <a:hlinkClick r:id="rId22" action="ppaction://hlinksldjump"/>
          </p:cNvPr>
          <p:cNvGraphicFramePr>
            <a:graphicFrameLocks noChangeAspect="1"/>
          </p:cNvGraphicFramePr>
          <p:nvPr/>
        </p:nvGraphicFramePr>
        <p:xfrm>
          <a:off x="2133600" y="4572000"/>
          <a:ext cx="1700213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0" name="Image" r:id="rId23" imgW="1270000" imgH="1549400" progId="Photoshop.Image.8">
                  <p:embed/>
                </p:oleObj>
              </mc:Choice>
              <mc:Fallback>
                <p:oleObj name="Image" r:id="rId23" imgW="1270000" imgH="1549400" progId="Photoshop.Image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572000"/>
                        <a:ext cx="1700213" cy="207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Object 11">
            <a:hlinkClick r:id="rId25" action="ppaction://hlinksldjump"/>
          </p:cNvPr>
          <p:cNvGraphicFramePr>
            <a:graphicFrameLocks noChangeAspect="1"/>
          </p:cNvGraphicFramePr>
          <p:nvPr/>
        </p:nvGraphicFramePr>
        <p:xfrm>
          <a:off x="3962400" y="4572000"/>
          <a:ext cx="173355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1" name="Image" r:id="rId26" imgW="1295400" imgH="1536700" progId="Photoshop.Image.8">
                  <p:embed/>
                </p:oleObj>
              </mc:Choice>
              <mc:Fallback>
                <p:oleObj name="Image" r:id="rId26" imgW="1295400" imgH="1536700" progId="Photoshop.Image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572000"/>
                        <a:ext cx="173355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6553200" y="228600"/>
            <a:ext cx="11588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隶书" pitchFamily="49" charset="-122"/>
                <a:ea typeface="隶书" pitchFamily="49" charset="-122"/>
              </a:rPr>
              <a:t>       </a:t>
            </a:r>
            <a:r>
              <a:rPr kumimoji="1" lang="zh-CN" altLang="en-US" sz="3200" b="1">
                <a:latin typeface="隶书" pitchFamily="49" charset="-122"/>
                <a:ea typeface="隶书" pitchFamily="49" charset="-122"/>
              </a:rPr>
              <a:t>小朋友，请你看看图猜一猜图上的文字是什么。</a:t>
            </a:r>
            <a:endParaRPr kumimoji="1" lang="zh-CN" altLang="en-US" sz="32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1213" name="AutoShape 13"/>
          <p:cNvSpPr>
            <a:spLocks noChangeArrowheads="1"/>
          </p:cNvSpPr>
          <p:nvPr/>
        </p:nvSpPr>
        <p:spPr bwMode="auto">
          <a:xfrm>
            <a:off x="6629400" y="5943600"/>
            <a:ext cx="685800" cy="533400"/>
          </a:xfrm>
          <a:prstGeom prst="rightArrow">
            <a:avLst>
              <a:gd name="adj1" fmla="val 50000"/>
              <a:gd name="adj2" fmla="val 3214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14" name="AutoShape 14"/>
          <p:cNvSpPr>
            <a:spLocks noChangeArrowheads="1"/>
          </p:cNvSpPr>
          <p:nvPr/>
        </p:nvSpPr>
        <p:spPr bwMode="auto">
          <a:xfrm>
            <a:off x="6477000" y="5867400"/>
            <a:ext cx="609600" cy="533400"/>
          </a:xfrm>
          <a:prstGeom prst="rightArrow">
            <a:avLst>
              <a:gd name="adj1" fmla="val 50000"/>
              <a:gd name="adj2" fmla="val 28571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15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05600" y="6096000"/>
            <a:ext cx="685800" cy="533400"/>
          </a:xfrm>
          <a:prstGeom prst="actionButtonForwardNext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3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21200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7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651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5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699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3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7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1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AutoShape 4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2774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19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01257327799125"/>
          <p:cNvPicPr>
            <a:picLocks noChangeAspect="1" noChangeArrowheads="1"/>
          </p:cNvPicPr>
          <p:nvPr/>
        </p:nvPicPr>
        <p:blipFill>
          <a:blip r:embed="rId1" cstate="email">
            <a:lum bright="-24000" contrast="36000"/>
          </a:blip>
          <a:srcRect/>
          <a:stretch>
            <a:fillRect/>
          </a:stretch>
        </p:blipFill>
        <p:spPr bwMode="auto">
          <a:xfrm>
            <a:off x="400050" y="2492375"/>
            <a:ext cx="1512888" cy="1941513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3" name="Picture 3" descr="01257327799125"/>
          <p:cNvPicPr>
            <a:picLocks noChangeAspect="1" noChangeArrowheads="1"/>
          </p:cNvPicPr>
          <p:nvPr/>
        </p:nvPicPr>
        <p:blipFill>
          <a:blip r:embed="rId2" cstate="email">
            <a:lum bright="-18000" contrast="36000"/>
          </a:blip>
          <a:srcRect/>
          <a:stretch>
            <a:fillRect/>
          </a:stretch>
        </p:blipFill>
        <p:spPr bwMode="auto">
          <a:xfrm>
            <a:off x="392113" y="333375"/>
            <a:ext cx="1511300" cy="1943100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4" name="Picture 4" descr="01257327799125"/>
          <p:cNvPicPr>
            <a:picLocks noChangeAspect="1" noChangeArrowheads="1"/>
          </p:cNvPicPr>
          <p:nvPr/>
        </p:nvPicPr>
        <p:blipFill>
          <a:blip r:embed="rId3" cstate="email">
            <a:lum bright="-18000" contrast="30000"/>
          </a:blip>
          <a:srcRect/>
          <a:stretch>
            <a:fillRect/>
          </a:stretch>
        </p:blipFill>
        <p:spPr bwMode="auto">
          <a:xfrm>
            <a:off x="395288" y="4656138"/>
            <a:ext cx="1584325" cy="1943100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5" name="Picture 5" descr="01257327799125"/>
          <p:cNvPicPr>
            <a:picLocks noChangeAspect="1" noChangeArrowheads="1"/>
          </p:cNvPicPr>
          <p:nvPr/>
        </p:nvPicPr>
        <p:blipFill>
          <a:blip r:embed="rId4" cstate="email">
            <a:lum bright="-36000" contrast="54000"/>
          </a:blip>
          <a:srcRect/>
          <a:stretch>
            <a:fillRect/>
          </a:stretch>
        </p:blipFill>
        <p:spPr bwMode="auto">
          <a:xfrm>
            <a:off x="2200275" y="4657725"/>
            <a:ext cx="1554163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6" name="Picture 6" descr="01257327799125"/>
          <p:cNvPicPr>
            <a:picLocks noChangeAspect="1" noChangeArrowheads="1"/>
          </p:cNvPicPr>
          <p:nvPr/>
        </p:nvPicPr>
        <p:blipFill>
          <a:blip r:embed="rId5" cstate="email">
            <a:lum bright="-24000" contrast="36000"/>
          </a:blip>
          <a:srcRect/>
          <a:stretch>
            <a:fillRect/>
          </a:stretch>
        </p:blipFill>
        <p:spPr bwMode="auto">
          <a:xfrm>
            <a:off x="2200275" y="333375"/>
            <a:ext cx="1511300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7" name="Picture 7" descr="01257327799125"/>
          <p:cNvPicPr>
            <a:picLocks noChangeAspect="1" noChangeArrowheads="1"/>
          </p:cNvPicPr>
          <p:nvPr/>
        </p:nvPicPr>
        <p:blipFill>
          <a:blip r:embed="rId6" cstate="email">
            <a:lum bright="-12000" contrast="30000"/>
          </a:blip>
          <a:srcRect/>
          <a:stretch>
            <a:fillRect/>
          </a:stretch>
        </p:blipFill>
        <p:spPr bwMode="auto">
          <a:xfrm>
            <a:off x="2193925" y="2489200"/>
            <a:ext cx="1511300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8" name="Picture 8" descr="21257327799125"/>
          <p:cNvPicPr>
            <a:picLocks noChangeAspect="1" noChangeArrowheads="1"/>
          </p:cNvPicPr>
          <p:nvPr/>
        </p:nvPicPr>
        <p:blipFill>
          <a:blip r:embed="rId7" cstate="email">
            <a:lum bright="-24000" contrast="48000"/>
          </a:blip>
          <a:srcRect/>
          <a:stretch>
            <a:fillRect/>
          </a:stretch>
        </p:blipFill>
        <p:spPr bwMode="auto">
          <a:xfrm>
            <a:off x="3997325" y="4652963"/>
            <a:ext cx="1511300" cy="194468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9" name="Picture 9" descr="21257327799125"/>
          <p:cNvPicPr>
            <a:picLocks noChangeAspect="1" noChangeArrowheads="1"/>
          </p:cNvPicPr>
          <p:nvPr/>
        </p:nvPicPr>
        <p:blipFill>
          <a:blip r:embed="rId8" cstate="email">
            <a:lum bright="-24000" contrast="48000"/>
          </a:blip>
          <a:srcRect/>
          <a:stretch>
            <a:fillRect/>
          </a:stretch>
        </p:blipFill>
        <p:spPr bwMode="auto">
          <a:xfrm>
            <a:off x="3997325" y="330200"/>
            <a:ext cx="1509713" cy="194627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0" name="Picture 10" descr="21257327799125"/>
          <p:cNvPicPr>
            <a:picLocks noChangeAspect="1" noChangeArrowheads="1"/>
          </p:cNvPicPr>
          <p:nvPr/>
        </p:nvPicPr>
        <p:blipFill>
          <a:blip r:embed="rId9" cstate="email">
            <a:lum bright="-24000" contrast="48000"/>
          </a:blip>
          <a:srcRect/>
          <a:stretch>
            <a:fillRect/>
          </a:stretch>
        </p:blipFill>
        <p:spPr bwMode="auto">
          <a:xfrm>
            <a:off x="4000500" y="2489200"/>
            <a:ext cx="1511300" cy="194627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1" name="Picture 11" descr="21257327799125"/>
          <p:cNvPicPr>
            <a:picLocks noChangeAspect="1" noChangeArrowheads="1"/>
          </p:cNvPicPr>
          <p:nvPr/>
        </p:nvPicPr>
        <p:blipFill>
          <a:blip r:embed="rId10" cstate="email">
            <a:lum bright="-24000" contrast="54000"/>
          </a:blip>
          <a:srcRect/>
          <a:stretch>
            <a:fillRect/>
          </a:stretch>
        </p:blipFill>
        <p:spPr bwMode="auto">
          <a:xfrm>
            <a:off x="5791200" y="4654550"/>
            <a:ext cx="1450975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2" name="Picture 12" descr="21257327799125"/>
          <p:cNvPicPr>
            <a:picLocks noChangeAspect="1" noChangeArrowheads="1"/>
          </p:cNvPicPr>
          <p:nvPr/>
        </p:nvPicPr>
        <p:blipFill>
          <a:blip r:embed="rId11" cstate="email">
            <a:lum bright="-24000" contrast="54000"/>
          </a:blip>
          <a:srcRect/>
          <a:stretch>
            <a:fillRect/>
          </a:stretch>
        </p:blipFill>
        <p:spPr bwMode="auto">
          <a:xfrm>
            <a:off x="5800725" y="330200"/>
            <a:ext cx="1509713" cy="194627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3" name="Picture 13" descr="21257327799125"/>
          <p:cNvPicPr>
            <a:picLocks noChangeAspect="1" noChangeArrowheads="1"/>
          </p:cNvPicPr>
          <p:nvPr/>
        </p:nvPicPr>
        <p:blipFill>
          <a:blip r:embed="rId12" cstate="email">
            <a:lum bright="-24000" contrast="54000"/>
          </a:blip>
          <a:srcRect/>
          <a:stretch>
            <a:fillRect/>
          </a:stretch>
        </p:blipFill>
        <p:spPr bwMode="auto">
          <a:xfrm>
            <a:off x="5797550" y="2489200"/>
            <a:ext cx="1511300" cy="19431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7526338" y="1200150"/>
            <a:ext cx="1343025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>
              <a:buClr>
                <a:srgbClr val="000000"/>
              </a:buClr>
              <a:buSzPct val="100000"/>
            </a:pPr>
            <a:r>
              <a:rPr lang="zh-CN" altLang="en-US" sz="8000" b="1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象 形 字</a:t>
            </a:r>
            <a:endParaRPr lang="zh-CN" altLang="en-US" sz="8000" b="1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4" grpId="0" bldLvl="0" animBg="1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3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867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9263" y="1390650"/>
          <a:ext cx="8247062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8246745" imgH="5239385" progId="Flash.Movie">
                  <p:embed/>
                </p:oleObj>
              </mc:Choice>
              <mc:Fallback>
                <p:oleObj name="" r:id="rId1" imgW="8246745" imgH="5239385" progId="Flash.Movi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390650"/>
                        <a:ext cx="8247062" cy="523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891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510088"/>
            <a:ext cx="30480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19812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AutoShape 5"/>
          <p:cNvSpPr/>
          <p:nvPr/>
        </p:nvSpPr>
        <p:spPr>
          <a:xfrm>
            <a:off x="1752600" y="0"/>
            <a:ext cx="6629400" cy="1143000"/>
          </a:xfrm>
          <a:prstGeom prst="cloudCallout">
            <a:avLst>
              <a:gd name="adj1" fmla="val -41954"/>
              <a:gd name="adj2" fmla="val 7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5684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你能让孔雀变得更美丽吗？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1671638" y="32178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3111500" y="28590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03" name="对象 4102"/>
          <p:cNvGraphicFramePr/>
          <p:nvPr/>
        </p:nvGraphicFramePr>
        <p:xfrm>
          <a:off x="250825" y="333375"/>
          <a:ext cx="194468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2095500" imgH="1847850" progId="Paint.Picture">
                  <p:embed/>
                </p:oleObj>
              </mc:Choice>
              <mc:Fallback>
                <p:oleObj name="" r:id="rId1" imgW="2095500" imgH="1847850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0825" y="333375"/>
                        <a:ext cx="1944688" cy="171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对象 4105"/>
          <p:cNvGraphicFramePr/>
          <p:nvPr/>
        </p:nvGraphicFramePr>
        <p:xfrm>
          <a:off x="2484438" y="260350"/>
          <a:ext cx="2087562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3219450" imgH="2600325" progId="Paint.Picture">
                  <p:embed/>
                </p:oleObj>
              </mc:Choice>
              <mc:Fallback>
                <p:oleObj name="" r:id="rId3" imgW="3219450" imgH="26003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4438" y="260350"/>
                        <a:ext cx="2087562" cy="168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对象 4110"/>
          <p:cNvGraphicFramePr/>
          <p:nvPr/>
        </p:nvGraphicFramePr>
        <p:xfrm>
          <a:off x="2482850" y="2276475"/>
          <a:ext cx="194468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5" imgW="2095500" imgH="1847850" progId="Paint.Picture">
                  <p:embed/>
                </p:oleObj>
              </mc:Choice>
              <mc:Fallback>
                <p:oleObj name="" r:id="rId5" imgW="2095500" imgH="1847850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2850" y="2276475"/>
                        <a:ext cx="1944688" cy="171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对象 4111"/>
          <p:cNvGraphicFramePr/>
          <p:nvPr/>
        </p:nvGraphicFramePr>
        <p:xfrm>
          <a:off x="250825" y="2276475"/>
          <a:ext cx="2087563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6" imgW="3219450" imgH="2600325" progId="Paint.Picture">
                  <p:embed/>
                </p:oleObj>
              </mc:Choice>
              <mc:Fallback>
                <p:oleObj name="" r:id="rId6" imgW="3219450" imgH="2600325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0825" y="2276475"/>
                        <a:ext cx="2087563" cy="168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对象 4113"/>
          <p:cNvGraphicFramePr/>
          <p:nvPr/>
        </p:nvGraphicFramePr>
        <p:xfrm>
          <a:off x="2484438" y="4365625"/>
          <a:ext cx="2087562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3219450" imgH="2600325" progId="Paint.Picture">
                  <p:embed/>
                </p:oleObj>
              </mc:Choice>
              <mc:Fallback>
                <p:oleObj name="" r:id="rId7" imgW="3219450" imgH="2600325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4438" y="4365625"/>
                        <a:ext cx="2087562" cy="168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5" name="对象 4114"/>
          <p:cNvGraphicFramePr/>
          <p:nvPr/>
        </p:nvGraphicFramePr>
        <p:xfrm>
          <a:off x="4714875" y="333375"/>
          <a:ext cx="194468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8" imgW="2095500" imgH="1847850" progId="Paint.Picture">
                  <p:embed/>
                </p:oleObj>
              </mc:Choice>
              <mc:Fallback>
                <p:oleObj name="" r:id="rId8" imgW="2095500" imgH="1847850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4875" y="333375"/>
                        <a:ext cx="1944688" cy="171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0" name="对象 4119"/>
          <p:cNvGraphicFramePr/>
          <p:nvPr/>
        </p:nvGraphicFramePr>
        <p:xfrm>
          <a:off x="4716463" y="2349500"/>
          <a:ext cx="2087562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9" imgW="3219450" imgH="2600325" progId="Paint.Picture">
                  <p:embed/>
                </p:oleObj>
              </mc:Choice>
              <mc:Fallback>
                <p:oleObj name="" r:id="rId9" imgW="3219450" imgH="260032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6463" y="2349500"/>
                        <a:ext cx="2087562" cy="168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" name="文本框 4125"/>
          <p:cNvSpPr txBox="1"/>
          <p:nvPr/>
        </p:nvSpPr>
        <p:spPr>
          <a:xfrm>
            <a:off x="298450" y="185738"/>
            <a:ext cx="1681163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口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39" name="文本框 4138"/>
          <p:cNvSpPr txBox="1"/>
          <p:nvPr/>
        </p:nvSpPr>
        <p:spPr>
          <a:xfrm>
            <a:off x="2555875" y="188913"/>
            <a:ext cx="1681163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耳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40" name="文本框 4139"/>
          <p:cNvSpPr txBox="1"/>
          <p:nvPr/>
        </p:nvSpPr>
        <p:spPr>
          <a:xfrm>
            <a:off x="4787900" y="188913"/>
            <a:ext cx="1681163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目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41" name="文本框 4140"/>
          <p:cNvSpPr txBox="1"/>
          <p:nvPr/>
        </p:nvSpPr>
        <p:spPr>
          <a:xfrm>
            <a:off x="323850" y="2205038"/>
            <a:ext cx="1671638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手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42" name="文本框 4141"/>
          <p:cNvSpPr txBox="1"/>
          <p:nvPr/>
        </p:nvSpPr>
        <p:spPr>
          <a:xfrm>
            <a:off x="2555875" y="4292600"/>
            <a:ext cx="1671638" cy="187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坐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44" name="文本框 4143"/>
          <p:cNvSpPr txBox="1"/>
          <p:nvPr/>
        </p:nvSpPr>
        <p:spPr>
          <a:xfrm>
            <a:off x="2484438" y="2133600"/>
            <a:ext cx="1671637" cy="187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足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46" name="文本框 4145"/>
          <p:cNvSpPr txBox="1"/>
          <p:nvPr/>
        </p:nvSpPr>
        <p:spPr>
          <a:xfrm>
            <a:off x="4787900" y="2276475"/>
            <a:ext cx="1671638" cy="187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1700" b="1" dirty="0">
                <a:latin typeface="Arial" panose="020B0604020202020204" pitchFamily="34" charset="0"/>
                <a:ea typeface="楷体_GB2312" pitchFamily="49" charset="-122"/>
              </a:rPr>
              <a:t>站</a:t>
            </a:r>
            <a:endParaRPr lang="zh-CN" altLang="en-US" sz="11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57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2" grpId="0"/>
      <p:bldP spid="4126" grpId="0"/>
      <p:bldP spid="4139" grpId="0"/>
      <p:bldP spid="4140" grpId="0"/>
      <p:bldP spid="4141" grpId="0"/>
      <p:bldP spid="4142" grpId="0"/>
      <p:bldP spid="4144" grpId="0"/>
      <p:bldP spid="414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965200" y="2944178"/>
            <a:ext cx="5246370" cy="330962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>
              <a:lnSpc>
                <a:spcPct val="160000"/>
              </a:lnSpc>
            </a:pPr>
            <a:r>
              <a:rPr lang="zh-CN" altLang="en-US" sz="6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十   木   禾</a:t>
            </a:r>
            <a:endParaRPr lang="zh-CN" altLang="en-US" sz="6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6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口   日   目</a:t>
            </a:r>
            <a:endParaRPr lang="zh-CN" altLang="en-US" sz="6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915" name="WordArt 3" descr="纸袋"/>
          <p:cNvSpPr/>
          <p:nvPr/>
        </p:nvSpPr>
        <p:spPr>
          <a:xfrm>
            <a:off x="3286760" y="661353"/>
            <a:ext cx="273685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563972" dir="14049740" sx="125000" sy="125000" algn="tl" rotWithShape="0">
                    <a:srgbClr val="C7DFD3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形近字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72" dir="14049740" sx="125000" sy="125000" algn="tl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9699"/>
          <p:cNvSpPr txBox="1"/>
          <p:nvPr/>
        </p:nvSpPr>
        <p:spPr>
          <a:xfrm>
            <a:off x="3032125" y="2460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01" name="组合 29700"/>
          <p:cNvGrpSpPr/>
          <p:nvPr/>
        </p:nvGrpSpPr>
        <p:grpSpPr>
          <a:xfrm>
            <a:off x="69850" y="304800"/>
            <a:ext cx="1679575" cy="6286500"/>
            <a:chOff x="44" y="192"/>
            <a:chExt cx="1058" cy="3960"/>
          </a:xfrm>
        </p:grpSpPr>
        <p:pic>
          <p:nvPicPr>
            <p:cNvPr id="11267" name="图片 29701" descr="000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2544"/>
              <a:ext cx="910" cy="16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8" name="椭圆形标注 29702"/>
            <p:cNvSpPr/>
            <p:nvPr/>
          </p:nvSpPr>
          <p:spPr>
            <a:xfrm>
              <a:off x="44" y="192"/>
              <a:ext cx="772" cy="1776"/>
            </a:xfrm>
            <a:prstGeom prst="wedgeEllipseCallout">
              <a:avLst>
                <a:gd name="adj1" fmla="val 28625"/>
                <a:gd name="adj2" fmla="val 7894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/>
              <a:r>
                <a:rPr lang="zh-CN" altLang="en-US" sz="3600" b="1" dirty="0">
                  <a:solidFill>
                    <a:srgbClr val="FF9933"/>
                  </a:solidFill>
                  <a:latin typeface="Arial" panose="020B0604020202020204" pitchFamily="34" charset="0"/>
                  <a:ea typeface="楷体_GB2312" pitchFamily="49" charset="-122"/>
                </a:rPr>
                <a:t>加加减减</a:t>
              </a:r>
              <a:endParaRPr lang="zh-CN" altLang="en-US" sz="3600" b="1" dirty="0">
                <a:solidFill>
                  <a:srgbClr val="FF9933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9704" name="组合 29703"/>
          <p:cNvGrpSpPr/>
          <p:nvPr/>
        </p:nvGrpSpPr>
        <p:grpSpPr>
          <a:xfrm>
            <a:off x="3352800" y="847725"/>
            <a:ext cx="2971800" cy="1874838"/>
            <a:chOff x="2112" y="534"/>
            <a:chExt cx="1872" cy="1181"/>
          </a:xfrm>
        </p:grpSpPr>
        <p:sp>
          <p:nvSpPr>
            <p:cNvPr id="11270" name="文本框 29704"/>
            <p:cNvSpPr txBox="1"/>
            <p:nvPr/>
          </p:nvSpPr>
          <p:spPr>
            <a:xfrm>
              <a:off x="3456" y="921"/>
              <a:ext cx="3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8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+1</a:t>
              </a:r>
              <a:endPara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271" name="组合 29705"/>
            <p:cNvGrpSpPr/>
            <p:nvPr/>
          </p:nvGrpSpPr>
          <p:grpSpPr>
            <a:xfrm>
              <a:off x="2112" y="534"/>
              <a:ext cx="1872" cy="1181"/>
              <a:chOff x="2112" y="534"/>
              <a:chExt cx="1872" cy="1181"/>
            </a:xfrm>
          </p:grpSpPr>
          <p:sp>
            <p:nvSpPr>
              <p:cNvPr id="11272" name="文本框 29706"/>
              <p:cNvSpPr txBox="1"/>
              <p:nvPr/>
            </p:nvSpPr>
            <p:spPr>
              <a:xfrm>
                <a:off x="2496" y="534"/>
                <a:ext cx="1056" cy="1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 indent="0"/>
                <a:r>
                  <a:rPr lang="zh-CN" altLang="en-US" sz="11700" b="1">
                    <a:solidFill>
                      <a:srgbClr val="006600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日</a:t>
                </a:r>
                <a:endParaRPr lang="zh-CN" altLang="en-US" sz="11700" b="1">
                  <a:solidFill>
                    <a:srgbClr val="006600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grpSp>
            <p:nvGrpSpPr>
              <p:cNvPr id="11273" name="组合 29707"/>
              <p:cNvGrpSpPr/>
              <p:nvPr/>
            </p:nvGrpSpPr>
            <p:grpSpPr>
              <a:xfrm>
                <a:off x="2112" y="873"/>
                <a:ext cx="1872" cy="375"/>
                <a:chOff x="2112" y="873"/>
                <a:chExt cx="1872" cy="375"/>
              </a:xfrm>
            </p:grpSpPr>
            <p:sp>
              <p:nvSpPr>
                <p:cNvPr id="11274" name="直接连接符 29708"/>
                <p:cNvSpPr/>
                <p:nvPr/>
              </p:nvSpPr>
              <p:spPr>
                <a:xfrm>
                  <a:off x="3408" y="1248"/>
                  <a:ext cx="57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11275" name="直接连接符 29709"/>
                <p:cNvSpPr/>
                <p:nvPr/>
              </p:nvSpPr>
              <p:spPr>
                <a:xfrm flipH="1">
                  <a:off x="2112" y="1200"/>
                  <a:ext cx="57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11276" name="文本框 29710"/>
                <p:cNvSpPr txBox="1"/>
                <p:nvPr/>
              </p:nvSpPr>
              <p:spPr>
                <a:xfrm>
                  <a:off x="2246" y="878"/>
                  <a:ext cx="116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7" name="文本框 29711"/>
                <p:cNvSpPr txBox="1"/>
                <p:nvPr/>
              </p:nvSpPr>
              <p:spPr>
                <a:xfrm>
                  <a:off x="2256" y="873"/>
                  <a:ext cx="316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lvl="0" indent="0"/>
                  <a:r>
                    <a:rPr lang="en-US" altLang="zh-CN" sz="2800">
                      <a:solidFill>
                        <a:srgbClr val="0000FF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-1</a:t>
                  </a:r>
                  <a:endParaRPr lang="en-US" altLang="zh-CN" sz="280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9713" name="文本框 29712"/>
          <p:cNvSpPr txBox="1"/>
          <p:nvPr/>
        </p:nvSpPr>
        <p:spPr>
          <a:xfrm>
            <a:off x="6443663" y="928688"/>
            <a:ext cx="1535112" cy="1708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0600" b="1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目</a:t>
            </a:r>
            <a:endParaRPr lang="zh-CN" altLang="en-US" sz="10600" b="1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1814513" y="1052513"/>
            <a:ext cx="1533525" cy="1708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0600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口</a:t>
            </a:r>
            <a:endParaRPr lang="zh-CN" altLang="en-US" sz="10600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9723" name="组合 29722"/>
          <p:cNvGrpSpPr/>
          <p:nvPr/>
        </p:nvGrpSpPr>
        <p:grpSpPr>
          <a:xfrm>
            <a:off x="3776663" y="2997200"/>
            <a:ext cx="2759075" cy="1874838"/>
            <a:chOff x="2379" y="1888"/>
            <a:chExt cx="1738" cy="1181"/>
          </a:xfrm>
        </p:grpSpPr>
        <p:sp>
          <p:nvSpPr>
            <p:cNvPr id="11281" name="文本框 29714"/>
            <p:cNvSpPr txBox="1"/>
            <p:nvPr/>
          </p:nvSpPr>
          <p:spPr>
            <a:xfrm>
              <a:off x="3589" y="2275"/>
              <a:ext cx="3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8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+1</a:t>
              </a:r>
              <a:endPara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282" name="组合 29715"/>
            <p:cNvGrpSpPr/>
            <p:nvPr/>
          </p:nvGrpSpPr>
          <p:grpSpPr>
            <a:xfrm>
              <a:off x="2379" y="1888"/>
              <a:ext cx="1738" cy="1181"/>
              <a:chOff x="2379" y="1888"/>
              <a:chExt cx="1738" cy="1181"/>
            </a:xfrm>
          </p:grpSpPr>
          <p:sp>
            <p:nvSpPr>
              <p:cNvPr id="11283" name="文本框 29716"/>
              <p:cNvSpPr txBox="1"/>
              <p:nvPr/>
            </p:nvSpPr>
            <p:spPr>
              <a:xfrm>
                <a:off x="2629" y="1888"/>
                <a:ext cx="1054" cy="1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 indent="0"/>
                <a:r>
                  <a:rPr lang="zh-CN" altLang="en-US" sz="11700" b="1">
                    <a:solidFill>
                      <a:srgbClr val="006600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木</a:t>
                </a:r>
                <a:endParaRPr lang="zh-CN" altLang="en-US" sz="11700" b="1">
                  <a:solidFill>
                    <a:srgbClr val="006600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grpSp>
            <p:nvGrpSpPr>
              <p:cNvPr id="11284" name="组合 29717"/>
              <p:cNvGrpSpPr/>
              <p:nvPr/>
            </p:nvGrpSpPr>
            <p:grpSpPr>
              <a:xfrm>
                <a:off x="2379" y="2214"/>
                <a:ext cx="1738" cy="388"/>
                <a:chOff x="2379" y="2214"/>
                <a:chExt cx="1738" cy="388"/>
              </a:xfrm>
            </p:grpSpPr>
            <p:sp>
              <p:nvSpPr>
                <p:cNvPr id="11285" name="直接连接符 29718"/>
                <p:cNvSpPr/>
                <p:nvPr/>
              </p:nvSpPr>
              <p:spPr>
                <a:xfrm>
                  <a:off x="3541" y="2602"/>
                  <a:ext cx="57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11286" name="文本框 29719"/>
                <p:cNvSpPr txBox="1"/>
                <p:nvPr/>
              </p:nvSpPr>
              <p:spPr>
                <a:xfrm>
                  <a:off x="2379" y="2232"/>
                  <a:ext cx="116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7" name="文本框 29720"/>
                <p:cNvSpPr txBox="1"/>
                <p:nvPr/>
              </p:nvSpPr>
              <p:spPr>
                <a:xfrm>
                  <a:off x="2389" y="2214"/>
                  <a:ext cx="116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lvl="0" indent="0"/>
                  <a:endParaRPr lang="zh-CN" altLang="en-US" sz="2800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9722" name="文本框 29721"/>
          <p:cNvSpPr txBox="1"/>
          <p:nvPr/>
        </p:nvSpPr>
        <p:spPr>
          <a:xfrm>
            <a:off x="6516688" y="3068638"/>
            <a:ext cx="1535112" cy="1708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0600" b="1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禾</a:t>
            </a:r>
            <a:endParaRPr lang="zh-CN" altLang="en-US" sz="10600" b="1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89" name="矩形 29724"/>
          <p:cNvSpPr/>
          <p:nvPr/>
        </p:nvSpPr>
        <p:spPr>
          <a:xfrm>
            <a:off x="250825" y="6597650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0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3" grpId="0"/>
      <p:bldP spid="29714" grpId="0"/>
      <p:bldP spid="2972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加一加，变一变</a:t>
            </a:r>
            <a:endParaRPr lang="zh-CN" altLang="en-US" dirty="0"/>
          </a:p>
        </p:txBody>
      </p:sp>
      <p:sp>
        <p:nvSpPr>
          <p:cNvPr id="57347" name="Text Box 3"/>
          <p:cNvSpPr txBox="1"/>
          <p:nvPr/>
        </p:nvSpPr>
        <p:spPr>
          <a:xfrm>
            <a:off x="971550" y="1403350"/>
            <a:ext cx="7428230" cy="25603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木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加一笔是</a:t>
            </a:r>
            <a:r>
              <a:rPr lang="en-US" altLang="zh-CN" sz="5400" b="1" dirty="0">
                <a:latin typeface="楷体_GB2312" pitchFamily="49" charset="-122"/>
                <a:ea typeface="楷体_GB2312" pitchFamily="49" charset="-122"/>
              </a:rPr>
              <a:t>(    ) </a:t>
            </a:r>
            <a:endParaRPr lang="en-US" altLang="zh-CN" sz="5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en-US" altLang="zh-CN" sz="5400" b="1" dirty="0">
                <a:latin typeface="Arial" panose="020B0604020202020204" pitchFamily="34" charset="0"/>
                <a:ea typeface="楷体_GB2312" pitchFamily="49" charset="-122"/>
              </a:rPr>
              <a:t> “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口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加一笔是</a:t>
            </a:r>
            <a:r>
              <a:rPr lang="en-US" altLang="zh-CN" sz="5400" b="1" dirty="0">
                <a:latin typeface="楷体_GB2312" pitchFamily="49" charset="-122"/>
                <a:ea typeface="楷体_GB2312" pitchFamily="49" charset="-122"/>
              </a:rPr>
              <a:t>(    ) </a:t>
            </a:r>
            <a:endParaRPr lang="en-US" altLang="zh-CN" sz="5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en-US" altLang="zh-CN" sz="5400" b="1" dirty="0">
                <a:latin typeface="Arial" panose="020B0604020202020204" pitchFamily="34" charset="0"/>
                <a:ea typeface="楷体_GB2312" pitchFamily="49" charset="-122"/>
              </a:rPr>
              <a:t> “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口”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加二笔是</a:t>
            </a:r>
            <a:r>
              <a:rPr lang="en-US" altLang="zh-CN" sz="5400" b="1" dirty="0">
                <a:latin typeface="楷体_GB2312" pitchFamily="49" charset="-122"/>
                <a:ea typeface="楷体_GB2312" pitchFamily="49" charset="-122"/>
              </a:rPr>
              <a:t>(    )</a:t>
            </a:r>
            <a:endParaRPr lang="en-US" altLang="zh-CN" sz="5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48" name="Text Box 4"/>
          <p:cNvSpPr txBox="1"/>
          <p:nvPr/>
        </p:nvSpPr>
        <p:spPr>
          <a:xfrm>
            <a:off x="1042988" y="4797425"/>
            <a:ext cx="6697662" cy="1736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日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加一笔是(    ) 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日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减一笔是(    )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58373" name="Rectangle 5"/>
          <p:cNvSpPr/>
          <p:nvPr/>
        </p:nvSpPr>
        <p:spPr>
          <a:xfrm>
            <a:off x="6461443" y="1525270"/>
            <a:ext cx="792162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禾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8374" name="Rectangle 6"/>
          <p:cNvSpPr/>
          <p:nvPr/>
        </p:nvSpPr>
        <p:spPr>
          <a:xfrm>
            <a:off x="6461443" y="2349500"/>
            <a:ext cx="792162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日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8375" name="Rectangle 7"/>
          <p:cNvSpPr/>
          <p:nvPr/>
        </p:nvSpPr>
        <p:spPr>
          <a:xfrm>
            <a:off x="6461443" y="3141028"/>
            <a:ext cx="792162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目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8376" name="Rectangle 8"/>
          <p:cNvSpPr/>
          <p:nvPr/>
        </p:nvSpPr>
        <p:spPr>
          <a:xfrm>
            <a:off x="6461760" y="4879975"/>
            <a:ext cx="792163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目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8377" name="Rectangle 9"/>
          <p:cNvSpPr/>
          <p:nvPr/>
        </p:nvSpPr>
        <p:spPr>
          <a:xfrm>
            <a:off x="6534468" y="5702300"/>
            <a:ext cx="792162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口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6866" name="组合 3"/>
          <p:cNvGrpSpPr/>
          <p:nvPr/>
        </p:nvGrpSpPr>
        <p:grpSpPr>
          <a:xfrm>
            <a:off x="1805940" y="2794000"/>
            <a:ext cx="2062163" cy="544513"/>
            <a:chOff x="1438698" y="982657"/>
            <a:chExt cx="2498303" cy="616461"/>
          </a:xfrm>
        </p:grpSpPr>
        <p:pic>
          <p:nvPicPr>
            <p:cNvPr id="36875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6" name="文本框 2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83273" y="3629343"/>
            <a:ext cx="7577138" cy="246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1.“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字共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(   )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画，第二画是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(   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2.“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字共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(   )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画，第三画是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(   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3.“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字共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(   )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画，第三画是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(   )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6868" name="矩形 3"/>
          <p:cNvSpPr/>
          <p:nvPr/>
        </p:nvSpPr>
        <p:spPr>
          <a:xfrm>
            <a:off x="980758" y="3311843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填空</a:t>
            </a:r>
            <a:endParaRPr lang="zh-CN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0440" y="3869055"/>
            <a:ext cx="754063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80250" y="3869055"/>
            <a:ext cx="434975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┐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20440" y="4674235"/>
            <a:ext cx="754063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79933" y="4824095"/>
            <a:ext cx="755650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20440" y="5580380"/>
            <a:ext cx="754063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79933" y="5506085"/>
            <a:ext cx="755650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23" grpId="0"/>
      <p:bldP spid="24" grpId="0"/>
      <p:bldP spid="25" grpId="0"/>
      <p:bldP spid="2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53249"/>
          <p:cNvSpPr/>
          <p:nvPr/>
        </p:nvSpPr>
        <p:spPr>
          <a:xfrm>
            <a:off x="1547813" y="1628775"/>
            <a:ext cx="62801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我们的口、耳、目、手、足</a:t>
            </a:r>
            <a:endParaRPr lang="zh-CN" altLang="en-US" sz="4000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能做哪些事？</a:t>
            </a:r>
            <a:endParaRPr lang="zh-CN" altLang="en-US" sz="4000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页脚占位符 1"/>
          <p:cNvSpPr/>
          <p:nvPr>
            <p:ph type="ftr" sz="quarter" idx="11"/>
          </p:nvPr>
        </p:nvSpPr>
        <p:spPr/>
        <p:txBody>
          <a:bodyPr anchor="t"/>
          <a:p>
            <a:pPr indent="0"/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AutoShape 2" descr="pic_30328"/>
          <p:cNvSpPr>
            <a:spLocks noChangeAspect="1"/>
          </p:cNvSpPr>
          <p:nvPr/>
        </p:nvSpPr>
        <p:spPr>
          <a:xfrm>
            <a:off x="3698875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291" name="Picture 3" descr="pic_30328"/>
          <p:cNvPicPr>
            <a:picLocks noChangeAspect="1"/>
          </p:cNvPicPr>
          <p:nvPr/>
        </p:nvPicPr>
        <p:blipFill>
          <a:blip r:embed="rId1">
            <a:lum contrast="18000"/>
          </a:blip>
          <a:srcRect l="2690" t="55852" r="83537" b="21043"/>
          <a:stretch>
            <a:fillRect/>
          </a:stretch>
        </p:blipFill>
        <p:spPr>
          <a:xfrm>
            <a:off x="323850" y="1196975"/>
            <a:ext cx="302260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Rectangle 4"/>
          <p:cNvSpPr/>
          <p:nvPr/>
        </p:nvSpPr>
        <p:spPr>
          <a:xfrm>
            <a:off x="3708400" y="1412875"/>
            <a:ext cx="4476750" cy="33877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“羊”字的上面是羊的两个犄角，三横是羊的五官，一竖是羊的胡须。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1330325" y="5157788"/>
            <a:ext cx="1206500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羊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4" name="Rectangle 6"/>
          <p:cNvSpPr/>
          <p:nvPr/>
        </p:nvSpPr>
        <p:spPr>
          <a:xfrm>
            <a:off x="4930775" y="5661025"/>
            <a:ext cx="273367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山羊、绵羊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5" name="Rectangle 7"/>
          <p:cNvSpPr/>
          <p:nvPr/>
        </p:nvSpPr>
        <p:spPr>
          <a:xfrm>
            <a:off x="2844800" y="5589588"/>
            <a:ext cx="1457325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4400" b="1" dirty="0">
                <a:solidFill>
                  <a:srgbClr val="0656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4" grpId="0" bldLvl="0" animBg="1"/>
      <p:bldP spid="1229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17496" t="55754" r="68919" b="21106"/>
          <a:stretch>
            <a:fillRect/>
          </a:stretch>
        </p:blipFill>
        <p:spPr>
          <a:xfrm>
            <a:off x="323850" y="1196975"/>
            <a:ext cx="3155950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/>
          <p:nvPr/>
        </p:nvSpPr>
        <p:spPr>
          <a:xfrm>
            <a:off x="3600450" y="1287463"/>
            <a:ext cx="4787900" cy="36099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 algn="dist" eaLnBrk="1" hangingPunct="1">
              <a:lnSpc>
                <a:spcPct val="16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鸟字的上半部像鸟头，下半部像鸟的身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dist" eaLnBrk="1" hangingPunct="1">
              <a:lnSpc>
                <a:spcPct val="16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子，一横像那根树枝，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lnSpc>
                <a:spcPct val="16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一点像鸟的眼睛。 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1657350" y="5300663"/>
            <a:ext cx="1204913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鸟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3" name="Rectangle 5"/>
          <p:cNvSpPr/>
          <p:nvPr/>
        </p:nvSpPr>
        <p:spPr>
          <a:xfrm>
            <a:off x="3111500" y="5762625"/>
            <a:ext cx="1303338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ni</a:t>
            </a:r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ǎ</a:t>
            </a:r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o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5113338" y="5805488"/>
            <a:ext cx="2732087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小鸟、鸟儿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  <p:bldP spid="133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2" descr="pic_30328"/>
          <p:cNvSpPr>
            <a:spLocks noChangeAspect="1"/>
          </p:cNvSpPr>
          <p:nvPr/>
        </p:nvSpPr>
        <p:spPr>
          <a:xfrm>
            <a:off x="3687763" y="34766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9" name="Rectangle 3"/>
          <p:cNvSpPr/>
          <p:nvPr/>
        </p:nvSpPr>
        <p:spPr>
          <a:xfrm>
            <a:off x="3695700" y="1397000"/>
            <a:ext cx="4476750" cy="36639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36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       上面像兔子的两只耳朵，中间的口像兔子的头，下面像兔子的身体和爪子，一点像兔子的短尾巴。</a:t>
            </a:r>
            <a:endParaRPr lang="zh-CN" altLang="en-US" sz="36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319213" y="5357813"/>
            <a:ext cx="1204912" cy="1311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8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兔</a:t>
            </a:r>
            <a:endParaRPr lang="zh-CN" altLang="en-US" sz="8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1" name="Rectangle 5"/>
          <p:cNvSpPr/>
          <p:nvPr/>
        </p:nvSpPr>
        <p:spPr>
          <a:xfrm>
            <a:off x="4703763" y="5861050"/>
            <a:ext cx="3382962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 lvl="0"/>
            <a:r>
              <a:rPr lang="zh-CN" altLang="en-US" sz="4000" b="1" dirty="0">
                <a:solidFill>
                  <a:srgbClr val="06561F"/>
                </a:solidFill>
                <a:latin typeface="Times New Roman" panose="02020603050405020304" pitchFamily="18" charset="0"/>
                <a:ea typeface="楷体_GB2312" pitchFamily="49" charset="-122"/>
              </a:rPr>
              <a:t>兔子、小白兔 </a:t>
            </a:r>
            <a:endParaRPr lang="zh-CN" altLang="en-US" sz="4000" b="1" dirty="0">
              <a:solidFill>
                <a:srgbClr val="06561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2" name="Rectangle 6"/>
          <p:cNvSpPr/>
          <p:nvPr/>
        </p:nvSpPr>
        <p:spPr>
          <a:xfrm>
            <a:off x="2984500" y="5789613"/>
            <a:ext cx="711200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656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tù</a:t>
            </a:r>
            <a:endParaRPr lang="en-US" altLang="zh-CN" sz="4400" b="1" dirty="0">
              <a:solidFill>
                <a:srgbClr val="0656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3" name="Picture 7" descr="pic_30328"/>
          <p:cNvPicPr>
            <a:picLocks noChangeAspect="1"/>
          </p:cNvPicPr>
          <p:nvPr/>
        </p:nvPicPr>
        <p:blipFill>
          <a:blip r:embed="rId1">
            <a:lum contrast="24000"/>
          </a:blip>
          <a:srcRect l="31779" t="55807" r="54305" b="21150"/>
          <a:stretch>
            <a:fillRect/>
          </a:stretch>
        </p:blipFill>
        <p:spPr>
          <a:xfrm>
            <a:off x="311150" y="1468438"/>
            <a:ext cx="3062288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Text Box 8"/>
          <p:cNvSpPr txBox="1"/>
          <p:nvPr/>
        </p:nvSpPr>
        <p:spPr>
          <a:xfrm>
            <a:off x="1331913" y="909638"/>
            <a:ext cx="109696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角字头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0" grpId="0" bldLvl="0" animBg="1"/>
      <p:bldP spid="14341" grpId="0" bldLvl="0" animBg="1"/>
      <p:bldP spid="1434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2078</Words>
  <Application>WPS 演示</Application>
  <PresentationFormat>在屏幕上显示</PresentationFormat>
  <Paragraphs>454</Paragraphs>
  <Slides>68</Slides>
  <Notes>1</Notes>
  <HiddenSlides>0</HiddenSlides>
  <MMClips>3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44</vt:i4>
      </vt:variant>
      <vt:variant>
        <vt:lpstr>幻灯片标题</vt:lpstr>
      </vt:variant>
      <vt:variant>
        <vt:i4>68</vt:i4>
      </vt:variant>
    </vt:vector>
  </HeadingPairs>
  <TitlesOfParts>
    <vt:vector size="127" baseType="lpstr">
      <vt:lpstr>Arial</vt:lpstr>
      <vt:lpstr>宋体</vt:lpstr>
      <vt:lpstr>Wingdings</vt:lpstr>
      <vt:lpstr>黑体</vt:lpstr>
      <vt:lpstr>微软雅黑</vt:lpstr>
      <vt:lpstr>楷体_GB2312</vt:lpstr>
      <vt:lpstr>隶书</vt:lpstr>
      <vt:lpstr>Times New Roman</vt:lpstr>
      <vt:lpstr>New Gulim</vt:lpstr>
      <vt:lpstr>Century Gothic</vt:lpstr>
      <vt:lpstr>楷体</vt:lpstr>
      <vt:lpstr>新宋体</vt:lpstr>
      <vt:lpstr>Segoe Print</vt:lpstr>
      <vt:lpstr>Malgun Gothic</vt:lpstr>
      <vt:lpstr>默认设计模板</vt:lpstr>
      <vt:lpstr>Photoshop.Image.8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Photoshop.Image.8</vt:lpstr>
      <vt:lpstr>Paint.Picture</vt:lpstr>
      <vt:lpstr>Paint.Picture</vt:lpstr>
      <vt:lpstr>Paint.Picture</vt:lpstr>
      <vt:lpstr>Paint.Picture</vt:lpstr>
      <vt:lpstr>Paint.Picture</vt:lpstr>
      <vt:lpstr>Flash.Movie</vt:lpstr>
      <vt:lpstr>Flash.Movie</vt:lpstr>
      <vt:lpstr>Flash.Movie</vt:lpstr>
      <vt:lpstr>Flash.Movie</vt:lpstr>
      <vt:lpstr>Flash.Movie</vt:lpstr>
      <vt:lpstr>Photoshop.Image.8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Paint.Picture</vt:lpstr>
      <vt:lpstr>Paint.Picture</vt:lpstr>
      <vt:lpstr>Photoshop.Image.8</vt:lpstr>
      <vt:lpstr>Paint.Picture</vt:lpstr>
      <vt:lpstr>Paint.Picture</vt:lpstr>
      <vt:lpstr>Paint.Picture</vt:lpstr>
      <vt:lpstr>Paint.Picture</vt:lpstr>
      <vt:lpstr>Paint.Picture</vt:lpstr>
      <vt:lpstr>Photoshop.Image.8</vt:lpstr>
      <vt:lpstr>Photoshop.Image.8</vt:lpstr>
      <vt:lpstr>Photoshop.Image.8</vt:lpstr>
      <vt:lpstr>Photoshop.Image.8</vt:lpstr>
      <vt:lpstr>Photoshop.Image.8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加一加，变一变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教育文化之家洪老师旗舰店淘宝地址： https://shop66372547.taobao.com/</dc:title>
  <dc:creator>教育文化之家洪老师旗舰店淘宝地址： https://shop66372547.taobao.com/</dc:creator>
  <cp:keywords>教育文化之家洪老师旗舰店淘宝地址： https:/shop66372547.taobao.com</cp:keywords>
  <dc:description>教育文化之家洪老师旗舰店淘宝地址： https://shop66372547.taobao.com/</dc:description>
  <dc:subject>绿色圃中小学教育网http://www.lspjy.com</dc:subject>
  <cp:category>教育文化之家洪老师旗舰店淘宝地址： https://shop66372547.taobao.com/</cp:category>
  <cp:lastModifiedBy>HRY</cp:lastModifiedBy>
  <cp:revision>152</cp:revision>
  <dcterms:created xsi:type="dcterms:W3CDTF">2002-10-09T09:00:00Z</dcterms:created>
  <dcterms:modified xsi:type="dcterms:W3CDTF">2017-05-23T02:12:09Z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