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70" r:id="rId15"/>
    <p:sldId id="269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3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6EC340-AE44-4B2A-851F-A98277BC3CE3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1048B7-7909-4319-9FDD-25209F2A15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1048B7-7909-4319-9FDD-25209F2A151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ndAc>
      <p:stSnd>
        <p:snd r:embed="rId13" name="chimes.wav" builtIn="1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21476;&#31581;\&#32676;&#26143;%20-%20&#36828;&#22788;&#30340;&#26143;&#20809;(Starlight%20Afar)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1.jpe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学校PPT母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41275"/>
            <a:ext cx="9144000" cy="6899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000100" y="928670"/>
            <a:ext cx="2571768" cy="64294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幸福是什么？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000100" y="1785926"/>
            <a:ext cx="79560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幸福就是逢考必过，明年考好的学校。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——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刘燕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4154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071538" y="2357430"/>
            <a:ext cx="831509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幸福就是结束一天繁重的学业，坐在回家的公交上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看车外美丽的夜景。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——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付国斌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0100" y="3286124"/>
            <a:ext cx="8429684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幸福，当你觉得一无所有的时候，回头发现你还有青春。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——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王羚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渴了，有水喝；饿了，有饭吃；凉了，有衣穿；夜深了，有父母陪。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——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荀敏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幸福就是周六的早晨没有闹铃的吵闹。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——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唐志翔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153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500034" y="2571744"/>
          <a:ext cx="8229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4" descr="学校PPT母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9144000" cy="6899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000100" y="857232"/>
            <a:ext cx="7786742" cy="78581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请找出诗中与幸福有关的意象，说说含义</a:t>
            </a:r>
            <a:endParaRPr lang="zh-CN" altLang="en-US" sz="3200" dirty="0">
              <a:solidFill>
                <a:schemeClr val="tx1"/>
              </a:solidFill>
              <a:latin typeface="+mn-ea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928662" y="2000240"/>
          <a:ext cx="7572429" cy="417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4143"/>
                <a:gridCol w="2524143"/>
                <a:gridCol w="252414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意象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含义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喂马劈柴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劳动乡土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周游世界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自由闲适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蔬菜粮食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平凡真实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尘世的幸福</a:t>
                      </a:r>
                      <a:endParaRPr lang="zh-CN" alt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房子大海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隐逸独立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实在而不乏闲静</a:t>
                      </a:r>
                      <a:endParaRPr lang="zh-CN" alt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春暖花开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诗意美好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清苦而不失浪漫</a:t>
                      </a:r>
                      <a:endParaRPr lang="zh-CN" alt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亲人通信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孝心分担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山河名字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新生快乐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前程眷属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博爱善良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学校PPT母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99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28596" y="1071546"/>
            <a:ext cx="871540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海子的这首诗被年轻人称为“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青春之歌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”，特别是“面朝大海，春暖花开”，它是全诗的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诗眼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，它象征着怎样的生活？寄托诗人怎样的理想？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71472" y="2643182"/>
            <a:ext cx="8072495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面朝大海，春暖花开”是超脱尘世、尘世之外的幸福生活。精神上的、理想的、不现实的，也不被世俗的世界理解和认可。海子的人生与尘世相对的，然而“春暖花开”是如此的温暖、明丽、绚烂，那是超越尘世生活的彼岸世界的一个写照，那里纯洁、圣神、神性的光辉普照大地，是海子为之献身的目的地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学校PPT母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99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000100" y="928670"/>
            <a:ext cx="1785950" cy="78581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小结</a:t>
            </a:r>
            <a:endParaRPr lang="zh-CN" altLang="en-US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2143116"/>
            <a:ext cx="807249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《</a:t>
            </a:r>
            <a:r>
              <a:rPr lang="zh-CN" altLang="en-US" sz="2800" dirty="0" smtClean="0"/>
              <a:t>面朝大海，春暖花开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写于诗人死前的两个月，在诗中诗人开始想象现实的幸福生活，表达对美好事物的眷顾，对生命的关怀。诗人通过对幸福生活的描绘，体现对生活、对自然的 热爱，也表现了博爱宽广的胸襟。</a:t>
            </a:r>
            <a:r>
              <a:rPr lang="en-US" altLang="zh-CN" sz="2800" dirty="0" smtClean="0"/>
              <a:t> </a:t>
            </a:r>
            <a:endParaRPr lang="zh-CN" altLang="en-US" sz="2800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学校PPT母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99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1428736"/>
            <a:ext cx="885828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海子作为学院派诗人的代表，朦胧诗派的代表人物，创作了大量的诗歌精品，他是一位赤子，迷恋着泥土的芬芳，下面我们来感受一下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中国当代田园诗人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的佳作。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348" y="642918"/>
            <a:ext cx="2714644" cy="78581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拓展延伸</a:t>
            </a:r>
            <a:endParaRPr lang="zh-CN" altLang="en-US" sz="3200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学校PPT母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99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928794" y="642918"/>
            <a:ext cx="4500594" cy="78581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春天，十个海子</a:t>
            </a:r>
            <a:endParaRPr lang="zh-CN" altLang="en-US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000100" y="1571612"/>
            <a:ext cx="5878532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春天，十个海子低低地怒吼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围着你和我跳舞、唱歌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扯乱你的黑头发，骑上你飞奔而去，尘土飞扬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你被劈开的疼痛在大地弥漫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在春天，野蛮而复仇的海子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就剩这一个，最后一个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这是黑夜的儿子，沉浸于冬天，倾心死亡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不能自拔，热爱着空虚而寒冷的乡村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那里的谷物高高堆起，遮住了窗子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它们一半用于一家六口人的嘴，吃和胃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一半用于农业，他们自己繁殖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大风从东吹到西，从北刮到南，无视黑夜和黎明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你所说的曙光究竟是什么意思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1989.3.14.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凌晨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3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--4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点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学校PPT母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99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1428736"/>
            <a:ext cx="885828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 smtClean="0"/>
              <a:t> </a:t>
            </a:r>
            <a:endParaRPr lang="zh-CN" altLang="en-US" sz="2800" dirty="0" smtClean="0"/>
          </a:p>
          <a:p>
            <a:r>
              <a:rPr lang="en-US" sz="2800" dirty="0" smtClean="0"/>
              <a:t>1</a:t>
            </a:r>
            <a:r>
              <a:rPr lang="zh-CN" altLang="en-US" sz="2800" dirty="0" smtClean="0"/>
              <a:t>、阅读西川怀念海子的回忆性文章，撰写一篇文章，评价“海子之死”</a:t>
            </a:r>
          </a:p>
          <a:p>
            <a:r>
              <a:rPr lang="en-US" sz="2800" dirty="0" smtClean="0"/>
              <a:t>2</a:t>
            </a:r>
            <a:r>
              <a:rPr lang="zh-CN" altLang="en-US" sz="2800" dirty="0" smtClean="0"/>
              <a:t>、完成课后练习</a:t>
            </a:r>
            <a:r>
              <a:rPr lang="en-US" sz="2800" dirty="0" smtClean="0"/>
              <a:t>2-4</a:t>
            </a:r>
            <a:r>
              <a:rPr lang="zh-CN" altLang="en-US" sz="2800" dirty="0" smtClean="0"/>
              <a:t>题</a:t>
            </a: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348" y="642918"/>
            <a:ext cx="2714644" cy="78581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课后作业</a:t>
            </a:r>
            <a:endParaRPr lang="zh-CN" altLang="en-US" sz="3200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学校PPT母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99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85720" y="1357298"/>
            <a:ext cx="84296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幸福是不管你熬夜学习到多晚，总有一句晚安。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——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唐谢青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幸福是做一个家族中第一个能上本科的人，让我的家人在村上挺起胸膛。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——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孔夏潘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幸福是寒冷的冬天，出门前，妈妈递上的一双手套和一杯开水。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——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胡婷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幸福就是每天清晨睁眼就能看见热腾腾的早饭；幸福就是炎炎烈日中有人递给一个冰激淋；幸福就是走在细雨中头顶突然出现一把伞。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——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张艳霞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5286388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隶书" pitchFamily="2" charset="-122"/>
                <a:ea typeface="华文隶书" pitchFamily="2" charset="-122"/>
              </a:rPr>
              <a:t>而我今年期待的幸福是明年人间四月天，我可爱的学生能金榜题名，学有所成。</a:t>
            </a:r>
            <a:endParaRPr lang="zh-CN" altLang="en-US" sz="36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内容占位符 6" descr="u93805634_12f5be87d28g214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90800" y="2224881"/>
            <a:ext cx="3962400" cy="3276600"/>
          </a:xfrm>
        </p:spPr>
      </p:pic>
      <p:pic>
        <p:nvPicPr>
          <p:cNvPr id="4" name="Picture 4" descr="学校PPT母版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85776"/>
            <a:ext cx="9144000" cy="6899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357290" y="714356"/>
            <a:ext cx="67151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华文隶书" pitchFamily="2" charset="-122"/>
                <a:ea typeface="华文隶书" pitchFamily="2" charset="-122"/>
              </a:rPr>
              <a:t>面朝大海，春暖花开</a:t>
            </a:r>
            <a:endParaRPr lang="zh-CN" altLang="en-US" sz="54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0694" y="1643050"/>
            <a:ext cx="22145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华文隶书" pitchFamily="2" charset="-122"/>
                <a:ea typeface="华文隶书" pitchFamily="2" charset="-122"/>
              </a:rPr>
              <a:t>海子</a:t>
            </a:r>
            <a:endParaRPr lang="zh-CN" altLang="en-US" sz="4400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8" name="图片 7" descr="u93805634_12f5be87d28g2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00372"/>
            <a:ext cx="4929190" cy="3857628"/>
          </a:xfrm>
          <a:prstGeom prst="rect">
            <a:avLst/>
          </a:prstGeom>
        </p:spPr>
      </p:pic>
      <p:pic>
        <p:nvPicPr>
          <p:cNvPr id="9" name="图片 8" descr="u93805634_12f5be908fbg21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438" y="2285992"/>
            <a:ext cx="4500562" cy="4143404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学校PPT母版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85784" y="-41275"/>
            <a:ext cx="9644130" cy="6899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000100" y="1214422"/>
            <a:ext cx="742955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明天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起，做一个幸福的人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喂马、劈柴、周游世界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明天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起，关心粮食和蔬菜，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我有</a:t>
            </a:r>
            <a:r>
              <a:rPr lang="zh-CN" altLang="en-US" sz="2000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一所房子，面朝大海，春暖花开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明天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起，和每一个 亲人通信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告诉他们我的幸福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那幸福的闪电告诉我的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我将告诉每一个亲人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给每一条河一座山取一个温暖的名字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陌生人，我也为你祝福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愿你有一个灿烂的前程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愿你有情人 终成眷属，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愿你在尘世获得幸福 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我只愿</a:t>
            </a:r>
            <a:r>
              <a:rPr lang="zh-CN" altLang="en-US" sz="2000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面朝大海，春暖花开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28860" y="57148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面朝大海，春暖花开</a:t>
            </a:r>
            <a:endParaRPr lang="en-US" altLang="zh-CN" sz="2400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                        海子</a:t>
            </a:r>
            <a:endParaRPr lang="en-US" altLang="zh-CN" sz="2400" dirty="0" smtClean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7" name="群星 - 远处的星光(Starlight Afar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5929322" y="4286256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4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69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学校PPT母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99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000100" y="928670"/>
            <a:ext cx="4429156" cy="78581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海子的幸福是什么？</a:t>
            </a:r>
            <a:endParaRPr lang="zh-CN" altLang="en-US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714349" y="1785926"/>
            <a:ext cx="800105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喂马、劈柴、周游世界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关心粮食和蔬菜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我有一所房子面朝大海，春暖花开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和每一个亲人通信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幸福的闪电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为山为河取温暖的名字，为陌生人祝福，有个灿烂的前程，有情人终成眷属，在尘世获得幸福，面朝大海，春暖花开。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云形 8"/>
          <p:cNvSpPr/>
          <p:nvPr/>
        </p:nvSpPr>
        <p:spPr>
          <a:xfrm>
            <a:off x="6215074" y="928670"/>
            <a:ext cx="2500330" cy="242889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这些幸福你拥有吗？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8662" y="5000636"/>
            <a:ext cx="6786610" cy="78581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检查小组合作作业，“走近海子”</a:t>
            </a:r>
            <a:endParaRPr lang="zh-CN" altLang="en-US" sz="3200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289" grpId="0"/>
      <p:bldP spid="9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学校PPT母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41275"/>
            <a:ext cx="9144000" cy="6899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000100" y="928670"/>
            <a:ext cx="6786610" cy="78581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知人论世，“走近海子”</a:t>
            </a:r>
            <a:endParaRPr lang="zh-CN" altLang="en-US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1785926"/>
            <a:ext cx="8143932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◆</a:t>
            </a:r>
            <a:r>
              <a:rPr lang="en-US" sz="2800" dirty="0" smtClean="0"/>
              <a:t>1989</a:t>
            </a:r>
            <a:r>
              <a:rPr lang="zh-CN" altLang="en-US" sz="2800" dirty="0" smtClean="0"/>
              <a:t>年</a:t>
            </a:r>
            <a:r>
              <a:rPr lang="en-US" sz="2800" dirty="0" smtClean="0"/>
              <a:t>3</a:t>
            </a:r>
            <a:r>
              <a:rPr lang="zh-CN" altLang="en-US" sz="2800" dirty="0" smtClean="0"/>
              <a:t>月</a:t>
            </a:r>
            <a:r>
              <a:rPr lang="en-US" sz="2800" dirty="0" smtClean="0"/>
              <a:t>26</a:t>
            </a:r>
            <a:r>
              <a:rPr lang="zh-CN" altLang="en-US" sz="2800" dirty="0" smtClean="0"/>
              <a:t>日，诗人将自己的房间整理好后，背上书包，在山海关外的铁轨上结束了自己</a:t>
            </a:r>
            <a:r>
              <a:rPr lang="en-US" sz="2800" dirty="0" smtClean="0"/>
              <a:t>25</a:t>
            </a:r>
            <a:r>
              <a:rPr lang="zh-CN" altLang="en-US" sz="2800" dirty="0" smtClean="0"/>
              <a:t>岁的年轻生命。</a:t>
            </a:r>
          </a:p>
          <a:p>
            <a:r>
              <a:rPr lang="en-US" dirty="0" smtClean="0"/>
              <a:t> </a:t>
            </a:r>
            <a:r>
              <a:rPr lang="zh-CN" altLang="en-US" dirty="0" smtClean="0"/>
              <a:t>◆</a:t>
            </a:r>
            <a:r>
              <a:rPr lang="en-US" sz="2800" dirty="0" smtClean="0"/>
              <a:t>1964</a:t>
            </a:r>
            <a:r>
              <a:rPr lang="zh-CN" altLang="en-US" sz="2800" dirty="0" smtClean="0"/>
              <a:t>年</a:t>
            </a:r>
            <a:r>
              <a:rPr lang="en-US" sz="2800" dirty="0" smtClean="0"/>
              <a:t>3</a:t>
            </a:r>
            <a:r>
              <a:rPr lang="zh-CN" altLang="en-US" sz="2800" dirty="0" smtClean="0"/>
              <a:t>月</a:t>
            </a:r>
            <a:r>
              <a:rPr lang="en-US" sz="2800" dirty="0" smtClean="0"/>
              <a:t>24</a:t>
            </a:r>
            <a:r>
              <a:rPr lang="zh-CN" altLang="en-US" sz="2800" dirty="0" smtClean="0"/>
              <a:t>日，海子，原名查海生，出生在安徽省怀宁县的查湾村。</a:t>
            </a:r>
          </a:p>
          <a:p>
            <a:r>
              <a:rPr lang="zh-CN" altLang="en-US" sz="2800" dirty="0" smtClean="0"/>
              <a:t>◆</a:t>
            </a:r>
            <a:r>
              <a:rPr lang="en-US" sz="2800" dirty="0" smtClean="0"/>
              <a:t>15</a:t>
            </a:r>
            <a:r>
              <a:rPr lang="zh-CN" altLang="en-US" sz="2800" dirty="0" smtClean="0"/>
              <a:t>岁的查海生，考入了北京大学政法系。</a:t>
            </a:r>
          </a:p>
          <a:p>
            <a:r>
              <a:rPr lang="zh-CN" altLang="en-US" sz="2800" dirty="0" smtClean="0"/>
              <a:t>◆</a:t>
            </a:r>
            <a:r>
              <a:rPr lang="en-US" sz="2800" dirty="0" smtClean="0"/>
              <a:t>19</a:t>
            </a:r>
            <a:r>
              <a:rPr lang="zh-CN" altLang="en-US" sz="2800" dirty="0" smtClean="0"/>
              <a:t>岁毕业后，分配到中国政法大学教授美学与哲学。</a:t>
            </a:r>
          </a:p>
          <a:p>
            <a:r>
              <a:rPr lang="zh-CN" altLang="en-US" sz="2800" dirty="0" smtClean="0"/>
              <a:t>◆</a:t>
            </a:r>
            <a:r>
              <a:rPr lang="en-US" sz="2800" dirty="0" smtClean="0"/>
              <a:t>1982</a:t>
            </a:r>
            <a:r>
              <a:rPr lang="zh-CN" altLang="en-US" sz="2800" dirty="0" smtClean="0"/>
              <a:t>年，他以海子为笔名开始发表诗歌，处女作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亚洲铜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学校PPT母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99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" name="Picture 4" descr="学校PPT母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41275"/>
            <a:ext cx="9144000" cy="6899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00034" y="1000108"/>
            <a:ext cx="835824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◆</a:t>
            </a:r>
            <a:r>
              <a:rPr lang="zh-CN" altLang="en-US" sz="2800" dirty="0" smtClean="0"/>
              <a:t>海子一生创作时间只有短短的</a:t>
            </a:r>
            <a:r>
              <a:rPr lang="en-US" sz="2800" dirty="0" smtClean="0"/>
              <a:t>7</a:t>
            </a:r>
            <a:r>
              <a:rPr lang="zh-CN" altLang="en-US" sz="2800" dirty="0" smtClean="0"/>
              <a:t>年，才华横溢的诗人创作了</a:t>
            </a:r>
            <a:r>
              <a:rPr lang="en-US" sz="2800" dirty="0" smtClean="0"/>
              <a:t>200</a:t>
            </a:r>
            <a:r>
              <a:rPr lang="zh-CN" altLang="en-US" sz="2800" dirty="0" smtClean="0"/>
              <a:t>万字的作品：</a:t>
            </a:r>
            <a:r>
              <a:rPr lang="en-US" sz="2800" dirty="0" smtClean="0"/>
              <a:t>250</a:t>
            </a:r>
            <a:r>
              <a:rPr lang="zh-CN" altLang="en-US" sz="2800" dirty="0" smtClean="0"/>
              <a:t>首优秀抒情诗，长诗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土地篇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，合唱剧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弥赛亚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，诗体小说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你是父亲的女儿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。</a:t>
            </a:r>
          </a:p>
          <a:p>
            <a:r>
              <a:rPr lang="zh-CN" altLang="en-US" sz="2800" dirty="0" smtClean="0"/>
              <a:t>◆他是如此的清贫，每月</a:t>
            </a:r>
            <a:r>
              <a:rPr lang="en-US" sz="2800" dirty="0" smtClean="0"/>
              <a:t>100</a:t>
            </a:r>
            <a:r>
              <a:rPr lang="zh-CN" altLang="en-US" sz="2800" dirty="0" smtClean="0"/>
              <a:t>多元的工资大部分寄给老家，少部分留给自己零用。</a:t>
            </a:r>
          </a:p>
          <a:p>
            <a:r>
              <a:rPr lang="zh-CN" altLang="en-US" sz="2800" dirty="0" smtClean="0"/>
              <a:t>◆诗人的朋友西川在回忆录里这样说：海子没有幸福的找到他在生活中的一席之地，这或许是由于他的偏执。在他的房间中，你找不到电视机、录音机、甚至是收音机。海子在贫穷、单调与孤独中写作。他既不会跳舞、游泳，也不会骑自行车</a:t>
            </a: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内容占位符 7" descr="10148920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43300" y="3127089"/>
            <a:ext cx="2057400" cy="1472184"/>
          </a:xfrm>
        </p:spPr>
      </p:pic>
      <p:pic>
        <p:nvPicPr>
          <p:cNvPr id="4" name="Picture 4" descr="学校PPT母版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99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000628" y="714356"/>
            <a:ext cx="385765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诗人是怎样的一位诗人呢？他的内心世界怎样？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华文隶书" pitchFamily="2" charset="-122"/>
              <a:ea typeface="华文隶书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明确：诗人的生活一团乱麻，他无暇关心物质，他不会生活，他是孤独，他无法享受“尘世”的幸福。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194" name="AutoShape 2" descr="http://t04.pic.sogou.com/959795b21607b2e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6" name="AutoShape 4" descr="http://t04.pic.sogou.com/959795b21607b2e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9" name="图片 8" descr="1014892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14356"/>
            <a:ext cx="5000628" cy="5325651"/>
          </a:xfrm>
          <a:prstGeom prst="rect">
            <a:avLst/>
          </a:prstGeom>
        </p:spPr>
      </p:pic>
      <p:pic>
        <p:nvPicPr>
          <p:cNvPr id="10" name="图片 9" descr="xin_1b5c5ed8051d452f9c0e8be5484a961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6098"/>
            <a:ext cx="5000628" cy="6511902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学校PPT母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41275"/>
            <a:ext cx="9144000" cy="6899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14283" y="785794"/>
            <a:ext cx="8643997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6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诗人为什么说“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从明天起，做个幸福的人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”，而不是从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今天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开始，从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昨天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开始呢？</a:t>
            </a:r>
            <a:endParaRPr kumimoji="0" lang="zh-CN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96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明确：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昨天和今天的海子是不幸福的，至少不是诗人所描述的幸福的人，海子和别人是不一样的，他无法融入到尘世中。海子也有她的幸福，但那幸福只是他诗歌的世界和孤独的内心，海子承认别人的幸福，承认尘世的幸福，也祝福所有人拥有这样的幸福，但是“我只愿面朝大海，春暖花开”，他要坚守自己的理想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1310</Words>
  <PresentationFormat>全屏显示(4:3)</PresentationFormat>
  <Paragraphs>102</Paragraphs>
  <Slides>15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gxp</cp:lastModifiedBy>
  <cp:revision>语文备课大师【全免费】</cp:revision>
  <dcterms:created xsi:type="dcterms:W3CDTF">2013-11-28T21:46:37Z</dcterms:created>
  <dcterms:modified xsi:type="dcterms:W3CDTF">2013-12-03T11:26:53Z</dcterms:modified>
  <cp:category>语文备课大师【全免费】</cp:category>
</cp:coreProperties>
</file>