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1" r:id="rId3"/>
    <p:sldId id="410" r:id="rId5"/>
    <p:sldId id="414" r:id="rId6"/>
    <p:sldId id="445" r:id="rId7"/>
    <p:sldId id="417" r:id="rId8"/>
    <p:sldId id="418" r:id="rId9"/>
    <p:sldId id="419" r:id="rId10"/>
    <p:sldId id="456" r:id="rId11"/>
    <p:sldId id="453" r:id="rId12"/>
    <p:sldId id="422" r:id="rId13"/>
    <p:sldId id="426" r:id="rId14"/>
    <p:sldId id="424" r:id="rId15"/>
    <p:sldId id="428" r:id="rId16"/>
    <p:sldId id="436" r:id="rId17"/>
    <p:sldId id="423" r:id="rId18"/>
    <p:sldId id="430" r:id="rId19"/>
    <p:sldId id="432" r:id="rId20"/>
    <p:sldId id="431" r:id="rId21"/>
    <p:sldId id="434" r:id="rId22"/>
    <p:sldId id="475" r:id="rId23"/>
    <p:sldId id="457" r:id="rId24"/>
    <p:sldId id="458" r:id="rId25"/>
    <p:sldId id="476" r:id="rId26"/>
    <p:sldId id="435" r:id="rId27"/>
    <p:sldId id="449" r:id="rId28"/>
    <p:sldId id="450" r:id="rId29"/>
    <p:sldId id="451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05C3"/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91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248" y="1555115"/>
            <a:ext cx="3924776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6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7.xml"/><Relationship Id="rId3" Type="http://schemas.openxmlformats.org/officeDocument/2006/relationships/image" Target="../media/image13.jpeg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0.xml"/><Relationship Id="rId3" Type="http://schemas.openxmlformats.org/officeDocument/2006/relationships/image" Target="../media/image13.jpeg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3.xml"/><Relationship Id="rId3" Type="http://schemas.openxmlformats.org/officeDocument/2006/relationships/image" Target="../media/image13.jpeg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4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8.xml"/><Relationship Id="rId5" Type="http://schemas.openxmlformats.org/officeDocument/2006/relationships/image" Target="../media/image17.jpeg"/><Relationship Id="rId4" Type="http://schemas.openxmlformats.org/officeDocument/2006/relationships/tags" Target="../tags/tag107.xml"/><Relationship Id="rId3" Type="http://schemas.openxmlformats.org/officeDocument/2006/relationships/image" Target="../media/image16.jpeg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5.xml"/><Relationship Id="rId6" Type="http://schemas.openxmlformats.org/officeDocument/2006/relationships/image" Target="../media/image20.jpeg"/><Relationship Id="rId5" Type="http://schemas.openxmlformats.org/officeDocument/2006/relationships/tags" Target="../tags/tag114.xml"/><Relationship Id="rId4" Type="http://schemas.openxmlformats.org/officeDocument/2006/relationships/image" Target="../media/image19.jpeg"/><Relationship Id="rId3" Type="http://schemas.openxmlformats.org/officeDocument/2006/relationships/tags" Target="../tags/tag113.xml"/><Relationship Id="rId2" Type="http://schemas.openxmlformats.org/officeDocument/2006/relationships/image" Target="../media/image18.jpeg"/><Relationship Id="rId1" Type="http://schemas.openxmlformats.org/officeDocument/2006/relationships/tags" Target="../tags/tag1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3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64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65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image" Target="../media/image7.png"/><Relationship Id="rId3" Type="http://schemas.openxmlformats.org/officeDocument/2006/relationships/tags" Target="../tags/tag67.xml"/><Relationship Id="rId2" Type="http://schemas.openxmlformats.org/officeDocument/2006/relationships/image" Target="../media/image6.png"/><Relationship Id="rId1" Type="http://schemas.openxmlformats.org/officeDocument/2006/relationships/tags" Target="../tags/tag6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78.xml"/><Relationship Id="rId6" Type="http://schemas.openxmlformats.org/officeDocument/2006/relationships/image" Target="../media/image8.png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image" Target="../media/image6.png"/><Relationship Id="rId1" Type="http://schemas.openxmlformats.org/officeDocument/2006/relationships/tags" Target="../tags/tag74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image" Target="../media/image9.png"/><Relationship Id="rId1" Type="http://schemas.openxmlformats.org/officeDocument/2006/relationships/tags" Target="../tags/tag8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1.xml"/><Relationship Id="rId3" Type="http://schemas.openxmlformats.org/officeDocument/2006/relationships/image" Target="../media/image10.jpeg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56870" y="600075"/>
            <a:ext cx="8472170" cy="709930"/>
          </a:xfrm>
          <a:prstGeom prst="rect">
            <a:avLst/>
          </a:prstGeom>
          <a:solidFill>
            <a:srgbClr val="A0C563"/>
          </a:solidFill>
          <a:ln>
            <a:noFill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325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667635" y="1659255"/>
            <a:ext cx="6075045" cy="3101975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ADBACA"/>
            </a:solidFill>
            <a:miter lim="800000"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325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55165" y="734060"/>
            <a:ext cx="5845175" cy="44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齐读诗句，看它们共同描绘的是什么内容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8105" y="1659255"/>
            <a:ext cx="2589530" cy="4268470"/>
          </a:xfrm>
          <a:prstGeom prst="rect">
            <a:avLst/>
          </a:prstGeom>
        </p:spPr>
      </p:pic>
      <p:sp>
        <p:nvSpPr>
          <p:cNvPr id="30736" name="文本框 4"/>
          <p:cNvSpPr txBox="1"/>
          <p:nvPr/>
        </p:nvSpPr>
        <p:spPr>
          <a:xfrm>
            <a:off x="2766695" y="1998980"/>
            <a:ext cx="61887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足蒸暑土气，背灼炎天光。力尽不知热，但惜夏日长。</a:t>
            </a:r>
            <a:endParaRPr lang="zh-CN" altLang="zh-CN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2823845" y="2905125"/>
            <a:ext cx="60750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锄禾日当午，汗滴禾下土。谁知盘中餐，粒粒皆辛苦。</a:t>
            </a:r>
            <a:r>
              <a:rPr lang="zh-CN" altLang="zh-CN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8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2823845" y="4077970"/>
            <a:ext cx="37496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晨兴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</a:t>
            </a:r>
            <a:r>
              <a:rPr lang="zh-CN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荒秽，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</a:t>
            </a:r>
            <a:r>
              <a:rPr lang="zh-CN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月荷锄归。</a:t>
            </a:r>
            <a:endParaRPr lang="zh-CN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00106" y="4991735"/>
            <a:ext cx="2439898" cy="14507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劳动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/>
      <p:bldP spid="30736" grpId="0"/>
      <p:bldP spid="3" grpId="0"/>
      <p:bldP spid="4" grpId="0"/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矩形 7169"/>
          <p:cNvSpPr/>
          <p:nvPr>
            <p:custDataLst>
              <p:tags r:id="rId1"/>
            </p:custDataLst>
          </p:nvPr>
        </p:nvSpPr>
        <p:spPr>
          <a:xfrm>
            <a:off x="42545" y="418465"/>
            <a:ext cx="9059545" cy="206121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芣  苢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采采芣苢，薄言采之。采采芣苢，薄言有之。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采采芣苢，薄言掇之。采采芣苢，薄言捋之。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采采芣苢，薄言袺之。采采芣苢，薄言襭之。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2716530"/>
            <a:ext cx="3295650" cy="3295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95650" y="2716530"/>
            <a:ext cx="5806440" cy="142049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tx1"/>
                </a:solidFill>
              </a:rPr>
              <a:t>       1</a:t>
            </a:r>
            <a:r>
              <a:rPr lang="zh-CN" altLang="en-US" sz="2400">
                <a:solidFill>
                  <a:schemeClr val="tx1"/>
                </a:solidFill>
              </a:rPr>
              <a:t>、前人说此诗，</a:t>
            </a:r>
            <a:r>
              <a:rPr lang="en-US" altLang="zh-CN" sz="2400">
                <a:solidFill>
                  <a:schemeClr val="tx1"/>
                </a:solidFill>
              </a:rPr>
              <a:t>“</a:t>
            </a:r>
            <a:r>
              <a:rPr lang="zh-CN" altLang="en-US" sz="2400">
                <a:solidFill>
                  <a:schemeClr val="tx1"/>
                </a:solidFill>
              </a:rPr>
              <a:t>自然生其气象</a:t>
            </a:r>
            <a:r>
              <a:rPr lang="en-US" altLang="zh-CN" sz="2400">
                <a:solidFill>
                  <a:schemeClr val="tx1"/>
                </a:solidFill>
              </a:rPr>
              <a:t>”</a:t>
            </a:r>
            <a:r>
              <a:rPr lang="zh-CN" altLang="en-US" sz="2400">
                <a:solidFill>
                  <a:schemeClr val="tx1"/>
                </a:solidFill>
              </a:rPr>
              <a:t>，那么这首诗，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你觉得这首诗描写的是什么？要表达一个什么主题？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67651" name="文本占位符 667650"/>
          <p:cNvSpPr>
            <a:spLocks noGrp="1"/>
          </p:cNvSpPr>
          <p:nvPr>
            <p:ph type="body" idx="1"/>
          </p:nvPr>
        </p:nvSpPr>
        <p:spPr>
          <a:xfrm>
            <a:off x="3295650" y="4203700"/>
            <a:ext cx="5806440" cy="1808480"/>
          </a:xfrm>
          <a:ln w="12700">
            <a:solidFill>
              <a:schemeClr val="tx1"/>
            </a:solidFill>
          </a:ln>
        </p:spPr>
        <p:txBody>
          <a:bodyPr>
            <a:noAutofit/>
          </a:bodyPr>
          <a:p>
            <a:pPr marL="0" indent="0"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sz="24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这是一首集体劳动的赞歌，描写了人们集体采摘芣苢的过程，表达了劳动者喜悦的心情。</a:t>
            </a:r>
            <a:endParaRPr lang="zh-CN" altLang="en-US" sz="24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76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7651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矩形 7169"/>
          <p:cNvSpPr/>
          <p:nvPr>
            <p:custDataLst>
              <p:tags r:id="rId1"/>
            </p:custDataLst>
          </p:nvPr>
        </p:nvSpPr>
        <p:spPr>
          <a:xfrm>
            <a:off x="42545" y="418465"/>
            <a:ext cx="9059545" cy="206121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芣  苢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采采芣苢，薄言采之。采采芣苢，薄言有之。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采采芣苢，薄言掇之。采采芣苢，薄言捋之。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采采芣苢，薄言袺之。采采芣苢，薄言襭之。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545" y="3002280"/>
            <a:ext cx="3295650" cy="3295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11550" y="3002280"/>
            <a:ext cx="5401945" cy="52197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/>
              <a:t>《芣苢》采用的是什么手法？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4695190" y="4480560"/>
            <a:ext cx="284416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400" b="1">
                <a:solidFill>
                  <a:srgbClr val="C00000"/>
                </a:solidFill>
              </a:rPr>
              <a:t>赋</a:t>
            </a:r>
            <a:r>
              <a:rPr lang="zh-CN" altLang="en-US" sz="2400"/>
              <a:t>。铺陈，排比。</a:t>
            </a:r>
            <a:endParaRPr lang="zh-CN" altLang="en-US" sz="2400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矩形 7169"/>
          <p:cNvSpPr/>
          <p:nvPr>
            <p:custDataLst>
              <p:tags r:id="rId1"/>
            </p:custDataLst>
          </p:nvPr>
        </p:nvSpPr>
        <p:spPr>
          <a:xfrm>
            <a:off x="42545" y="418465"/>
            <a:ext cx="9059545" cy="206121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芣  苢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采采芣苢，薄言采之。采采芣苢，薄言有之。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采采芣苢，薄言掇之。采采芣苢，薄言捋之。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采采芣苢，薄言袺之。采采芣苢，薄言襭之。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545" y="3002280"/>
            <a:ext cx="3295650" cy="3295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11550" y="3002280"/>
            <a:ext cx="5401945" cy="95313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/>
              <a:t>《芣苢》在形式上有什么鲜明的特点？有什么艺术效果？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3552190" y="4053840"/>
            <a:ext cx="5361305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）采用</a:t>
            </a:r>
            <a:r>
              <a:rPr lang="zh-CN" altLang="en-US" sz="2400" b="1">
                <a:solidFill>
                  <a:srgbClr val="C00000"/>
                </a:solidFill>
              </a:rPr>
              <a:t>重章叠句</a:t>
            </a:r>
            <a:r>
              <a:rPr lang="zh-CN" altLang="en-US" sz="2400"/>
              <a:t>的形式。全是三章十二句，只有动词是不断变化的，其余全部重叠。</a:t>
            </a:r>
            <a:endParaRPr lang="zh-CN" altLang="en-US" sz="2400"/>
          </a:p>
          <a:p>
            <a:pPr>
              <a:lnSpc>
                <a:spcPct val="12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</a:t>
            </a:r>
            <a:r>
              <a:rPr lang="zh-CN" altLang="en-US" sz="2400">
                <a:latin typeface="Calibri" panose="020F0502020204030204" charset="0"/>
              </a:rPr>
              <a:t>①</a:t>
            </a:r>
            <a:r>
              <a:rPr lang="zh-CN" altLang="en-US" sz="2400"/>
              <a:t>产生简单明快，回环往复的音乐感；</a:t>
            </a:r>
            <a:r>
              <a:rPr lang="zh-CN" altLang="en-US" sz="2400">
                <a:latin typeface="Calibri" panose="020F0502020204030204" charset="0"/>
              </a:rPr>
              <a:t>②</a:t>
            </a:r>
            <a:r>
              <a:rPr lang="zh-CN" altLang="en-US" sz="2400"/>
              <a:t>六个动词的变化生动地展现了越采越多，直至满载而归的过程。</a:t>
            </a:r>
            <a:endParaRPr lang="zh-CN" altLang="en-US" sz="2400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40105"/>
            <a:ext cx="8229600" cy="1241425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诗中“采、有、掇、捋、袺、襭”这六个字的顺序能够更换吗？试结合诗歌分析原因。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67651" name="文本占位符 667650"/>
          <p:cNvSpPr>
            <a:spLocks noGrp="1"/>
          </p:cNvSpPr>
          <p:nvPr>
            <p:ph type="body" idx="1"/>
          </p:nvPr>
        </p:nvSpPr>
        <p:spPr>
          <a:xfrm>
            <a:off x="3997960" y="2381250"/>
            <a:ext cx="4568190" cy="3248025"/>
          </a:xfrm>
          <a:ln w="127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just" eaLnBrk="1" latinLnBrk="0" hangingPunct="1">
              <a:lnSpc>
                <a:spcPts val="31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能。这首诗用词连贯，是按劳动情景的推进来写的。人们从一开始的呼朋引伴“采之”“有之”，拉开了劳动的序幕，之后，到一片片“掇之”，一把把“捋之”，再到手提衣襟“袺之”，掖起衣襟“襭之”，这是一个由少到多、由慢到快的完整劳动过程，即越采越多，直至满载而归，所以顺序不能更换。</a:t>
            </a:r>
            <a:r>
              <a:rPr lang="zh-CN" altLang="en-US" sz="2400" dirty="0"/>
              <a:t>　</a:t>
            </a:r>
            <a:endParaRPr lang="zh-CN" altLang="en-US" sz="2400" dirty="0"/>
          </a:p>
        </p:txBody>
      </p:sp>
      <p:pic>
        <p:nvPicPr>
          <p:cNvPr id="3" name="图片 2" descr="613ec71896a0403c8403ec564abdc5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339340"/>
            <a:ext cx="3342005" cy="3331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676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67651" grpId="1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8770" y="1443990"/>
            <a:ext cx="8438515" cy="4300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90000"/>
              </a:lnSpc>
            </a:pPr>
            <a:r>
              <a:rPr lang="en-US" altLang="zh-CN" sz="2400" b="1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altLang="en-US" sz="2400" b="1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方玉润《诗经原始》：</a:t>
            </a:r>
            <a:r>
              <a:rPr lang="en-US" altLang="zh-CN" sz="2400" b="1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400" b="1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夫佳诗不必尽皆征实， 自鸣天籁，一片好音，尤足令人低回无限。若实而按之，兴会索然矣。读者试平心静气，涵泳此诗，恍听田家妇女，三三五五，于平原绣 野、风和日丽中群歌互答，余音袅袅，若远若近，忽断忽续，不知其情之何以移而神之何以旷，则此诗可不必细绎而自得其妙焉。</a:t>
            </a:r>
            <a:r>
              <a:rPr lang="en-US" altLang="zh-CN" sz="2400" b="1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endParaRPr lang="en-US" altLang="zh-CN" sz="2400" b="1"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71195" y="854710"/>
            <a:ext cx="7969250" cy="53162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3313"/>
          <p:cNvSpPr/>
          <p:nvPr>
            <p:custDataLst>
              <p:tags r:id="rId1"/>
            </p:custDataLst>
          </p:nvPr>
        </p:nvSpPr>
        <p:spPr>
          <a:xfrm>
            <a:off x="267494" y="285909"/>
            <a:ext cx="8608695" cy="2545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21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插秧歌</a:t>
            </a:r>
            <a:endParaRPr lang="zh-CN" altLang="en-US" sz="21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21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宋 </a:t>
            </a:r>
            <a:r>
              <a:rPr lang="en-US" altLang="zh-CN" sz="21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·</a:t>
            </a:r>
            <a:r>
              <a:rPr lang="zh-CN" altLang="en-US" sz="21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杨万里</a:t>
            </a:r>
            <a:endParaRPr lang="zh-CN" altLang="en-US" sz="21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21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田夫抛秧田妇接，小儿拔秧大儿插。</a:t>
            </a:r>
            <a:endParaRPr lang="zh-CN" altLang="en-US" sz="21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21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笠是兜鍪蓑是甲，雨从头上湿到胛。</a:t>
            </a:r>
            <a:endParaRPr lang="zh-CN" altLang="en-US" sz="21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21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唤渠朝餐歇半霎，低头折腰只不答。</a:t>
            </a:r>
            <a:endParaRPr lang="zh-CN" altLang="en-US" sz="21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21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秧根未牢莳未匝，照管鹅儿与雏鸭。</a:t>
            </a:r>
            <a:endParaRPr lang="zh-CN" altLang="en-US" sz="21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pic>
        <p:nvPicPr>
          <p:cNvPr id="5" name="图片 4" descr="timgDZP5WJ5Q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8129" y="3143250"/>
            <a:ext cx="4465320" cy="2612708"/>
          </a:xfrm>
          <a:prstGeom prst="rect">
            <a:avLst/>
          </a:prstGeom>
        </p:spPr>
      </p:pic>
      <p:pic>
        <p:nvPicPr>
          <p:cNvPr id="6" name="图片 5" descr="timgJCCQY6UN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767739" y="3142774"/>
            <a:ext cx="3916680" cy="2613184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7675" y="664210"/>
            <a:ext cx="8229600" cy="1036320"/>
          </a:xfrm>
        </p:spPr>
        <p:txBody>
          <a:bodyPr>
            <a:normAutofit fontScale="90000"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全诗围绕一个什么字来描绘的？如果要你给诗歌加一个“诗眼”，你会想到哪个字？为什么？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67651" name="文本占位符 667650"/>
          <p:cNvSpPr>
            <a:spLocks noGrp="1"/>
          </p:cNvSpPr>
          <p:nvPr>
            <p:ph type="body" idx="1"/>
          </p:nvPr>
        </p:nvSpPr>
        <p:spPr>
          <a:xfrm>
            <a:off x="447675" y="2087245"/>
            <a:ext cx="8211185" cy="4308475"/>
          </a:xfrm>
          <a:ln w="127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首联以极其通俗生动的语言展示了插秧的繁忙景象：“抛”“接”“拔”“插”描绘出全家老少齐上阵，为抢农时忙碌不停的场景。</a:t>
            </a:r>
            <a:endParaRPr sz="24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颔联通过环境描写衬托插秧之“忙”</a:t>
            </a:r>
            <a:r>
              <a:rPr lang="zh-CN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sz="24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颈联诗人巧妙地插入了画外音，给紧张忙碌的插秧场面以灵动的点染。尾联勾勒出</a:t>
            </a:r>
            <a:r>
              <a:rPr lang="zh-CN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</a:t>
            </a:r>
            <a:r>
              <a:rPr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一位时时尽力、事事操心的忙碌的农人形象。</a:t>
            </a:r>
            <a:r>
              <a:rPr lang="zh-CN" altLang="en-US" sz="3200" b="1" dirty="0">
                <a:solidFill>
                  <a:schemeClr val="tx1"/>
                </a:solidFill>
              </a:rPr>
              <a:t>  　　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396355" y="3435985"/>
            <a:ext cx="8489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忙</a:t>
            </a:r>
            <a:endParaRPr lang="zh-CN" altLang="en-US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66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66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67651" grpId="0" uiExpand="1" build="p"/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8HRESSVR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268129" y="2054066"/>
            <a:ext cx="3718084" cy="2486501"/>
          </a:xfrm>
          <a:prstGeom prst="rect">
            <a:avLst/>
          </a:prstGeom>
        </p:spPr>
      </p:pic>
      <p:pic>
        <p:nvPicPr>
          <p:cNvPr id="3" name="图片 2" descr="timgSCETP23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04849" y="1926431"/>
            <a:ext cx="1851184" cy="2710339"/>
          </a:xfrm>
          <a:prstGeom prst="rect">
            <a:avLst/>
          </a:prstGeom>
        </p:spPr>
      </p:pic>
      <p:pic>
        <p:nvPicPr>
          <p:cNvPr id="4" name="图片 3" descr="timgRLC7YD4Z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b="-470"/>
          <a:stretch>
            <a:fillRect/>
          </a:stretch>
        </p:blipFill>
        <p:spPr>
          <a:xfrm>
            <a:off x="6757035" y="1926431"/>
            <a:ext cx="1844516" cy="2614136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-635" y="0"/>
            <a:ext cx="9144635" cy="1598930"/>
          </a:xfrm>
        </p:spPr>
        <p:txBody>
          <a:bodyPr>
            <a:normAutofit/>
          </a:bodyPr>
          <a:p>
            <a:pPr algn="l" eaLnBrk="1" latinLnBrk="0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此诗是一幅描绘农忙时节的风俗图画，其中第三句“笠是兜鍪蓑是甲”有人认为“游离诗外”了，你怎么看？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67651" name="文本占位符 667650"/>
          <p:cNvSpPr>
            <a:spLocks noGrp="1"/>
          </p:cNvSpPr>
          <p:nvPr>
            <p:ph type="body" idx="1"/>
          </p:nvPr>
        </p:nvSpPr>
        <p:spPr>
          <a:xfrm>
            <a:off x="267970" y="4757420"/>
            <a:ext cx="8602345" cy="2099945"/>
          </a:xfrm>
          <a:ln w="12700">
            <a:solidFill>
              <a:schemeClr val="tx1"/>
            </a:solidFill>
          </a:ln>
        </p:spPr>
        <p:txBody>
          <a:bodyPr>
            <a:noAutofit/>
          </a:bodyPr>
          <a:p>
            <a:pPr marL="0" indent="0" algn="l" eaLnBrk="1" latinLnBrk="0" hangingPunct="1">
              <a:lnSpc>
                <a:spcPts val="2760"/>
              </a:lnSpc>
              <a:spcBef>
                <a:spcPts val="0"/>
              </a:spcBef>
              <a:buNone/>
            </a:pPr>
            <a:r>
              <a:rPr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此句在结构上有承上启下的作用；</a:t>
            </a:r>
            <a:endParaRPr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eaLnBrk="1" latinLnBrk="0" hangingPunct="1">
              <a:lnSpc>
                <a:spcPts val="2760"/>
              </a:lnSpc>
              <a:spcBef>
                <a:spcPts val="0"/>
              </a:spcBef>
              <a:buNone/>
            </a:pPr>
            <a:r>
              <a:rPr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内容上用“兜鍪”和“甲”分别比喻“笠”和“蓑”，有一股火药味儿，暗示抢插稻秧就像一场紧张的战斗，也突出了农忙抢种的题旨。</a:t>
            </a:r>
            <a:endParaRPr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eaLnBrk="1" latinLnBrk="0" hangingPunct="1">
              <a:lnSpc>
                <a:spcPts val="2760"/>
              </a:lnSpc>
              <a:spcBef>
                <a:spcPts val="0"/>
              </a:spcBef>
              <a:buNone/>
            </a:pPr>
            <a:r>
              <a:rPr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所以看似“游离诗外”，实则堪称“神来之笔”。</a:t>
            </a:r>
            <a:endParaRPr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676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6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6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67651" grpId="0" animBg="1" build="p"/>
      <p:bldP spid="667651" grpId="1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667650"/>
          <p:cNvSpPr>
            <a:spLocks noGrp="1"/>
          </p:cNvSpPr>
          <p:nvPr/>
        </p:nvSpPr>
        <p:spPr>
          <a:xfrm>
            <a:off x="283210" y="1967865"/>
            <a:ext cx="8576945" cy="248856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latinLnBrk="0" hangingPunct="1">
              <a:lnSpc>
                <a:spcPts val="3360"/>
              </a:lnSpc>
              <a:spcBef>
                <a:spcPts val="0"/>
              </a:spcBef>
              <a:buNone/>
            </a:pPr>
            <a:r>
              <a:rPr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《唐宋诗》:</a:t>
            </a:r>
            <a:r>
              <a:rPr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“这首诗，通篇用口语、俗语连缀成句，用毫不卖弄甚至毫不修饰的白描手法，写出农家插秧的情景，那么浅显，那么真实，又是那么生动，那么形象，只觉一股活泼的生活气息从诗中溢出，向人扑来。”</a:t>
            </a:r>
            <a:r>
              <a:rPr lang="zh-CN" altLang="en-US" sz="4000" dirty="0">
                <a:solidFill>
                  <a:srgbClr val="FF0000"/>
                </a:solidFill>
              </a:rPr>
              <a:t> </a:t>
            </a:r>
            <a:r>
              <a:rPr lang="zh-CN" altLang="en-US" sz="4000" dirty="0"/>
              <a:t> 　　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2955" y="3228975"/>
            <a:ext cx="4551680" cy="277177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图片 2" descr="201602170821473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2540" y="857250"/>
            <a:ext cx="4595495" cy="237236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6626" name="文本框 99"/>
          <p:cNvSpPr txBox="1"/>
          <p:nvPr/>
        </p:nvSpPr>
        <p:spPr>
          <a:xfrm>
            <a:off x="125095" y="4258310"/>
            <a:ext cx="434022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400" b="1" kern="100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+mn-ea"/>
              </a:rPr>
              <a:t>《插秧歌》</a:t>
            </a:r>
            <a:endParaRPr lang="zh-CN" altLang="zh-CN" sz="2800" b="1" kern="100" dirty="0">
              <a:solidFill>
                <a:srgbClr val="FF0000"/>
              </a:solidFill>
              <a:latin typeface="Times New Roman" panose="02020603050405020304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5325" y="1407795"/>
            <a:ext cx="2418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4400" b="1" kern="100" dirty="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+mn-ea"/>
              </a:rPr>
              <a:t>《芣苢》</a:t>
            </a:r>
            <a:endParaRPr lang="zh-CN" altLang="zh-CN" sz="4400" b="1" kern="100" dirty="0">
              <a:solidFill>
                <a:srgbClr val="FF0000"/>
              </a:solidFill>
              <a:latin typeface="Times New Roman" panose="02020603050405020304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350198" y="1268760"/>
            <a:ext cx="8229600" cy="149288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试分析《芣苢》《插秧歌》在描绘劳动场景、歌颂劳动热情方面的差异。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 descr="1d4722011831e46cf545b8e08f2d8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716" y="3041650"/>
            <a:ext cx="3790315" cy="21831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858385" y="3041015"/>
            <a:ext cx="3469005" cy="218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69595" y="1464945"/>
            <a:ext cx="3950335" cy="378460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表现手法上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：①《芣苢》一诗运用重章叠唱的手法,直接把快乐采摘芣苢的全过程绘声绘色地描写出来,充满了劳动的欢欣,洋溢着劳动的热情。②《插秧歌》一诗运用白描、环境烘托、比喻等手法,描写的是一幅紧张繁忙的劳动图景。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4" name="图片 3" descr="2016021708214731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673600" y="1512570"/>
            <a:ext cx="389191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965" y="3446780"/>
            <a:ext cx="3893185" cy="180276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4650" y="1367790"/>
            <a:ext cx="8502650" cy="452310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思想主旨上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：①《芣苢》这首诗让我们了解了远古太平盛世时期人们生活的一个场景、精神状态,同时也让我们了解到了古代人的生活理念:没有战争、暴政、苛捐杂税,内心安宁平静,生活上能够丰衣足食。②《插秧歌》这首诗是诗人没有像晚唐诗人李绅那样抱着“谁知盘中餐，粒粒皆辛苦”的同情去表现劳动人民的生活，也不像范成大那样具体深刻地揭露残酷剥削，同情农民疾苦，而是抱着欣赏的态度，客观地表现劳动场面，其间也流露出诗人对劳动和劳动者的赞美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/>
        </p:nvSpPr>
        <p:spPr>
          <a:xfrm>
            <a:off x="254948" y="2003455"/>
            <a:ext cx="8229600" cy="149288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试比较这两首诗歌同《诗经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·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伐檀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》在诗歌内容与写作手法上的异同。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1765" y="285115"/>
            <a:ext cx="4706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四、拓展阅读，比较鉴赏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Text Box 3"/>
          <p:cNvSpPr txBox="1"/>
          <p:nvPr/>
        </p:nvSpPr>
        <p:spPr>
          <a:xfrm>
            <a:off x="3352800" y="5257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2174558" y="353695"/>
            <a:ext cx="37449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魏风</a:t>
            </a:r>
            <a:r>
              <a:rPr lang="en-US" altLang="zh-CN" sz="3600" b="1" dirty="0">
                <a:latin typeface="Arial" panose="020B0604020202020204" pitchFamily="34" charset="0"/>
                <a:ea typeface="黑体" panose="02010609060101010101" charset="-122"/>
              </a:rPr>
              <a:t>·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伐檀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1447800" y="4114800"/>
            <a:ext cx="550863" cy="2438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4342" name="Text Box 6">
            <a:hlinkClick r:id="rId1" action="ppaction://hlinksldjump"/>
          </p:cNvPr>
          <p:cNvSpPr txBox="1"/>
          <p:nvPr/>
        </p:nvSpPr>
        <p:spPr>
          <a:xfrm>
            <a:off x="1447800" y="4267200"/>
            <a:ext cx="550863" cy="2590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7173" name="Rectangle 5"/>
          <p:cNvSpPr/>
          <p:nvPr/>
        </p:nvSpPr>
        <p:spPr>
          <a:xfrm>
            <a:off x="5919470" y="1200785"/>
            <a:ext cx="6413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dirty="0">
                <a:solidFill>
                  <a:srgbClr val="990000"/>
                </a:solidFill>
                <a:latin typeface="Times New Roman" panose="02020603050405020304" pitchFamily="18" charset="0"/>
              </a:rPr>
              <a:t>yī</a:t>
            </a:r>
            <a:endParaRPr lang="en-US" altLang="zh-CN" b="1" dirty="0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302385"/>
            <a:ext cx="9144635" cy="5113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70000"/>
              </a:lnSpc>
            </a:pPr>
            <a:r>
              <a:rPr lang="zh-CN" altLang="en-US" sz="2400"/>
              <a:t> ①坎坎伐檀兮，置之河之干兮。河水清且涟猗。不</a:t>
            </a:r>
            <a:r>
              <a:rPr lang="zh-CN" altLang="en-US" sz="2400">
                <a:solidFill>
                  <a:srgbClr val="C00000"/>
                </a:solidFill>
              </a:rPr>
              <a:t>稼</a:t>
            </a:r>
            <a:r>
              <a:rPr lang="zh-CN" altLang="en-US" sz="2400"/>
              <a:t>不</a:t>
            </a:r>
            <a:r>
              <a:rPr lang="zh-CN" altLang="en-US" sz="2400">
                <a:solidFill>
                  <a:srgbClr val="C00000"/>
                </a:solidFill>
              </a:rPr>
              <a:t>穑</a:t>
            </a:r>
            <a:r>
              <a:rPr lang="zh-CN" altLang="en-US" sz="2400"/>
              <a:t>，胡取禾三百廛兮？不狩不猎，胡瞻尔庭有县貆兮？彼君子兮，不</a:t>
            </a:r>
            <a:r>
              <a:rPr lang="zh-CN" altLang="en-US" sz="2400">
                <a:solidFill>
                  <a:srgbClr val="C00000"/>
                </a:solidFill>
              </a:rPr>
              <a:t>素餐</a:t>
            </a:r>
            <a:r>
              <a:rPr lang="zh-CN" altLang="en-US" sz="2400"/>
              <a:t>兮！</a:t>
            </a:r>
            <a:endParaRPr lang="zh-CN" altLang="en-US" sz="2400"/>
          </a:p>
          <a:p>
            <a:pPr>
              <a:lnSpc>
                <a:spcPct val="170000"/>
              </a:lnSpc>
            </a:pPr>
            <a:endParaRPr lang="zh-CN" altLang="en-US" sz="2400"/>
          </a:p>
          <a:p>
            <a:pPr>
              <a:lnSpc>
                <a:spcPct val="170000"/>
              </a:lnSpc>
            </a:pPr>
            <a:r>
              <a:rPr lang="zh-CN" altLang="en-US" sz="2400"/>
              <a:t>   ②坎坎伐辐兮，置之河之侧兮。河水清且直猗。不稼不穑，胡取禾三百亿兮？不狩不猎，胡瞻尔庭有</a:t>
            </a:r>
            <a:r>
              <a:rPr lang="zh-CN" altLang="en-US" sz="2400">
                <a:solidFill>
                  <a:srgbClr val="C00000"/>
                </a:solidFill>
              </a:rPr>
              <a:t>县特</a:t>
            </a:r>
            <a:r>
              <a:rPr lang="zh-CN" altLang="en-US" sz="2400"/>
              <a:t>兮？彼君子兮，不素食兮！</a:t>
            </a:r>
            <a:endParaRPr lang="zh-CN" altLang="en-US" sz="2400"/>
          </a:p>
          <a:p>
            <a:pPr>
              <a:lnSpc>
                <a:spcPct val="170000"/>
              </a:lnSpc>
            </a:pPr>
            <a:endParaRPr lang="zh-CN" altLang="en-US" sz="2400"/>
          </a:p>
          <a:p>
            <a:pPr>
              <a:lnSpc>
                <a:spcPct val="170000"/>
              </a:lnSpc>
            </a:pPr>
            <a:r>
              <a:rPr lang="zh-CN" altLang="en-US" sz="2400"/>
              <a:t>   ③坎坎伐轮兮，置之河之漘兮。河水清且沦猗。不稼不穑，胡取禾三百囷兮？不狩不猎，胡瞻尔庭有县鹑兮？彼君子兮，不素飧兮！</a:t>
            </a:r>
            <a:endParaRPr lang="zh-CN" altLang="en-US" sz="2400"/>
          </a:p>
        </p:txBody>
      </p:sp>
      <p:sp>
        <p:nvSpPr>
          <p:cNvPr id="7174" name="Rectangle 6"/>
          <p:cNvSpPr/>
          <p:nvPr/>
        </p:nvSpPr>
        <p:spPr>
          <a:xfrm>
            <a:off x="506095" y="1884680"/>
            <a:ext cx="7175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dirty="0">
                <a:solidFill>
                  <a:srgbClr val="990000"/>
                </a:solidFill>
                <a:latin typeface="Times New Roman" panose="02020603050405020304" pitchFamily="18" charset="0"/>
              </a:rPr>
              <a:t>chán</a:t>
            </a:r>
            <a:endParaRPr lang="en-US" altLang="zh-CN" b="1" dirty="0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5" name="Rectangle 7"/>
          <p:cNvSpPr/>
          <p:nvPr/>
        </p:nvSpPr>
        <p:spPr>
          <a:xfrm>
            <a:off x="4786630" y="1884680"/>
            <a:ext cx="7302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dirty="0">
                <a:solidFill>
                  <a:srgbClr val="990000"/>
                </a:solidFill>
                <a:latin typeface="Times New Roman" panose="02020603050405020304" pitchFamily="18" charset="0"/>
              </a:rPr>
              <a:t>huán</a:t>
            </a:r>
            <a:endParaRPr lang="en-US" altLang="zh-CN" b="1" dirty="0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6" name="Rectangle 8"/>
          <p:cNvSpPr/>
          <p:nvPr/>
        </p:nvSpPr>
        <p:spPr>
          <a:xfrm>
            <a:off x="3514090" y="4890770"/>
            <a:ext cx="7302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dirty="0">
                <a:solidFill>
                  <a:srgbClr val="990000"/>
                </a:solidFill>
                <a:latin typeface="Times New Roman" panose="02020603050405020304" pitchFamily="18" charset="0"/>
              </a:rPr>
              <a:t>chún</a:t>
            </a:r>
            <a:endParaRPr lang="en-US" altLang="zh-CN" b="1" dirty="0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7" name="Rectangle 9"/>
          <p:cNvSpPr/>
          <p:nvPr/>
        </p:nvSpPr>
        <p:spPr>
          <a:xfrm>
            <a:off x="869950" y="5635625"/>
            <a:ext cx="5778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dirty="0">
                <a:solidFill>
                  <a:srgbClr val="990000"/>
                </a:solidFill>
                <a:latin typeface="Times New Roman" panose="02020603050405020304" pitchFamily="18" charset="0"/>
              </a:rPr>
              <a:t>qūn</a:t>
            </a:r>
            <a:endParaRPr lang="en-US" altLang="zh-CN" b="1" dirty="0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9" name="Rectangle 11"/>
          <p:cNvSpPr/>
          <p:nvPr/>
        </p:nvSpPr>
        <p:spPr>
          <a:xfrm>
            <a:off x="8219440" y="5635625"/>
            <a:ext cx="565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dirty="0">
                <a:solidFill>
                  <a:srgbClr val="990000"/>
                </a:solidFill>
                <a:latin typeface="Times New Roman" panose="02020603050405020304" pitchFamily="18" charset="0"/>
              </a:rPr>
              <a:t>sūn</a:t>
            </a:r>
            <a:endParaRPr lang="en-US" altLang="zh-CN" b="1" dirty="0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80" name="Rectangle 12"/>
          <p:cNvSpPr/>
          <p:nvPr/>
        </p:nvSpPr>
        <p:spPr>
          <a:xfrm>
            <a:off x="4715510" y="995045"/>
            <a:ext cx="40690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b="1" dirty="0">
                <a:solidFill>
                  <a:srgbClr val="0905C3"/>
                </a:solidFill>
                <a:latin typeface="Times New Roman" panose="02020603050405020304" pitchFamily="18" charset="0"/>
              </a:rPr>
              <a:t>稼，播种；穑，收获。</a:t>
            </a:r>
            <a:r>
              <a:rPr lang="zh-CN" altLang="en-US" b="1" dirty="0">
                <a:solidFill>
                  <a:srgbClr val="0905C3"/>
                </a:solidFill>
                <a:latin typeface="Times New Roman" panose="02020603050405020304" pitchFamily="18" charset="0"/>
                <a:sym typeface="+mn-ea"/>
              </a:rPr>
              <a:t>泛指农业劳动。</a:t>
            </a:r>
            <a:endParaRPr lang="zh-CN" altLang="en-US" b="1" dirty="0">
              <a:solidFill>
                <a:srgbClr val="0905C3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182" name="Rectangle 14"/>
          <p:cNvSpPr/>
          <p:nvPr/>
        </p:nvSpPr>
        <p:spPr>
          <a:xfrm>
            <a:off x="3514090" y="4429760"/>
            <a:ext cx="48641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b="1" dirty="0">
                <a:solidFill>
                  <a:srgbClr val="0905C3"/>
                </a:solidFill>
                <a:latin typeface="Times New Roman" panose="02020603050405020304" pitchFamily="18" charset="0"/>
              </a:rPr>
              <a:t>悬挂的小兽。县，同“悬”；特，三岁的兽。</a:t>
            </a:r>
            <a:endParaRPr lang="zh-CN" altLang="en-US" b="1" dirty="0">
              <a:solidFill>
                <a:srgbClr val="0905C3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8" name="Rectangle 10"/>
          <p:cNvSpPr/>
          <p:nvPr/>
        </p:nvSpPr>
        <p:spPr>
          <a:xfrm>
            <a:off x="5046345" y="5635625"/>
            <a:ext cx="7302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dirty="0">
                <a:solidFill>
                  <a:srgbClr val="990000"/>
                </a:solidFill>
                <a:latin typeface="Times New Roman" panose="02020603050405020304" pitchFamily="18" charset="0"/>
              </a:rPr>
              <a:t>chún</a:t>
            </a:r>
            <a:endParaRPr lang="en-US" altLang="zh-CN" b="1" dirty="0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83" name="Rectangle 15"/>
          <p:cNvSpPr/>
          <p:nvPr/>
        </p:nvSpPr>
        <p:spPr>
          <a:xfrm>
            <a:off x="6692900" y="2573655"/>
            <a:ext cx="23450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b="1" dirty="0">
                <a:solidFill>
                  <a:srgbClr val="0905C3"/>
                </a:solidFill>
                <a:latin typeface="Times New Roman" panose="02020603050405020304" pitchFamily="18" charset="0"/>
              </a:rPr>
              <a:t>白吃，指不劳而食。</a:t>
            </a:r>
            <a:endParaRPr lang="zh-CN" altLang="en-US" b="1" dirty="0">
              <a:solidFill>
                <a:srgbClr val="0905C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  <p:bldP spid="7175" grpId="0"/>
      <p:bldP spid="7176" grpId="0"/>
      <p:bldP spid="7177" grpId="0"/>
      <p:bldP spid="7179" grpId="0"/>
      <p:bldP spid="7180" grpId="0"/>
      <p:bldP spid="7182" grpId="0"/>
      <p:bldP spid="7178" grpId="0"/>
      <p:bldP spid="718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457200" y="1276350"/>
            <a:ext cx="8229600" cy="18700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中华民族有热爱劳动的优良传统。读了这两首诗歌，谈谈你对劳动有怎样的认识？作为新时代的青年，我们又该树立怎样的劳动观呢？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 descr="1d4722011831e46cf545b8e08f2d8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710" y="3449320"/>
            <a:ext cx="3790315" cy="2183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1055" y="3449955"/>
            <a:ext cx="3482975" cy="218249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51765" y="285115"/>
            <a:ext cx="4706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五、课后思考，思想延伸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0710" y="1243330"/>
            <a:ext cx="7856855" cy="424624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无论是欢愉的劳动场面，还是劳动者之间和谐的人际关系，都表明，劳动从来都是我们这个民族生生不息的不二法门。如果只关注生活的质量，不关注生活质量的来源，就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会脱离生活实际，走进空虚和腐朽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没落。关注生活中的劳动者，才能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真正认识生活的意义和价值；正是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一位位普通而伟大的劳动者，创造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了生活的物质条件，开拓了生活的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智慧空间，让我们能够幸福生活。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8540" y="2454275"/>
            <a:ext cx="3289935" cy="2852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3890" y="1306195"/>
            <a:ext cx="7856855" cy="424624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在新的时代，劳动的领域愈发宽广。袁隆平辛勤育种，张秉贵热心服务群众，钟扬探求生命的边界，这些都是劳动者杰出的代表。在我们生活的社会里，有无数的大国工匠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在精磨手艺，有无数的科研工作者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在深度探索，有无数的小人物在敬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业奉献。所有这些劳动者，支撑起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了我们这个时代！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作为新时代的青年，我们应该树立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正确的劳动观。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8540" y="2446655"/>
            <a:ext cx="3289935" cy="2852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V="1">
            <a:off x="107315" y="1524635"/>
            <a:ext cx="8606790" cy="3238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88620" y="1762125"/>
            <a:ext cx="5786120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朗诵这首诗歌要注意哪些要领？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88620" y="2526665"/>
            <a:ext cx="5786755" cy="2305685"/>
          </a:xfrm>
          <a:prstGeom prst="rect">
            <a:avLst/>
          </a:prstGeom>
          <a:solidFill>
            <a:schemeClr val="bg1"/>
          </a:solidFill>
        </p:spPr>
        <p:txBody>
          <a:bodyPr wrap="square" lIns="91423" tIns="45711" rIns="91423" bIns="45711">
            <a:spAutoFit/>
          </a:bodyPr>
          <a:lstStyle/>
          <a:p>
            <a:pPr algn="ctr" eaLnBrk="1" fontAlgn="auto" latinLnBrk="0" hangingPunct="1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芣　苢</a:t>
            </a:r>
            <a:endParaRPr lang="zh-CN" altLang="zh-CN" sz="36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 eaLnBrk="1" fontAlgn="auto" latinLnBrk="0" hangingPunct="1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采采</a:t>
            </a:r>
            <a:r>
              <a:rPr lang="en-US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芣苢，薄言</a:t>
            </a:r>
            <a:r>
              <a:rPr lang="en-US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采之。采采</a:t>
            </a:r>
            <a:r>
              <a:rPr lang="en-US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芣苢，薄言</a:t>
            </a:r>
            <a:r>
              <a:rPr lang="en-US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有之。</a:t>
            </a:r>
            <a:endParaRPr lang="zh-CN" altLang="zh-CN" sz="2000" kern="1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1" fontAlgn="auto" latinLnBrk="0" hangingPunct="1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采采</a:t>
            </a:r>
            <a:r>
              <a:rPr lang="en-US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芣苢，薄言</a:t>
            </a:r>
            <a:r>
              <a:rPr lang="en-US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掇之。采采</a:t>
            </a:r>
            <a:r>
              <a:rPr lang="en-US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芣苢，薄言</a:t>
            </a:r>
            <a:r>
              <a:rPr lang="en-US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捋之。</a:t>
            </a:r>
            <a:endParaRPr lang="zh-CN" altLang="zh-CN" sz="2000" kern="1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1" fontAlgn="auto" latinLnBrk="0" hangingPunct="1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采采</a:t>
            </a:r>
            <a:r>
              <a:rPr lang="en-US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芣苢，薄言</a:t>
            </a:r>
            <a:r>
              <a:rPr lang="en-US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袺之。采采</a:t>
            </a:r>
            <a:r>
              <a:rPr lang="en-US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芣苢，薄言</a:t>
            </a:r>
            <a:r>
              <a:rPr lang="en-US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襭之。</a:t>
            </a:r>
            <a:endParaRPr lang="zh-CN" altLang="zh-CN" sz="20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59790" y="3418205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530" y="3418205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22370" y="3418840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09210" y="3418840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9790" y="3893820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35530" y="3796665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22370" y="3796665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09210" y="3893820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9790" y="4267200"/>
            <a:ext cx="22796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35530" y="4267200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22370" y="4267200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09210" y="4267200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8620" y="4806950"/>
            <a:ext cx="5786755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注意轻重音：助词适当轻读，动词适当重读。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8620" y="5175250"/>
            <a:ext cx="5786755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读出劳动的欢欣，心情的的热情。</a:t>
            </a:r>
            <a:endParaRPr lang="zh-CN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 descr="20150616_df810bd068ebd4226d6cio5GWntZuBKr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4115" y="1762760"/>
            <a:ext cx="2602230" cy="38061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8620" y="2222500"/>
            <a:ext cx="5786755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把握好节奏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315" y="159385"/>
            <a:ext cx="4706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一、诵读全诗，整体感知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  <p:bldLst>
      <p:bldP spid="5" grpId="0" bldLvl="0" animBg="1"/>
      <p:bldP spid="4" grpId="0" bldLvl="0" animBg="1"/>
      <p:bldP spid="40" grpId="0" bldLvl="0" animBg="1"/>
      <p:bldP spid="43" grpId="0"/>
      <p:bldP spid="2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00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5560" y="1557020"/>
            <a:ext cx="892873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1435" y="1981200"/>
            <a:ext cx="5506720" cy="673100"/>
          </a:xfrm>
          <a:prstGeom prst="rect">
            <a:avLst/>
          </a:prstGeom>
          <a:solidFill>
            <a:srgbClr val="A0C563"/>
          </a:solidFill>
          <a:ln>
            <a:noFill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325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1435" y="2715260"/>
            <a:ext cx="5506085" cy="3096895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ADBACA"/>
            </a:solidFill>
            <a:miter lim="800000"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endParaRPr lang="zh-CN" altLang="en-US" sz="1000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48815" y="2059940"/>
            <a:ext cx="3380105" cy="516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800" b="1" kern="1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插秧歌</a:t>
            </a:r>
            <a:endParaRPr lang="zh-CN" altLang="zh-CN" sz="2800" b="1" kern="1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9220" y="2715260"/>
            <a:ext cx="4921250" cy="294195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 eaLnBrk="1" latinLnBrk="0" hangingPunct="1">
              <a:lnSpc>
                <a:spcPts val="5500"/>
              </a:lnSpc>
              <a:spcAft>
                <a:spcPts val="0"/>
              </a:spcAft>
            </a:pPr>
            <a:r>
              <a:rPr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田夫抛秧田妇接，小儿拔秧大儿插。</a:t>
            </a:r>
            <a:endParaRPr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latinLnBrk="0" hangingPunct="1">
              <a:lnSpc>
                <a:spcPts val="5500"/>
              </a:lnSpc>
              <a:spcAft>
                <a:spcPts val="0"/>
              </a:spcAft>
            </a:pPr>
            <a:r>
              <a:rPr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笠是兜鍪蓑是甲，雨从头上湿到胛。</a:t>
            </a:r>
            <a:endParaRPr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latinLnBrk="0" hangingPunct="1">
              <a:lnSpc>
                <a:spcPts val="5500"/>
              </a:lnSpc>
              <a:spcAft>
                <a:spcPts val="0"/>
              </a:spcAft>
            </a:pPr>
            <a:r>
              <a:rPr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唤渠朝餐歇半霎，低头折腰只不答。</a:t>
            </a:r>
            <a:endParaRPr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latinLnBrk="0" hangingPunct="1">
              <a:lnSpc>
                <a:spcPts val="5500"/>
              </a:lnSpc>
              <a:spcAft>
                <a:spcPts val="0"/>
              </a:spcAft>
            </a:pPr>
            <a:r>
              <a:rPr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秧根未牢莳未匝，照管鹅儿与雏鸭。</a:t>
            </a:r>
            <a:endParaRPr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4281" y="3456106"/>
            <a:ext cx="7759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err="1">
                <a:solidFill>
                  <a:srgbClr val="FF0000"/>
                </a:solidFill>
              </a:rPr>
              <a:t>móu</a:t>
            </a:r>
            <a:endParaRPr lang="en-US" altLang="zh-CN" sz="2400" dirty="0" err="1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17834" y="3456032"/>
            <a:ext cx="6743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err="1">
                <a:solidFill>
                  <a:srgbClr val="FF0000"/>
                </a:solidFill>
              </a:rPr>
              <a:t>suō</a:t>
            </a:r>
            <a:endParaRPr lang="en-US" altLang="zh-CN" sz="2400" dirty="0" err="1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77824" y="3456032"/>
            <a:ext cx="48831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400" dirty="0" err="1">
                <a:solidFill>
                  <a:srgbClr val="FF0000"/>
                </a:solidFill>
              </a:rPr>
              <a:t>jiǎ</a:t>
            </a:r>
            <a:endParaRPr lang="en-US" altLang="zh-CN" sz="2400" dirty="0" err="1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91849" y="4137387"/>
            <a:ext cx="6743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err="1">
                <a:solidFill>
                  <a:srgbClr val="FF0000"/>
                </a:solidFill>
              </a:rPr>
              <a:t>shà</a:t>
            </a:r>
            <a:endParaRPr lang="en-US" altLang="zh-CN" sz="2400" dirty="0" err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26394" y="4818742"/>
            <a:ext cx="589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err="1">
                <a:solidFill>
                  <a:srgbClr val="FF0000"/>
                </a:solidFill>
              </a:rPr>
              <a:t>shì</a:t>
            </a:r>
            <a:endParaRPr lang="en-US" altLang="zh-CN" sz="2400" dirty="0" err="1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63604" y="4818742"/>
            <a:ext cx="5048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err="1">
                <a:solidFill>
                  <a:srgbClr val="FF0000"/>
                </a:solidFill>
              </a:rPr>
              <a:t>zā</a:t>
            </a:r>
            <a:endParaRPr lang="en-US" altLang="zh-CN" sz="2400" dirty="0" err="1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6629" y="4137387"/>
            <a:ext cx="84391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400" dirty="0" err="1">
                <a:solidFill>
                  <a:srgbClr val="FF0000"/>
                </a:solidFill>
              </a:rPr>
              <a:t>zhāo</a:t>
            </a:r>
            <a:endParaRPr lang="en-US" altLang="zh-CN" sz="2400" dirty="0" err="1">
              <a:solidFill>
                <a:srgbClr val="FF0000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9120" y="1981200"/>
            <a:ext cx="3305175" cy="3810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/>
      <p:bldP spid="40" grpId="0"/>
      <p:bldP spid="12" grpId="0"/>
      <p:bldP spid="3" grpId="0"/>
      <p:bldP spid="4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b57172afc319ef4bf0479511eef8bb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grayscl/>
            <a:lum bright="64000" contrast="-100000"/>
          </a:blip>
          <a:stretch>
            <a:fillRect/>
          </a:stretch>
        </p:blipFill>
        <p:spPr>
          <a:xfrm rot="5400000">
            <a:off x="7014686" y="2847975"/>
            <a:ext cx="3378994" cy="7477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9321" y="2633663"/>
            <a:ext cx="2508409" cy="1643063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97326" y="555466"/>
            <a:ext cx="5802154" cy="6179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1200" algn="just" fontAlgn="auto">
              <a:lnSpc>
                <a:spcPct val="11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《诗经》，是中国古代诗歌开端，是中国现实主义文学的光辉起点。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收集了西周初年至春秋中叶（前11世纪至前6世纪）的诗歌，现存305篇，此外有目无诗的6篇，共311篇。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1200" algn="just" fontAlgn="auto">
              <a:lnSpc>
                <a:spcPct val="11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《诗经》的作者佚名，绝大部分已经无法考证，传为尹吉甫采集、孔子编订。《诗经》在先秦时期称为《诗》，或取其整数称《诗三百》。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西汉时被尊为儒家经典，始称《诗经》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，并沿用至今。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1200" algn="just" fontAlgn="auto">
              <a:lnSpc>
                <a:spcPct val="11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《诗经》内容丰富，反映了劳动与爱情、战争与徭役、压迫与反抗风俗与婚姻、祭祖与宴会，甚至天象、地貌、动物、植物等方方面面，是周代社会生活的一面镜子，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被誉为古代社会的人生百科全书。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8467725" y="1998028"/>
            <a:ext cx="610553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走近</a:t>
            </a:r>
            <a:endParaRPr lang="zh-CN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zh-CN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诗经</a:t>
            </a:r>
            <a:endParaRPr lang="zh-CN" altLang="zh-CN" sz="3600">
              <a:solidFill>
                <a:schemeClr val="accent4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345" y="0"/>
            <a:ext cx="6747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二、了解作家作品，知人论世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b57172afc319ef4bf0479511eef8bb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grayscl/>
            <a:lum bright="64000" contrast="-100000"/>
          </a:blip>
          <a:stretch>
            <a:fillRect/>
          </a:stretch>
        </p:blipFill>
        <p:spPr>
          <a:xfrm rot="5400000">
            <a:off x="7014686" y="2836545"/>
            <a:ext cx="3378994" cy="747713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8399145" y="2171224"/>
            <a:ext cx="610553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诗经</a:t>
            </a:r>
            <a:endParaRPr lang="zh-CN" altLang="zh-CN" sz="3600">
              <a:solidFill>
                <a:schemeClr val="accent4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360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六义</a:t>
            </a:r>
            <a:endParaRPr lang="zh-CN" altLang="zh-CN" sz="3600">
              <a:solidFill>
                <a:schemeClr val="accent4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82575" y="343535"/>
            <a:ext cx="8047990" cy="4556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ct val="110000"/>
              </a:lnSpc>
            </a:pPr>
            <a:r>
              <a:rPr lang="en-US" altLang="zh-CN" sz="24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4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所谓《诗经》中的“六义”，即是指“风、雅、颂”三种诗歌形式与“赋、比、兴”三种表现手法。</a:t>
            </a:r>
            <a:endParaRPr sz="2400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just" fontAlgn="auto">
              <a:lnSpc>
                <a:spcPct val="110000"/>
              </a:lnSpc>
            </a:pPr>
            <a:r>
              <a:rPr lang="zh-CN" altLang="en-US" sz="24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 b="1">
                <a:solidFill>
                  <a:srgbClr val="0905C3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风，即国风，是各地的民歌</a:t>
            </a:r>
            <a:r>
              <a:rPr lang="zh-CN" altLang="en-US" sz="24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，是《诗经》中的精华部分，有十五国风。比较常见的篇目有《关雎》、《蒹葭》、《氓》等。 </a:t>
            </a:r>
            <a:endParaRPr lang="zh-CN" altLang="en-US" sz="2400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just" fontAlgn="auto">
              <a:lnSpc>
                <a:spcPct val="110000"/>
              </a:lnSpc>
            </a:pPr>
            <a:r>
              <a:rPr lang="zh-CN" altLang="en-US" sz="24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>
                <a:solidFill>
                  <a:srgbClr val="0905C3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雅，包括大雅和小雅，多为贵族祭祀之诗歌，</a:t>
            </a:r>
            <a:r>
              <a:rPr lang="zh-CN" altLang="en-US" sz="24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祈丰年、颂祖德，一般看作“正声”。常见的篇目有《采薇》、《鹿鸣》等。</a:t>
            </a:r>
            <a:endParaRPr lang="zh-CN" altLang="en-US" sz="2400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just" fontAlgn="auto">
              <a:lnSpc>
                <a:spcPct val="110000"/>
              </a:lnSpc>
            </a:pPr>
            <a:r>
              <a:rPr lang="zh-CN" altLang="en-US" sz="2400" b="1">
                <a:solidFill>
                  <a:srgbClr val="0905C3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颂，则为宗庙祭祀之诗歌。</a:t>
            </a:r>
            <a:r>
              <a:rPr lang="zh-CN" altLang="en-US" sz="24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分为周颂、鲁颂和商颂。雅、颂中的诗歌对于考察早期历史、宗教与社会有很大价值。</a:t>
            </a:r>
            <a:endParaRPr lang="zh-CN" altLang="en-US" sz="2400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 descr="BB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03730" y="4714875"/>
            <a:ext cx="5056505" cy="2100580"/>
          </a:xfrm>
          <a:prstGeom prst="roundRect">
            <a:avLst>
              <a:gd name="adj" fmla="val 10976"/>
            </a:avLst>
          </a:prstGeom>
        </p:spPr>
      </p:pic>
    </p:spTree>
    <p:custDataLst>
      <p:tags r:id="rId7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b57172afc319ef4bf0479511eef8bb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grayscl/>
            <a:lum bright="64000" contrast="-100000"/>
          </a:blip>
          <a:srcRect/>
          <a:stretch>
            <a:fillRect/>
          </a:stretch>
        </p:blipFill>
        <p:spPr>
          <a:xfrm rot="5400000">
            <a:off x="7014686" y="2847975"/>
            <a:ext cx="3378994" cy="747713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399145" y="2235518"/>
            <a:ext cx="610553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诗经</a:t>
            </a:r>
            <a:r>
              <a:rPr lang="zh-CN" altLang="zh-CN" sz="360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六义</a:t>
            </a:r>
            <a:endParaRPr lang="zh-CN" altLang="zh-CN" sz="3600">
              <a:solidFill>
                <a:schemeClr val="accent4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03860" y="385604"/>
            <a:ext cx="7819073" cy="60877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 algn="just" fontAlgn="auto">
              <a:lnSpc>
                <a:spcPct val="13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《诗经》的艺术技法被总结成“赋，比，兴”。赋、比、兴的运用，既是《诗经》艺术特征的重要标志，也开启了中国古代诗歌创作的基本手法。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12800" algn="just" fontAlgn="auto">
              <a:lnSpc>
                <a:spcPct val="130000"/>
              </a:lnSpc>
            </a:pPr>
            <a:r>
              <a:rPr lang="zh-CN" altLang="en-US" sz="2400" b="1">
                <a:solidFill>
                  <a:srgbClr val="0905C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赋，是直接铺陈叙述。是最基本的表现手法。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“死生契阔，与子成悦。执子之手，与子携老”，即是直接表达自己的感情。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12800" algn="just" fontAlgn="auto">
              <a:lnSpc>
                <a:spcPct val="130000"/>
              </a:lnSpc>
            </a:pPr>
            <a:r>
              <a:rPr lang="zh-CN" altLang="en-US" sz="2400" b="1">
                <a:solidFill>
                  <a:srgbClr val="0905C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比，即比喻，明喻和暗喻均属此类。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对人或物加以形象的比喻，使其特点更鲜明。如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《魏风·硕鼠》都是通篇用比的。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12800" algn="just" fontAlgn="auto">
              <a:lnSpc>
                <a:spcPct val="130000"/>
              </a:lnSpc>
            </a:pPr>
            <a:r>
              <a:rPr lang="zh-CN" altLang="en-US" sz="2400" b="1">
                <a:solidFill>
                  <a:srgbClr val="0905C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兴，即起兴，用其他东西引出歌咏的内容。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比兴手法可增强诗歌的生动性和鲜明性，增加韵味和形象的感染力。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如“关关雎鸠，在河之洲。窈窕淑女，君子好逑。”即是用雎鸠鸟在河中叫起兴。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>
            <p:custDataLst>
              <p:tags r:id="rId1"/>
            </p:custDataLst>
          </p:nvPr>
        </p:nvSpPr>
        <p:spPr>
          <a:xfrm>
            <a:off x="116205" y="1152525"/>
            <a:ext cx="8872220" cy="443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清新自然——杨万里</a:t>
            </a:r>
            <a:endParaRPr lang="en-US" altLang="zh-CN" sz="2400" b="1" kern="0">
              <a:solidFill>
                <a:srgbClr val="000000"/>
              </a:solidFill>
              <a:effectLst/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lvl="0" eaLnBrk="0" latinLnBrk="1" hangingPunct="0">
              <a:lnSpc>
                <a:spcPct val="150000"/>
              </a:lnSpc>
            </a:pP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   杨万里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(1127—1206),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字廷秀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,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号诚斋。吉州吉水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(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今江西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)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人。</a:t>
            </a:r>
            <a:r>
              <a:rPr lang="zh-CN" altLang="en-US" sz="2400" b="1" kern="0">
                <a:solidFill>
                  <a:srgbClr val="FF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南宋著名诗人</a:t>
            </a:r>
            <a:r>
              <a:rPr lang="en-US" altLang="zh-CN" sz="2400" b="1" kern="0">
                <a:solidFill>
                  <a:srgbClr val="FF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,</a:t>
            </a:r>
            <a:r>
              <a:rPr lang="zh-CN" altLang="en-US" sz="2400" b="1" kern="0">
                <a:solidFill>
                  <a:srgbClr val="FF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与陆游、尤袤、范成大并称为“南宋四大家”。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因宋光宗曾为其亲书“诚斋”二字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,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故学者称其为“诚斋先生”。杨万里一生作诗两万多首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,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传世作品有四千二百首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,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被誉为一代诗宗。他创造了语言浅近明白、清新自然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,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富有幽默情趣的</a:t>
            </a:r>
            <a:r>
              <a:rPr lang="zh-CN" altLang="en-US" sz="2400" b="1" kern="0">
                <a:solidFill>
                  <a:srgbClr val="C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“诚斋体”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。杨万里的诗歌大多描写自然景物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,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且以此见长。他也有不少反映民间疾苦、抒发爱国感情的作品。</a:t>
            </a:r>
            <a:endParaRPr lang="zh-CN" altLang="en-US" sz="2400" b="1" kern="0">
              <a:solidFill>
                <a:srgbClr val="000000"/>
              </a:solidFill>
              <a:effectLst/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pic>
        <p:nvPicPr>
          <p:cNvPr id="4" name="图片 4" descr="textimage2.jpe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136130" y="0"/>
            <a:ext cx="2007870" cy="22631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350198" y="1268760"/>
            <a:ext cx="8229600" cy="149288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试分析《芣苢》《插秧歌》在描绘劳动场景、歌颂劳动热情方面的差异。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 descr="1d4722011831e46cf545b8e08f2d8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716" y="3041650"/>
            <a:ext cx="3790315" cy="21831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858385" y="3041015"/>
            <a:ext cx="3469005" cy="21844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51765" y="285115"/>
            <a:ext cx="4706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三、斟词酌句，鉴赏诗歌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1.xml><?xml version="1.0" encoding="utf-8"?>
<p:tagLst xmlns:p="http://schemas.openxmlformats.org/presentationml/2006/main">
  <p:tag name="AS_UNIQUEID" val="19"/>
</p:tagLst>
</file>

<file path=ppt/tags/tag102.xml><?xml version="1.0" encoding="utf-8"?>
<p:tagLst xmlns:p="http://schemas.openxmlformats.org/presentationml/2006/main">
  <p:tag name="AS_UNIQUEID" val="198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5.xml><?xml version="1.0" encoding="utf-8"?>
<p:tagLst xmlns:p="http://schemas.openxmlformats.org/presentationml/2006/main">
  <p:tag name="AS_UNIQUEID" val="35"/>
</p:tagLst>
</file>

<file path=ppt/tags/tag106.xml><?xml version="1.0" encoding="utf-8"?>
<p:tagLst xmlns:p="http://schemas.openxmlformats.org/presentationml/2006/main">
  <p:tag name="AS_UNIQUEID" val="243"/>
</p:tagLst>
</file>

<file path=ppt/tags/tag107.xml><?xml version="1.0" encoding="utf-8"?>
<p:tagLst xmlns:p="http://schemas.openxmlformats.org/presentationml/2006/main">
  <p:tag name="AS_UNIQUEID" val="244"/>
</p:tagLst>
</file>

<file path=ppt/tags/tag10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09.xml><?xml version="1.0" encoding="utf-8"?>
<p:tagLst xmlns:p="http://schemas.openxmlformats.org/presentationml/2006/main">
  <p:tag name="AS_UNIQUEID" val="239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AS_UNIQUEID" val="240"/>
</p:tagLst>
</file>

<file path=ppt/tags/tag111.xml><?xml version="1.0" encoding="utf-8"?>
<p:tagLst xmlns:p="http://schemas.openxmlformats.org/presentationml/2006/main">
  <p:tag name="AS_UNIQUEID" val="241"/>
</p:tagLst>
</file>

<file path=ppt/tags/tag112.xml><?xml version="1.0" encoding="utf-8"?>
<p:tagLst xmlns:p="http://schemas.openxmlformats.org/presentationml/2006/main">
  <p:tag name="AS_UNIQUEID" val="250"/>
</p:tagLst>
</file>

<file path=ppt/tags/tag113.xml><?xml version="1.0" encoding="utf-8"?>
<p:tagLst xmlns:p="http://schemas.openxmlformats.org/presentationml/2006/main">
  <p:tag name="AS_UNIQUEID" val="251"/>
</p:tagLst>
</file>

<file path=ppt/tags/tag114.xml><?xml version="1.0" encoding="utf-8"?>
<p:tagLst xmlns:p="http://schemas.openxmlformats.org/presentationml/2006/main">
  <p:tag name="AS_UNIQUEID" val="252"/>
</p:tagLst>
</file>

<file path=ppt/tags/tag11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16.xml><?xml version="1.0" encoding="utf-8"?>
<p:tagLst xmlns:p="http://schemas.openxmlformats.org/presentationml/2006/main">
  <p:tag name="AS_UNIQUEID" val="246"/>
</p:tagLst>
</file>

<file path=ppt/tags/tag117.xml><?xml version="1.0" encoding="utf-8"?>
<p:tagLst xmlns:p="http://schemas.openxmlformats.org/presentationml/2006/main">
  <p:tag name="AS_UNIQUEID" val="247"/>
</p:tagLst>
</file>

<file path=ppt/tags/tag118.xml><?xml version="1.0" encoding="utf-8"?>
<p:tagLst xmlns:p="http://schemas.openxmlformats.org/presentationml/2006/main">
  <p:tag name="AS_UNIQUEID" val="248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TIMING" val="|0.8|0.8|0.4|0.5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160111"/>
</p:tagLst>
</file>

<file path=ppt/tags/tag64.xml><?xml version="1.0" encoding="utf-8"?>
<p:tagLst xmlns:p="http://schemas.openxmlformats.org/presentationml/2006/main">
  <p:tag name="TIMING" val="|0.8|0.8|0.4|0.5"/>
</p:tagLst>
</file>

<file path=ppt/tags/tag65.xml><?xml version="1.0" encoding="utf-8"?>
<p:tagLst xmlns:p="http://schemas.openxmlformats.org/presentationml/2006/main">
  <p:tag name="TIMING" val="|0.8|0.8|0.4|0.5"/>
</p:tagLst>
</file>

<file path=ppt/tags/tag66.xml><?xml version="1.0" encoding="utf-8"?>
<p:tagLst xmlns:p="http://schemas.openxmlformats.org/presentationml/2006/main">
  <p:tag name="AS_UNIQUEID" val="163"/>
</p:tagLst>
</file>

<file path=ppt/tags/tag67.xml><?xml version="1.0" encoding="utf-8"?>
<p:tagLst xmlns:p="http://schemas.openxmlformats.org/presentationml/2006/main">
  <p:tag name="AS_UNIQUEID" val="164"/>
</p:tagLst>
</file>

<file path=ppt/tags/tag68.xml><?xml version="1.0" encoding="utf-8"?>
<p:tagLst xmlns:p="http://schemas.openxmlformats.org/presentationml/2006/main">
  <p:tag name="AS_UNIQUEID" val="165"/>
</p:tagLst>
</file>

<file path=ppt/tags/tag69.xml><?xml version="1.0" encoding="utf-8"?>
<p:tagLst xmlns:p="http://schemas.openxmlformats.org/presentationml/2006/main">
  <p:tag name="AS_UNIQUEID" val="16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1.xml><?xml version="1.0" encoding="utf-8"?>
<p:tagLst xmlns:p="http://schemas.openxmlformats.org/presentationml/2006/main">
  <p:tag name="AS_UNIQUEID" val="159"/>
</p:tagLst>
</file>

<file path=ppt/tags/tag72.xml><?xml version="1.0" encoding="utf-8"?>
<p:tagLst xmlns:p="http://schemas.openxmlformats.org/presentationml/2006/main">
  <p:tag name="AS_UNIQUEID" val="160"/>
</p:tagLst>
</file>

<file path=ppt/tags/tag73.xml><?xml version="1.0" encoding="utf-8"?>
<p:tagLst xmlns:p="http://schemas.openxmlformats.org/presentationml/2006/main">
  <p:tag name="AS_UNIQUEID" val="161"/>
</p:tagLst>
</file>

<file path=ppt/tags/tag74.xml><?xml version="1.0" encoding="utf-8"?>
<p:tagLst xmlns:p="http://schemas.openxmlformats.org/presentationml/2006/main">
  <p:tag name="AS_UNIQUEID" val="172"/>
</p:tagLst>
</file>

<file path=ppt/tags/tag75.xml><?xml version="1.0" encoding="utf-8"?>
<p:tagLst xmlns:p="http://schemas.openxmlformats.org/presentationml/2006/main">
  <p:tag name="AS_UNIQUEID" val="173"/>
</p:tagLst>
</file>

<file path=ppt/tags/tag76.xml><?xml version="1.0" encoding="utf-8"?>
<p:tagLst xmlns:p="http://schemas.openxmlformats.org/presentationml/2006/main">
  <p:tag name="AS_UNIQUEID" val="174"/>
</p:tagLst>
</file>

<file path=ppt/tags/tag77.xml><?xml version="1.0" encoding="utf-8"?>
<p:tagLst xmlns:p="http://schemas.openxmlformats.org/presentationml/2006/main">
  <p:tag name="AS_UNIQUEID" val="175"/>
</p:tagLst>
</file>

<file path=ppt/tags/tag7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9.xml><?xml version="1.0" encoding="utf-8"?>
<p:tagLst xmlns:p="http://schemas.openxmlformats.org/presentationml/2006/main">
  <p:tag name="AS_UNIQUEID" val="16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AS_UNIQUEID" val="169"/>
</p:tagLst>
</file>

<file path=ppt/tags/tag81.xml><?xml version="1.0" encoding="utf-8"?>
<p:tagLst xmlns:p="http://schemas.openxmlformats.org/presentationml/2006/main">
  <p:tag name="AS_UNIQUEID" val="170"/>
</p:tagLst>
</file>

<file path=ppt/tags/tag82.xml><?xml version="1.0" encoding="utf-8"?>
<p:tagLst xmlns:p="http://schemas.openxmlformats.org/presentationml/2006/main">
  <p:tag name="AS_UNIQUEID" val="181"/>
</p:tagLst>
</file>

<file path=ppt/tags/tag83.xml><?xml version="1.0" encoding="utf-8"?>
<p:tagLst xmlns:p="http://schemas.openxmlformats.org/presentationml/2006/main">
  <p:tag name="AS_UNIQUEID" val="182"/>
</p:tagLst>
</file>

<file path=ppt/tags/tag84.xml><?xml version="1.0" encoding="utf-8"?>
<p:tagLst xmlns:p="http://schemas.openxmlformats.org/presentationml/2006/main">
  <p:tag name="AS_UNIQUEID" val="183"/>
</p:tagLst>
</file>

<file path=ppt/tags/tag8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6.xml><?xml version="1.0" encoding="utf-8"?>
<p:tagLst xmlns:p="http://schemas.openxmlformats.org/presentationml/2006/main">
  <p:tag name="AS_UNIQUEID" val="177"/>
</p:tagLst>
</file>

<file path=ppt/tags/tag87.xml><?xml version="1.0" encoding="utf-8"?>
<p:tagLst xmlns:p="http://schemas.openxmlformats.org/presentationml/2006/main">
  <p:tag name="AS_UNIQUEID" val="178"/>
</p:tagLst>
</file>

<file path=ppt/tags/tag88.xml><?xml version="1.0" encoding="utf-8"?>
<p:tagLst xmlns:p="http://schemas.openxmlformats.org/presentationml/2006/main">
  <p:tag name="AS_UNIQUEID" val="179"/>
</p:tagLst>
</file>

<file path=ppt/tags/tag89.xml><?xml version="1.0" encoding="utf-8"?>
<p:tagLst xmlns:p="http://schemas.openxmlformats.org/presentationml/2006/main">
  <p:tag name="AS_UNIQUEID" val="236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AS_UNIQUEID" val="237"/>
</p:tagLst>
</file>

<file path=ppt/tags/tag9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92.xml><?xml version="1.0" encoding="utf-8"?>
<p:tagLst xmlns:p="http://schemas.openxmlformats.org/presentationml/2006/main">
  <p:tag name="AS_UNIQUEID" val="232"/>
</p:tagLst>
</file>

<file path=ppt/tags/tag93.xml><?xml version="1.0" encoding="utf-8"?>
<p:tagLst xmlns:p="http://schemas.openxmlformats.org/presentationml/2006/main">
  <p:tag name="AS_UNIQUEID" val="233"/>
</p:tagLst>
</file>

<file path=ppt/tags/tag94.xml><?xml version="1.0" encoding="utf-8"?>
<p:tagLst xmlns:p="http://schemas.openxmlformats.org/presentationml/2006/main">
  <p:tag name="AS_UNIQUEID" val="234"/>
</p:tagLst>
</file>

<file path=ppt/tags/tag95.xml><?xml version="1.0" encoding="utf-8"?>
<p:tagLst xmlns:p="http://schemas.openxmlformats.org/presentationml/2006/main">
  <p:tag name="AS_UNIQUEID" val="19"/>
</p:tagLst>
</file>

<file path=ppt/tags/tag96.xml><?xml version="1.0" encoding="utf-8"?>
<p:tagLst xmlns:p="http://schemas.openxmlformats.org/presentationml/2006/main">
  <p:tag name="AS_UNIQUEID" val="198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8.xml><?xml version="1.0" encoding="utf-8"?>
<p:tagLst xmlns:p="http://schemas.openxmlformats.org/presentationml/2006/main">
  <p:tag name="AS_UNIQUEID" val="19"/>
</p:tagLst>
</file>

<file path=ppt/tags/tag99.xml><?xml version="1.0" encoding="utf-8"?>
<p:tagLst xmlns:p="http://schemas.openxmlformats.org/presentationml/2006/main">
  <p:tag name="AS_UNIQUEID" val="198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3649</Words>
  <Application>WPS 演示</Application>
  <PresentationFormat>宽屏</PresentationFormat>
  <Paragraphs>221</Paragraphs>
  <Slides>27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Wingdings</vt:lpstr>
      <vt:lpstr>Calibri</vt:lpstr>
      <vt:lpstr>Times New Roman</vt:lpstr>
      <vt:lpstr>Times New Roman</vt:lpstr>
      <vt:lpstr>隶书</vt:lpstr>
      <vt:lpstr>Courier New</vt:lpstr>
      <vt:lpstr>黑体</vt:lpstr>
      <vt:lpstr>楷体</vt:lpstr>
      <vt:lpstr>华文仿宋</vt:lpstr>
      <vt:lpstr>Arial Unicode MS</vt:lpstr>
      <vt:lpstr>华文楷体</vt:lpstr>
      <vt:lpstr>仿宋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诗中“采、有、掇、捋、袺、襭”这六个字的顺序能够更换吗？试结合诗歌分析原因。</vt:lpstr>
      <vt:lpstr>PowerPoint 演示文稿</vt:lpstr>
      <vt:lpstr>PowerPoint 演示文稿</vt:lpstr>
      <vt:lpstr>PowerPoint 演示文稿</vt:lpstr>
      <vt:lpstr>全诗围绕一个什么字来描绘的？如果要你给诗歌加一个“诗眼”，你会想到哪个字？为什么？</vt:lpstr>
      <vt:lpstr>      此诗是一幅描绘农忙时节的风俗图画，其中第三句“笠是兜鍪蓑是甲”有人认为“游离诗外”了，你怎么看？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190</cp:revision>
  <dcterms:created xsi:type="dcterms:W3CDTF">2019-06-19T02:08:00Z</dcterms:created>
  <dcterms:modified xsi:type="dcterms:W3CDTF">2021-02-12T08:06:51Z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2052-10.1.0.7229</vt:lpwstr>
  </property>
</Properties>
</file>