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917" r:id="rId2"/>
    <p:sldId id="926" r:id="rId3"/>
    <p:sldId id="417" r:id="rId4"/>
    <p:sldId id="330" r:id="rId5"/>
    <p:sldId id="343" r:id="rId6"/>
    <p:sldId id="643" r:id="rId7"/>
    <p:sldId id="796" r:id="rId8"/>
    <p:sldId id="797" r:id="rId9"/>
    <p:sldId id="798" r:id="rId10"/>
    <p:sldId id="936" r:id="rId11"/>
    <p:sldId id="932" r:id="rId12"/>
    <p:sldId id="933" r:id="rId13"/>
    <p:sldId id="491" r:id="rId14"/>
    <p:sldId id="494" r:id="rId15"/>
    <p:sldId id="495" r:id="rId16"/>
    <p:sldId id="851" r:id="rId17"/>
    <p:sldId id="852" r:id="rId18"/>
    <p:sldId id="937" r:id="rId19"/>
    <p:sldId id="934" r:id="rId20"/>
    <p:sldId id="938" r:id="rId21"/>
    <p:sldId id="853" r:id="rId22"/>
    <p:sldId id="919" r:id="rId23"/>
    <p:sldId id="925" r:id="rId24"/>
    <p:sldId id="927" r:id="rId25"/>
    <p:sldId id="928" r:id="rId26"/>
    <p:sldId id="929" r:id="rId27"/>
    <p:sldId id="930" r:id="rId28"/>
    <p:sldId id="931" r:id="rId29"/>
    <p:sldId id="939" r:id="rId30"/>
    <p:sldId id="492" r:id="rId31"/>
    <p:sldId id="940" r:id="rId32"/>
    <p:sldId id="528" r:id="rId33"/>
    <p:sldId id="935" r:id="rId34"/>
    <p:sldId id="941" r:id="rId35"/>
    <p:sldId id="738" r:id="rId36"/>
    <p:sldId id="942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389"/>
    <a:srgbClr val="CD242B"/>
    <a:srgbClr val="FFEDAB"/>
    <a:srgbClr val="E20000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7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4625948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740726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061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64539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3838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55316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3713134" y="538157"/>
            <a:ext cx="848592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801786" y="874706"/>
            <a:ext cx="688505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3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slide" Target="../slides/slide1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学案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14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　让材料更丰富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3707904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4621738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20" action="ppaction://hlinksldjump" tooltip="点击进入"/>
          </p:cNvPr>
          <p:cNvSpPr/>
          <p:nvPr userDrawn="1"/>
        </p:nvSpPr>
        <p:spPr>
          <a:xfrm>
            <a:off x="5537294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21" action="ppaction://hlinksldjump" tooltip="点击进入"/>
          </p:cNvPr>
          <p:cNvSpPr/>
          <p:nvPr userDrawn="1"/>
        </p:nvSpPr>
        <p:spPr>
          <a:xfrm>
            <a:off x="6442576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Word___33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0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slide" Target="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专题三　发展等级培养</a:t>
            </a:r>
          </a:p>
        </p:txBody>
      </p:sp>
    </p:spTree>
    <p:extLst>
      <p:ext uri="{BB962C8B-B14F-4D97-AF65-F5344CB8AC3E}">
        <p14:creationId xmlns:p14="http://schemas.microsoft.com/office/powerpoint/2010/main" xmlns="" val="1883813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这是一篇材料丰富、内容丰满的满分作文。诗意的题目显示了作者不同一般的见识与文采。文中刘白堕、冯骥才、庄子、老子、墨子、韩非子、龙应台、安娜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阿赫玛托娃、顾城、凡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高、卢梭等人的语言与故事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如线串珠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如数家珍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使原本较为抽象的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作品与人品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变得真切可感。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下笔如有神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的背后必然是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读书破万卷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的文化底蕴。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781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1524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材料丰富、形象丰满、意境深远、语汇和表达形式灵活多样。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指文章使用的材料种类多、数量大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血肉丰满。是对各类文体的共同要求。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是就写人叙事类文章而言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它需要能够熟练地掌握几种描写方法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让人如临其境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让人物栩栩如生。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主要是针对散文、诗歌、小说等文学体裁而言的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或是景物与抒情结合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或是象征隐喻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含意幽远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或是诗情画意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言有尽而意无穷。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语汇和表达形式灵活多样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是要求用词避免贫乏、语言避免干瘪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能灵活使用各种修辞手法和表达方式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恰到好处地表达文章的主旨。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46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阅卷老师判定作文是否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的标准是什么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看表现主旨的材料。材料是为文章的主旨服务的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文章使用了多少材料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能表现主旨的材料有多少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是否有详略。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看材料运用的角度。材料的使用要讲究角度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要分清主次详略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要从不同层面和角度表现文章的主旨和观点。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66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1579161"/>
              </p:ext>
            </p:extLst>
          </p:nvPr>
        </p:nvGraphicFramePr>
        <p:xfrm>
          <a:off x="508000" y="1299933"/>
          <a:ext cx="8128000" cy="978590"/>
        </p:xfrm>
        <a:graphic>
          <a:graphicData uri="http://schemas.openxmlformats.org/presentationml/2006/ole">
            <p:oleObj spid="_x0000_s116760" name="文档" r:id="rId3" imgW="3837032" imgH="462224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87400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将人物写丰满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要将人物写丰满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细节刻画是关键。只有充分并恰当地运用细节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人物形象才会生动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人物品格才会突出。细节刻画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指的是准确贴切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符合生活真实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要选择能恰当体现人物思想品质的内容。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指的是详尽入微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毫发毕现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力求给人身临其境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如在目前之感。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将事件写具体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将事件写具体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不仅要具备事件的起因、经过、结果等要素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还要写出事情的发展与变化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让事情呈现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的情势。只有这样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才能产生跌宕生姿、引人入胜的效果。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22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6994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将议论写充实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议论是举三证一。要使论证充分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说服有力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就必须运用至少三条典型论据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并通过正反对比、同类类比、假设引申、名言佐证和取譬设喻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进行多角度的推理论证。这样所写的议论文才会严密充分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具有不可辩驳的说服力。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将情感写酣畅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文章可以抒情为主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并把情感抒写得淋漓尽致。文章情感不是单一的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它融合着思想甚至精神。只有情感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没有思想、精神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显得不够理性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只有思想、精神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显得没有情味。要将文章的情感写酣畅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就要抓住一个点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寻找一条主线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将思想、精神融合在一起表现出来。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下面是一篇写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的作文片段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请根据所给的语境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补写一个细节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以使形象丰满。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每次下课走进厕所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总是看见一个忙碌女人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那是为我们学校打扫卫生的阿姨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她的相貌很普通。我们学校是四层教学楼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每一层都有厕所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都是她一个人扫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我觉得活挺重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厕所里又那么臭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所以看见她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我就会升起一股同情之心。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她只是一位普普通通的劳动者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做的是最底层的事。但她是那样的认真负责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我从她身上看到了人性的光辉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嗅到了美德的芳香。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37892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这几天天气变冷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偏偏我又肚子疼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我走进厕所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发现她正在拖地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拖好后她想把污水倒在下水道里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但是下水道似乎堵住了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污水流了出来。她用手搬开盖子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挖出垃圾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又用手在水上摸索着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可是水还是下不去。于是她从附近找来一根铁丝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使劲儿往下水道里捅了起来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直到下水道被疏通。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请在下面文段中的省略号处运用因果句式写一段排例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排比举例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事业是人生的不朽丰碑。人类的史册告诉我们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凡是留下英名的人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总是创造了永存的事业。孔子、司马迁、鲁迅之所以被千秋万代传颂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是因为他们为民族文化宝库增添了财富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谁建树了对人类有益的事业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谁就筑起了一座人生的纪念碑。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87954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屈原、岳飞、郑成功之所以被载入史册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是因为他们为中华民族留下了伟大的爱国精神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李自成、洪秀全、孙中山之所以名垂千古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是因为他们推动了中国历史的前进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蔡伦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祖冲之之所以永远为人民纪念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是因为他们贡献了自己的聪明才智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在科学领域为后人留下了享用不尽的发明创造。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62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横扫清华、饱蠹牛津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的钱钟书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这则材料来论证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勤奋是成功的基石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的观点的一段对比论证文段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请把这段文字改写成正例反设和反例正设的对比论证文段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并体会其论证的力量。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勤奋是成功的基石。如果没有勤奋作舟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成功之帆是无法到达彼岸的。同是幼年被就称为奇才的方仲永与钱钟书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结局完全不同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其原因在于后天的勤奋程度不同。方仲永缺乏后天的勤奋学习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终日躺在奇才的光环中游走于市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终于在整日的庸碌无为中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泯然众人矣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让后人感慨不已。相反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钱钟书先生虽为奇才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但他从小就嗜书如命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进入清华后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横扫清华图书馆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的气魄投身书海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后来到了牛津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又日夜埋首于拥有四百万册以上图书储量的图书馆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孜孜不倦地博览国内不易看到的书籍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用自己的勤奋为原本得天独厚的禀赋插上了成功的翅膀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成为学贯东西、名满世界的学者。是勤奋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架通了他通往成功彼岸的桥梁。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钱钟书少年就是奇才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但他从小就嗜书如命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进入清华后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横扫清华图书馆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的气魄投身书海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后来到了牛津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又日夜埋首于拥有四百万册以上图书储量的图书馆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孜孜不倦地博览国内不易看到的书籍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用自己的勤奋为原本得天独厚的禀赋插上了成功的翅膀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成为学贯东西、名满世界的学者。方仲永幼年时天资过人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五岁能诗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也被誉为少年奇才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但他缺乏后天的勤奋学习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终日躺在奇才的光环中游走于市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不出几年时间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就在庸碌无为中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泯然众人矣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。假如钱钟书也像方仲永一样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终日躺在奇才的光环中睡觉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不思进取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不加勤奋学习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会有日后的文学天才吗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倘若方仲永能如钱钟书一般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充分利用自己天资聪慧的优势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博览群书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勤奋不辍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或许就能避免日后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泯然众人矣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的悲剧了。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文段改为综合运用正例反设和反例正设的手法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以钱钟书的正例进行反设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以方仲永的反例进行正设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通过正反假设对比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更有力地论证了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勤奋是成功的基石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的论点。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677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下列是一篇题为《最后的一页》的文章的节选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请根据文章的语言风格再续写一段文字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将情感写酣畅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是结局。不管故事如何曲折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如何平淡无奇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都是结束。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是酣畅淋漓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宴席将散。不管情谊如何难以割舍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不论恩怨如何纠葛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不问杯中酒是苦是甜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都是离席。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是日子。不管这一年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是小有收获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还是碌碌无为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日历都要翻过去。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有多少个最后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一场宴席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有多少场离别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有多少段尽头。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23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学案</a:t>
            </a:r>
            <a:r>
              <a:rPr lang="en-US" altLang="zh-CN" sz="3200" dirty="0"/>
              <a:t>14</a:t>
            </a:r>
            <a:r>
              <a:rPr lang="zh-CN" altLang="zh-CN" sz="3200" dirty="0"/>
              <a:t>　让材料更丰富</a:t>
            </a:r>
          </a:p>
        </p:txBody>
      </p:sp>
    </p:spTree>
    <p:extLst>
      <p:ext uri="{BB962C8B-B14F-4D97-AF65-F5344CB8AC3E}">
        <p14:creationId xmlns:p14="http://schemas.microsoft.com/office/powerpoint/2010/main" xmlns="" val="24275488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春天是冬天的最后一页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抚摸了冬天的冷冽和伤痕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唤醒了万物沉睡的心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冬天是秋天的最后一页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修补了大地的养分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肃杀了浮躁的心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秋天是夏天的最后一页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清凉了万物的燥热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丰盈了收获的喜悦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夏天是春天的最后一页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茂盛地生长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成熟了暴风骤雨的礼花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又将是冬天的最后一页。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33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12" name="个性化小尝试.eps" descr="id:2147504287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8927" y="1093571"/>
            <a:ext cx="2456929" cy="39882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下列是某考生写的一篇作文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请阅读后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根据升格前的问题写写升格后的变化。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2362031"/>
              </p:ext>
            </p:extLst>
          </p:nvPr>
        </p:nvGraphicFramePr>
        <p:xfrm>
          <a:off x="508000" y="2457317"/>
          <a:ext cx="8128000" cy="4644091"/>
        </p:xfrm>
        <a:graphic>
          <a:graphicData uri="http://schemas.openxmlformats.org/presentationml/2006/ole">
            <p:oleObj spid="_x0000_s117772" name="文档" r:id="rId4" imgW="3837032" imgH="219160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144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4291905"/>
              </p:ext>
            </p:extLst>
          </p:nvPr>
        </p:nvGraphicFramePr>
        <p:xfrm>
          <a:off x="508000" y="1672912"/>
          <a:ext cx="8128000" cy="3988336"/>
        </p:xfrm>
        <a:graphic>
          <a:graphicData uri="http://schemas.openxmlformats.org/presentationml/2006/ole">
            <p:oleObj spid="_x0000_s118796" name="文档" r:id="rId3" imgW="3837032" imgH="188345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645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5840474"/>
              </p:ext>
            </p:extLst>
          </p:nvPr>
        </p:nvGraphicFramePr>
        <p:xfrm>
          <a:off x="717169" y="990390"/>
          <a:ext cx="7743263" cy="6192688"/>
        </p:xfrm>
        <a:graphic>
          <a:graphicData uri="http://schemas.openxmlformats.org/presentationml/2006/ole">
            <p:oleObj spid="_x0000_s119820" name="文档" r:id="rId3" imgW="3837032" imgH="306925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5132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6176977"/>
              </p:ext>
            </p:extLst>
          </p:nvPr>
        </p:nvGraphicFramePr>
        <p:xfrm>
          <a:off x="508000" y="1118100"/>
          <a:ext cx="8128000" cy="5767284"/>
        </p:xfrm>
        <a:graphic>
          <a:graphicData uri="http://schemas.openxmlformats.org/presentationml/2006/ole">
            <p:oleObj spid="_x0000_s120844" name="文档" r:id="rId3" imgW="3837032" imgH="272330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0420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838961"/>
              </p:ext>
            </p:extLst>
          </p:nvPr>
        </p:nvGraphicFramePr>
        <p:xfrm>
          <a:off x="508000" y="1039583"/>
          <a:ext cx="8128000" cy="6133833"/>
        </p:xfrm>
        <a:graphic>
          <a:graphicData uri="http://schemas.openxmlformats.org/presentationml/2006/ole">
            <p:oleObj spid="_x0000_s121868" name="文档" r:id="rId3" imgW="3837032" imgH="289609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45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5442692"/>
              </p:ext>
            </p:extLst>
          </p:nvPr>
        </p:nvGraphicFramePr>
        <p:xfrm>
          <a:off x="508000" y="1019530"/>
          <a:ext cx="8128000" cy="6133833"/>
        </p:xfrm>
        <a:graphic>
          <a:graphicData uri="http://schemas.openxmlformats.org/presentationml/2006/ole">
            <p:oleObj spid="_x0000_s122892" name="文档" r:id="rId3" imgW="3837032" imgH="289609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75106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9765749"/>
              </p:ext>
            </p:extLst>
          </p:nvPr>
        </p:nvGraphicFramePr>
        <p:xfrm>
          <a:off x="508000" y="2345375"/>
          <a:ext cx="8128000" cy="2421250"/>
        </p:xfrm>
        <a:graphic>
          <a:graphicData uri="http://schemas.openxmlformats.org/presentationml/2006/ole">
            <p:oleObj spid="_x0000_s123915" name="文档" r:id="rId3" imgW="3837032" imgH="114224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197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5456871"/>
              </p:ext>
            </p:extLst>
          </p:nvPr>
        </p:nvGraphicFramePr>
        <p:xfrm>
          <a:off x="508000" y="1521213"/>
          <a:ext cx="8128000" cy="4644091"/>
        </p:xfrm>
        <a:graphic>
          <a:graphicData uri="http://schemas.openxmlformats.org/presentationml/2006/ole">
            <p:oleObj spid="_x0000_s124938" name="文档" r:id="rId3" imgW="3837032" imgH="219160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7521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升格后的变化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采用举例论证和道理论证相结合的方式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调整了部分举例论证的比重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适当增加了道理论证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从而增强了文章的说理性。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重新构建了文章的结构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扩充了中心论点的内涵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使文章结构呈现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总分总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的模式。主体部分采用递进式的布局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同时增加了过渡句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使整个文章读起来是一个统一严谨的整体。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对材料的使用进行了分类处理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采用点面结合的形式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既丰富了文章的内容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又增强了文章的表现力。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67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了解高考作文对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的要求。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学会多角度选材用材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写出内容丰富、形象丰满的作文。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36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对点训练.eps" descr="id:214750431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47330"/>
            <a:ext cx="1877829" cy="3600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8774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为抒情对象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尽量使用丰富的语言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生动形象地诠释母爱的含意。不少于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4347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我一点点回忆往事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从上幼儿园到大学毕业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从走入社会到自己养育后代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得意也好失意也好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长长的人生小河上每片帆影、每圈涟漪都与母亲息息相关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这时我终于明白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母亲是疲惫中的一杯龙井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当你软弱无力时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只消几口就使你神清气爽。母亲是烦恼中的一曲古筝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当你意志消沉时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优雅的旋律一飘荡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眼前立即一片青翠。母亲是冬夜里的一床棉被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当你瑟瑟发抖时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贴心的呵护和温暖使你安然入梦。母亲是挫折中的阵阵清风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当你惊惶伤心时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为你拭去焦躁的汗水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梳理好零乱的思绪。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27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母亲是困难中的一根拐杖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当你脚步蹒跚时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帮助你找好重心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支撑起一片希望的原野。母亲是沙漠中的一眼清泉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当你干渴病痛时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只消一滴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滚滚的生命汪洋就会在心中蔓延。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母亲是荒寂中的一朵鲜花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当你落寞惆怅时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看一眼满目生辉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闻一下香沁心脾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心灵得到恬适不会孤独。母亲是黑夜中的一颗明星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当你不辨方向时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一束柔光指引你迈开坚定的脚步。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母亲是航行中的一道港湾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当你颠簸受伤时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头枕她的臂膊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舔舔伤口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补充精力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再次高高扬帆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母亲是世上最芳香、最伟大、最温暖、最美好、最强大、最光明的同义语。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49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12679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下面是一篇《有钱就幸福吗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》的精彩议论片段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正反对比论证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参照上段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续写一段文字。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一个人即使缺少钱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但他是为了某种高尚的理想而活着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那么他是幸福的。人们的生活绝不是只要拥有电视机之类的物品就一切美满了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因为幸福的生活除了物质享受之外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精神上的愉快也是必不可少的。例如马克思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他没有钱财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有时甚至身无分文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他为了谋求人类的幸福而工作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他是幸福的。列宁也没有巨额家产。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2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在他的一生中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有一段时间几乎是在贫困中度过的。即使在这样困难的条件下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他也在为工人、农民和一切贫苦大众谋取幸福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他也是幸福的。居里夫妇、舒伯特、巴尔扎克这些人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他们都曾在贫困中生活过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但他们都是为了人类的进步与文明而活着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并为人类的文明贡献了毕生的精力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因而他们都是幸福的。新中国成立初期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许多原先侨居海外的科学家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舍弃洋房、汽车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回国住集体宿舍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骑自行车。他们的薪金少了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物质生活水平降低了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然而他们却感到更幸福了。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00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243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一个人即使有许多钱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如果他的精神世界是空虚的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或者生活并不自由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有时甚至是痛苦的。《红楼梦》里的贾宝玉生长在一个门第显赫、极为富有的封建官僚家庭里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他过着饭来张口、衣来伸手的奢侈生活。按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他是幸福的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但事实并非如此。他被封建礼教禁锢着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没有丝毫的自由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他还是不幸福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只得离家出走了事。古罗马帝国皇帝尼禄可以说是富贵甲天下了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但他是否幸福呢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他的富有、尊贵只使得他兽性大发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弑母戮师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甚至荒唐到火烧罗马城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最后众叛亲离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自戕殒生。这说明了金钱多并不等于幸福。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602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8" name="押题篇章写作.eps" descr="id:214750432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84784"/>
            <a:ext cx="2445296" cy="396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3318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青蛙和雄鸡比赛歌喉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由村民们当评委。青蛙鼓着腮帮子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唱了一整夜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雄鸡在快天亮时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伸长脖子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唱了一遍。评委一致判定雄鸡胜出。对青蛙的评语是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聒噪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对雄鸡的评语是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不要脱离材料内容或其含意的范围作文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5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这是一则寓言型新材料作文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材料中有三个元素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即青蛙、雄鸡、村民。从此可以确定立意的三个角度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从青蛙角度看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唱了一整夜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说明非常努力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非时导致失败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说明没有把握住时机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从雄鸡的角度看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唱了一遍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说明费时费力较小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知时获得胜利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说明把握住了时机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掌握了获取胜利的关键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从村民的角度看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评判的标准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12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677604"/>
              </p:ext>
            </p:extLst>
          </p:nvPr>
        </p:nvGraphicFramePr>
        <p:xfrm>
          <a:off x="508000" y="2768999"/>
          <a:ext cx="8128000" cy="978590"/>
        </p:xfrm>
        <a:graphic>
          <a:graphicData uri="http://schemas.openxmlformats.org/presentationml/2006/ole">
            <p:oleObj spid="_x0000_s115736" name="文档" r:id="rId3" imgW="3837032" imgH="462224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3362450"/>
            <a:ext cx="43156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浙江卷作文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5" name="考场佳作.eps" descr="id:214750436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1475706"/>
            <a:ext cx="1873682" cy="40341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02339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一杯春醪寄余心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浙江考生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南北朝有刘白堕脱俗隐于市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善酿酒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饮之香美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经月不醒。游侠语曰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不畏张弓拔刀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唯畏白堕春醪。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一杯春醪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寄着他一生的志趣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亦携着你品性高低。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冯骥才曾道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将生命留在种子里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将生命留在作品里。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言为心声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作品的格调趣味与作者的人品常有着高度的一致性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或无意的性格流露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或刻意的志节寄托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作品以其穿越时空的永恒与广远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承载着作者的追求与修养。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百家争鸣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各有其芳华。若你的歌声不现出你最独特的嗓音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盖只能湮没于喧嚣的人世。庄子汪洋恣肆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老子凝练沉稳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墨子严密周全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韩非子肃穆苛刻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则《庄子》抑或《道德经》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《墨子》抑或法家大集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无不承载着其独特见解、个性思考。台湾云门舞集享誉全球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其舞姿脱俗超凡摄人心魄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而其门下弟子亦无一不是高雅养性之性情中人。作者与作品如人与影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映照着彼此最真实的内心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而只有你将最真实的生命投射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作品才能温润如玉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毫无杂质地现其熠熠光华。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作品亦在成长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如影随形中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两者的生命都登上更高山巅。龙应台年轻时活得像唐朝女子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热烈丰富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横眉冷对千夫指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俯首甘为孺子牛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都是其性情之真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与作品携手胁肩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向更深阔的远方迈进。俄国诗人安娜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阿赫玛托娃的人生起伏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其诗作亦从少女的幼稚转为熟女的沉稳。作者与作品如一对孪生胞弟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在时光的磨蚀下恣意成长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我们得以窥见另一方的性格。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12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而元好问曾道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心画心声总失真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文章宁复见为人。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作品格调与其品性的背离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有时并不是性情相伴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或是作者在作狂野挣扎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或是反其道愈见其力。顾城的诗天真纯朴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他却亲手杀死妻子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高的画绚丽奔放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他却癫狂割下左耳。我们能说他们的品性恶劣、思想卑劣吗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当世界以痛吻我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我在报之以歌后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内心的苦苦挣扎或蒙蔽我纯洁的心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而内心会在我手遗留中卓然于世。卢梭在《忏悔录》中极尽猥琐之能事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而谁又能否认他卓然脱俗的品性、高雅勇敢的追求呢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作品与人当面的背离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实则乃内心更坚定的追索啊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8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当今社会人们热捧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之作者粗鄙无知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而耻于那些外表粗鄙之人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浑不知其作品华美天成、淳朴自然。悲哉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那些枯灯夜雨下的荒江野老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剑指连营而无畏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笔削春秋而令乱臣贼子畏惧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定会与作品一同矗立于民族之巅。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一语天然万古新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繁华落尽见真淳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在这急景流年的时光里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哪一杯才是真正寄余心的春醪呢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46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514</TotalTime>
  <Words>5716</Words>
  <Application>Microsoft Office PowerPoint</Application>
  <PresentationFormat>On-screen Show (4:3)</PresentationFormat>
  <Paragraphs>127</Paragraphs>
  <Slides>36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高优14新制作模板</vt:lpstr>
      <vt:lpstr>文档</vt:lpstr>
      <vt:lpstr>专题三　发展等级培养</vt:lpstr>
      <vt:lpstr>学案14　让材料更丰富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153</cp:revision>
  <dcterms:created xsi:type="dcterms:W3CDTF">2016-01-30T04:31:50Z</dcterms:created>
  <dcterms:modified xsi:type="dcterms:W3CDTF">2017-06-17T01:43:41Z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