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2" r:id="rId3"/>
    <p:sldId id="295" r:id="rId4"/>
    <p:sldId id="294" r:id="rId5"/>
    <p:sldId id="258" r:id="rId6"/>
    <p:sldId id="332" r:id="rId7"/>
    <p:sldId id="260" r:id="rId8"/>
    <p:sldId id="362" r:id="rId9"/>
    <p:sldId id="261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6" r:id="rId31"/>
    <p:sldId id="288" r:id="rId32"/>
    <p:sldId id="289" r:id="rId33"/>
    <p:sldId id="290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684" y="-84"/>
      </p:cViewPr>
      <p:guideLst>
        <p:guide orient="horz" pos="2160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9" name="图片 38913" descr="986610_6296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7145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12289" descr="xinsrc_2804010710070601813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0" y="0"/>
            <a:ext cx="3384550" cy="3197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矩形 12290"/>
          <p:cNvSpPr/>
          <p:nvPr/>
        </p:nvSpPr>
        <p:spPr>
          <a:xfrm>
            <a:off x="0" y="908050"/>
            <a:ext cx="34194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通假字：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矩形 12291"/>
          <p:cNvSpPr/>
          <p:nvPr/>
        </p:nvSpPr>
        <p:spPr>
          <a:xfrm>
            <a:off x="3348038" y="981075"/>
            <a:ext cx="241141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华”通花 ，花朵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矩形 12292"/>
          <p:cNvSpPr/>
          <p:nvPr/>
        </p:nvSpPr>
        <p:spPr>
          <a:xfrm>
            <a:off x="0" y="1412875"/>
            <a:ext cx="196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一词多义：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矩形 12293"/>
          <p:cNvSpPr/>
          <p:nvPr/>
        </p:nvSpPr>
        <p:spPr>
          <a:xfrm>
            <a:off x="323850" y="1989138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实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左大括号 12294"/>
          <p:cNvSpPr/>
          <p:nvPr/>
        </p:nvSpPr>
        <p:spPr>
          <a:xfrm>
            <a:off x="755650" y="1989138"/>
            <a:ext cx="215900" cy="503237"/>
          </a:xfrm>
          <a:prstGeom prst="leftBrace">
            <a:avLst>
              <a:gd name="adj1" fmla="val 25682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矩形 12295"/>
          <p:cNvSpPr/>
          <p:nvPr/>
        </p:nvSpPr>
        <p:spPr>
          <a:xfrm>
            <a:off x="1116013" y="1773238"/>
            <a:ext cx="15113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实如丹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矩形 12296"/>
          <p:cNvSpPr/>
          <p:nvPr/>
        </p:nvSpPr>
        <p:spPr>
          <a:xfrm>
            <a:off x="1042988" y="2205038"/>
            <a:ext cx="19446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其实过之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矩形 12297"/>
          <p:cNvSpPr/>
          <p:nvPr/>
        </p:nvSpPr>
        <p:spPr>
          <a:xfrm>
            <a:off x="3276600" y="1773238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果实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矩形 12298"/>
          <p:cNvSpPr/>
          <p:nvPr/>
        </p:nvSpPr>
        <p:spPr>
          <a:xfrm>
            <a:off x="3059113" y="2205038"/>
            <a:ext cx="20177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实际情况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矩形 12299"/>
          <p:cNvSpPr/>
          <p:nvPr/>
        </p:nvSpPr>
        <p:spPr>
          <a:xfrm>
            <a:off x="323850" y="2924175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左大括号 12300"/>
          <p:cNvSpPr/>
          <p:nvPr/>
        </p:nvSpPr>
        <p:spPr>
          <a:xfrm>
            <a:off x="827088" y="2852738"/>
            <a:ext cx="215900" cy="647700"/>
          </a:xfrm>
          <a:prstGeom prst="leftBrace">
            <a:avLst>
              <a:gd name="adj1" fmla="val 250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2" name="矩形 12301"/>
          <p:cNvSpPr/>
          <p:nvPr/>
        </p:nvSpPr>
        <p:spPr>
          <a:xfrm>
            <a:off x="1042988" y="2708275"/>
            <a:ext cx="1708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一日而色变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3" name="矩形 12302"/>
          <p:cNvSpPr/>
          <p:nvPr/>
        </p:nvSpPr>
        <p:spPr>
          <a:xfrm>
            <a:off x="1042988" y="3213100"/>
            <a:ext cx="323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识而不及一二三日者云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4" name="矩形 12303"/>
          <p:cNvSpPr/>
          <p:nvPr/>
        </p:nvSpPr>
        <p:spPr>
          <a:xfrm>
            <a:off x="3492500" y="2708275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表顺接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5" name="矩形 12304"/>
          <p:cNvSpPr/>
          <p:nvPr/>
        </p:nvSpPr>
        <p:spPr>
          <a:xfrm>
            <a:off x="4787900" y="3213100"/>
            <a:ext cx="18002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表转折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6" name="矩形 12305"/>
          <p:cNvSpPr/>
          <p:nvPr/>
        </p:nvSpPr>
        <p:spPr>
          <a:xfrm>
            <a:off x="395288" y="3933825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7" name="左大括号 12306"/>
          <p:cNvSpPr/>
          <p:nvPr/>
        </p:nvSpPr>
        <p:spPr>
          <a:xfrm>
            <a:off x="900113" y="3933825"/>
            <a:ext cx="287337" cy="504825"/>
          </a:xfrm>
          <a:prstGeom prst="leftBrace">
            <a:avLst>
              <a:gd name="adj1" fmla="val 146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8" name="矩形 12307"/>
          <p:cNvSpPr/>
          <p:nvPr/>
        </p:nvSpPr>
        <p:spPr>
          <a:xfrm>
            <a:off x="1258888" y="3716338"/>
            <a:ext cx="19446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其实过之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9" name="矩形 12308"/>
          <p:cNvSpPr/>
          <p:nvPr/>
        </p:nvSpPr>
        <p:spPr>
          <a:xfrm>
            <a:off x="1187450" y="4221163"/>
            <a:ext cx="43926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南宾守乐天命工吏图而书之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0" name="矩形 12309"/>
          <p:cNvSpPr/>
          <p:nvPr/>
        </p:nvSpPr>
        <p:spPr>
          <a:xfrm>
            <a:off x="3563938" y="3716338"/>
            <a:ext cx="3841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它们，代词，代上面的描述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1" name="矩形 12310"/>
          <p:cNvSpPr/>
          <p:nvPr/>
        </p:nvSpPr>
        <p:spPr>
          <a:xfrm>
            <a:off x="5148263" y="4292600"/>
            <a:ext cx="3841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代词，指这篇</a:t>
            </a: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荔枝图序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4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7" name="矩形 12311"/>
          <p:cNvSpPr/>
          <p:nvPr/>
        </p:nvSpPr>
        <p:spPr>
          <a:xfrm>
            <a:off x="0" y="4652963"/>
            <a:ext cx="2266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古今异义词：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3" name="矩形 12312"/>
          <p:cNvSpPr/>
          <p:nvPr/>
        </p:nvSpPr>
        <p:spPr>
          <a:xfrm>
            <a:off x="468313" y="5229225"/>
            <a:ext cx="2012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色香味尽</a:t>
            </a:r>
            <a:r>
              <a:rPr lang="zh-CN" altLang="en-US" sz="24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矣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9" name="矩形 12313"/>
          <p:cNvSpPr/>
          <p:nvPr/>
        </p:nvSpPr>
        <p:spPr>
          <a:xfrm>
            <a:off x="2286000" y="2927350"/>
            <a:ext cx="4572000" cy="1004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5" name="矩形 12314"/>
          <p:cNvSpPr/>
          <p:nvPr/>
        </p:nvSpPr>
        <p:spPr>
          <a:xfrm>
            <a:off x="2771775" y="4941888"/>
            <a:ext cx="4572000" cy="1004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古义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今义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6" name="左大括号 12315"/>
          <p:cNvSpPr/>
          <p:nvPr/>
        </p:nvSpPr>
        <p:spPr>
          <a:xfrm>
            <a:off x="2484438" y="5157788"/>
            <a:ext cx="215900" cy="574675"/>
          </a:xfrm>
          <a:prstGeom prst="leftBrace">
            <a:avLst>
              <a:gd name="adj1" fmla="val 22119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7" name="矩形 12316"/>
          <p:cNvSpPr/>
          <p:nvPr/>
        </p:nvSpPr>
        <p:spPr>
          <a:xfrm>
            <a:off x="3995738" y="4941888"/>
            <a:ext cx="1708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消失，没有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8" name="矩形 12317"/>
          <p:cNvSpPr/>
          <p:nvPr/>
        </p:nvSpPr>
        <p:spPr>
          <a:xfrm>
            <a:off x="4500563" y="5445125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4" name="文本框 12318"/>
          <p:cNvSpPr txBox="1"/>
          <p:nvPr/>
        </p:nvSpPr>
        <p:spPr>
          <a:xfrm>
            <a:off x="0" y="5876925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、词类活用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0" name="矩形 12319"/>
          <p:cNvSpPr/>
          <p:nvPr/>
        </p:nvSpPr>
        <p:spPr>
          <a:xfrm>
            <a:off x="755650" y="64008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南宾守乐天命工吏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图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书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6" name="文本框 12320"/>
          <p:cNvSpPr txBox="1"/>
          <p:nvPr/>
        </p:nvSpPr>
        <p:spPr>
          <a:xfrm>
            <a:off x="5651500" y="6165850"/>
            <a:ext cx="165735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2" name="文本框 12321"/>
          <p:cNvSpPr txBox="1"/>
          <p:nvPr/>
        </p:nvSpPr>
        <p:spPr>
          <a:xfrm>
            <a:off x="5003800" y="6400800"/>
            <a:ext cx="4140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名词作动词      画图         写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8" name="文本框 12322"/>
          <p:cNvSpPr txBox="1"/>
          <p:nvPr/>
        </p:nvSpPr>
        <p:spPr>
          <a:xfrm>
            <a:off x="1547813" y="115888"/>
            <a:ext cx="280828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友情提示</a:t>
            </a:r>
            <a:endParaRPr lang="zh-CN" altLang="en-US" sz="36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4" name="文本框 12323"/>
          <p:cNvSpPr txBox="1"/>
          <p:nvPr/>
        </p:nvSpPr>
        <p:spPr>
          <a:xfrm>
            <a:off x="1619250" y="908050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华如橘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6" grpId="0"/>
      <p:bldP spid="12297" grpId="0"/>
      <p:bldP spid="12299" grpId="0"/>
      <p:bldP spid="12300" grpId="0"/>
      <p:bldP spid="12302" grpId="0"/>
      <p:bldP spid="12303" grpId="0"/>
      <p:bldP spid="12304" grpId="0"/>
      <p:bldP spid="12305" grpId="0"/>
      <p:bldP spid="12306" grpId="0"/>
      <p:bldP spid="12308" grpId="0"/>
      <p:bldP spid="12309" grpId="0"/>
      <p:bldP spid="12310" grpId="0"/>
      <p:bldP spid="12311" grpId="0"/>
      <p:bldP spid="12313" grpId="0"/>
      <p:bldP spid="12315" grpId="0"/>
      <p:bldP spid="12317" grpId="0"/>
      <p:bldP spid="12318" grpId="0"/>
      <p:bldP spid="12320" grpId="0"/>
      <p:bldP spid="12322" grpId="0"/>
      <p:bldP spid="123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13313" descr="1252434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87"/>
            <a:ext cx="9144000" cy="685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框 13314"/>
          <p:cNvSpPr txBox="1"/>
          <p:nvPr/>
        </p:nvSpPr>
        <p:spPr>
          <a:xfrm>
            <a:off x="1835150" y="5943600"/>
            <a:ext cx="7704138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幼圆" pitchFamily="49" charset="-122"/>
              </a:rPr>
              <a:t>树形团团如帷盖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4337" descr="11283923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3913" y="476250"/>
            <a:ext cx="3240087" cy="638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图片 14338" descr="682a9b099409ca19e92488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5538"/>
            <a:ext cx="5795963" cy="7307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14339"/>
          <p:cNvSpPr txBox="1"/>
          <p:nvPr/>
        </p:nvSpPr>
        <p:spPr>
          <a:xfrm>
            <a:off x="323850" y="0"/>
            <a:ext cx="536416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幼圆" pitchFamily="49" charset="-122"/>
              </a:rPr>
              <a:t>叶如桂，冬青</a:t>
            </a:r>
            <a:endParaRPr lang="zh-CN" altLang="en-US" sz="6000" b="1" dirty="0"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5361" descr="a20323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516688" cy="576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图片 15362" descr="1675_2009042613322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620713"/>
            <a:ext cx="2771775" cy="6237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15363"/>
          <p:cNvSpPr txBox="1"/>
          <p:nvPr/>
        </p:nvSpPr>
        <p:spPr>
          <a:xfrm>
            <a:off x="971550" y="5876925"/>
            <a:ext cx="540067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幼圆" pitchFamily="49" charset="-122"/>
              </a:rPr>
              <a:t>华如橘，春荣</a:t>
            </a:r>
            <a:endParaRPr lang="zh-CN" altLang="en-US" sz="5400" b="1" dirty="0"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6385" descr="986610_6296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8312" y="0"/>
            <a:ext cx="73802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框 16386"/>
          <p:cNvSpPr txBox="1"/>
          <p:nvPr/>
        </p:nvSpPr>
        <p:spPr>
          <a:xfrm>
            <a:off x="7413625" y="809625"/>
            <a:ext cx="1281113" cy="60483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7200" b="1" dirty="0">
                <a:latin typeface="Arial" panose="020B0604020202020204" pitchFamily="34" charset="0"/>
                <a:ea typeface="幼圆" pitchFamily="49" charset="-122"/>
              </a:rPr>
              <a:t>实如丹，夏熟</a:t>
            </a:r>
            <a:endParaRPr lang="zh-CN" altLang="en-US" sz="7200" b="1" dirty="0"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7409" descr="W0200909145489968758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356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图片 17410" descr="2008130940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5938" y="0"/>
            <a:ext cx="3548062" cy="407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17411"/>
          <p:cNvSpPr txBox="1"/>
          <p:nvPr/>
        </p:nvSpPr>
        <p:spPr>
          <a:xfrm>
            <a:off x="5651500" y="4868863"/>
            <a:ext cx="34925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幼圆" pitchFamily="49" charset="-122"/>
              </a:rPr>
              <a:t>朵如葡萄</a:t>
            </a:r>
            <a:endParaRPr lang="zh-CN" altLang="en-US" sz="6000" b="1" dirty="0"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8433" descr="20095241131575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3860800"/>
            <a:ext cx="4572000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18434"/>
          <p:cNvSpPr txBox="1"/>
          <p:nvPr/>
        </p:nvSpPr>
        <p:spPr>
          <a:xfrm>
            <a:off x="684213" y="5229225"/>
            <a:ext cx="4427537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幼圆" pitchFamily="49" charset="-122"/>
              </a:rPr>
              <a:t>核如枇杷</a:t>
            </a:r>
            <a:endParaRPr lang="zh-CN" altLang="en-US" sz="6000" b="1" dirty="0">
              <a:latin typeface="Arial" panose="020B0604020202020204" pitchFamily="34" charset="0"/>
              <a:ea typeface="幼圆" pitchFamily="49" charset="-122"/>
            </a:endParaRPr>
          </a:p>
        </p:txBody>
      </p:sp>
      <p:pic>
        <p:nvPicPr>
          <p:cNvPr id="17411" name="图片 18435" descr="lizhiderelia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0"/>
            <a:ext cx="6170612" cy="4627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9457" descr="xinsrc_2804010710070601813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0"/>
            <a:ext cx="80279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框 19458"/>
          <p:cNvSpPr txBox="1"/>
          <p:nvPr/>
        </p:nvSpPr>
        <p:spPr>
          <a:xfrm>
            <a:off x="755650" y="5084763"/>
            <a:ext cx="5076825" cy="1189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7200" b="1" dirty="0">
                <a:latin typeface="Arial" panose="020B0604020202020204" pitchFamily="34" charset="0"/>
                <a:ea typeface="幼圆" pitchFamily="49" charset="-122"/>
              </a:rPr>
              <a:t>壳如红缯</a:t>
            </a:r>
            <a:endParaRPr lang="zh-CN" altLang="en-US" sz="7200" b="1" dirty="0"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20481" descr="8307f739b2ccb0d43b87cea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333375"/>
            <a:ext cx="7561263" cy="4568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文本框 20482"/>
          <p:cNvSpPr txBox="1"/>
          <p:nvPr/>
        </p:nvSpPr>
        <p:spPr>
          <a:xfrm>
            <a:off x="2843213" y="5300663"/>
            <a:ext cx="6769100" cy="1189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7200" b="1" dirty="0">
                <a:latin typeface="Arial" panose="020B0604020202020204" pitchFamily="34" charset="0"/>
                <a:ea typeface="宋体" panose="02010600030101010101" pitchFamily="2" charset="-122"/>
              </a:rPr>
              <a:t>膜如紫绡</a:t>
            </a:r>
            <a:endParaRPr lang="zh-CN" altLang="en-US" sz="7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21505"/>
          <p:cNvSpPr txBox="1"/>
          <p:nvPr/>
        </p:nvSpPr>
        <p:spPr>
          <a:xfrm>
            <a:off x="7667625" y="765175"/>
            <a:ext cx="1098550" cy="547211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幼圆" pitchFamily="49" charset="-122"/>
              </a:rPr>
              <a:t>瓤肉莹白如冰雪</a:t>
            </a:r>
            <a:endParaRPr lang="zh-CN" altLang="en-US" sz="6000" b="1" dirty="0">
              <a:latin typeface="Arial" panose="020B0604020202020204" pitchFamily="34" charset="0"/>
              <a:ea typeface="幼圆" pitchFamily="49" charset="-122"/>
            </a:endParaRPr>
          </a:p>
        </p:txBody>
      </p:sp>
      <p:pic>
        <p:nvPicPr>
          <p:cNvPr id="20482" name="图片 21506" descr="img2009061521461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052513"/>
            <a:ext cx="6697662" cy="5022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41985" descr="20095241131575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2138" y="3860800"/>
            <a:ext cx="4572000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41987" descr="lizhiderelia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22529" descr="2009519032395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476250"/>
            <a:ext cx="5392737" cy="587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文本框 22530"/>
          <p:cNvSpPr txBox="1"/>
          <p:nvPr/>
        </p:nvSpPr>
        <p:spPr>
          <a:xfrm>
            <a:off x="7308850" y="333375"/>
            <a:ext cx="1190625" cy="61658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600" dirty="0">
                <a:latin typeface="Arial" panose="020B0604020202020204" pitchFamily="34" charset="0"/>
                <a:ea typeface="宋体" panose="02010600030101010101" pitchFamily="2" charset="-122"/>
              </a:rPr>
              <a:t>浆液甘酸如醴酪</a:t>
            </a:r>
            <a:endParaRPr lang="zh-CN" altLang="en-US" sz="6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1082675" y="457200"/>
            <a:ext cx="3992563" cy="10699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自学指导三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727075" y="2070100"/>
            <a:ext cx="7539038" cy="2530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作者在介绍荔枝的时候，是从哪些方面介绍的？请根据屏幕上的提示，从文中找出相应的词语或句子回答。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 dir="lu"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3554" name="图片 24577" descr="1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24578"/>
          <p:cNvSpPr txBox="1"/>
          <p:nvPr/>
        </p:nvSpPr>
        <p:spPr>
          <a:xfrm>
            <a:off x="1524000" y="609600"/>
            <a:ext cx="6999288" cy="5213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产地</a:t>
            </a:r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­—— </a:t>
            </a:r>
            <a:endParaRPr lang="en-US" altLang="zh-CN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形状</a:t>
            </a:r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</a:t>
            </a:r>
            <a:endParaRPr lang="en-US" altLang="zh-CN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树叶</a:t>
            </a:r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</a:t>
            </a:r>
            <a:endParaRPr lang="en-US" altLang="zh-CN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</a:t>
            </a:r>
            <a:endParaRPr lang="en-US" altLang="zh-CN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果实 </a:t>
            </a:r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  </a:t>
            </a:r>
            <a:endParaRPr lang="en-US" altLang="zh-CN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4191000" y="1371600"/>
            <a:ext cx="4462463" cy="44831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巴峡间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树形团团如帷盖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叶如桂，冬青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花如橘，春荣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实如丹，夏熟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1" name="文本框 24580"/>
          <p:cNvSpPr txBox="1"/>
          <p:nvPr/>
        </p:nvSpPr>
        <p:spPr>
          <a:xfrm>
            <a:off x="228600" y="1676400"/>
            <a:ext cx="1098550" cy="48958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荔枝图序</a:t>
            </a:r>
            <a:endParaRPr lang="zh-CN" altLang="en-US" sz="60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2" name="左大括号 24581"/>
          <p:cNvSpPr/>
          <p:nvPr/>
        </p:nvSpPr>
        <p:spPr>
          <a:xfrm>
            <a:off x="1143000" y="1371600"/>
            <a:ext cx="457200" cy="3505200"/>
          </a:xfrm>
          <a:prstGeom prst="leftBrace">
            <a:avLst>
              <a:gd name="adj1" fmla="val 63711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458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4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4580">
                                            <p:txEl>
                                              <p:charRg st="4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4580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19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4580">
                                            <p:txEl>
                                              <p:charRg st="19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26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4580">
                                            <p:txEl>
                                              <p:charRg st="26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 build="p"/>
      <p:bldP spid="2458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4578" name="图片 25601" descr="1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文本框 25602"/>
          <p:cNvSpPr txBox="1"/>
          <p:nvPr/>
        </p:nvSpPr>
        <p:spPr>
          <a:xfrm>
            <a:off x="1676400" y="-228600"/>
            <a:ext cx="6999288" cy="6608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朵</a:t>
            </a:r>
            <a:r>
              <a:rPr lang="en-US" altLang="zh-CN" sz="4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</a:t>
            </a:r>
            <a:endParaRPr lang="en-US" altLang="zh-CN" sz="4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核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 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壳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 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膜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 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瓤肉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浆液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 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保鲜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3657600" y="796925"/>
            <a:ext cx="4038600" cy="6061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如葡萄</a:t>
            </a:r>
            <a:endParaRPr lang="zh-CN" altLang="en-US" sz="44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如枇杷</a:t>
            </a:r>
            <a:endParaRPr lang="zh-CN" altLang="en-US" sz="44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如红缯</a:t>
            </a:r>
            <a:endParaRPr lang="zh-CN" altLang="en-US" sz="44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如紫绡</a:t>
            </a:r>
            <a:endParaRPr lang="zh-CN" altLang="en-US" sz="44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莹白如冰雪</a:t>
            </a:r>
            <a:endParaRPr lang="zh-CN" altLang="en-US" sz="44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甘酸如醴酪</a:t>
            </a:r>
            <a:endParaRPr lang="zh-CN" altLang="en-US" sz="44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一日而色变，二日而香变，三日而味变，四五日外，色香味尽去矣。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228600" y="2209800"/>
            <a:ext cx="1098550" cy="48958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果实</a:t>
            </a:r>
            <a:endParaRPr lang="zh-CN" altLang="en-US" sz="60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6" name="左大括号 25605"/>
          <p:cNvSpPr/>
          <p:nvPr/>
        </p:nvSpPr>
        <p:spPr>
          <a:xfrm>
            <a:off x="1066800" y="1143000"/>
            <a:ext cx="762000" cy="4419600"/>
          </a:xfrm>
          <a:prstGeom prst="leftBrace">
            <a:avLst>
              <a:gd name="adj1" fmla="val 48199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560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5604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5604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12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5604">
                                            <p:txEl>
                                              <p:charRg st="12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16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5604">
                                            <p:txEl>
                                              <p:charRg st="16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22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5604">
                                            <p:txEl>
                                              <p:charRg st="22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2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5604">
                                            <p:txEl>
                                              <p:charRg st="28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 build="p"/>
      <p:bldP spid="2560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7" name="内容占位符 26626"/>
          <p:cNvSpPr>
            <a:spLocks noGrp="1"/>
          </p:cNvSpPr>
          <p:nvPr>
            <p:ph idx="1"/>
          </p:nvPr>
        </p:nvSpPr>
        <p:spPr>
          <a:xfrm>
            <a:off x="381000" y="2438400"/>
            <a:ext cx="7772400" cy="2771775"/>
          </a:xfrm>
        </p:spPr>
        <p:txBody>
          <a:bodyPr anchor="t"/>
          <a:p>
            <a:pPr>
              <a:buNone/>
            </a:pPr>
            <a:r>
              <a:rPr lang="en-US" altLang="zh-CN" sz="4800" b="1" dirty="0"/>
              <a:t>  </a:t>
            </a:r>
            <a:r>
              <a:rPr lang="zh-CN" altLang="en-US" sz="4800" b="1" dirty="0"/>
              <a:t>作者写序的目的是什么？ </a:t>
            </a:r>
            <a:r>
              <a:rPr lang="en-US" altLang="zh-CN" sz="4800" b="1" dirty="0"/>
              <a:t>(</a:t>
            </a:r>
            <a:r>
              <a:rPr lang="zh-CN" altLang="en-US" sz="4800" b="1" dirty="0"/>
              <a:t>用文中原话回答</a:t>
            </a:r>
            <a:r>
              <a:rPr lang="en-US" altLang="zh-CN" sz="4800" b="1"/>
              <a:t>)</a:t>
            </a:r>
            <a:endParaRPr lang="en-US" altLang="zh-CN" sz="4800" b="1"/>
          </a:p>
        </p:txBody>
      </p:sp>
      <p:sp>
        <p:nvSpPr>
          <p:cNvPr id="26628" name="文本框 26627"/>
          <p:cNvSpPr txBox="1"/>
          <p:nvPr/>
        </p:nvSpPr>
        <p:spPr>
          <a:xfrm>
            <a:off x="1600200" y="4419600"/>
            <a:ext cx="5943600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盖为不识者与识而不及一、二、三日者云。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文本框 1"/>
          <p:cNvSpPr txBox="1"/>
          <p:nvPr/>
        </p:nvSpPr>
        <p:spPr>
          <a:xfrm>
            <a:off x="1385888" y="846138"/>
            <a:ext cx="3627437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自学指导四</a:t>
            </a:r>
            <a:endParaRPr lang="zh-CN" altLang="en-US" sz="5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  <p:bldP spid="266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27649" descr="2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27650"/>
          <p:cNvSpPr txBox="1"/>
          <p:nvPr/>
        </p:nvSpPr>
        <p:spPr>
          <a:xfrm>
            <a:off x="1235075" y="2809875"/>
            <a:ext cx="7610475" cy="8747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本文的说明顺序是怎样的？</a:t>
            </a:r>
            <a:endParaRPr lang="zh-CN" altLang="en-US" sz="48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6627" name="文本框 1"/>
          <p:cNvSpPr txBox="1"/>
          <p:nvPr/>
        </p:nvSpPr>
        <p:spPr>
          <a:xfrm>
            <a:off x="1465263" y="1000125"/>
            <a:ext cx="3627437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</a:rPr>
              <a:t>自学指导五</a:t>
            </a:r>
            <a:endParaRPr lang="zh-CN" altLang="en-US" sz="5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7650" name="图片 28673" descr="1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框 28674"/>
          <p:cNvSpPr txBox="1"/>
          <p:nvPr/>
        </p:nvSpPr>
        <p:spPr>
          <a:xfrm>
            <a:off x="1524000" y="609600"/>
            <a:ext cx="6999288" cy="5213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产地</a:t>
            </a:r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­—— </a:t>
            </a:r>
            <a:endParaRPr lang="en-US" altLang="zh-CN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形状</a:t>
            </a:r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</a:t>
            </a:r>
            <a:endParaRPr lang="en-US" altLang="zh-CN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树叶</a:t>
            </a:r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</a:t>
            </a:r>
            <a:endParaRPr lang="en-US" altLang="zh-CN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</a:t>
            </a:r>
            <a:endParaRPr lang="en-US" altLang="zh-CN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果实 </a:t>
            </a:r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  </a:t>
            </a:r>
            <a:endParaRPr lang="en-US" altLang="zh-CN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4191000" y="1371600"/>
            <a:ext cx="4462463" cy="44831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巴峡间</a:t>
            </a:r>
            <a:endParaRPr lang="zh-CN" altLang="en-US" sz="48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树形团团如帷盖</a:t>
            </a:r>
            <a:endParaRPr lang="zh-CN" altLang="en-US" sz="48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叶如桂，冬青</a:t>
            </a:r>
            <a:endParaRPr lang="zh-CN" altLang="en-US" sz="48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花如橘，春荣</a:t>
            </a:r>
            <a:endParaRPr lang="zh-CN" altLang="en-US" sz="48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实如丹，夏熟</a:t>
            </a:r>
            <a:endParaRPr lang="zh-CN" altLang="en-US" sz="48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zh-CN" altLang="en-US" sz="4800" b="1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228600" y="1676400"/>
            <a:ext cx="1098550" cy="48958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荔枝图序</a:t>
            </a:r>
            <a:endParaRPr lang="zh-CN" altLang="en-US" sz="60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8" name="左大括号 28677"/>
          <p:cNvSpPr/>
          <p:nvPr/>
        </p:nvSpPr>
        <p:spPr>
          <a:xfrm>
            <a:off x="1143000" y="1371600"/>
            <a:ext cx="457200" cy="3505200"/>
          </a:xfrm>
          <a:prstGeom prst="leftBrace">
            <a:avLst>
              <a:gd name="adj1" fmla="val 63711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5" name="文本框 28678"/>
          <p:cNvSpPr txBox="1"/>
          <p:nvPr/>
        </p:nvSpPr>
        <p:spPr>
          <a:xfrm>
            <a:off x="2411413" y="404813"/>
            <a:ext cx="5113337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1" name="文本框 28680"/>
          <p:cNvSpPr txBox="1"/>
          <p:nvPr/>
        </p:nvSpPr>
        <p:spPr>
          <a:xfrm>
            <a:off x="2514600" y="5334000"/>
            <a:ext cx="48006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从整体到局部</a:t>
            </a:r>
            <a:endParaRPr lang="zh-CN" altLang="en-US" sz="6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867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charRg st="4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8676">
                                            <p:txEl>
                                              <p:charRg st="4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8676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charRg st="19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8676">
                                            <p:txEl>
                                              <p:charRg st="19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charRg st="26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8676">
                                            <p:txEl>
                                              <p:charRg st="26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 build="p"/>
      <p:bldP spid="28677" grpId="0"/>
      <p:bldP spid="2868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8674" name="图片 29697" descr="1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29698"/>
          <p:cNvSpPr txBox="1"/>
          <p:nvPr/>
        </p:nvSpPr>
        <p:spPr>
          <a:xfrm>
            <a:off x="1676400" y="-228600"/>
            <a:ext cx="6999288" cy="6608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朵</a:t>
            </a:r>
            <a:r>
              <a:rPr lang="en-US" altLang="zh-CN" sz="4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</a:t>
            </a:r>
            <a:endParaRPr lang="en-US" altLang="zh-CN" sz="4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核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 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壳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 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膜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 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瓤肉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浆液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 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保鲜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3657600" y="796925"/>
            <a:ext cx="4038600" cy="6061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如葡萄</a:t>
            </a:r>
            <a:endParaRPr lang="zh-CN" altLang="en-US" sz="44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如枇杷</a:t>
            </a:r>
            <a:endParaRPr lang="zh-CN" altLang="en-US" sz="44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如红缯</a:t>
            </a:r>
            <a:endParaRPr lang="zh-CN" altLang="en-US" sz="44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如紫绡</a:t>
            </a:r>
            <a:endParaRPr lang="zh-CN" altLang="en-US" sz="44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莹白如冰雪</a:t>
            </a:r>
            <a:endParaRPr lang="zh-CN" altLang="en-US" sz="44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甘酸如醴酪</a:t>
            </a:r>
            <a:endParaRPr lang="zh-CN" altLang="en-US" sz="44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一日而色变，二日而香变，三日而味变，四五日外，色香味尽去矣。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1" name="右大括号 29700"/>
          <p:cNvSpPr/>
          <p:nvPr/>
        </p:nvSpPr>
        <p:spPr>
          <a:xfrm>
            <a:off x="6781800" y="990600"/>
            <a:ext cx="533400" cy="3810000"/>
          </a:xfrm>
          <a:prstGeom prst="rightBrace">
            <a:avLst>
              <a:gd name="adj1" fmla="val 84722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228600" y="2209800"/>
            <a:ext cx="1098550" cy="48958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果实</a:t>
            </a:r>
            <a:endParaRPr lang="zh-CN" altLang="en-US" sz="60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3" name="左大括号 29702"/>
          <p:cNvSpPr/>
          <p:nvPr/>
        </p:nvSpPr>
        <p:spPr>
          <a:xfrm>
            <a:off x="1066800" y="1143000"/>
            <a:ext cx="762000" cy="4419600"/>
          </a:xfrm>
          <a:prstGeom prst="leftBrace">
            <a:avLst>
              <a:gd name="adj1" fmla="val 48199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0" name="文本框 29703"/>
          <p:cNvSpPr txBox="1"/>
          <p:nvPr/>
        </p:nvSpPr>
        <p:spPr>
          <a:xfrm>
            <a:off x="2411413" y="404813"/>
            <a:ext cx="5113337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5" name="右大括号 29704"/>
          <p:cNvSpPr/>
          <p:nvPr/>
        </p:nvSpPr>
        <p:spPr>
          <a:xfrm>
            <a:off x="7620000" y="5029200"/>
            <a:ext cx="579438" cy="1524000"/>
          </a:xfrm>
          <a:prstGeom prst="rightBrace">
            <a:avLst>
              <a:gd name="adj1" fmla="val 2185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7" name="文本框 29706"/>
          <p:cNvSpPr txBox="1"/>
          <p:nvPr/>
        </p:nvSpPr>
        <p:spPr>
          <a:xfrm>
            <a:off x="7620000" y="1447800"/>
            <a:ext cx="838200" cy="3019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从外到内</a:t>
            </a:r>
            <a:endParaRPr lang="zh-CN" altLang="en-US" sz="4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8" name="文本框 29707"/>
          <p:cNvSpPr txBox="1"/>
          <p:nvPr/>
        </p:nvSpPr>
        <p:spPr>
          <a:xfrm>
            <a:off x="8229600" y="4953000"/>
            <a:ext cx="914400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时间</a:t>
            </a:r>
            <a:endParaRPr lang="zh-CN" altLang="en-US" sz="48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70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9700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9700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12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9700">
                                            <p:txEl>
                                              <p:charRg st="12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16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9700">
                                            <p:txEl>
                                              <p:charRg st="16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22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9700">
                                            <p:txEl>
                                              <p:charRg st="22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2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9700">
                                            <p:txEl>
                                              <p:charRg st="28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 build="p"/>
      <p:bldP spid="29702" grpId="0"/>
      <p:bldP spid="29707" grpId="0"/>
      <p:bldP spid="2970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747" name="文本框 31746"/>
          <p:cNvSpPr txBox="1"/>
          <p:nvPr/>
        </p:nvSpPr>
        <p:spPr>
          <a:xfrm>
            <a:off x="0" y="838200"/>
            <a:ext cx="548640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通假字：</a:t>
            </a:r>
            <a:endParaRPr lang="zh-CN" altLang="en-US" sz="3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748" name="文本框 31747"/>
          <p:cNvSpPr txBox="1"/>
          <p:nvPr/>
        </p:nvSpPr>
        <p:spPr>
          <a:xfrm>
            <a:off x="609600" y="1828800"/>
            <a:ext cx="762000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华如橘</a:t>
            </a:r>
            <a:endParaRPr lang="zh-CN" altLang="en-US" sz="3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0" y="2819400"/>
            <a:ext cx="42481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古今异义词：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0" name="文本框 31749"/>
          <p:cNvSpPr txBox="1"/>
          <p:nvPr/>
        </p:nvSpPr>
        <p:spPr>
          <a:xfrm>
            <a:off x="838200" y="3733800"/>
            <a:ext cx="2971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华如橘，春</a:t>
            </a:r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荣</a:t>
            </a: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1" name="文本框 31750"/>
          <p:cNvSpPr txBox="1"/>
          <p:nvPr/>
        </p:nvSpPr>
        <p:spPr>
          <a:xfrm>
            <a:off x="838200" y="5181600"/>
            <a:ext cx="52562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色香味尽</a:t>
            </a:r>
            <a:r>
              <a:rPr lang="zh-CN" altLang="en-US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矣       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2" name="文本框 31751"/>
          <p:cNvSpPr txBox="1"/>
          <p:nvPr/>
        </p:nvSpPr>
        <p:spPr>
          <a:xfrm>
            <a:off x="4191000" y="4953000"/>
            <a:ext cx="24399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古义：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3" name="文本框 31752"/>
          <p:cNvSpPr txBox="1"/>
          <p:nvPr/>
        </p:nvSpPr>
        <p:spPr>
          <a:xfrm>
            <a:off x="4191000" y="3352800"/>
            <a:ext cx="12969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古义：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4" name="文本框 31753"/>
          <p:cNvSpPr txBox="1"/>
          <p:nvPr/>
        </p:nvSpPr>
        <p:spPr>
          <a:xfrm>
            <a:off x="4267200" y="4038600"/>
            <a:ext cx="28797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今义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5" name="文本框 31754"/>
          <p:cNvSpPr txBox="1"/>
          <p:nvPr/>
        </p:nvSpPr>
        <p:spPr>
          <a:xfrm>
            <a:off x="4114800" y="5562600"/>
            <a:ext cx="30321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今义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6" name="左大括号 31755"/>
          <p:cNvSpPr/>
          <p:nvPr/>
        </p:nvSpPr>
        <p:spPr>
          <a:xfrm>
            <a:off x="3733800" y="5105400"/>
            <a:ext cx="304800" cy="838200"/>
          </a:xfrm>
          <a:prstGeom prst="leftBrace">
            <a:avLst>
              <a:gd name="adj1" fmla="val 2285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7" name="左大括号 31756"/>
          <p:cNvSpPr/>
          <p:nvPr/>
        </p:nvSpPr>
        <p:spPr>
          <a:xfrm>
            <a:off x="3810000" y="3505200"/>
            <a:ext cx="228600" cy="965200"/>
          </a:xfrm>
          <a:prstGeom prst="leftBrace">
            <a:avLst>
              <a:gd name="adj1" fmla="val 3508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8" name="文本框 31757"/>
          <p:cNvSpPr txBox="1"/>
          <p:nvPr/>
        </p:nvSpPr>
        <p:spPr>
          <a:xfrm>
            <a:off x="5486400" y="3276600"/>
            <a:ext cx="23764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（开放）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9" name="文本框 31758"/>
          <p:cNvSpPr txBox="1"/>
          <p:nvPr/>
        </p:nvSpPr>
        <p:spPr>
          <a:xfrm>
            <a:off x="5562600" y="3962400"/>
            <a:ext cx="288131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（繁荣）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60" name="文本框 31759"/>
          <p:cNvSpPr txBox="1"/>
          <p:nvPr/>
        </p:nvSpPr>
        <p:spPr>
          <a:xfrm>
            <a:off x="5486400" y="4953000"/>
            <a:ext cx="31686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（消失，没有）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61" name="文本框 31760"/>
          <p:cNvSpPr txBox="1"/>
          <p:nvPr/>
        </p:nvSpPr>
        <p:spPr>
          <a:xfrm>
            <a:off x="5795963" y="5562600"/>
            <a:ext cx="334803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（到）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62" name="文本框 31761"/>
          <p:cNvSpPr txBox="1"/>
          <p:nvPr/>
        </p:nvSpPr>
        <p:spPr>
          <a:xfrm>
            <a:off x="3048000" y="1905000"/>
            <a:ext cx="3752850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华”通花 ，花朵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4" name="文本框 1"/>
          <p:cNvSpPr txBox="1"/>
          <p:nvPr/>
        </p:nvSpPr>
        <p:spPr>
          <a:xfrm>
            <a:off x="2673350" y="15875"/>
            <a:ext cx="4654550" cy="1098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6600">
                <a:latin typeface="Arial" panose="020B0604020202020204" pitchFamily="34" charset="0"/>
                <a:ea typeface="宋体" panose="02010600030101010101" pitchFamily="2" charset="-122"/>
              </a:rPr>
              <a:t>当堂训练</a:t>
            </a:r>
            <a:endParaRPr lang="zh-CN" altLang="en-US" sz="6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1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6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49" grpId="0"/>
      <p:bldP spid="31750" grpId="0"/>
      <p:bldP spid="31751" grpId="0"/>
      <p:bldP spid="31752" grpId="0"/>
      <p:bldP spid="31753" grpId="0"/>
      <p:bldP spid="31754" grpId="0"/>
      <p:bldP spid="31755" grpId="0"/>
      <p:bldP spid="31758" grpId="0"/>
      <p:bldP spid="31759" grpId="0"/>
      <p:bldP spid="31760" grpId="0"/>
      <p:bldP spid="31761" grpId="0"/>
      <p:bldP spid="3176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2770" name="文本框 32769"/>
          <p:cNvSpPr txBox="1"/>
          <p:nvPr/>
        </p:nvSpPr>
        <p:spPr>
          <a:xfrm>
            <a:off x="4267200" y="0"/>
            <a:ext cx="4572000" cy="74072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lvl="0" fontAlgn="base">
              <a:buClr>
                <a:srgbClr val="000000"/>
              </a:buClr>
            </a:pPr>
            <a:r>
              <a:rPr lang="en-US" altLang="zh-CN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  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荔枝“树形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____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。叶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</a:t>
            </a:r>
            <a:r>
              <a:rPr lang="zh-CN" altLang="en-US" sz="4000" b="1" strike="noStrike" noProof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，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；华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</a:t>
            </a:r>
            <a:r>
              <a:rPr lang="zh-CN" altLang="en-US" sz="4000" b="1" strike="noStrike" noProof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，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；实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</a:t>
            </a:r>
            <a:r>
              <a:rPr lang="zh-CN" altLang="en-US" sz="4000" b="1" strike="noStrike" noProof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，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。  朵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____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，核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___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， 壳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___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，膜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____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， 瓤肉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____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，浆液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____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。”             荔枝一旦离开本枝，“一日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___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，二日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，三日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_____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，四五日外，</a:t>
            </a:r>
            <a:r>
              <a:rPr lang="en-US" altLang="zh-CN" sz="4000" b="1" strike="noStrike" noProof="1">
                <a:solidFill>
                  <a:srgbClr val="FF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____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。”</a:t>
            </a:r>
            <a:endParaRPr lang="zh-CN" altLang="en-US" sz="4000" b="1" strike="noStrike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fontAlgn="base">
              <a:buClr>
                <a:srgbClr val="000000"/>
              </a:buClr>
            </a:pPr>
            <a:endParaRPr lang="zh-CN" altLang="en-US" sz="4000" b="1" strike="noStrike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1" name="矩形 32770"/>
          <p:cNvSpPr/>
          <p:nvPr/>
        </p:nvSpPr>
        <p:spPr>
          <a:xfrm>
            <a:off x="304800" y="533400"/>
            <a:ext cx="3886200" cy="19812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隶书" charset="0"/>
                <a:ea typeface="隶书" charset="0"/>
              </a:rPr>
              <a:t>按课文填空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隶书" charset="0"/>
              <a:ea typeface="隶书" charset="0"/>
            </a:endParaRPr>
          </a:p>
        </p:txBody>
      </p:sp>
      <p:pic>
        <p:nvPicPr>
          <p:cNvPr id="32772" name="图片 32771" descr="荔枝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05000"/>
            <a:ext cx="3810000" cy="403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40961" descr="8307f739b2ccb0d43b87cea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746" name="文本框 34818"/>
          <p:cNvSpPr txBox="1"/>
          <p:nvPr/>
        </p:nvSpPr>
        <p:spPr>
          <a:xfrm>
            <a:off x="725488" y="2355850"/>
            <a:ext cx="8229600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你还知道哪些写荔枝的诗词美文？</a:t>
            </a:r>
            <a:endParaRPr lang="zh-CN" altLang="en-US" sz="4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747" name="文本框 1"/>
          <p:cNvSpPr txBox="1"/>
          <p:nvPr/>
        </p:nvSpPr>
        <p:spPr>
          <a:xfrm>
            <a:off x="1192213" y="884238"/>
            <a:ext cx="5311775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</a:rPr>
              <a:t>拓展延伸</a:t>
            </a:r>
            <a:endParaRPr lang="zh-CN" altLang="en-US" sz="5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trips/>
    <p:sndAc>
      <p:stSnd>
        <p:snd r:embed="rId1" name="chimes.wav"/>
      </p:stSnd>
    </p:sndAc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35841" descr="《荔枝图》王少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200" y="0"/>
            <a:ext cx="4114800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标题 35842"/>
          <p:cNvSpPr>
            <a:spLocks noGrp="1"/>
          </p:cNvSpPr>
          <p:nvPr>
            <p:ph type="title"/>
          </p:nvPr>
        </p:nvSpPr>
        <p:spPr>
          <a:xfrm>
            <a:off x="-1600200" y="685800"/>
            <a:ext cx="7772400" cy="1503363"/>
          </a:xfrm>
        </p:spPr>
        <p:txBody>
          <a:bodyPr anchor="ctr"/>
          <a:p>
            <a:r>
              <a:rPr lang="en-US" altLang="zh-CN" sz="6000" b="1" dirty="0"/>
              <a:t>  </a:t>
            </a:r>
            <a:r>
              <a:rPr lang="zh-CN" altLang="en-US" sz="7200" b="1" dirty="0">
                <a:ea typeface="隶书" pitchFamily="49" charset="-122"/>
              </a:rPr>
              <a:t>惠州一绝</a:t>
            </a:r>
            <a:br>
              <a:rPr lang="zh-CN" altLang="en-US" sz="7200" b="1" dirty="0"/>
            </a:br>
            <a:r>
              <a:rPr lang="zh-CN" altLang="en-US" sz="5400" b="1" dirty="0"/>
              <a:t> </a:t>
            </a:r>
            <a:r>
              <a:rPr lang="zh-CN" altLang="en-US" b="1" dirty="0">
                <a:solidFill>
                  <a:schemeClr val="tx1"/>
                </a:solidFill>
              </a:rPr>
              <a:t>〔北宋</a:t>
            </a:r>
            <a:r>
              <a:rPr lang="zh-CN" altLang="en-US" b="1">
                <a:solidFill>
                  <a:schemeClr val="tx1"/>
                </a:solidFill>
              </a:rPr>
              <a:t>〕</a:t>
            </a:r>
            <a:r>
              <a:rPr lang="zh-CN" altLang="en-US" b="1" dirty="0"/>
              <a:t>苏轼</a:t>
            </a:r>
            <a:endParaRPr lang="zh-CN" altLang="en-US" b="1" dirty="0"/>
          </a:p>
        </p:txBody>
      </p:sp>
      <p:sp>
        <p:nvSpPr>
          <p:cNvPr id="35844" name="内容占位符 35843"/>
          <p:cNvSpPr>
            <a:spLocks noGrp="1"/>
          </p:cNvSpPr>
          <p:nvPr>
            <p:ph idx="1"/>
          </p:nvPr>
        </p:nvSpPr>
        <p:spPr>
          <a:xfrm>
            <a:off x="838200" y="2438400"/>
            <a:ext cx="7772400" cy="4686300"/>
          </a:xfrm>
        </p:spPr>
        <p:txBody>
          <a:bodyPr anchor="t"/>
          <a:p>
            <a:pPr algn="just">
              <a:buNone/>
            </a:pPr>
            <a:r>
              <a:rPr lang="zh-CN" altLang="en-US" sz="5400" b="1" dirty="0">
                <a:latin typeface="隶书" pitchFamily="49" charset="-122"/>
                <a:ea typeface="隶书" pitchFamily="49" charset="-122"/>
              </a:rPr>
              <a:t>罗浮山下四时春</a:t>
            </a:r>
            <a:r>
              <a:rPr lang="en-US" altLang="zh-CN" sz="5400" b="1">
                <a:latin typeface="隶书" pitchFamily="49" charset="-122"/>
                <a:ea typeface="隶书" pitchFamily="49" charset="-122"/>
              </a:rPr>
              <a:t>,</a:t>
            </a:r>
            <a:endParaRPr lang="en-US" altLang="zh-CN" sz="5400" b="1">
              <a:latin typeface="隶书" pitchFamily="49" charset="-122"/>
              <a:ea typeface="隶书" pitchFamily="49" charset="-122"/>
            </a:endParaRPr>
          </a:p>
          <a:p>
            <a:pPr algn="just">
              <a:buNone/>
            </a:pPr>
            <a:r>
              <a:rPr lang="zh-CN" altLang="en-US" sz="5400" b="1" dirty="0">
                <a:latin typeface="隶书" pitchFamily="49" charset="-122"/>
                <a:ea typeface="隶书" pitchFamily="49" charset="-122"/>
              </a:rPr>
              <a:t>卢橘杨梅次第新。</a:t>
            </a:r>
            <a:endParaRPr lang="zh-CN" altLang="en-US" sz="5400" b="1" dirty="0">
              <a:latin typeface="隶书" pitchFamily="49" charset="-122"/>
              <a:ea typeface="隶书" pitchFamily="49" charset="-122"/>
            </a:endParaRPr>
          </a:p>
          <a:p>
            <a:pPr algn="just">
              <a:buNone/>
            </a:pPr>
            <a:r>
              <a:rPr lang="zh-CN" altLang="en-US" sz="5400" b="1" dirty="0">
                <a:latin typeface="隶书" pitchFamily="49" charset="-122"/>
                <a:ea typeface="隶书" pitchFamily="49" charset="-122"/>
              </a:rPr>
              <a:t>日啖荔枝三百颗</a:t>
            </a:r>
            <a:r>
              <a:rPr lang="en-US" altLang="zh-CN" sz="5400" b="1">
                <a:latin typeface="隶书" pitchFamily="49" charset="-122"/>
                <a:ea typeface="隶书" pitchFamily="49" charset="-122"/>
              </a:rPr>
              <a:t>,</a:t>
            </a:r>
            <a:endParaRPr lang="en-US" altLang="zh-CN" sz="5400" b="1">
              <a:latin typeface="隶书" pitchFamily="49" charset="-122"/>
              <a:ea typeface="隶书" pitchFamily="49" charset="-122"/>
            </a:endParaRPr>
          </a:p>
          <a:p>
            <a:pPr algn="just">
              <a:buNone/>
            </a:pPr>
            <a:r>
              <a:rPr lang="zh-CN" altLang="en-US" sz="5400" b="1" dirty="0">
                <a:latin typeface="隶书" pitchFamily="49" charset="-122"/>
                <a:ea typeface="隶书" pitchFamily="49" charset="-122"/>
              </a:rPr>
              <a:t>不辞长作岭南人。</a:t>
            </a:r>
            <a:endParaRPr lang="zh-CN" altLang="en-US" sz="5400" b="1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4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44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4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44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44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844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844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36865" descr="《荔枝图》王少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200" y="0"/>
            <a:ext cx="4114800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标题 36866"/>
          <p:cNvSpPr>
            <a:spLocks noGrp="1"/>
          </p:cNvSpPr>
          <p:nvPr>
            <p:ph type="title"/>
          </p:nvPr>
        </p:nvSpPr>
        <p:spPr>
          <a:xfrm>
            <a:off x="-973137" y="981075"/>
            <a:ext cx="7772400" cy="1503363"/>
          </a:xfrm>
        </p:spPr>
        <p:txBody>
          <a:bodyPr anchor="ctr"/>
          <a:p>
            <a:pPr fontAlgn="base"/>
            <a:r>
              <a:rPr lang="en-US" altLang="zh-CN" sz="4800" strike="noStrike" noProof="1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  </a:t>
            </a:r>
            <a:r>
              <a:rPr lang="zh-CN" altLang="en-US" sz="7200" strike="noStrike" noProof="1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过华清宫</a:t>
            </a:r>
            <a:br>
              <a:rPr lang="zh-CN" altLang="en-US" sz="7200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</a:br>
            <a:r>
              <a:rPr lang="zh-CN" altLang="en-US" sz="4800" b="1" strike="noStrike" noProof="1" dirty="0">
                <a:solidFill>
                  <a:srgbClr val="660033"/>
                </a:solidFill>
              </a:rPr>
              <a:t>〔唐〕杜牧</a:t>
            </a:r>
            <a:br>
              <a:rPr lang="zh-CN" altLang="en-US" sz="4800" b="1" dirty="0">
                <a:solidFill>
                  <a:srgbClr val="660033"/>
                </a:solidFill>
              </a:rPr>
            </a:br>
            <a:endParaRPr lang="zh-CN" altLang="en-US" sz="4800" b="1" strike="noStrike" noProof="1" dirty="0">
              <a:solidFill>
                <a:srgbClr val="660033"/>
              </a:solidFill>
            </a:endParaRPr>
          </a:p>
        </p:txBody>
      </p:sp>
      <p:sp>
        <p:nvSpPr>
          <p:cNvPr id="36868" name="内容占位符 36867"/>
          <p:cNvSpPr>
            <a:spLocks noGrp="1"/>
          </p:cNvSpPr>
          <p:nvPr>
            <p:ph idx="1"/>
          </p:nvPr>
        </p:nvSpPr>
        <p:spPr>
          <a:xfrm>
            <a:off x="838200" y="2514600"/>
            <a:ext cx="7772400" cy="4686300"/>
          </a:xfrm>
        </p:spPr>
        <p:txBody>
          <a:bodyPr anchor="t"/>
          <a:p>
            <a:pPr>
              <a:spcBef>
                <a:spcPct val="0"/>
              </a:spcBef>
              <a:buNone/>
            </a:pPr>
            <a:r>
              <a:rPr lang="zh-CN" altLang="en-US" sz="5400" dirty="0">
                <a:solidFill>
                  <a:srgbClr val="A50021"/>
                </a:solidFill>
                <a:ea typeface="隶书" pitchFamily="49" charset="-122"/>
              </a:rPr>
              <a:t>长安回望绣成堆，</a:t>
            </a:r>
            <a:endParaRPr lang="zh-CN" altLang="en-US" sz="5400" dirty="0">
              <a:solidFill>
                <a:srgbClr val="A50021"/>
              </a:solidFill>
              <a:ea typeface="隶书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5400" dirty="0">
                <a:solidFill>
                  <a:srgbClr val="A50021"/>
                </a:solidFill>
                <a:ea typeface="隶书" pitchFamily="49" charset="-122"/>
              </a:rPr>
              <a:t>山顶千门次第开。</a:t>
            </a:r>
            <a:endParaRPr lang="zh-CN" altLang="en-US" sz="5400" dirty="0">
              <a:solidFill>
                <a:srgbClr val="A50021"/>
              </a:solidFill>
              <a:ea typeface="隶书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5400" dirty="0">
                <a:solidFill>
                  <a:srgbClr val="A50021"/>
                </a:solidFill>
                <a:ea typeface="隶书" pitchFamily="49" charset="-122"/>
              </a:rPr>
              <a:t>一骑红尘妃子笑，</a:t>
            </a:r>
            <a:endParaRPr lang="zh-CN" altLang="en-US" sz="5400" dirty="0">
              <a:solidFill>
                <a:srgbClr val="A50021"/>
              </a:solidFill>
              <a:ea typeface="隶书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5400" dirty="0">
                <a:solidFill>
                  <a:srgbClr val="A50021"/>
                </a:solidFill>
                <a:ea typeface="隶书" pitchFamily="49" charset="-122"/>
              </a:rPr>
              <a:t>无人知是荔枝来！</a:t>
            </a:r>
            <a:endParaRPr lang="zh-CN" altLang="en-US" sz="5400" dirty="0">
              <a:solidFill>
                <a:srgbClr val="A50021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686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6868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6868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6868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矩形 4098"/>
          <p:cNvSpPr/>
          <p:nvPr/>
        </p:nvSpPr>
        <p:spPr>
          <a:xfrm>
            <a:off x="684213" y="765175"/>
            <a:ext cx="7848600" cy="2833688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  <a:normAutofit/>
          </a:bodyPr>
          <a:p>
            <a:pPr algn="ctr"/>
            <a:r>
              <a:rPr lang="zh-CN" altLang="en-US" sz="3600">
                <a:ln w="38100" cap="flat" cmpd="sng">
                  <a:solidFill>
                    <a:srgbClr val="00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CC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荔枝图序</a:t>
            </a:r>
            <a:endParaRPr lang="zh-CN" altLang="en-US" sz="3600">
              <a:ln w="38100" cap="flat" cmpd="sng">
                <a:solidFill>
                  <a:srgbClr val="00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CC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3114675" y="4598988"/>
            <a:ext cx="5688013" cy="1189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7200" b="1" dirty="0">
                <a:solidFill>
                  <a:srgbClr val="99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白居易</a:t>
            </a:r>
            <a:endParaRPr lang="zh-CN" altLang="en-US" sz="7200" b="1" dirty="0">
              <a:solidFill>
                <a:srgbClr val="99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Rectangle 1"/>
          <p:cNvSpPr/>
          <p:nvPr/>
        </p:nvSpPr>
        <p:spPr>
          <a:xfrm>
            <a:off x="715963" y="1736725"/>
            <a:ext cx="7380287" cy="338455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anchor="ctr">
            <a:spAutoFit/>
          </a:bodyPr>
          <a:p>
            <a:pPr lvl="0" indent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了解序，认识荔枝。掌握文言实词，学习条理清晰的说明顺序。</a:t>
            </a:r>
            <a:endParaRPr lang="zh-CN" altLang="en-US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结合注释理解文意。</a:t>
            </a:r>
            <a:endParaRPr lang="zh-CN" altLang="en-US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培养认真观察事物的能力。</a:t>
            </a:r>
            <a:endParaRPr lang="zh-CN" altLang="en-US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563882" y="1249595"/>
            <a:ext cx="2160243" cy="563966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6147" name="文本框 6"/>
          <p:cNvSpPr txBox="1"/>
          <p:nvPr/>
        </p:nvSpPr>
        <p:spPr>
          <a:xfrm>
            <a:off x="2797175" y="584200"/>
            <a:ext cx="3217863" cy="823913"/>
          </a:xfrm>
          <a:prstGeom prst="rect">
            <a:avLst/>
          </a:prstGeom>
          <a:ln w="9525">
            <a:noFill/>
          </a:ln>
        </p:spPr>
        <p:txBody>
          <a:bodyPr wrap="square" anchor="t">
            <a:spAutoFit/>
          </a:bodyPr>
          <a:p>
            <a:pPr lvl="0" indent="0" algn="ctr">
              <a:buFont typeface="Arial" panose="020B0604020202020204" pitchFamily="34" charset="0"/>
              <a:buNone/>
            </a:pPr>
            <a:r>
              <a:rPr lang="zh-CN" altLang="en-US" sz="4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4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1143000" y="2667000"/>
            <a:ext cx="6781800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400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一般写在著作正文之前的文章。有作者自己写的，多说明写书宗旨和经过，也有别人写的，多介绍或评论本文内容。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7" name="矩形 6146"/>
          <p:cNvSpPr/>
          <p:nvPr/>
        </p:nvSpPr>
        <p:spPr>
          <a:xfrm>
            <a:off x="1358900" y="1676400"/>
            <a:ext cx="4572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序是一种文体。</a:t>
            </a:r>
            <a:endParaRPr lang="zh-CN" altLang="en-US" sz="4000" b="1" dirty="0">
              <a:solidFill>
                <a:srgbClr val="66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609600" y="4800600"/>
            <a:ext cx="7958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荔枝图序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是作者为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荔枝图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作的序。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8900" y="950913"/>
            <a:ext cx="4756150" cy="700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自学指导一：了解序</a:t>
            </a:r>
            <a:endParaRPr lang="zh-CN" altLang="en-US" sz="40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4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/>
          <p:nvPr/>
        </p:nvSpPr>
        <p:spPr>
          <a:xfrm>
            <a:off x="2814638" y="-90487"/>
            <a:ext cx="6173787" cy="6492875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square" anchor="ctr">
            <a:spAutoFit/>
          </a:bodyPr>
          <a:p>
            <a:pPr lvl="0" indent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白居易（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772-846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），字乐天，晚年号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香山居士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，。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唐代伟大的现实主义诗人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b="1" u="sng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新乐府</a:t>
            </a:r>
            <a:r>
              <a:rPr lang="zh-CN" altLang="en-US" sz="2800" b="1" dirty="0">
                <a:solidFill>
                  <a:srgbClr val="66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运动的倡导者，</a:t>
            </a:r>
            <a:r>
              <a:rPr lang="zh-CN" altLang="en-US" sz="2800" b="1" dirty="0">
                <a:solidFill>
                  <a:srgbClr val="66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提出了“文章合为时而著，歌诗合为事而作”的观点。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他的诗歌题材广泛，形式多样，语言平易通俗，有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“诗魔”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“诗王”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之称。与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元稹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合称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“元白”。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白氏长庆集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传世，代表诗作有</a:t>
            </a:r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长恨歌</a:t>
            </a:r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卖炭翁</a:t>
            </a:r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琵琶行</a:t>
            </a:r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等。 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4" name="TextBox 27"/>
          <p:cNvSpPr txBox="1"/>
          <p:nvPr/>
        </p:nvSpPr>
        <p:spPr>
          <a:xfrm>
            <a:off x="298450" y="641350"/>
            <a:ext cx="2443163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5930" lvl="0" indent="-455930">
              <a:buFont typeface="Wingdings" panose="05000000000000000000" pitchFamily="2" charset="2"/>
              <a:buChar char="u"/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625" y="1504950"/>
            <a:ext cx="2103438" cy="2649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矩形 7169"/>
          <p:cNvSpPr/>
          <p:nvPr/>
        </p:nvSpPr>
        <p:spPr>
          <a:xfrm>
            <a:off x="3408363" y="32004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8" name="矩形 7171"/>
          <p:cNvSpPr/>
          <p:nvPr/>
        </p:nvSpPr>
        <p:spPr>
          <a:xfrm>
            <a:off x="395288" y="549275"/>
            <a:ext cx="4572000" cy="2409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en-US" altLang="zh-CN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矩形 7172"/>
          <p:cNvSpPr/>
          <p:nvPr/>
        </p:nvSpPr>
        <p:spPr>
          <a:xfrm>
            <a:off x="395288" y="2565400"/>
            <a:ext cx="4572000" cy="2314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en-US" altLang="zh-CN" sz="44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sz="44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2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文本框 7174"/>
          <p:cNvSpPr txBox="1"/>
          <p:nvPr/>
        </p:nvSpPr>
        <p:spPr>
          <a:xfrm>
            <a:off x="3203575" y="2492375"/>
            <a:ext cx="3455988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文本框 7175"/>
          <p:cNvSpPr txBox="1"/>
          <p:nvPr/>
        </p:nvSpPr>
        <p:spPr>
          <a:xfrm>
            <a:off x="250825" y="1412875"/>
            <a:ext cx="1610995" cy="5273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帷盖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枇杷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缯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绡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瓤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醴酪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4167505" y="1734503"/>
            <a:ext cx="1800225" cy="6736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000" err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wéi gài</a:t>
            </a:r>
            <a:endParaRPr lang="en-US" altLang="zh-CN" sz="40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4000" err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pí pá</a:t>
            </a:r>
            <a:endParaRPr lang="en-US" altLang="zh-CN" sz="40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4000" err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zēng</a:t>
            </a:r>
            <a:r>
              <a:rPr lang="en-US" altLang="zh-CN" sz="4000" b="1" u="sng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000" b="1" u="sng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4000" err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xiāo</a:t>
            </a:r>
            <a:endParaRPr lang="en-US" altLang="zh-CN" sz="40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4000" err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ráng</a:t>
            </a: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0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4000" err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lǐ lào</a:t>
            </a:r>
            <a:endParaRPr lang="en-US" altLang="zh-CN" sz="40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sz="40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sz="24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文本框 7177"/>
          <p:cNvSpPr txBox="1"/>
          <p:nvPr/>
        </p:nvSpPr>
        <p:spPr>
          <a:xfrm>
            <a:off x="179388" y="260350"/>
            <a:ext cx="30241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预习检测</a:t>
            </a:r>
            <a:endParaRPr lang="zh-CN" altLang="en-US" sz="4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11266"/>
          <p:cNvSpPr txBox="1"/>
          <p:nvPr/>
        </p:nvSpPr>
        <p:spPr>
          <a:xfrm>
            <a:off x="552450" y="3194050"/>
            <a:ext cx="860425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结合课下注释自主译读课文</a:t>
            </a: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2" name="文本框 1"/>
          <p:cNvSpPr txBox="1"/>
          <p:nvPr/>
        </p:nvSpPr>
        <p:spPr>
          <a:xfrm>
            <a:off x="1533525" y="1463675"/>
            <a:ext cx="4375150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>
                <a:latin typeface="Arial" panose="020B0604020202020204" pitchFamily="34" charset="0"/>
                <a:ea typeface="宋体" panose="02010600030101010101" pitchFamily="2" charset="-122"/>
              </a:rPr>
              <a:t>自学指导二</a:t>
            </a:r>
            <a:endParaRPr lang="zh-CN" altLang="en-US" sz="6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1369</Words>
  <PresentationFormat>在屏幕上显示</PresentationFormat>
  <Paragraphs>283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Arial</vt:lpstr>
      <vt:lpstr>宋体</vt:lpstr>
      <vt:lpstr>Wingdings</vt:lpstr>
      <vt:lpstr>黑体</vt:lpstr>
      <vt:lpstr>Times New Roman</vt:lpstr>
      <vt:lpstr>微软雅黑</vt:lpstr>
      <vt:lpstr>Calibri</vt:lpstr>
      <vt:lpstr>幼圆</vt:lpstr>
      <vt:lpstr>隶书</vt:lpstr>
      <vt:lpstr>楷体_GB2312</vt:lpstr>
      <vt:lpstr>隶书</vt:lpstr>
      <vt:lpstr>华文楷体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惠州一绝  〔北宋〕苏轼</vt:lpstr>
      <vt:lpstr>  过华清宫 〔唐〕杜牧 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</cp:lastModifiedBy>
  <dcterms:created xsi:type="dcterms:W3CDTF">2013-04-11T08:26:00Z</dcterms:created>
  <dcterms:modified xsi:type="dcterms:W3CDTF">2018-11-10T18:19:08Z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