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Default Extension="docx" ContentType="application/vnd.openxmlformats-officedocument.wordprocessingml.document"/>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99.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05.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jpeg" ContentType="image/jpeg"/>
  <Default Extension="emf" ContentType="image/x-emf"/>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Default Extension="vml" ContentType="application/vnd.openxmlformats-officedocument.vmlDrawing"/>
  <Override PartName="/ppt/slideLayouts/slideLayout10.xml" ContentType="application/vnd.openxmlformats-officedocument.presentationml.slideLayout+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0"/>
  </p:notesMasterIdLst>
  <p:sldIdLst>
    <p:sldId id="277" r:id="rId2"/>
    <p:sldId id="278" r:id="rId3"/>
    <p:sldId id="279" r:id="rId4"/>
    <p:sldId id="266" r:id="rId5"/>
    <p:sldId id="287" r:id="rId6"/>
    <p:sldId id="288" r:id="rId7"/>
    <p:sldId id="289" r:id="rId8"/>
    <p:sldId id="290" r:id="rId9"/>
    <p:sldId id="291" r:id="rId10"/>
    <p:sldId id="292" r:id="rId11"/>
    <p:sldId id="293" r:id="rId12"/>
    <p:sldId id="294" r:id="rId13"/>
    <p:sldId id="295" r:id="rId14"/>
    <p:sldId id="296" r:id="rId15"/>
    <p:sldId id="297" r:id="rId16"/>
    <p:sldId id="298" r:id="rId17"/>
    <p:sldId id="299" r:id="rId18"/>
    <p:sldId id="284" r:id="rId19"/>
    <p:sldId id="300" r:id="rId20"/>
    <p:sldId id="301" r:id="rId21"/>
    <p:sldId id="302" r:id="rId22"/>
    <p:sldId id="303" r:id="rId23"/>
    <p:sldId id="304" r:id="rId24"/>
    <p:sldId id="305" r:id="rId25"/>
    <p:sldId id="306" r:id="rId26"/>
    <p:sldId id="307" r:id="rId27"/>
    <p:sldId id="308" r:id="rId28"/>
    <p:sldId id="309" r:id="rId29"/>
    <p:sldId id="310" r:id="rId30"/>
    <p:sldId id="311" r:id="rId31"/>
    <p:sldId id="312" r:id="rId32"/>
    <p:sldId id="313" r:id="rId33"/>
    <p:sldId id="314" r:id="rId34"/>
    <p:sldId id="315" r:id="rId35"/>
    <p:sldId id="316" r:id="rId36"/>
    <p:sldId id="317" r:id="rId37"/>
    <p:sldId id="318" r:id="rId38"/>
    <p:sldId id="319" r:id="rId39"/>
    <p:sldId id="320" r:id="rId40"/>
    <p:sldId id="321" r:id="rId41"/>
    <p:sldId id="322" r:id="rId42"/>
    <p:sldId id="323" r:id="rId43"/>
    <p:sldId id="324" r:id="rId44"/>
    <p:sldId id="325" r:id="rId45"/>
    <p:sldId id="326" r:id="rId46"/>
    <p:sldId id="327" r:id="rId47"/>
    <p:sldId id="328" r:id="rId48"/>
    <p:sldId id="329" r:id="rId49"/>
    <p:sldId id="330" r:id="rId50"/>
    <p:sldId id="331" r:id="rId51"/>
    <p:sldId id="332" r:id="rId52"/>
    <p:sldId id="333" r:id="rId53"/>
    <p:sldId id="334" r:id="rId54"/>
    <p:sldId id="335" r:id="rId55"/>
    <p:sldId id="336" r:id="rId56"/>
    <p:sldId id="337" r:id="rId57"/>
    <p:sldId id="338" r:id="rId58"/>
    <p:sldId id="339" r:id="rId59"/>
    <p:sldId id="340" r:id="rId60"/>
    <p:sldId id="341" r:id="rId61"/>
    <p:sldId id="342" r:id="rId62"/>
    <p:sldId id="343" r:id="rId63"/>
    <p:sldId id="344" r:id="rId64"/>
    <p:sldId id="345" r:id="rId65"/>
    <p:sldId id="346" r:id="rId66"/>
    <p:sldId id="347" r:id="rId67"/>
    <p:sldId id="348" r:id="rId68"/>
    <p:sldId id="352" r:id="rId69"/>
    <p:sldId id="353" r:id="rId70"/>
    <p:sldId id="354" r:id="rId71"/>
    <p:sldId id="355" r:id="rId72"/>
    <p:sldId id="356" r:id="rId73"/>
    <p:sldId id="357" r:id="rId74"/>
    <p:sldId id="358" r:id="rId75"/>
    <p:sldId id="349" r:id="rId76"/>
    <p:sldId id="350" r:id="rId77"/>
    <p:sldId id="351" r:id="rId78"/>
    <p:sldId id="359" r:id="rId79"/>
    <p:sldId id="360" r:id="rId80"/>
    <p:sldId id="361" r:id="rId81"/>
    <p:sldId id="362" r:id="rId82"/>
    <p:sldId id="363" r:id="rId83"/>
    <p:sldId id="364" r:id="rId84"/>
    <p:sldId id="285" r:id="rId85"/>
    <p:sldId id="365" r:id="rId86"/>
    <p:sldId id="366" r:id="rId87"/>
    <p:sldId id="367" r:id="rId88"/>
    <p:sldId id="368" r:id="rId89"/>
    <p:sldId id="369" r:id="rId90"/>
    <p:sldId id="370" r:id="rId91"/>
    <p:sldId id="371" r:id="rId92"/>
    <p:sldId id="372" r:id="rId93"/>
    <p:sldId id="286" r:id="rId94"/>
    <p:sldId id="373" r:id="rId95"/>
    <p:sldId id="374" r:id="rId96"/>
    <p:sldId id="375" r:id="rId97"/>
    <p:sldId id="376" r:id="rId98"/>
    <p:sldId id="377" r:id="rId99"/>
    <p:sldId id="378" r:id="rId100"/>
    <p:sldId id="379" r:id="rId101"/>
    <p:sldId id="380" r:id="rId102"/>
    <p:sldId id="381" r:id="rId103"/>
    <p:sldId id="382" r:id="rId104"/>
    <p:sldId id="383" r:id="rId105"/>
    <p:sldId id="384" r:id="rId106"/>
    <p:sldId id="385" r:id="rId107"/>
    <p:sldId id="386" r:id="rId108"/>
    <p:sldId id="387" r:id="rId109"/>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p15:guide id="1" orient="horz" pos="618"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B0F1"/>
    <a:srgbClr val="EAEAEA"/>
    <a:srgbClr val="F8B62C"/>
    <a:srgbClr val="A24A48"/>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p:cViewPr varScale="1">
        <p:scale>
          <a:sx n="92" d="100"/>
          <a:sy n="92" d="100"/>
        </p:scale>
        <p:origin x="1374" y="84"/>
      </p:cViewPr>
      <p:guideLst>
        <p:guide orient="horz" pos="618"/>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61067237-14E8-4373-AA68-5344FACB7B59}" type="datetimeFigureOut">
              <a:rPr lang="zh-CN" altLang="en-US"/>
              <a:pPr>
                <a:defRPr/>
              </a:pPr>
              <a:t>2017-06-17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5086CE6F-8981-4012-BB08-C13940A45B3A}" type="slidenum">
              <a:rPr lang="zh-CN" altLang="en-US"/>
              <a:pPr>
                <a:defRPr/>
              </a:pPr>
              <a:t>‹#›</a:t>
            </a:fld>
            <a:endParaRPr lang="zh-CN" altLang="en-US"/>
          </a:p>
        </p:txBody>
      </p:sp>
    </p:spTree>
    <p:extLst>
      <p:ext uri="{BB962C8B-B14F-4D97-AF65-F5344CB8AC3E}">
        <p14:creationId xmlns:p14="http://schemas.microsoft.com/office/powerpoint/2010/main" val="24316441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和内容">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圆角矩形 1"/>
          <p:cNvSpPr/>
          <p:nvPr userDrawn="1"/>
        </p:nvSpPr>
        <p:spPr>
          <a:xfrm>
            <a:off x="1908175" y="1700213"/>
            <a:ext cx="6119813" cy="360362"/>
          </a:xfrm>
          <a:prstGeom prst="roundRect">
            <a:avLst/>
          </a:prstGeom>
          <a:gradFill flip="none" rotWithShape="1">
            <a:gsLst>
              <a:gs pos="59000">
                <a:srgbClr val="01B0F1"/>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b="1" dirty="0">
              <a:latin typeface="黑体" pitchFamily="2" charset="-122"/>
              <a:ea typeface="黑体" pitchFamily="2" charset="-122"/>
            </a:endParaRPr>
          </a:p>
        </p:txBody>
      </p:sp>
      <p:sp>
        <p:nvSpPr>
          <p:cNvPr id="3" name="标题 1"/>
          <p:cNvSpPr>
            <a:spLocks noGrp="1"/>
          </p:cNvSpPr>
          <p:nvPr>
            <p:ph type="title"/>
          </p:nvPr>
        </p:nvSpPr>
        <p:spPr>
          <a:xfrm>
            <a:off x="1992399" y="1700213"/>
            <a:ext cx="6119814" cy="360362"/>
          </a:xfrm>
          <a:prstGeom prst="rect">
            <a:avLst/>
          </a:prstGeom>
        </p:spPr>
        <p:txBody>
          <a:bodyPr/>
          <a:lstStyle>
            <a:lvl1pPr algn="l">
              <a:defRPr sz="180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4" name="内容占位符 2"/>
          <p:cNvSpPr>
            <a:spLocks noGrp="1"/>
          </p:cNvSpPr>
          <p:nvPr>
            <p:ph idx="1"/>
          </p:nvPr>
        </p:nvSpPr>
        <p:spPr>
          <a:xfrm>
            <a:off x="1992399" y="2420888"/>
            <a:ext cx="5987008" cy="3068017"/>
          </a:xfrm>
          <a:prstGeom prst="rect">
            <a:avLst/>
          </a:prstGeom>
        </p:spPr>
        <p:txBody>
          <a:bodyPr/>
          <a:lstStyle>
            <a:lvl1pPr marL="0" indent="0">
              <a:lnSpc>
                <a:spcPct val="150000"/>
              </a:lnSpc>
              <a:buFontTx/>
              <a:buNone/>
              <a:defRPr sz="1800">
                <a:solidFill>
                  <a:schemeClr val="tx1">
                    <a:lumMod val="95000"/>
                    <a:lumOff val="5000"/>
                  </a:schemeClr>
                </a:solidFill>
                <a:latin typeface="黑体" panose="02010600030101010101" pitchFamily="2" charset="-122"/>
                <a:ea typeface="黑体" panose="02010600030101010101" pitchFamily="2" charset="-122"/>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Tree>
    <p:extLst>
      <p:ext uri="{BB962C8B-B14F-4D97-AF65-F5344CB8AC3E}">
        <p14:creationId xmlns:p14="http://schemas.microsoft.com/office/powerpoint/2010/main" val="101922572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fade">
                                      <p:cBhvr>
                                        <p:cTn id="11"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build="p">
        <p:tmplLst>
          <p:tmpl lvl="1">
            <p:tnLst>
              <p:par>
                <p:cTn presetID="10" presetClass="entr" presetSubtype="0" fill="hold" nodeType="after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603522"/>
      </p:ext>
    </p:extLst>
  </p:cSld>
  <p:clrMapOvr>
    <a:masterClrMapping/>
  </p:clrMapOvr>
  <p:transition>
    <p:fade thruBlk="1"/>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7106558"/>
      </p:ext>
    </p:extLst>
  </p:cSld>
  <p:clrMapOvr>
    <a:masterClrMapping/>
  </p:clrMapOvr>
  <p:transition>
    <p:fade thruBlk="1"/>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9900626"/>
      </p:ext>
    </p:extLst>
  </p:cSld>
  <p:clrMapOvr>
    <a:masterClrMapping/>
  </p:clrMapOvr>
  <p:transition>
    <p:fade thruBlk="1"/>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4111919"/>
      </p:ext>
    </p:extLst>
  </p:cSld>
  <p:clrMapOvr>
    <a:masterClrMapping/>
  </p:clrMapOvr>
  <p:transition>
    <p:fade thruBlk="1"/>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86781"/>
      </p:ext>
    </p:extLst>
  </p:cSld>
  <p:clrMapOvr>
    <a:masterClrMapping/>
  </p:clrMapOvr>
  <p:transition>
    <p:fade thruBlk="1"/>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9974299"/>
      </p:ext>
    </p:extLst>
  </p:cSld>
  <p:clrMapOvr>
    <a:masterClrMapping/>
  </p:clrMapOvr>
  <p:transition>
    <p:fade thruBlk="1"/>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11560" y="2780929"/>
            <a:ext cx="7886700" cy="792087"/>
          </a:xfrm>
          <a:prstGeom prst="rect">
            <a:avLst/>
          </a:prstGeom>
        </p:spPr>
        <p:txBody>
          <a:bodyPr/>
          <a:lstStyle>
            <a:lvl1pPr>
              <a:defRPr sz="3600">
                <a:latin typeface="Adobe 黑体 Std R" panose="020B0400000000000000" pitchFamily="34" charset="-122"/>
                <a:ea typeface="Adobe 黑体 Std R" panose="020B0400000000000000" pitchFamily="34" charset="-122"/>
              </a:defRPr>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2703088461"/>
      </p:ext>
    </p:extLst>
  </p:cSld>
  <p:clrMapOvr>
    <a:masterClrMapping/>
  </p:clrMapOvr>
  <p:transition>
    <p:fade thruBlk="1"/>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2834551"/>
      </p:ext>
    </p:extLst>
  </p:cSld>
  <p:clrMapOvr>
    <a:masterClrMapping/>
  </p:clrMapOvr>
  <p:transition>
    <p:fade thruBlk="1"/>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虚尾箭头 4"/>
          <p:cNvSpPr/>
          <p:nvPr userDrawn="1"/>
        </p:nvSpPr>
        <p:spPr>
          <a:xfrm>
            <a:off x="3035768"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76065014"/>
      </p:ext>
    </p:extLst>
  </p:cSld>
  <p:clrMapOvr>
    <a:masterClrMapping/>
  </p:clrMapOvr>
  <p:transition>
    <p:fade thruBlk="1"/>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
        <p:nvSpPr>
          <p:cNvPr id="4" name="虚尾箭头 3"/>
          <p:cNvSpPr/>
          <p:nvPr userDrawn="1"/>
        </p:nvSpPr>
        <p:spPr>
          <a:xfrm>
            <a:off x="4211960"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56071981"/>
      </p:ext>
    </p:extLst>
  </p:cSld>
  <p:clrMapOvr>
    <a:masterClrMapping/>
  </p:clrMapOvr>
  <p:transition>
    <p:fade thruBlk="1"/>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两栏内容">
    <p:spTree>
      <p:nvGrpSpPr>
        <p:cNvPr id="1" name=""/>
        <p:cNvGrpSpPr/>
        <p:nvPr/>
      </p:nvGrpSpPr>
      <p:grpSpPr>
        <a:xfrm>
          <a:off x="0" y="0"/>
          <a:ext cx="0" cy="0"/>
          <a:chOff x="0" y="0"/>
          <a:chExt cx="0" cy="0"/>
        </a:xfrm>
      </p:grpSpPr>
      <p:sp>
        <p:nvSpPr>
          <p:cNvPr id="4" name="虚尾箭头 3"/>
          <p:cNvSpPr/>
          <p:nvPr userDrawn="1"/>
        </p:nvSpPr>
        <p:spPr>
          <a:xfrm>
            <a:off x="5364088"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78826224"/>
      </p:ext>
    </p:extLst>
  </p:cSld>
  <p:clrMapOvr>
    <a:masterClrMapping/>
  </p:clrMapOvr>
  <p:transition>
    <p:fade thruBlk="1"/>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两栏内容">
    <p:spTree>
      <p:nvGrpSpPr>
        <p:cNvPr id="1" name=""/>
        <p:cNvGrpSpPr/>
        <p:nvPr/>
      </p:nvGrpSpPr>
      <p:grpSpPr>
        <a:xfrm>
          <a:off x="0" y="0"/>
          <a:ext cx="0" cy="0"/>
          <a:chOff x="0" y="0"/>
          <a:chExt cx="0" cy="0"/>
        </a:xfrm>
      </p:grpSpPr>
      <p:sp>
        <p:nvSpPr>
          <p:cNvPr id="4" name="虚尾箭头 3"/>
          <p:cNvSpPr/>
          <p:nvPr userDrawn="1"/>
        </p:nvSpPr>
        <p:spPr>
          <a:xfrm>
            <a:off x="6516216"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93092123"/>
      </p:ext>
    </p:extLst>
  </p:cSld>
  <p:clrMapOvr>
    <a:masterClrMapping/>
  </p:clrMapOvr>
  <p:transition>
    <p:fade thruBlk="1"/>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两栏内容">
    <p:spTree>
      <p:nvGrpSpPr>
        <p:cNvPr id="1" name=""/>
        <p:cNvGrpSpPr/>
        <p:nvPr/>
      </p:nvGrpSpPr>
      <p:grpSpPr>
        <a:xfrm>
          <a:off x="0" y="0"/>
          <a:ext cx="0" cy="0"/>
          <a:chOff x="0" y="0"/>
          <a:chExt cx="0" cy="0"/>
        </a:xfrm>
      </p:grpSpPr>
      <p:sp>
        <p:nvSpPr>
          <p:cNvPr id="4" name="虚尾箭头 3"/>
          <p:cNvSpPr/>
          <p:nvPr userDrawn="1"/>
        </p:nvSpPr>
        <p:spPr>
          <a:xfrm>
            <a:off x="7668344"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11905996"/>
      </p:ext>
    </p:extLst>
  </p:cSld>
  <p:clrMapOvr>
    <a:masterClrMapping/>
  </p:clrMapOvr>
  <p:transition>
    <p:fade thruBlk="1"/>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5606251"/>
      </p:ext>
    </p:extLst>
  </p:cSld>
  <p:clrMapOvr>
    <a:masterClrMapping/>
  </p:clrMapOvr>
  <p:transition>
    <p:fade thruBlk="1"/>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21" Type="http://schemas.openxmlformats.org/officeDocument/2006/relationships/slide" Target="../slides/slide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20" Type="http://schemas.openxmlformats.org/officeDocument/2006/relationships/slide" Target="../slides/slide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 Target="../slides/slid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7"/>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0" y="296863"/>
            <a:ext cx="9144000"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3"/>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323850" y="28682"/>
            <a:ext cx="1800225"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1"/>
          <p:cNvSpPr txBox="1"/>
          <p:nvPr userDrawn="1"/>
        </p:nvSpPr>
        <p:spPr>
          <a:xfrm>
            <a:off x="3131840" y="284712"/>
            <a:ext cx="3685624"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学霸有招     </a:t>
            </a:r>
            <a:r>
              <a:rPr lang="zh-CN" altLang="en-US" sz="1400" dirty="0" smtClean="0">
                <a:solidFill>
                  <a:schemeClr val="bg1"/>
                </a:solidFill>
                <a:latin typeface="黑体" panose="02010600030101010101" pitchFamily="2" charset="-122"/>
                <a:ea typeface="黑体" panose="02010600030101010101" pitchFamily="2" charset="-122"/>
              </a:rPr>
              <a:t>高手洞考</a:t>
            </a:r>
            <a:r>
              <a:rPr lang="zh-CN" altLang="en-US" sz="1400" baseline="0" dirty="0" smtClean="0">
                <a:solidFill>
                  <a:schemeClr val="bg1"/>
                </a:solidFill>
                <a:latin typeface="黑体" panose="02010600030101010101" pitchFamily="2" charset="-122"/>
                <a:ea typeface="黑体" panose="02010600030101010101" pitchFamily="2" charset="-122"/>
              </a:rPr>
              <a:t>     </a:t>
            </a:r>
            <a:r>
              <a:rPr lang="zh-CN" altLang="en-US" sz="1400" baseline="0" dirty="0" smtClean="0">
                <a:solidFill>
                  <a:schemeClr val="bg1"/>
                </a:solidFill>
                <a:latin typeface="黑体" panose="02010600030101010101" pitchFamily="2" charset="-122"/>
                <a:ea typeface="黑体" panose="02010600030101010101" pitchFamily="2" charset="-122"/>
              </a:rPr>
              <a:t>高手锻造     </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矩形 10">
            <a:hlinkClick r:id="rId20" action="ppaction://hlinksldjump"/>
          </p:cNvPr>
          <p:cNvSpPr/>
          <p:nvPr userDrawn="1"/>
        </p:nvSpPr>
        <p:spPr>
          <a:xfrm>
            <a:off x="3179784" y="284712"/>
            <a:ext cx="816152" cy="307777"/>
          </a:xfrm>
          <a:prstGeom prst="rect">
            <a:avLst/>
          </a:prstGeom>
          <a:solidFill>
            <a:srgbClr val="A24A4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21" action="ppaction://hlinksldjump"/>
          </p:cNvPr>
          <p:cNvSpPr/>
          <p:nvPr userDrawn="1"/>
        </p:nvSpPr>
        <p:spPr>
          <a:xfrm>
            <a:off x="4355976" y="284712"/>
            <a:ext cx="816152" cy="307777"/>
          </a:xfrm>
          <a:prstGeom prst="rect">
            <a:avLst/>
          </a:prstGeom>
          <a:solidFill>
            <a:srgbClr val="A24A4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22" action="ppaction://hlinksldjump"/>
          </p:cNvPr>
          <p:cNvSpPr/>
          <p:nvPr userDrawn="1"/>
        </p:nvSpPr>
        <p:spPr>
          <a:xfrm>
            <a:off x="5484040" y="284712"/>
            <a:ext cx="816152" cy="307777"/>
          </a:xfrm>
          <a:prstGeom prst="rect">
            <a:avLst/>
          </a:prstGeom>
          <a:solidFill>
            <a:srgbClr val="A24A4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nvSpPr>
        <p:spPr>
          <a:xfrm>
            <a:off x="0" y="6608110"/>
            <a:ext cx="9144000" cy="26064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818" r:id="rId1"/>
    <p:sldLayoutId id="2147483833" r:id="rId2"/>
    <p:sldLayoutId id="2147483819" r:id="rId3"/>
    <p:sldLayoutId id="2147483820" r:id="rId4"/>
    <p:sldLayoutId id="2147483828" r:id="rId5"/>
    <p:sldLayoutId id="2147483829" r:id="rId6"/>
    <p:sldLayoutId id="2147483830" r:id="rId7"/>
    <p:sldLayoutId id="2147483831" r:id="rId8"/>
    <p:sldLayoutId id="2147483821" r:id="rId9"/>
    <p:sldLayoutId id="2147483822" r:id="rId10"/>
    <p:sldLayoutId id="2147483823" r:id="rId11"/>
    <p:sldLayoutId id="2147483824" r:id="rId12"/>
    <p:sldLayoutId id="2147483825" r:id="rId13"/>
    <p:sldLayoutId id="2147483826" r:id="rId14"/>
    <p:sldLayoutId id="2147483827" r:id="rId15"/>
  </p:sldLayoutIdLst>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ea typeface="宋体" charset="-122"/>
        </a:defRPr>
      </a:lvl2pPr>
      <a:lvl3pPr algn="ctr" rtl="0" eaLnBrk="1" fontAlgn="base" hangingPunct="1">
        <a:spcBef>
          <a:spcPct val="0"/>
        </a:spcBef>
        <a:spcAft>
          <a:spcPct val="0"/>
        </a:spcAft>
        <a:defRPr sz="4400">
          <a:solidFill>
            <a:schemeClr val="tx1"/>
          </a:solidFill>
          <a:latin typeface="Calibri" pitchFamily="34" charset="0"/>
          <a:ea typeface="宋体" charset="-122"/>
        </a:defRPr>
      </a:lvl3pPr>
      <a:lvl4pPr algn="ctr" rtl="0" eaLnBrk="1" fontAlgn="base" hangingPunct="1">
        <a:spcBef>
          <a:spcPct val="0"/>
        </a:spcBef>
        <a:spcAft>
          <a:spcPct val="0"/>
        </a:spcAft>
        <a:defRPr sz="4400">
          <a:solidFill>
            <a:schemeClr val="tx1"/>
          </a:solidFill>
          <a:latin typeface="Calibri" pitchFamily="34" charset="0"/>
          <a:ea typeface="宋体" charset="-122"/>
        </a:defRPr>
      </a:lvl4pPr>
      <a:lvl5pPr algn="ctr" rtl="0" eaLnBrk="1" fontAlgn="base" hangingPunct="1">
        <a:spcBef>
          <a:spcPct val="0"/>
        </a:spcBef>
        <a:spcAft>
          <a:spcPct val="0"/>
        </a:spcAft>
        <a:defRPr sz="4400">
          <a:solidFill>
            <a:schemeClr val="tx1"/>
          </a:solidFill>
          <a:latin typeface="Calibri" pitchFamily="34" charset="0"/>
          <a:ea typeface="宋体" charset="-122"/>
        </a:defRPr>
      </a:lvl5pPr>
      <a:lvl6pPr marL="457200" algn="ctr" rtl="0" eaLnBrk="1" fontAlgn="base" hangingPunct="1">
        <a:spcBef>
          <a:spcPct val="0"/>
        </a:spcBef>
        <a:spcAft>
          <a:spcPct val="0"/>
        </a:spcAft>
        <a:defRPr sz="4400">
          <a:solidFill>
            <a:schemeClr val="tx1"/>
          </a:solidFill>
          <a:latin typeface="Calibri" pitchFamily="34" charset="0"/>
          <a:ea typeface="宋体" charset="-122"/>
        </a:defRPr>
      </a:lvl6pPr>
      <a:lvl7pPr marL="914400" algn="ctr" rtl="0" eaLnBrk="1" fontAlgn="base" hangingPunct="1">
        <a:spcBef>
          <a:spcPct val="0"/>
        </a:spcBef>
        <a:spcAft>
          <a:spcPct val="0"/>
        </a:spcAft>
        <a:defRPr sz="4400">
          <a:solidFill>
            <a:schemeClr val="tx1"/>
          </a:solidFill>
          <a:latin typeface="Calibri" pitchFamily="34" charset="0"/>
          <a:ea typeface="宋体" charset="-122"/>
        </a:defRPr>
      </a:lvl7pPr>
      <a:lvl8pPr marL="1371600" algn="ctr" rtl="0" eaLnBrk="1" fontAlgn="base" hangingPunct="1">
        <a:spcBef>
          <a:spcPct val="0"/>
        </a:spcBef>
        <a:spcAft>
          <a:spcPct val="0"/>
        </a:spcAft>
        <a:defRPr sz="4400">
          <a:solidFill>
            <a:schemeClr val="tx1"/>
          </a:solidFill>
          <a:latin typeface="Calibri" pitchFamily="34" charset="0"/>
          <a:ea typeface="宋体" charset="-122"/>
        </a:defRPr>
      </a:lvl8pPr>
      <a:lvl9pPr marL="1828800" algn="ctr" rtl="0" eaLnBrk="1" fontAlgn="base" hangingPunct="1">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10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10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10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10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10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10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10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10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10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1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1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1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1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1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1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1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1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2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2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2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2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2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2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2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2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2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5.xml"/><Relationship Id="rId1" Type="http://schemas.openxmlformats.org/officeDocument/2006/relationships/vmlDrawing" Target="../drawings/vmlDrawing1.vml"/><Relationship Id="rId5" Type="http://schemas.openxmlformats.org/officeDocument/2006/relationships/image" Target="../media/image6.emf"/><Relationship Id="rId4" Type="http://schemas.openxmlformats.org/officeDocument/2006/relationships/package" Target="../embeddings/Microsoft_Word___1.docx"/></Relationships>
</file>

<file path=ppt/slides/_rels/slide3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3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3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3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3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3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3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3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3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3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4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4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4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4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4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4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4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4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4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4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5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5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5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5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5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5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5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5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5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5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6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6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6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6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6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6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6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6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6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6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7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7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7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7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7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7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7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7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7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7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8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8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8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8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8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8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8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8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8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8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9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9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9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9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9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9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9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9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9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_rels/slide9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3.xml"/><Relationship Id="rId4" Type="http://schemas.openxmlformats.org/officeDocument/2006/relationships/slide" Target="slide8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7225" y="2780929"/>
            <a:ext cx="8675370" cy="792087"/>
          </a:xfrm>
        </p:spPr>
        <p:txBody>
          <a:bodyPr/>
          <a:lstStyle/>
          <a:p>
            <a:r>
              <a:rPr lang="zh-CN" altLang="zh-CN" b="1" dirty="0"/>
              <a:t>专题</a:t>
            </a:r>
            <a:r>
              <a:rPr lang="zh-CN" altLang="zh-CN" b="1" dirty="0" smtClean="0"/>
              <a:t>八</a:t>
            </a:r>
            <a:r>
              <a:rPr lang="en-US" altLang="zh-CN" b="1" dirty="0" smtClean="0"/>
              <a:t>  </a:t>
            </a:r>
            <a:r>
              <a:rPr lang="zh-CN" altLang="zh-CN" b="1" dirty="0" smtClean="0"/>
              <a:t>辨析</a:t>
            </a:r>
            <a:r>
              <a:rPr lang="zh-CN" altLang="zh-CN" b="1" dirty="0"/>
              <a:t>并修改病句</a:t>
            </a:r>
          </a:p>
        </p:txBody>
      </p:sp>
    </p:spTree>
    <p:extLst>
      <p:ext uri="{BB962C8B-B14F-4D97-AF65-F5344CB8AC3E}">
        <p14:creationId xmlns:p14="http://schemas.microsoft.com/office/powerpoint/2010/main" val="2953627111"/>
      </p:ext>
    </p:extLst>
  </p:cSld>
  <p:clrMapOvr>
    <a:masterClrMapping/>
  </p:clrMapOvr>
  <p:transition>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下列各句中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没有语病的一句是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自从我国第一颗人造地球卫星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东方红一号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成功发射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成为世界上第五个把卫星送上天的国家以来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我国的航天事业取得了巨大的突破。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国务院近日发布盐业体制改革方案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提出不再核准新增食盐定点生产批发企业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取消食盐批发企业只能在指定范围内销售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允许它们开展跨区域经营。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职业教育的意义不仅在于传授技能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更在于育人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因此有意识地把工匠精神渗透进日常的技能教学中是职业教育改革的重要课题。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面对突然发生的灾难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一个地方抗灾能力的强弱既取决于当地经济实力的雄厚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更取决于政府的应急机制和领导人的智慧。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50058130"/>
      </p:ext>
    </p:extLst>
  </p:cSld>
  <p:clrMapOvr>
    <a:masterClrMapping/>
  </p:clrMapOvr>
  <p:transition>
    <p:fade thruBlk="1"/>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9"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句式杂糅。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字理由有里约奥运夺金、美国候任总统特朗普标志性的金发等原因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句式杂糅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要么说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字理由有里约奥运夺金、美国候任总统特朗普标志性的金发等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要么说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字有里约奥运夺金、美国候任总统特朗普标志性的金发等原因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缺宾语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霸主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语序不当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在菲律宾这个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84474007"/>
      </p:ext>
    </p:extLst>
  </p:cSld>
  <p:clrMapOvr>
    <a:masterClrMapping/>
  </p:clrMapOvr>
  <p:transition>
    <p:fade thruBlk="1"/>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9"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466"/>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湖北武汉一检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下列各句中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没有语病的一句是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引导我国的制造企业成为创新主体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不断加大研发投入和创新能力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是建设制造强国的微观基础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也是推进制造业供给侧结构性改革的关键。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新出台的网络支付管理规则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充分考虑了小电商未来的发展空间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不仅保护日交易额小于万元的交易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而且保护了超过百万元的大额交易。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英国牛津大学菲舍尔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瓦伦丁教授领导的研究团队取得了一项研究成果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该成果显示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恐龙灭绝极可能是因为气候不稳定和其演化速度减缓导致的。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我国沿海地区快速、大范围的围垦和填海已造成滨海湿地面积锐减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亿亩湿地保护红线即将被冲破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而这一红线是维护中国基本生态安全的底线。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12088268"/>
      </p:ext>
    </p:extLst>
  </p:cSld>
  <p:clrMapOvr>
    <a:masterClrMapping/>
  </p:clrMapOvr>
  <p:transition>
    <p:fade thruBlk="1"/>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9"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搭配不当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加大研发投入和创新能力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不搭配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加大研发投入力度和提高创新能力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不合逻辑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后的内容互换。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结构混乱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恐龙灭绝极可能是因为气候不稳定和其演化速度减缓导致的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句式杂糅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49819454"/>
      </p:ext>
    </p:extLst>
  </p:cSld>
  <p:clrMapOvr>
    <a:masterClrMapping/>
  </p:clrMapOvr>
  <p:transition>
    <p:fade thruBlk="1"/>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9"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466"/>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湖北枣阳三模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下列各句中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没有病句的一句是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北京市烟花办节前表示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正密切关注空气质量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并将通过媒体向市民发出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为提高空气质量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创造良好环境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在春节期间请尽量少放或不放烟花爆竹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减少污染物的排放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针对学生体质下滑的不争事实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引起了全社会的关注和反思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教育部拟对各省学生体质进行排名并予以公示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意图柔性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倒逼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地方政府和相关部门关心学生身体健康。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如果十八大提出的居民收入翻番的目标能够实现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我国将会出现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亿的中等收入人群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这将是我国经济可持续增长的坚实基础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也将是世界经济增长的重要动力之一。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挂了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小康县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头衔的大同县主动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戴穷帽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以享受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国家扶贫重点县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待遇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这种从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贫困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的滑稽转身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折射了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扶贫县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评选机制的公平与否。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36358960"/>
      </p:ext>
    </p:extLst>
  </p:cSld>
  <p:clrMapOvr>
    <a:masterClrMapping/>
  </p:clrMapOvr>
  <p:transition>
    <p:fade thruBlk="1"/>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9"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成分残缺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应在句末加上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的倡议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主语残缺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应删去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针对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不合逻辑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一面与两面不照应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折射的应该是评选机制的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不公平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78583432"/>
      </p:ext>
    </p:extLst>
  </p:cSld>
  <p:clrMapOvr>
    <a:masterClrMapping/>
  </p:clrMapOvr>
  <p:transition>
    <p:fade thruBlk="1"/>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9"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湖北襄阳一模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下列各句中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没有语病的一项是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在居民身份证中加入指纹信息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不仅有助于维护国家安全和社会稳定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而且有利于提高工作效率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有利于金融机构落实存款实名制。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随着反腐力度的进一步加大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新的腐败形式也在出现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有的甚至更加隐蔽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反腐是一场持久的战争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它的成败关系到中华民族的长治久安。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在文理分科大讨论中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高中教师、学生及家长多赞成维持现状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大学教师和教育研究人员则倾向于取消分科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出现了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当事者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赞成分科、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旁观者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取消分科的情况。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总书记不但读书多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而且对文学有很高的鉴赏力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譬如谈到陀思妥耶夫斯基和托尔斯泰时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他说陀思妥耶夫斯基有深度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托尔斯泰有广度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他个人更喜欢托尔斯泰。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30688093"/>
      </p:ext>
    </p:extLst>
  </p:cSld>
  <p:clrMapOvr>
    <a:masterClrMapping/>
  </p:clrMapOvr>
  <p:transition>
    <p:fade thruBlk="1"/>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9"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语序不当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有助于维护国家安全和社会稳定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有利于提高工作效率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有利于金融机构落实存款实名制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互换位置。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它的成败关系到中华民族的长治久安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两面对一面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它的成败关系到中华民族能否长治久安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成分残缺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缺谓语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旁观者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6231968"/>
      </p:ext>
    </p:extLst>
  </p:cSld>
  <p:clrMapOvr>
    <a:masterClrMapping/>
  </p:clrMapOvr>
  <p:transition>
    <p:fade thruBlk="1"/>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9"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四川宜宾一诊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下列句子中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没有语病的一句是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检方在调查中发现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不但朴槿惠向崔顺实泄露了国家机密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还涉嫌与崔顺实等人同谋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强迫国内大企业为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Mir</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财团及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K</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体育财团出资。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成都市环保局相关负责人表示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成都将对各区县空气质量改善情况排名及奖惩措施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各项措施也将更加强制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逗硬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在上级公安机关的统一指挥下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宜宾警方经过努力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一个涉及全国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个省市的专业盗骗汽车团伙被成功打掉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挽回经济损失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9 814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万元。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无论从案件发展的戏剧性、复杂性、特殊性看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还是从纠错过程的时间长、难度大、关注多看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聂树斌案都堪称中国司法的标志性案件。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76905031"/>
      </p:ext>
    </p:extLst>
  </p:cSld>
  <p:clrMapOvr>
    <a:masterClrMapping/>
  </p:clrMapOvr>
  <p:transition>
    <p:fade thruBlk="1"/>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9"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语序不当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关联词语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应放在主语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朴槿惠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成分残缺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前添加谓语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中途易辙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放在宜宾之前。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68909153"/>
      </p:ext>
    </p:extLst>
  </p:cSld>
  <p:clrMapOvr>
    <a:masterClrMapping/>
  </p:clrMapOvr>
  <p:transition>
    <p:fade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本题考查辨析病句的能力。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主宾搭配不当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第一分句的主语是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人造地球卫星</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东方红一号</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第二分句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成为世界上第五个把卫星送上天的国家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的主语明显不是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东方红一号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宾语残缺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取消食盐批发企业只能在指定范围内销售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缺少宾语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的限制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搭配不当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是两方面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取决于</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两面对一面。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69807232"/>
      </p:ext>
    </p:extLst>
  </p:cSld>
  <p:clrMapOvr>
    <a:masterClrMapping/>
  </p:clrMapOvr>
  <p:transition>
    <p:fade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98478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下列各句中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没有语病的一句是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随着技术的进步和经验的积累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再加上政策的扶持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使得我国自主品牌汽车进入快速发展时期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各种创新产品层出不穷。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如果有一天科技发展到人们乘宇宙飞船就像今天乘飞机一样方便的时候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银河就不再遥远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宇宙也就不再那么神秘了。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首届跨境电商论坛近日在北京举行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来自各知名电商的数十名代表齐聚一堂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分析了电商企业面临的机遇和挑战。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个国际博物馆日到来之际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本市历时三年开展的第一次全国可移动文物普查工作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昨日交出了首份答卷。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本题考查辨析病句的能力。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成分残缺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缺主语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可删除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句式杂糅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可删除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如果有一天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语序不当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历时三年开展的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开展的历时三年的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863958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下列各句中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没有语病的一句是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为纪念抗日战争暨世界反法西斯战争胜利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周年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从现在起到年底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国家大剧院宣布将承办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场精心策划的演出。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这部小说中的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边缘人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是一个玩世不恭、富有破坏性却真实坦白的群体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人们面对这类形象时会引起深深的思索。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根据国家统计局发布的数据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月份我国居民消费价格指数出现自去年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月以来的最大涨幅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但仍低于相关机构的预测。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为进一步保障百姓餐桌安全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国家对施行已超过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年的《食品安全法》作了修订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因加大了惩处力度而被冠以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史上最严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的称号。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48688822"/>
      </p:ext>
    </p:extLst>
  </p:cSld>
  <p:clrMapOvr>
    <a:masterClrMapping/>
  </p:clrMapOvr>
  <p:transition>
    <p:fade thruBlk="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本题从语序不当、搭配不当、成分残缺等角度设题考查辨析病句。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语序不当。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从现在起到年底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应调放在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国家大剧院宣布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明确界定承办演出的时间段。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主谓搭配不当。问题主要出在后半句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人们面对这类形象时会引起深深的思索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这个分句的主语是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谓语是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引起深深的思索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而从上下文来看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引起思索的并不是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这类形象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原句显然不恰当。正确的说法应该是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这类形象会引起人们深深的思索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成分残缺。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被冠以</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史上最严</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的称号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前面缺少主语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因加大了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前面加上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《食品安全法》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68638213"/>
      </p:ext>
    </p:extLst>
  </p:cSld>
  <p:clrMapOvr>
    <a:masterClrMapping/>
  </p:clrMapOvr>
  <p:transition>
    <p:fade thruBlk="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98979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下列各句中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没有语病的一句是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地坛书市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曾经是北京市民非常喜爱的一个文化品牌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去年更名为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北京书市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并落户朝阳公园后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依旧热情不减。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丝绸之路经济带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横跨亚、非、欧三大洲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其形成与繁荣必将深刻影响世界政治、经济格局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促进全球的和平与发展。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在那个民族独立和民族解放斗争风起云涌的时代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能激发人们的爱国热情是评判一部文学作品好坏的非常重要的标准。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父亲住院期间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梅兰每天晚上都陪伴在他身旁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听他讲述一生中经历的种种苦难和幸福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她就算再忙再累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也不例外。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暗换主语导致结构混乱。前半句主语是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地坛书市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后半句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依旧热情不减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的主语就暗换为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北京市民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两面对一面。应该将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语序不当或成分多余。前者应改为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就算她再忙再累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也不例外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。后者可直接将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就算再忙再累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也不例外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7289076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考纲规定的六种病句类型中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命题者对语序不当、搭配不当、成分残缺或赘余、结构混乱四种类型特别关注。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就语序不当而言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一是要运用主干审读法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可以审视修饰成分与中心语的远近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看句子长短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看句子成分有无拗口现象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体察句子是否通畅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二是审视句中介宾结构是否完整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三是审视复句中关联词语与主语的关系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进而确定其位置。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就搭配不当而言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一是可借助默读选项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能够发现不顺畅、不清晰之处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二是可用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说的是谁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说得怎样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来提问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从而迅速作出正确选择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类比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即通过创造相近或相似的情景来判定句子的正误。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76851709"/>
      </p:ext>
    </p:extLst>
  </p:cSld>
  <p:clrMapOvr>
    <a:masterClrMapping/>
  </p:clrMapOvr>
  <p:transition>
    <p:fade thruBlk="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就成分残缺或赘余而言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即运用主干梳理法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结合找寻动词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确定主干成分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即梳理句子内部结构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明确顺序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锁定句子成分位置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即以主语为纽带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以动词谓语为关键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看是否有成分赘余或残缺现象。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就结构混乱而言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一是要锁定每句中的关键词语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尤其是动词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按照动词与其他成分的关系去判定正误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二是抓语句标志性特征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如关联词语、并列动词、介词、并列名词、两面词语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能否、是否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三是运用结构分析的方法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剖析内在纹理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从而辨析正误。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38918662"/>
      </p:ext>
    </p:extLst>
  </p:cSld>
  <p:clrMapOvr>
    <a:masterClrMapping/>
  </p:clrMapOvr>
  <p:transition>
    <p:fade thruBlk="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病句是指语法上不通、事理上不顺、逻辑上不通、修辞上不合、表达上不畅、结构上不清的句子。从类型上看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主要有语序不当、搭配不当、成分残缺或赘余、结构混乱、表意不明、不合逻辑六种类型。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语序不当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语序不当指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句序不当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词序不当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包括定语语序不当、状语语序不当、并列成分语序不当、关联词语语序不当、分句语序不当等。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67572914"/>
      </p:ext>
    </p:extLst>
  </p:cSld>
  <p:clrMapOvr>
    <a:masterClrMapping/>
  </p:clrMapOvr>
  <p:transition>
    <p:fade thruBlk="1"/>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修饰限制成分和中心语位置不当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典题</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下列句子均有语病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请辨析改正。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《四川省农村扶贫开发条例》是首次四川针对贫困人群制定的地方性法规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将精准扶贫确定为重要原则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从最贫困村户入手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让老乡过上好日子。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家风是最为宝贵的一个家族的精神财富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也是一个有影响力有美誉度的家族必备的要素。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湖南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全国规模最大的两栖爬行动物标本馆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已经收藏了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万多号标本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这些标本几乎覆盖了所有中国的两栖爬行动物种类。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从汶川到芦山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地震确实有能量剥夺太多本该鲜活滋润的生命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但地震却没有能量剥夺站立在废墟上的那些生命依然坚强。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湖北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63607784"/>
      </p:ext>
    </p:extLst>
  </p:cSld>
  <p:clrMapOvr>
    <a:masterClrMapping/>
  </p:clrMapOvr>
  <p:transition>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348563"/>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我觉得大家太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高看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病句了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小菜一碟嘛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我的</a:t>
            </a:r>
            <a:r>
              <a:rPr lang="zh-CN" altLang="zh-CN" sz="2200" dirty="0" smtClean="0">
                <a:solidFill>
                  <a:srgbClr val="000000"/>
                </a:solidFill>
                <a:latin typeface="NEU-BZ-S92"/>
                <a:ea typeface="方正硬笔楷书简体" panose="03000509000000000000" pitchFamily="65" charset="-122"/>
                <a:cs typeface="Times New Roman" panose="02020603050405020304" pitchFamily="18" charset="0"/>
              </a:rPr>
              <a:t>宝</a:t>
            </a:r>
            <a:r>
              <a:rPr lang="en-US" altLang="zh-CN" sz="2200" dirty="0" smtClean="0">
                <a:solidFill>
                  <a:srgbClr val="000000"/>
                </a:solidFill>
                <a:latin typeface="NEU-BZ-S92"/>
                <a:ea typeface="方正硬笔楷书简体" panose="03000509000000000000" pitchFamily="65" charset="-122"/>
                <a:cs typeface="Times New Roman" panose="02020603050405020304" pitchFamily="18" charset="0"/>
              </a:rPr>
              <a:t>                             </a:t>
            </a:r>
            <a:r>
              <a:rPr lang="zh-CN" altLang="zh-CN" sz="2200" dirty="0" smtClean="0">
                <a:solidFill>
                  <a:srgbClr val="000000"/>
                </a:solidFill>
                <a:latin typeface="NEU-BZ-S92"/>
                <a:ea typeface="方正硬笔楷书简体" panose="03000509000000000000" pitchFamily="65" charset="-122"/>
                <a:cs typeface="Times New Roman" panose="02020603050405020304" pitchFamily="18" charset="0"/>
              </a:rPr>
              <a:t>典</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四字诀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读句子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找感觉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求顺口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审</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smtClean="0">
                <a:solidFill>
                  <a:srgbClr val="000000"/>
                </a:solidFill>
                <a:latin typeface="NEU-BZ-S92"/>
                <a:ea typeface="方正硬笔楷书简体" panose="03000509000000000000" pitchFamily="65" charset="-122"/>
                <a:cs typeface="Times New Roman" panose="02020603050405020304" pitchFamily="18" charset="0"/>
              </a:rPr>
              <a:t>审</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主干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理枝叶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分清有多少修饰限制语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解</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smtClean="0">
                <a:solidFill>
                  <a:srgbClr val="000000"/>
                </a:solidFill>
                <a:latin typeface="NEU-BZ-S92"/>
                <a:ea typeface="方正硬笔楷书简体" panose="03000509000000000000" pitchFamily="65" charset="-122"/>
                <a:cs typeface="Times New Roman" panose="02020603050405020304" pitchFamily="18" charset="0"/>
              </a:rPr>
              <a:t>将</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拗口的句子或结构复杂的句子按照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有几个动词</a:t>
            </a:r>
            <a:r>
              <a:rPr lang="zh-CN" altLang="zh-CN" sz="2200" dirty="0" smtClean="0">
                <a:solidFill>
                  <a:srgbClr val="000000"/>
                </a:solidFill>
                <a:latin typeface="NEU-BZ-S92"/>
                <a:ea typeface="方正硬笔楷书简体" panose="03000509000000000000" pitchFamily="65" charset="-122"/>
                <a:cs typeface="Times New Roman" panose="02020603050405020304" pitchFamily="18" charset="0"/>
              </a:rPr>
              <a:t>谓</a:t>
            </a:r>
            <a:r>
              <a:rPr lang="en-US" altLang="zh-CN" sz="2200" dirty="0" smtClean="0">
                <a:solidFill>
                  <a:srgbClr val="000000"/>
                </a:solidFill>
                <a:latin typeface="NEU-BZ-S92"/>
                <a:ea typeface="方正硬笔楷书简体" panose="03000509000000000000" pitchFamily="65" charset="-122"/>
                <a:cs typeface="Times New Roman" panose="02020603050405020304" pitchFamily="18" charset="0"/>
              </a:rPr>
              <a:t>                             </a:t>
            </a:r>
            <a:r>
              <a:rPr lang="zh-CN" altLang="zh-CN" sz="2200" dirty="0" smtClean="0">
                <a:solidFill>
                  <a:srgbClr val="000000"/>
                </a:solidFill>
                <a:latin typeface="NEU-BZ-S92"/>
                <a:ea typeface="方正硬笔楷书简体" panose="03000509000000000000" pitchFamily="65" charset="-122"/>
                <a:cs typeface="Times New Roman" panose="02020603050405020304" pitchFamily="18" charset="0"/>
              </a:rPr>
              <a:t>语</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就有几个句子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的原则去分解开。那么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病句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结构</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smtClean="0">
                <a:solidFill>
                  <a:srgbClr val="000000"/>
                </a:solidFill>
                <a:latin typeface="NEU-BZ-S92"/>
                <a:ea typeface="方正硬笔楷书简体" panose="03000509000000000000" pitchFamily="65" charset="-122"/>
                <a:cs typeface="Times New Roman" panose="02020603050405020304" pitchFamily="18" charset="0"/>
              </a:rPr>
              <a:t>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则可迎刃而解。还有同学对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语序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问题有点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。其实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语序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问题只须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四抓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足矣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一抓语法组合之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二抓内在逻辑之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多层定语与状语之序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关联词语与主语的位置之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。如此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则病因明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病句搞定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北京大学元培学院　李昀臻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2" name="图片 1"/>
          <p:cNvPicPr>
            <a:picLocks noChangeAspect="1"/>
          </p:cNvPicPr>
          <p:nvPr/>
        </p:nvPicPr>
        <p:blipFill>
          <a:blip r:embed="rId2"/>
          <a:stretch>
            <a:fillRect/>
          </a:stretch>
        </p:blipFill>
        <p:spPr>
          <a:xfrm>
            <a:off x="7092280" y="1052736"/>
            <a:ext cx="1621527" cy="2204400"/>
          </a:xfrm>
          <a:prstGeom prst="rect">
            <a:avLst/>
          </a:prstGeom>
        </p:spPr>
      </p:pic>
    </p:spTree>
    <p:extLst>
      <p:ext uri="{BB962C8B-B14F-4D97-AF65-F5344CB8AC3E}">
        <p14:creationId xmlns:p14="http://schemas.microsoft.com/office/powerpoint/2010/main" val="4016390424"/>
      </p:ext>
    </p:extLst>
  </p:cSld>
  <p:clrMapOvr>
    <a:masterClrMapping/>
  </p:clrMapOvr>
  <p:transition>
    <p:fade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针对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最为宝贵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应放在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精神财富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应修饰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两栖爬行动物种类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而不是修饰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应放在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的两栖爬行动物种类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定语与中心词的位置不当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依然坚强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的前面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前添加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48428070"/>
      </p:ext>
    </p:extLst>
  </p:cSld>
  <p:clrMapOvr>
    <a:masterClrMapping/>
  </p:clrMapOvr>
  <p:transition>
    <p:fade thruBlk="1"/>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并列词语、分句语序排列不当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典题</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下列句子均有语病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请辨析改正。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五大道历史体验馆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项目以五大道历史为背景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以洋楼文化为主线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结合历史图片、历史资料、历史物品、历史人物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通过多媒体手段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展现当年的洋楼生活。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一种观念只有被人们普遍接受、理解和掌握并转化为整个社会的群体意识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才能成为人们自觉遵守和奉行的准则。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江苏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如何引导有运动天赋的青少年热爱并且投身于滑雪运动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从而培养这些青少年对滑雪运动的兴趣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是北京冬奥申委正在关注的问题。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安徽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马尔克斯的一生充满传奇色彩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他不仅是魔幻现实主义文学的集大成者以及拉美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文学爆炸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的先驱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还是记者、作家以及电影工作者。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广东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41987672"/>
      </p:ext>
    </p:extLst>
  </p:cSld>
  <p:clrMapOvr>
    <a:masterClrMapping/>
  </p:clrMapOvr>
  <p:transition>
    <p:fade thruBlk="1"/>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历史图片、历史资料、历史物品、历史人物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并列不当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接受、理解和掌握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理解、接受和掌握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递进关系不恰当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对滑雪运动的兴趣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热爱并且投身于滑雪运动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调换位置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表递进关系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前后分句内容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应是由小及大、由浅入深、由初级到高级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前后分句内容应调换一下。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74957092"/>
      </p:ext>
    </p:extLst>
  </p:cSld>
  <p:clrMapOvr>
    <a:masterClrMapping/>
  </p:clrMapOvr>
  <p:transition>
    <p:fade thruBlk="1"/>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多层定语顺序不当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多项定语一般可按以下次序排列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表领属性的或表时间、处所的短语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指称或数量短语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动词或动词短语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形容词或形容词短语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⑤</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名词或名词短语。可简记为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属数动形名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。另外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的定语放在不带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的定语之前。如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她是国家队的一位有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多年教学经验的优秀的篮球女教练。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75911782"/>
      </p:ext>
    </p:extLst>
  </p:cSld>
  <p:clrMapOvr>
    <a:masterClrMapping/>
  </p:clrMapOvr>
  <p:transition>
    <p:fade thruBlk="1"/>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典题</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下列句子均有语病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请辨析改正。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博物馆中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至今还陈列着许多当年乾隆皇帝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御用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过的物件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这些东西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令人想见皇帝奢华生活的同时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也提示着人们文明的进程一直在延续。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我先来到展厅后面一座小山上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映入眼帘的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是一个巨大的由一块茶色玻璃构成的覆斗形上盖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它保护着古墓的发掘现场。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广东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调整至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巨大的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位置不当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应放在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覆斗形上盖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1510335"/>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8" name="矩形 7"/>
          <p:cNvSpPr>
            <a:spLocks noChangeAspect="1"/>
          </p:cNvSpPr>
          <p:nvPr/>
        </p:nvSpPr>
        <p:spPr>
          <a:xfrm>
            <a:off x="508000" y="2716732"/>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多层状语排序不当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多项状语排列顺序一般是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表目的或原因的介宾短语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表时间的名词或介宾短语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表处所的名词或介宾短语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副词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表范围或频率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⑤</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形容词或动词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表情态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⑥</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表对象的介宾短语。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8570821"/>
      </p:ext>
    </p:extLst>
  </p:cSld>
  <p:clrMapOvr>
    <a:masterClrMapping/>
  </p:clrMapOvr>
  <p:transition>
    <p:fade thruBlk="1"/>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典题</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下列句子均有语病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请辨析改正。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英国政府计划从今年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月开始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推行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岁幼童将接受语文和算术能力的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基准测验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此政策遭到了教师工会的强烈反对。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江苏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他家离铁路不远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小时候常常去看火车玩儿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火车每当鸣着汽笛从他身边飞驰而过时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他就很兴奋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觉得自己也被赋予了一种力量。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大纲全国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崇安髭蟾是武夷山区特有的两栖类珍稀动物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生活在海拔一千米左右的高山溪水中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最初因五十年前在崇安发现而得名。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北京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D.2010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颗北斗导航卫星的发射进入倒计时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西昌卫星发射中心各个岗位的操作人员对火箭起飞前进行了最后的检查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满怀信心等待着发射时刻的到来。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54372395"/>
      </p:ext>
    </p:extLst>
  </p:cSld>
  <p:clrMapOvr>
    <a:masterClrMapping/>
  </p:clrMapOvr>
  <p:transition>
    <p:fade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字调至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缺少宾语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基准测验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的政策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介词位置不当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移至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移至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五十年前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起飞前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移至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30534825"/>
      </p:ext>
    </p:extLst>
  </p:cSld>
  <p:clrMapOvr>
    <a:masterClrMapping/>
  </p:clrMapOvr>
  <p:transition>
    <p:fade thruBlk="1"/>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关联词语位置不当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复句中关联词语的位置分两种情况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前后两个分句主语一致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关联词语放在第一个分句的主语之后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前后两个分句的主语不一致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关联词语放在第一个分句的主语之前。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39136264"/>
      </p:ext>
    </p:extLst>
  </p:cSld>
  <p:clrMapOvr>
    <a:masterClrMapping/>
  </p:clrMapOvr>
  <p:transition>
    <p:fade thruBlk="1"/>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典题</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下列句子均有语病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请辨析改正。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在线教师时薪过万的消息自从引发社会关注后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每一个教育工作者都应当意识到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如何与力量巨大的互联网相处正成为教育不得不直面的问题。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浙江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随着国家信用体系的建设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公民不仅将拥有统一的社会信用代码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还会有一个集合金融、工商登记、税收缴纳、交通违章等的统一平台建成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实现信息资源共享。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湖北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作为一个全新的、相对成熟的行业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不仅电子商务在一定程度上改变了人类的生活方式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也冲击了历史悠久的传统商业模式。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辽宁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一个省的文化系统如果能肩负起继承当地文化传统的使命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那么这个省的文化底蕴就会得到保持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而不至于中断和流失。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辽宁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98182767"/>
      </p:ext>
    </p:extLst>
  </p:cSld>
  <p:clrMapOvr>
    <a:masterClrMapping/>
  </p:clrMapOvr>
  <p:transition>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266214570"/>
              </p:ext>
            </p:extLst>
          </p:nvPr>
        </p:nvGraphicFramePr>
        <p:xfrm>
          <a:off x="508000" y="643526"/>
          <a:ext cx="8128000" cy="6231467"/>
        </p:xfrm>
        <a:graphic>
          <a:graphicData uri="http://schemas.openxmlformats.org/presentationml/2006/ole">
            <mc:AlternateContent xmlns:mc="http://schemas.openxmlformats.org/markup-compatibility/2006">
              <mc:Choice xmlns:v="urn:schemas-microsoft-com:vml" Requires="v">
                <p:oleObj spid="_x0000_s1045" name="文档" r:id="rId4" imgW="4001207" imgH="3066307" progId="Word.Document.12">
                  <p:embed/>
                </p:oleObj>
              </mc:Choice>
              <mc:Fallback>
                <p:oleObj name="文档" r:id="rId4" imgW="4001207" imgH="3066307" progId="Word.Document.12">
                  <p:embed/>
                  <p:pic>
                    <p:nvPicPr>
                      <p:cNvPr id="0" name=""/>
                      <p:cNvPicPr/>
                      <p:nvPr/>
                    </p:nvPicPr>
                    <p:blipFill>
                      <a:blip r:embed="rId5"/>
                      <a:stretch>
                        <a:fillRect/>
                      </a:stretch>
                    </p:blipFill>
                    <p:spPr>
                      <a:xfrm>
                        <a:off x="508000" y="643526"/>
                        <a:ext cx="8128000" cy="6231467"/>
                      </a:xfrm>
                      <a:prstGeom prst="rect">
                        <a:avLst/>
                      </a:prstGeom>
                    </p:spPr>
                  </p:pic>
                </p:oleObj>
              </mc:Fallback>
            </mc:AlternateContent>
          </a:graphicData>
        </a:graphic>
      </p:graphicFrame>
    </p:spTree>
    <p:extLst>
      <p:ext uri="{BB962C8B-B14F-4D97-AF65-F5344CB8AC3E}">
        <p14:creationId xmlns:p14="http://schemas.microsoft.com/office/powerpoint/2010/main" val="1706326583"/>
      </p:ext>
    </p:extLst>
  </p:cSld>
  <p:clrMapOvr>
    <a:masterClrMapping/>
  </p:clrMapOvr>
  <p:transition>
    <p:fade thruBlk="1"/>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91986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应放句首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应放在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的后面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应放在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电子商务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的后面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放到句首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93622781"/>
      </p:ext>
    </p:extLst>
  </p:cSld>
  <p:clrMapOvr>
    <a:masterClrMapping/>
  </p:clrMapOvr>
  <p:transition>
    <p:fade thruBlk="1"/>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724265"/>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搭配不当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搭配不当包括主谓搭配不当、动宾搭配不当、主宾搭配不当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修饰语与中心语搭配不当、否定与肯定搭配不当、关联词语搭配不当等。尤以前三种最为突出。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01218039"/>
      </p:ext>
    </p:extLst>
  </p:cSld>
  <p:clrMapOvr>
    <a:masterClrMapping/>
  </p:clrMapOvr>
  <p:transition>
    <p:fade thruBlk="1"/>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主谓搭配不当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典题</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下列句子均有语病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请辨析改正。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1993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年进入老龄化社会以来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我市老龄化速度加快。据统计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60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周岁以上的老龄人口已达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145.6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占总人口的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17.7%,</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老龄人口高于全国平均水平。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湖北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报告还显示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成年国民人均电子书的阅读量有所增加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而报刊的阅读率明显减少。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安徽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第二十五届阿姆斯特丹国际纪录片电影节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天里吸引了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多万名观众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来自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多个国家的近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2 500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名电影人、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多部电影前来参与。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辽宁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D.2013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年财富全球论坛是成都自改革开放以来举办的具有里程碑意义的国际盛会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是成都推进和发展国际化建设进程面临的重大历史性机遇。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四川</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8674429"/>
      </p:ext>
    </p:extLst>
  </p:cSld>
  <p:clrMapOvr>
    <a:masterClrMapping/>
  </p:clrMapOvr>
  <p:transition>
    <p:fade thruBlk="1"/>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老龄人口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不搭配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阅读率明显减少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阅读率明显下降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电影节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多部电影前来参与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搭配不当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一是主干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论坛</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论坛只提供平台作用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也不通。一去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面临的重大历史性机遇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的重要平台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02430310"/>
      </p:ext>
    </p:extLst>
  </p:cSld>
  <p:clrMapOvr>
    <a:masterClrMapping/>
  </p:clrMapOvr>
  <p:transition>
    <p:fade thruBlk="1"/>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521133"/>
            <a:ext cx="8128000" cy="20697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动宾搭配不当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动宾不当有两种情况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谓语动词与宾语之间夹杂有修饰限制成分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谓语动词和宾语中心语间隔远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此时宾语中心语往往会出现与谓语不搭配现象。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一个谓语动词带两个以上的宾语时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其中一个宾语与动词谓语不搭配。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28111497"/>
      </p:ext>
    </p:extLst>
  </p:cSld>
  <p:clrMapOvr>
    <a:masterClrMapping/>
  </p:clrMapOvr>
  <p:transition>
    <p:fade thruBlk="1"/>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典题</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下列句子均有语病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请辨析改正。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面对电商领域投诉激增的现状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政府管理部门和电商平台应及时联手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打击侵权和制售假冒伪劣商品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保护消费者的合法权益。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浙江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这场专项整治行动是为规范互联网金融在迅速发展过程中的各种乱象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经过广泛征集意见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酝酿一年之久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形成最终方案。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打车软件为乘客和司机搭建起沟通平台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方便了市民打车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但出租车无论是否使用打车软件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均应遵守运营规则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这才能维护相关各方的合法权益和合理要求。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广东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制售假冒伪劣商品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动宾搭配不当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针对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各种乱象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维护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合法权益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但是不可以搭配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合理要求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可改为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满足合理要求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9419935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919864"/>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主宾搭配不当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一是同一个句子的主语和宾语搭配不当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二是一个动词带两个以上宾语时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后面的宾语与全句主语不搭配。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22387508"/>
      </p:ext>
    </p:extLst>
  </p:cSld>
  <p:clrMapOvr>
    <a:masterClrMapping/>
  </p:clrMapOvr>
  <p:transition>
    <p:fade thruBlk="1"/>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典题</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下列句子均有语病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请辨析改正。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京剧是中国独有的表演艺术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它的审美情趣和艺术品位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是中国文化的形象代言之一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是世界艺术之林的奇葩。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全民阅读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活动是丰富市民文化生活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引导市民多读书、读好书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使读书成为一种体现百姓精神追求的生活方式。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现在的重庆夜景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随着光彩工程的实施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现代科技的运用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更加璀璨夺目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已进入世界四大夜景城市之一。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审美情趣和艺术品位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形象代言之一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奇葩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搭配不当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主宾搭配不当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重庆夜景</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已进入世界四大夜景城市之一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主宾搭配不当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夜景城市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城市夜景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进入</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也搭配不当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应删除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15321724"/>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927398"/>
            <a:ext cx="8128000" cy="125720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修饰语与中心语搭配不当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主要有定语与中心语搭配不当、状语与中心语搭配不当、补语与中心语搭配不当。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34348641"/>
      </p:ext>
    </p:extLst>
  </p:cSld>
  <p:clrMapOvr>
    <a:masterClrMapping/>
  </p:clrMapOvr>
  <p:transition>
    <p:fade thruBlk="1"/>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典题</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下列句子均有语病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请辨析改正。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我国的改革在不断深化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那种什么事情都由政府包揽的现象正在改变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各种社会组织纷纷成立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这有利于社会矛盾和社会责任的分担。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浙江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数字化时代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文字记录方式发生了重大变化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致使很多人提笔忘字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长此以往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将影响到汉字文化能否很好地传承。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据悉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一种新型的袖珍电脑将亮相本届科博会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它采用语音输入、太阳能供电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具有高雅、时尚、方便、环保的功能和作用。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北京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建立监督机制非常重要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企业对制度的决策、出台、执行到取得成效的每个环节都纳入监督的范围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就能切实有效地增强执行力。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61270536"/>
      </p:ext>
    </p:extLst>
  </p:cSld>
  <p:clrMapOvr>
    <a:masterClrMapping/>
  </p:clrMapOvr>
  <p:transition>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38</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辨析并修改病句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SHIZUO</a:t>
            </a:r>
            <a:r>
              <a:rPr lang="en-US"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ZHENTI</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下列各句中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没有语病的一句是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根据本报和部分出版机构联合开展的调查显示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儿童的阅读启蒙集中在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岁之间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并且阅读时长是随着年龄的增长而增加的。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为了培养学生关心他人的美德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我们学校决定组织开展义工服务活动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三个月内要求每名学生完成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个小时的义工服务。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在互联网时代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各领域发展都需要速度更快、成本更低的信息网络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网络提速降费能够推动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互联网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快速发展和企业广泛受益。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面对经济全球化带来的机遇和挑战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正确的选择是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充分利用一切机遇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合作应对一切挑战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引导好经济全球化走向。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03026669"/>
      </p:ext>
    </p:extLst>
  </p:cSld>
  <p:clrMapOvr>
    <a:masterClrMapping/>
  </p:clrMapOvr>
  <p:transition>
    <p:fade thruBlk="1"/>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定中搭配不当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社会矛盾和社会责任的分担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矛盾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能否很好地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高雅、时尚、方便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不属于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功能和作用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属定中搭配不当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功能和作用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不能修饰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酝酿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22314938"/>
      </p:ext>
    </p:extLst>
  </p:cSld>
  <p:clrMapOvr>
    <a:masterClrMapping/>
  </p:clrMapOvr>
  <p:transition>
    <p:fade thruBlk="1"/>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一面对两面搭配不当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一面对两面搭配不当是指句子前面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出现一正一反两方面意思的词语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如成败、升降、高低、好坏、优劣、强弱、得失、能否、是否、有无等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却只有一方面意思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的词句与之相呼应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从而造成前后内容搭配的不协调现象。但有些词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行动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质量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等词属隐性均衡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不可机械看作病句。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90192446"/>
      </p:ext>
    </p:extLst>
  </p:cSld>
  <p:clrMapOvr>
    <a:masterClrMapping/>
  </p:clrMapOvr>
  <p:transition>
    <p:fade thruBlk="1"/>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典题</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下列句子均有语病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请辨析改正。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除了驾驶员要有熟练的驾驶技术、丰富的驾驶经验外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汽车本身的状况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也是保证行车安全的重要条件之一。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山东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每一个学生都具有创新的潜能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要激发这种潜能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就要看能否培养学生自主学习的能力。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在此次重庆市青少年科技创新大赛中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同学们常围在一起相互鼓励并认真总结得失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赢得的远远不只是比赛的胜负。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对涉及百姓健康和公共利益的研发活动能否进行科学伦理的评价把关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是防止技术滥用、纠正科技应用偏差的重要保证。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安徽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22346100"/>
      </p:ext>
    </p:extLst>
  </p:cSld>
  <p:clrMapOvr>
    <a:masterClrMapping/>
  </p:clrMapOvr>
  <p:transition>
    <p:fade thruBlk="1"/>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汽车本身的状况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可能好也可能坏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属于两方面情况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保证行车安全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是一方面情况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二者不能呼应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一面对两面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应删除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看能否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胜负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是两面词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赢得</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胜利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赢得</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胜负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胜利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两面对一面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搭配不当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80254426"/>
      </p:ext>
    </p:extLst>
  </p:cSld>
  <p:clrMapOvr>
    <a:masterClrMapping/>
  </p:clrMapOvr>
  <p:transition>
    <p:fade thruBlk="1"/>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成分残缺与赘余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成分残缺。成分残缺包括主语残缺、谓语残缺、宾语残缺、介词残缺、关联词语残缺等。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主语残缺。包括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因偷换主语导致主语残缺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因助词误用导致主语残缺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介宾结构淹没主语。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0946353"/>
      </p:ext>
    </p:extLst>
  </p:cSld>
  <p:clrMapOvr>
    <a:masterClrMapping/>
  </p:clrMapOvr>
  <p:transition>
    <p:fade thruBlk="1"/>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典题</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下列句子均有语病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请辨析改正。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A.2015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日正式实施了《湖北省全民阅读促进办法》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是我国首部关于全民阅读的地方政府规章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普通人的阅读权益因此获得了法律保障。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湖北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由于自贸区致力于营造国际化、法治化、市场化的营商环境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使更多金融、物流和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IT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等专业人才有机会不出国门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就能拿到远超同行水平的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国际工资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我国重新修订《食品安全法》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目的是用更严格的监管、更严厉的处罚、更严肃的问责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切实保障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舌尖上的安全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被称为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最严食品安全法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浙江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近年来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随着房地产市场的发展和商品房价格的持续上涨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引起了有关部门的高度重视。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山东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46981526"/>
      </p:ext>
    </p:extLst>
  </p:cSld>
  <p:clrMapOvr>
    <a:masterClrMapping/>
  </p:clrMapOvr>
  <p:transition>
    <p:fade thruBlk="1"/>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主语残缺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谓语动词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缺少主语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实施了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实施的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还原主语即可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主语残缺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被称为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的主语残缺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应改为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修订的《食品安全法》被称为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最严食品安全法</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缺少主语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删除句中的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房地产市场的发展和商品房价格的持续上涨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作全句的主语。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93809365"/>
      </p:ext>
    </p:extLst>
  </p:cSld>
  <p:clrMapOvr>
    <a:masterClrMapping/>
  </p:clrMapOvr>
  <p:transition>
    <p:fade thruBlk="1"/>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谓语残缺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谓语残缺有三种情况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一是对某些词语词性的误判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二是句首陈述对象缺乏相应的谓语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却另起一个开头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造成谓语残缺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三是缺少与宾语呼应的中心词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造成谓语残缺。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60018594"/>
      </p:ext>
    </p:extLst>
  </p:cSld>
  <p:clrMapOvr>
    <a:masterClrMapping/>
  </p:clrMapOvr>
  <p:transition>
    <p:fade thruBlk="1"/>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典题</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下列句子均有语病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请辨析改正。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全国国民阅读调查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由中国新闻出版研究院组织开展的调查项目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到目前为止已经开展了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安徽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旅游法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的颁布实施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让很多旅行社必须面对新规定带来的各种新问题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不少旅行社正从过去拼价格向未来拼服务转型的阵痛。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《美丽中国》以歌舞为主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融入京剧演唱、茶艺表演、少林武术等元素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加上奇幻的灯光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震撼的音响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一幅美丽中国的大写意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声光舞影流溢着浓郁的中国情。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湖北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当今已经很少有人会像以前那样的闲情逸致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拿出一本小说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从头到尾地阅读一遍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欣赏其委婉动人的故事。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湖北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5356781"/>
      </p:ext>
    </p:extLst>
  </p:cSld>
  <p:clrMapOvr>
    <a:masterClrMapping/>
  </p:clrMapOvr>
  <p:transition>
    <p:fade thruBlk="1"/>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前面加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也可理解为成分赘余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删除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的调查项目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缺少与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阵痛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相应的动词谓语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也可删除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的阵痛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《美丽中国》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大写意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是主宾关系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不是并列的分句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前加动词谓语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谓语残缺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像以前那样的闲情逸致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062804"/>
      </p:ext>
    </p:extLst>
  </p:cSld>
  <p:clrMapOvr>
    <a:masterClrMapping/>
  </p:clrMapOvr>
  <p:transition>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句式杂糅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调查显示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杂糅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可删除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语序不当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三个月内要求每名学生完成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个小时的义工服务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应改为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要求每名学生三个月内完成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个小时的义工服务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搭配不当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不搭配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9743726"/>
      </p:ext>
    </p:extLst>
  </p:cSld>
  <p:clrMapOvr>
    <a:masterClrMapping/>
  </p:clrMapOvr>
  <p:transition>
    <p:fade thruBlk="1"/>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91986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宾语残缺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宾语残缺要重点关注修饰限制成分多的、结构复杂的语句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看是不是存在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定长忘宾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以定代宾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现象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或缺少宾语中心语。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79189675"/>
      </p:ext>
    </p:extLst>
  </p:cSld>
  <p:clrMapOvr>
    <a:masterClrMapping/>
  </p:clrMapOvr>
  <p:transition>
    <p:fade thruBlk="1"/>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典题</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下列句子均有语病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请辨析改正。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学校宿舍、教学楼等人群密集区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一旦发生火灾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后果不堪设想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因此学生掌握火灾中自救互救相当重要。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山东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英国皇家莎士比亚剧团艺术总监对昆曲《牡丹亭》华美的唱腔和演员娴熟的技巧惊叹不已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赞美昆曲精美绝伦的服装与简洁的舞台设计形成了奇妙的平衡。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浙江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据报道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某市场被发现存在销售假冒伪劣产品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伪造质检报告书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管理部门将对此开展专项检查行动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进一步规范经营行为。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广东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具有自动化生产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智能识别和系统操控等功能的工业机器人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正成为国内不少装备制造提高生产效率、解决人力成本上涨的利器。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安徽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80143821"/>
      </p:ext>
    </p:extLst>
  </p:cSld>
  <p:clrMapOvr>
    <a:masterClrMapping/>
  </p:clrMapOvr>
  <p:transition>
    <p:fade thruBlk="1"/>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学生掌握火灾中自救互救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的方法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最后一个分句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缺少宾语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存在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没有宾语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报告书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的情况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后面缺宾语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应改为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解决人力成本上涨问题的利器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41993197"/>
      </p:ext>
    </p:extLst>
  </p:cSld>
  <p:clrMapOvr>
    <a:masterClrMapping/>
  </p:clrMapOvr>
  <p:transition>
    <p:fade thruBlk="1"/>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724265"/>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虚词残缺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虚词残缺的情况主要出现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一是在结构复杂的长句中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介词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连词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和介词结构相连接使用时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往往有遗漏虚词的问题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二是关联词语残缺。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66014447"/>
      </p:ext>
    </p:extLst>
  </p:cSld>
  <p:clrMapOvr>
    <a:masterClrMapping/>
  </p:clrMapOvr>
  <p:transition>
    <p:fade thruBlk="1"/>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574118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典题</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下列句子均有语病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请辨析改正。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市防汛指挥部指出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今年防汛形势依然严峻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有关部门要对人民群众生命财产和城市发展高度负责的态度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扎扎实实地把防汛部署落到实处。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新生代农民工除了关注工资待遇外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对工作环境和社会保障条件也越发重视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那些环境恶劣、保障缺失的企业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他们将说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湖南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在网络时代到来以后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争鸣性质的学术文章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更强调要得到作者本人认可的文本为学术争论的起点。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浙江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联合国设立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国际家庭日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的目的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是促进各国政府和民众更加关注家庭问题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提高家庭问题的警觉性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促进家庭的和睦与幸福。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介词残缺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有关部门要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那些环境恶劣、保障缺失的企业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53479207"/>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927398"/>
            <a:ext cx="8128000" cy="125720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成分赘余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成分赘余包括主语赘余、谓语赘余、宾语赘余、定语赘余、语义重复等。其主要特征是词义重复形成赘余。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14142484"/>
      </p:ext>
    </p:extLst>
  </p:cSld>
  <p:clrMapOvr>
    <a:masterClrMapping/>
  </p:clrMapOvr>
  <p:transition>
    <p:fade thruBlk="1"/>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典题</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下列句子均有语病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请辨析改正。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据说当年徽州男人大多外出经商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家中皆是妇孺及孩童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为了安全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徽州的古村落老宅子大多为高墙深院、重门窄窗的建筑。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浙江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虽然有国家资源作支撑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但面临重重困难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国有企业能取得现在这样的成绩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确实可说堪称不易。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江西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在过去的一个星期里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大家对教研室赵主任起草的教学大纲从多角度提出质疑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经过几轮认真的讨论和修改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最终达成共识。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辽宁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神木县属陕北黄土丘陵区向内蒙古高原的过渡地带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境内煤矿资源主要分布在北部的风沙草滩区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生态环境非常脆弱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一旦破坏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短期内难以一时恢复。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广东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85141729"/>
      </p:ext>
    </p:extLst>
  </p:cSld>
  <p:clrMapOvr>
    <a:masterClrMapping/>
  </p:clrMapOvr>
  <p:transition>
    <p:fade thruBlk="1"/>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成分累赘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妇孺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包括妇女和幼儿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不能构成并列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成分赘余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堪称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堪称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可以称作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只保留其中一个即可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提出质疑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语意重复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质疑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提出疑问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短期内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语意重复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26306671"/>
      </p:ext>
    </p:extLst>
  </p:cSld>
  <p:clrMapOvr>
    <a:masterClrMapping/>
  </p:clrMapOvr>
  <p:transition>
    <p:fade thruBlk="1"/>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99111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成分赘余例举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浑身被打得遍体鳞伤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浑身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遍体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许多难言之隐的苦衷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难言之隐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苦衷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许多莘莘学子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许多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莘莘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让人贻笑大方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贻笑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⑤</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使人民生灵涂炭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⑥</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还记忆犹新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⑦</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妄自菲薄自己的</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成绩</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妄自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⑧</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独自孑然一身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独自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孑然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⑨</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目前的当务之急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目前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⑩</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不切实际的</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溢美之词</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不切实际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溢美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使劳苦大众民不聊生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接踵而至地闯进来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闯进来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63153187"/>
      </p:ext>
    </p:extLst>
  </p:cSld>
  <p:clrMapOvr>
    <a:masterClrMapping/>
  </p:clrMapOvr>
  <p:transition>
    <p:fade thruBlk="1"/>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312472" cy="5373779"/>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津津乐道地说个没完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津津乐道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好像如芒在背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好像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责无旁贷的</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责任</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责任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感到自惭形秽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感到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17</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每天都要日理万机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每天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我心里突然觉得恍然大悟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突然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恍然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任重道远的责任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任重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责任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众多平凡普通的</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芸芸众生</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众多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众生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心里一直耿耿于怀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心里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如果要是</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语义重复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随便苟同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苟同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随便、轻易地同意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长期以来的夙愿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长期以来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防止不要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防止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中含有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10827733"/>
      </p:ext>
    </p:extLst>
  </p:cSld>
  <p:clrMapOvr>
    <a:masterClrMapping/>
  </p:clrMapOvr>
  <p:transition>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98979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下列各句中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没有语病的一句是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截至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我院已经推出了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多次以声光电技术打造的主题鲜明的展览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是建院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年来展览次数最多的一年。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书法是我国优秀的传统文化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近年来在教育部门大力扶持下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使得中小学书法教育蓬勃发展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学生水平大幅提高。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我国传统的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二十四节气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被列入《人类非物质文化遗产代表作名录》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使得这一古老的文明再次吸引了世人的目光。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这家公司虽然待遇一般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发展前景却非常好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很多同学都投了简历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但最后公司只录取了我们学校推荐的两个名额。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本题考查辨析病句的能力。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结构混乱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前面主语是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是建院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年来</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的一年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的主语是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属中途易辙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造成前面主语和后面句子不搭配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可以在后句前添加主语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成分残缺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一词删去。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搭配不当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录取了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两个名额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属于动宾搭配不当。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2932334"/>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非法走私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走私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就是非法的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27</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不可缺少的必需品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必需品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就是不可缺少的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28</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折射反映出</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折射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含有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29</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先后陆续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陆续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意料之外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82125297"/>
      </p:ext>
    </p:extLst>
  </p:cSld>
  <p:clrMapOvr>
    <a:masterClrMapping/>
  </p:clrMapOvr>
  <p:transition>
    <p:fade thruBlk="1"/>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结构混乱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句式杂糅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句式杂糅是指句式用混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即同一个意思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却用两种不同句式混杂在一起表达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该结束的地方不结束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前后交叉错叠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句子结构混乱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形成病句。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57587690"/>
      </p:ext>
    </p:extLst>
  </p:cSld>
  <p:clrMapOvr>
    <a:masterClrMapping/>
  </p:clrMapOvr>
  <p:transition>
    <p:fade thruBlk="1"/>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典题</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下列句子均有语病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请辨析改正。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双创特区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以围绕聚集青年大学生、高校和科研院所科技人才、海外人才、企事业人员四类人才为重点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创新创业。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工作之余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大家闲谈话题脱不开子女教育、住房大小、职务升迁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也照样脱不开为饭菜咸淡、暖气冷热、物价高低吐槽发声。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浙江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C.2014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我国探月工程三期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再入返回飞行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试验获得成功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确保嫦娥五号任务顺利实施和探月工程持续推进奠定坚实基础。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湖北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书香之家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颁奖典礼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是设在杜甫草堂古色古香的仰止堂举行的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当场揭晓了书香家庭、书香校园、书香企业、书香社区等获奖名单。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50222856"/>
      </p:ext>
    </p:extLst>
  </p:cSld>
  <p:clrMapOvr>
    <a:masterClrMapping/>
  </p:clrMapOvr>
  <p:transition>
    <p:fade thruBlk="1"/>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围绕</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为重点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句式杂糅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围绕</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为重点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两种句式的杂糅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最后一分句应改为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也照样脱不开饭菜咸淡、暖气冷热、物价高低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奠定坚实基础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两种句式杂糅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删除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奠定坚实基础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设在</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是在</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举行的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两种句式杂糅在一起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应删除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5800652"/>
      </p:ext>
    </p:extLst>
  </p:cSld>
  <p:clrMapOvr>
    <a:masterClrMapping/>
  </p:clrMapOvr>
  <p:transition>
    <p:fade thruBlk="1"/>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09167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藕断丝连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是指结构完整的一句话的最后一部分用作另一句话的开头硬凑起来。也就是把两句话不恰当地合并成一句话。也叫前后两兼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将一个句子的结尾部分兼作另一个句子的开头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典题</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下列句子均有语病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请辨析改正。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你可知道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要出版一本译作是要经过多少人的努力之后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才能与读者见面的。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作者观察细致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一泓清潭、汩汩流水、朗朗歌声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都能激发他的灵感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都能从中找到抒情叙事的切入点。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要出版</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的努力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一本译作</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见面的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凑在一块儿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单独用哪一句都可以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藕断丝连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99055335"/>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中途易辙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一句话说了一半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忽然另起炉灶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重来一句。使前一半意思游离。这种现象也叫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双主争锋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在对句子的陈述对象作陈述时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句子中又插入另一个陈述对象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00901035"/>
      </p:ext>
    </p:extLst>
  </p:cSld>
  <p:clrMapOvr>
    <a:masterClrMapping/>
  </p:clrMapOvr>
  <p:transition>
    <p:fade thruBlk="1"/>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典题</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下列句子均有语病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请辨析改正。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说到人才培养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人们往往想到要学好各门课程的基础理论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而对与这些理论密切相关的逻辑思维训练却常常被忽视。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山东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我国重新修订《食品安全法》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目的是用更严格的监管、更严厉的处罚、更严肃的问责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切实保障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舌尖上的安全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被称为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最严食品安全法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浙江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前半部分的主语是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最后一个分句出现了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主语被偷换成了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与这些理论密切相关的逻辑思维训练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人们对训练忽视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前面陈述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重新修订《食品安全法》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主语是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下面另开头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主语成为了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这一新修订的《食品安全法》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从而造成中途易辙。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5402600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句式杂糅归类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表被动。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原因是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造成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引起、诱发、作怪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的结果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之所以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表条件。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达到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防止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表条件。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需要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⑤</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表意图。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为出发点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为原则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⑥</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表对象。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面向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⑦</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表构成。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成分是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配制而成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部分组成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⑧</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表范围。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⑨</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表程度。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⑩</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表数量。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左右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48359784"/>
      </p:ext>
    </p:extLst>
  </p:cSld>
  <p:clrMapOvr>
    <a:masterClrMapping/>
  </p:clrMapOvr>
  <p:transition>
    <p:fade thruBlk="1"/>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790"/>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杂糅句式常见错例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为原则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为原则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是为了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为目的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为目的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是为了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问题上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问题上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⑤</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⑥</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⑦</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是出于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决定的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是出于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决定的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⑧</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靠的是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取得的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靠的是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取得的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⑨</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关键在于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是十分重要的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关键在于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是十分重要的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⑩</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组成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组成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围绕以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为中心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围绕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为中心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是由于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的结果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是由于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的结果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20641261"/>
      </p:ext>
    </p:extLst>
  </p:cSld>
  <p:clrMapOvr>
    <a:masterClrMapping/>
  </p:clrMapOvr>
  <p:transition>
    <p:fade thruBlk="1"/>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表意不明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指代不明。包括对象不明、句意关系不明、结构关系不明等。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典题</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下列句子均有语病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请辨析改正。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对于那些指责这些学说缺乏理论支持、说她不以实验而以先验方式作一般性推理的人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这表明他们对这一学说缺乏深入认识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还没有掌握其精髓。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山东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从第一回合枪击至此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总共不过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秒钟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人质中竟无一人受伤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这原本是不可能发生的事。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全国</a:t>
            </a:r>
            <a:r>
              <a:rPr lang="zh-CN" altLang="zh-CN" sz="2200" dirty="0">
                <a:solidFill>
                  <a:srgbClr val="000000"/>
                </a:solidFill>
                <a:latin typeface="NEU-BZ-S92"/>
                <a:ea typeface="宋体" panose="02010600030101010101" pitchFamily="2" charset="-122"/>
                <a:cs typeface="宋体" panose="02010600030101010101" pitchFamily="2" charset="-122"/>
              </a:rPr>
              <a:t>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熟悉他的人都知道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生活中的他不像在银幕上那样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是个性格开朗外向、不拘小节的人。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山东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64973815"/>
      </p:ext>
    </p:extLst>
  </p:cSld>
  <p:clrMapOvr>
    <a:masterClrMapping/>
  </p:clrMapOvr>
  <p:transition>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下列各句中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没有语病的一句是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今天参观的石窟造像群气势宏伟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内容丰富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堪称当时的石刻艺术之冠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被誉为中国古代雕刻艺术的宝库。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传统文化中的餐桌礼仪是很受重视的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老人常说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看一个人的吃相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往往会暴露他的性格特点和教养情况。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在那些父母性格温和、情绪平和的孩子身上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往往笑容更多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幸福感更强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抗挫折能力更突出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看待世界也更加宽容。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经过几代航天人的艰苦奋斗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中国的航天事业开创了以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两弹一星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、载人航天、月球探测为代表的辉煌成就</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70847980"/>
      </p:ext>
    </p:extLst>
  </p:cSld>
  <p:clrMapOvr>
    <a:masterClrMapping/>
  </p:clrMapOvr>
  <p:transition>
    <p:fade thruBlk="1"/>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这表明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指代不明。应将前半句改为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那些人指责这些学说缺乏理论支持、说她不以实验而以先验方式作一般性推理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指代不明确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究竟是指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枪击时间短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无一人受伤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表意不明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句中说他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是个性格开朗外向、不拘小节的人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指的是在生活中呢还是在银幕上呢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85835585"/>
      </p:ext>
    </p:extLst>
  </p:cSld>
  <p:clrMapOvr>
    <a:masterClrMapping/>
  </p:clrMapOvr>
  <p:transition>
    <p:fade thruBlk="1"/>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有歧义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有歧义包括两种情况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一是因多义词造成歧义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开刀的是他的父亲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既可以理解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父亲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是医生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也可以理解父亲是病人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二是因结构不定造成歧义。如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一个身患重病的工人的女儿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身患重病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修饰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工人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女儿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48411709"/>
      </p:ext>
    </p:extLst>
  </p:cSld>
  <p:clrMapOvr>
    <a:masterClrMapping/>
  </p:clrMapOvr>
  <p:transition>
    <p:fade thruBlk="1"/>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典题</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下列句子均有语病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请辨析改正。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警察反复观察了两个目击者提供的弹壳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并进行技术分析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确定它们和从案发现场得到的弹壳并不是出自同一支枪。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山东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日本在野党强烈指责财务大臣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口无遮拦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、公开谈及政府去年入市干预日元具体汇率的行为是极不负责任的。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山东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刘老先生热心支持家乡的教育、慈善等公益事业。他这次返乡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主动提出要与部分福利院参加高考的孤儿合影留念。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广东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墨西哥和美国的部分地区相继爆发了甲型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H1N1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流感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世界卫生组织对此高度重视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并迅速采取了一系列紧急应对措施。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(2009</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安徽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2940247"/>
      </p:ext>
    </p:extLst>
  </p:cSld>
  <p:clrMapOvr>
    <a:masterClrMapping/>
  </p:clrMapOvr>
  <p:transition>
    <p:fade thruBlk="1"/>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两个目击者提供的多个弹壳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一目击者提供的两个弹壳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表意不明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移置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弹壳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该句句意可有两种</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理解</a:t>
            </a:r>
            <a:r>
              <a:rPr lang="en-US" altLang="zh-CN" sz="22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一是日本在野党的指责是极不负责任的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一是财务大臣的行为是极不负责任的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部分福利院参加高考的孤儿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有歧义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福利院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孤儿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墨西哥和美国的部分地区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歧义。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部分地区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的定语是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墨西哥和美国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不明确。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12112755"/>
      </p:ext>
    </p:extLst>
  </p:cSld>
  <p:clrMapOvr>
    <a:masterClrMapping/>
  </p:clrMapOvr>
  <p:transition>
    <p:fade thruBlk="1"/>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不合逻辑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不合逻辑指句子表述不合事理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也指句子表述有悖逻辑推理。具体有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种属概念并列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不合事理顺序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否定失当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对句间关系判断不当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强加因果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自相矛盾等。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种属概念并列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外延大的概念是属概念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属于上位概念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外延小的概念为种概念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属于下位概念。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64658012"/>
      </p:ext>
    </p:extLst>
  </p:cSld>
  <p:clrMapOvr>
    <a:masterClrMapping/>
  </p:clrMapOvr>
  <p:transition>
    <p:fade thruBlk="1"/>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典题</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下列句子均有语病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请辨析改正。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文化具有多向性与多面性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既有物质性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也有精神性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既是固态的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也是动态的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既有过去时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也有现在时、将来时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既要传承它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更要创新和发展它。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湖南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大庆石化总公司的老少职工们同台竞赛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年轻职工积极踊跃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老年职工更是不让须眉。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湖南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教育主管部门要求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各级各类学校学生的生活用品以及床上用品都应由学生自主选购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不得统一配备。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江西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人们一走进教学楼就会看到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所有关于澳门历史的图片和宣传画都被挂在走廊两边的墙壁上。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50683868"/>
      </p:ext>
    </p:extLst>
  </p:cSld>
  <p:clrMapOvr>
    <a:masterClrMapping/>
  </p:clrMapOvr>
  <p:transition>
    <p:fade thruBlk="1"/>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种属不一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既要传承它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更要创新和发展它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不属于文化的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多向性与多面性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应将最后一个分号改为句号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前加上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以总结上文。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须眉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是男子的代称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老年职工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须眉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不能并列使用。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种属并列而致不合逻辑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床上用品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从属于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生活用品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可删除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以及床上用品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。若要强调大宗用品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宣传画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分属不同概念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不能并列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外延大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属于上位概念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宣传画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外延小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属于种概念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也叫下位概念。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31073490"/>
      </p:ext>
    </p:extLst>
  </p:cSld>
  <p:clrMapOvr>
    <a:masterClrMapping/>
  </p:clrMapOvr>
  <p:transition>
    <p:fade thruBlk="1"/>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724265"/>
            <a:ext cx="8128000" cy="166346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不合事理顺序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复句中分句间总离不开某种关系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若没有弄清分句间是否存在某种逻辑关系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就极容易造成病句。包括对句间关系判断不当、强加因果等逻辑关系、自相矛盾等。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37342973"/>
      </p:ext>
    </p:extLst>
  </p:cSld>
  <p:clrMapOvr>
    <a:masterClrMapping/>
  </p:clrMapOvr>
  <p:transition>
    <p:fade thruBlk="1"/>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984789"/>
            <a:ext cx="8128000" cy="533492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典题</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下列句子均有语病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请辨析改正。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此次《环境保护法》修订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历时两年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前后经过了多次审议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如今终于定稿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在环境先于经济的原则上已达成一致并写入法律。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广东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如何引导有运动天赋的青少年热爱并且投身于滑雪运动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从而培养这些青少年对滑雪运动的兴趣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是北京冬奥申委正在关注的问题。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安徽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台湾苏花公路今日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时发生车祸意外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一辆大巴旅游车上七人全部遇难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他是其中唯一幸免于难的游客。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项的毛病是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排列顺序不当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或者说是不合逻辑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正确的顺序应该是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达成一致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终于定稿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写入法律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应该是先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培养这些青少年对滑雪运动的兴趣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才会让青少年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热爱并且投身于滑雪运动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全部遇难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幸免于难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自相矛盾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不合事理。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271070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wipe(down)">
                                      <p:cBhvr>
                                        <p:cTn id="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主客体颠倒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主体与客体存在着主要与次要、认知与被认知、主动与被动等关系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如果颠倒了位置就可能造成关系错位、表达混乱。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典题</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下列句子均有语病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请辨析改正。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跟随广播学习英语不失为一种有效的方法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不过大部分电台英语广播的语速较快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对于初学英语的人听起来确实感到困难。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山东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说起饺子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每一个中国人都不感到陌生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中国的饺子对外国人也充满了难以抗拒的诱惑。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为了使这项住房政策真正受惠于低收入家庭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香港政府制定了非常严格的申请程序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一旦发现诈骗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处罚极其严厉。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江西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38018838"/>
      </p:ext>
    </p:extLst>
  </p:cSld>
  <p:clrMapOvr>
    <a:masterClrMapping/>
  </p:clrMapOvr>
  <p:transition>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98478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本题考查辨析并修改病句的能力。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句式杂糅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看一个人的吃相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往往会暴露他的性格特点和教养情况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句式杂糅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删掉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往往会暴露他的性格特点和教养情况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往往会看出他的性格特点和教养情况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成分残缺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无主语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删除。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搭配不当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局面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解答语病题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一是运用主干审读法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可以审视修饰成分与中心语的远近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体察句子是否通畅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二是审视句中介宾结构是否完整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三是审视复句中关联词语与主语的关系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看其位置是否恰当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四是运用主干枝叶法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按照先找句子主干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再看句子枝叶的步骤来确定病句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搭配不当、成分残缺都可以用此法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五是运用逻辑分析法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就是从事理上分析句子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看判断、推理是否得当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语句的前后顺序、句间关系是否合适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前后语句是否呼应等。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8547679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不合逻辑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后一分句主干是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语速较快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感到困难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主客体颠倒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宜采用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或删除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作后一分句的主语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主客颠倒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对外国人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后加上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主语不一致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前半句主语为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每一个中国人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后半句为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中国的饺子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主客颠倒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这项住房政策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低收入家庭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调换位置。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85492504"/>
      </p:ext>
    </p:extLst>
  </p:cSld>
  <p:clrMapOvr>
    <a:masterClrMapping/>
  </p:clrMapOvr>
  <p:transition>
    <p:fade thruBlk="1"/>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否定失当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典题</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下列句子均有语病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请辨析改正。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近视患者都应当接受专业医师的检查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选择合适的眼镜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切忌不要因为怕麻烦、爱漂亮而不戴眼镜。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今年五一节前夕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发改委发出紧急通知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禁止空调厂商和经销商不得以价格战的手段进行不正当竞争。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一项好的政策照理会带来好的效果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但在现阶段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必须强化阳光操作、民主监督等制约措施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因为好经也要提防不被念歪。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女性学者被称为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美女学者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我还听过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美女主持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美女政治家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的说法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估计没被我漏举的还有不少。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87137273"/>
      </p:ext>
    </p:extLst>
  </p:cSld>
  <p:clrMapOvr>
    <a:masterClrMapping/>
  </p:clrMapOvr>
  <p:transition>
    <p:fade thruBlk="1"/>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此项属于否定失当。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切忌不要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本身就含有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的意思。改法有二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切忌不要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删去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禁止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造成自相矛盾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删除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表隐性否定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表显性否定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前后连用表双重否定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应删除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否定不当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漏举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都表否定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应删去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53221063"/>
      </p:ext>
    </p:extLst>
  </p:cSld>
  <p:clrMapOvr>
    <a:masterClrMapping/>
  </p:clrMapOvr>
  <p:transition>
    <p:fade thruBlk="1"/>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68456" cy="5373779"/>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数量表述误用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句子出现了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增加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缩小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降低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等词语时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就要考虑倍数、分数、百分比的运用与具体语境是否符合逻辑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增加要用倍数、下降、减少要用分数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升幅、增长率要用百分比。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典题</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下列句子均有语病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请辨析改正。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报告中值得注意的是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以上的人表示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看完电子书就不再买纸质书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这一比例较上一年有所上升。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安徽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海峡两岸关系协会与海峡交流基金会今天下午针对第三次陈江会谈的各项协议文本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举行了最后一次预备性磋商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历时大约一个多小时。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(2009</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山东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前后矛盾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二者不可连用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应删除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数量短语运用自相矛盾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小时也可能不到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一个多小时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矛盾。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1150460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497936"/>
            <a:ext cx="8128000" cy="4116127"/>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下列句子均有语病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请辨析改正。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不管气候条件和地理环境都极端不利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登山队员仍然克服了困难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胜利攀登到顶峰。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现在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我又看到了那阔别多年的乡亲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那我从小就住惯了的山区所特有的石头和茅草搭成的小屋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那崎岖的街道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那熟悉的可爱的乡音。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《消费者权益保护法》深受广大消费者所欢迎。因为它强化了人们的自我保护意识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使消费者的权益得到最大限度的保护。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据说当年徽州男人大多外出经商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家中皆是妇孺及孩童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为了安全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徽州的古村落老宅子大多为高墙深院、重门窄窗的建筑。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13700130"/>
      </p:ext>
    </p:extLst>
  </p:cSld>
  <p:clrMapOvr>
    <a:masterClrMapping/>
  </p:clrMapOvr>
  <p:transition>
    <p:fade thruBlk="1"/>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极端不利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显然不合国人说话习惯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通过查主干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小屋</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街道</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显然动宾搭配不当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深受广大消费者所欢迎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可仿照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深受大家所喜爱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显然多了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从而导致生硬、不顺畅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妇孺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已包括妇女和幼儿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不能构成并列。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3075920"/>
            <a:ext cx="8128000" cy="3288529"/>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审、缩、仿、通判语病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辨析病句要分辨、析、改三步走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就是能从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结构性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表意性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两个层面辨别正误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就是能分析错例属于六种病句类型中的哪一种具体类型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就是能将错例修改正确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且要多就少改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增、删、调、换根据实际情况而定。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第一步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语感审读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看顺畅与否。审读法偏重语感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侧重语言表达习惯、顺序、感觉的体察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以是否通畅、是否符合语言习惯、是否拗口别扭为判断指征。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932260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down)">
                                      <p:cBhvr>
                                        <p:cTn id="10" dur="500"/>
                                        <p:tgtEl>
                                          <p:spTgt spid="3">
                                            <p:txEl>
                                              <p:pRg st="1" end="1"/>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down)">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梳理结构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看搭配与否。首先要采用紧缩法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抽取出句子的主干成分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即主语、谓语、宾语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检查是否有问题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再检查附加成分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即定语、状语、补语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审视修饰语和中心语之间、修饰语内部是否搭配、成分是否健全。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第三步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仿句类比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看相似与否。有的句子是否有毛病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一时拿不准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这时可以仿照原句的结构造一个常用的句子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经过比较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有没有问题就清楚了。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第四步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逻辑分析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看通与不通。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有的语病从语法上不好找毛病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就得从事理上进行分析。逻辑分析法要从概念使用、判断、推理方面考虑是否得当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语句的前后顺序、句间关系是否合适。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63972948"/>
      </p:ext>
    </p:extLst>
  </p:cSld>
  <p:clrMapOvr>
    <a:masterClrMapping/>
  </p:clrMapOvr>
  <p:transition>
    <p:fade thruBlk="1"/>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下列句子均有语病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请辨析改正。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一般人常常忽略的生活小事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作者却能够慧眼独具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将之信手拈来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寻找其叙述的价值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成为小说的有机组成部分。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为满足与日俱增的客流运输需求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缓解地铁线路载客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近日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广州地铁三号线再增加一列新车上线运营。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对那些刻苦训练的年轻运动员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即使他们在比赛中偶尔有发挥失常的情况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依然应该受到爱护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绝不能一棍子就把人打倒。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这部青春片带有鲜明的时代印记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表现了主人公坚守梦想的成长故事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具有极强的感染力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深深地打动了观众。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第二十五届国际记录片电影节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天里吸引了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多万名观众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来自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多个国家的近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2 500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名电影人、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多部电影前来参与。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50185654"/>
      </p:ext>
    </p:extLst>
  </p:cSld>
  <p:clrMapOvr>
    <a:masterClrMapping/>
  </p:clrMapOvr>
  <p:transition>
    <p:fade thruBlk="1"/>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根据其支配的对象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小说的有机组成部分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可以想到其陈述的对象应该是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生活小事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慧眼独具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信手拈来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等动词陈述的都是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的主语残缺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考虑到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生活小事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之间的关系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原句应该修正为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生活小事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成为小说的有机组成部分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缓解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应该支配的宾语是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压力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矛盾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而句子中没有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显然句子有缺宾语现象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依然应该受到爱护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陈述的对象应该是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那些刻苦训练的年轻运动员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介词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显然滥用了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无法支配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前来参与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能陈述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名电影人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却不能陈述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多部电影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13239078"/>
      </p:ext>
    </p:extLst>
  </p:cSld>
  <p:clrMapOvr>
    <a:masterClrMapping/>
  </p:clrMapOvr>
  <p:transition>
    <p:fade thruBlk="1"/>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叩问巧断语句病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第一步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找动词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叩问陈述对象是谁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陈述对象在哪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陈述是否有效。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根据动词的陈述对象是谁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来判定动词主语是否缺失。其次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动词的陈述对象在哪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这意味着句中残缺了主语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主语已在句中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只是被不当淹没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由此更易发现赘余现象。再次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陈述是否有效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这意味着动词有陈述对象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只是它无力陈述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这一个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它有它的适用对象。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第二步找动词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叩问支配对象是谁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支配对象在哪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支配是否有效。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动词的支配对象在哪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这意味着句中残缺了宾语。其次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动词的支配对象是谁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这意味着宾语已在句中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只是被不当淹没。再次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支配是否有效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这意味着动词有支配对象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只是它无力支配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这一个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它有它的适用对象。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8698723"/>
      </p:ext>
    </p:extLst>
  </p:cSld>
  <p:clrMapOvr>
    <a:masterClrMapping/>
  </p:clrMapOvr>
  <p:transition>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98478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下列各句中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没有语病的一句是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近日刚刚建成的西红门创业大街和青年创新创业大赛同步启动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绿色设计和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互联网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设计是本次赛事的两大主题。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最近几年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从中央到地方各级政府出台了一系列新能源汽车扶持政策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节能环保、经济实惠的新能源汽车逐渐进入老百姓的生活。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实时性是以互联网为载体的新媒体的重要特点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是通过图片、声音、文字对新近发生和正在发生的事件进行传播的。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广西传统文化既具有典型的本土特色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又兼有受中原文化、客家文化、湘楚文化共同影响下形成的其他特点。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本题考查辨析病句的能力。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主谓搭配不当。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创业大街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启动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不搭配。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主语残缺。根据句意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前加主语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新媒体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句式杂糅。应为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影响形成的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影响下形成的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478111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下列句子均有语病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请辨析改正。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坐上画舫游清江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如行画卷之中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江水清澈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绿树蓊郁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自然与人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和谐相依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随风生长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好一派如诗如画的风光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智利圣河塞矿被困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米深井下的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位矿工获救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不仅使智利在国际上的信誉大大提高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而且激发了智利人民空前的团结精神。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在此次重庆市青少年科技创新大赛中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同学们常围在一起相互鼓劲并认真总结得失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赢得的远远不只是比赛的胜负。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但不能与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随风生长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故搭配不当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引导的分句之间的关系是递进关系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一般体现语意由轻到重或范围由小到大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顺序由内而外等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这里应该将前后两个分句互换位置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最后一个分句中的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胜负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是两面词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与前面动词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赢得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搭配不当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胜负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胜利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95434977"/>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观</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察</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词</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辨正误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第一步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查句中的并列短语、并列成分、分句语序。尤其要注意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如果句子中有表示并列的词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或者有可以表示并列的标点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如顿号等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考生就要注意判断词语之间是否构成并列关系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前后词语是否搭配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排列的顺序是否符合逻辑等。</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对于复句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不仅要分析各个句子的语法构成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更要分析分句之间的关系是否恰当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次序是否合适。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32358625"/>
      </p:ext>
    </p:extLst>
  </p:cSld>
  <p:clrMapOvr>
    <a:masterClrMapping/>
  </p:clrMapOvr>
  <p:transition>
    <p:fade thruBlk="1"/>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查句中是否有两面词、介词是否有误用、代词指代是否明确。</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句子中如果有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好不好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等两面词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以便确定语句的前后是否有照应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有无两面对一面或是一面对两面的错误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如果句子中出现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等介词时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考生就要考虑句子是否滥用介词造成主语残缺、搭配不当、主客颠倒等问题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如果句子中出现了代词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考生就要仔细弄清它所指代的对象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分析是否有语意不明或语意重复的语病。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94426050"/>
      </p:ext>
    </p:extLst>
  </p:cSld>
  <p:clrMapOvr>
    <a:masterClrMapping/>
  </p:clrMapOvr>
  <p:transition>
    <p:fade thruBlk="1"/>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9"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河南周口一模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下列各句中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没有语病的一句是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一场致使近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余人死伤的惨烈事故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再一次让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压缩工期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这个严重违背工程建设规律的普遍现象成为了整个社会关注和讨论的焦点。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有时候我会想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那些事业有成、呼风唤雨的人固然有天生的天赋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但是后天的努力也是必不可少的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否则就很难不同凡响。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自媒体时代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传统媒体最为世人所怀疑的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也正在于其是否已经在权力或利益裹挟中迷失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变得越来越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官僚化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难以担当国家和公众利益的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看门狗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卡斯特罗尽管逃脱暗杀的过程有太多未解之谜和侥幸因素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但古巴能在美国排山倒海的压力下生存下来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其中却有着坚实的国际关系和国内治理的因素</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42673079"/>
      </p:ext>
    </p:extLst>
  </p:cSld>
  <p:clrMapOvr>
    <a:masterClrMapping/>
  </p:clrMapOvr>
  <p:transition>
    <p:fade thruBlk="1"/>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9"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不合逻辑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可删去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天生的天赋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成分赘余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可删去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天生的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优势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关联词语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位置不当。可将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卡斯特罗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51645589"/>
      </p:ext>
    </p:extLst>
  </p:cSld>
  <p:clrMapOvr>
    <a:masterClrMapping/>
  </p:clrMapOvr>
  <p:transition>
    <p:fade thruBlk="1"/>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9"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河北衡水中学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下列各句中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没有语病的一句是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一旦流星在灿烂的天空开始炫耀自己的光亮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也就即将结束自己的一切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人也如此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即便取得再大的成就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也要保持低调做人的态度。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她在不久前结束的珠海航展上表示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无论从身体上还是心理上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如果要跟男飞行员达到一个同样的水平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我们女飞行员注定要付出更多。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有人说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既然生活不如自然那般美好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但我们仍可让生活充满诗意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对于我们每个人而言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其实都拥有一座属于自己的精神家园。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生活中有许多被我们忽视的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夜班族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后新蓝领选择做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夜班族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主要原因是受自身工作性质与公司安排等内外因素影响。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28642283"/>
      </p:ext>
    </p:extLst>
  </p:cSld>
  <p:clrMapOvr>
    <a:masterClrMapping/>
  </p:clrMapOvr>
  <p:transition>
    <p:fade thruBlk="1"/>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9"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语序不当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主语是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作后面两个分句的主语。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搭配不当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句式杂糅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删掉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或改为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主要原因是自身工作性质与公司安排等内外因素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296765569"/>
      </p:ext>
    </p:extLst>
  </p:cSld>
  <p:clrMapOvr>
    <a:masterClrMapping/>
  </p:clrMapOvr>
  <p:transition>
    <p:fade thruBlk="1"/>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9"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广东湛江一模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下列各句中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没有语病的一句是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破坏售票市场秩序的行为固然可恶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但对那种不同于传统黄牛非法倒票的技术抢票行为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是否要立法进行厘清则值得商榷。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国家信访局相关负责人表示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信访督查工作还存在着督查程序不规范、督查质量不高、工作开展不平衡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需要予以加强和规范。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周有光不仅在《汉语拼音方案》制订和推广方面的贡献卓著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而且取得了在汉语拼音应用现代化、国际化等方面的成就也是巨大的。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D.2017</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年春节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微信表情和音视频通话成了用户表达新春祝福、分享新年喜悦最便捷的方式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鸡年大吉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的表情成为最火的表情。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7878364"/>
      </p:ext>
    </p:extLst>
  </p:cSld>
  <p:clrMapOvr>
    <a:masterClrMapping/>
  </p:clrMapOvr>
  <p:transition>
    <p:fade thruBlk="1"/>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9"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716732"/>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搭配不当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厘清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的对象不能是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厘清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成分残缺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存在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缺宾语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不平衡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后面加上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的现象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句式杂糅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取得了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删除</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056702533"/>
      </p:ext>
    </p:extLst>
  </p:cSld>
  <p:clrMapOvr>
    <a:masterClrMapping/>
  </p:clrMapOvr>
  <p:transition>
    <p:fade thruBlk="1"/>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9"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38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湖北四市六校联考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下列各项中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没有语病的一项是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中国海军航母辽宁舰结束南海训练北返穿不穿过台湾海峡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现在最焦急的莫过于我国台湾的一些媒体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他们甚至比台军还要着急。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B.12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日本汉字能力检定协会公布了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年度汉字热词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得票最高的字为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字理由有里约奥运夺金、美国候任总统特朗普标志性的金发等原因。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中国的人民币和沙特以及阿联酋的货币进行直接交易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极大地动摇了美元在全球的世界货币霸主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必然会引起美国的疯狂报复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甚至不惜发动战争。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现在南海局势正步入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小阳春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而美国仍意图制造南海的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倒春寒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。在这个菲律宾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葫芦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被按下去的当口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让新的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浮上来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符合美国的战略需要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越南或许就是美国眼中可用的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27988312"/>
      </p:ext>
    </p:extLst>
  </p:cSld>
  <p:clrMapOvr>
    <a:masterClrMapping/>
  </p:clrMapOvr>
  <p:transition>
    <p:fade thruBlk="1"/>
  </p:transition>
  <p:timing>
    <p:tnLst>
      <p:par>
        <p:cTn id="1" dur="indefinite" restart="never" nodeType="tmRoot"/>
      </p:par>
    </p:tnLst>
  </p:timing>
</p:sld>
</file>

<file path=ppt/theme/theme1.xml><?xml version="1.0" encoding="utf-8"?>
<a:theme xmlns:a="http://schemas.openxmlformats.org/drawingml/2006/main" name="总复习全优设计模板">
  <a:themeElements>
    <a:clrScheme name="行云流水">
      <a:dk1>
        <a:sysClr val="windowText" lastClr="000000"/>
      </a:dk1>
      <a:lt1>
        <a:sysClr val="window" lastClr="FFFFFF"/>
      </a:lt1>
      <a:dk2>
        <a:srgbClr val="411401"/>
      </a:dk2>
      <a:lt2>
        <a:srgbClr val="FFE6E6"/>
      </a:lt2>
      <a:accent1>
        <a:srgbClr val="A24A48"/>
      </a:accent1>
      <a:accent2>
        <a:srgbClr val="B2935C"/>
      </a:accent2>
      <a:accent3>
        <a:srgbClr val="6A9A9A"/>
      </a:accent3>
      <a:accent4>
        <a:srgbClr val="B2B787"/>
      </a:accent4>
      <a:accent5>
        <a:srgbClr val="91644B"/>
      </a:accent5>
      <a:accent6>
        <a:srgbClr val="654A76"/>
      </a:accent6>
      <a:hlink>
        <a:srgbClr val="00A800"/>
      </a:hlink>
      <a:folHlink>
        <a:srgbClr val="FF00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高考高手模板.potx" id="{6EC66CC6-40A1-4B4F-8447-5A80EDE77EB4}" vid="{AD94AD44-D5C9-417C-AFBB-ED38CDD4294B}"/>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高考高手模板</Template>
  <TotalTime>100</TotalTime>
  <Words>11640</Words>
  <Application>Microsoft Office PowerPoint</Application>
  <PresentationFormat>全屏显示(4:3)</PresentationFormat>
  <Paragraphs>912</Paragraphs>
  <Slides>108</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108</vt:i4>
      </vt:variant>
    </vt:vector>
  </HeadingPairs>
  <TitlesOfParts>
    <vt:vector size="120" baseType="lpstr">
      <vt:lpstr>Adobe 黑体 Std R</vt:lpstr>
      <vt:lpstr>NEU-BZ-S92</vt:lpstr>
      <vt:lpstr>方正书宋_GBK</vt:lpstr>
      <vt:lpstr>方正硬笔楷书简体</vt:lpstr>
      <vt:lpstr>黑体</vt:lpstr>
      <vt:lpstr>楷体</vt:lpstr>
      <vt:lpstr>宋体</vt:lpstr>
      <vt:lpstr>Arial</vt:lpstr>
      <vt:lpstr>Calibri</vt:lpstr>
      <vt:lpstr>Times New Roman</vt:lpstr>
      <vt:lpstr>总复习全优设计模板</vt:lpstr>
      <vt:lpstr>文档</vt:lpstr>
      <vt:lpstr>专题八  辨析并修改病句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dbc</cp:lastModifiedBy>
  <cp:revision>语文备课大师【全免费】</cp:revision>
  <dcterms:created xsi:type="dcterms:W3CDTF">2017-06-15T06:40:16Z</dcterms:created>
  <dcterms:modified xsi:type="dcterms:W3CDTF">2017-06-17T02:39:58Z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