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323" r:id="rId3"/>
    <p:sldId id="1170" r:id="rId5"/>
    <p:sldId id="1171" r:id="rId6"/>
    <p:sldId id="1172" r:id="rId7"/>
    <p:sldId id="1114" r:id="rId8"/>
    <p:sldId id="1138" r:id="rId9"/>
    <p:sldId id="1140" r:id="rId10"/>
    <p:sldId id="1132" r:id="rId11"/>
    <p:sldId id="1188" r:id="rId12"/>
    <p:sldId id="1176" r:id="rId13"/>
    <p:sldId id="1117" r:id="rId14"/>
    <p:sldId id="1118" r:id="rId15"/>
    <p:sldId id="1119" r:id="rId16"/>
    <p:sldId id="1141" r:id="rId17"/>
    <p:sldId id="1173" r:id="rId18"/>
    <p:sldId id="1175" r:id="rId19"/>
    <p:sldId id="1145" r:id="rId20"/>
    <p:sldId id="1144" r:id="rId21"/>
    <p:sldId id="1142" r:id="rId22"/>
    <p:sldId id="1133" r:id="rId23"/>
    <p:sldId id="1178" r:id="rId24"/>
    <p:sldId id="1146" r:id="rId25"/>
    <p:sldId id="1180" r:id="rId26"/>
    <p:sldId id="1179" r:id="rId27"/>
    <p:sldId id="1182" r:id="rId28"/>
    <p:sldId id="1149" r:id="rId29"/>
    <p:sldId id="1183" r:id="rId30"/>
    <p:sldId id="1156" r:id="rId31"/>
    <p:sldId id="1164" r:id="rId32"/>
    <p:sldId id="1150" r:id="rId33"/>
    <p:sldId id="1151" r:id="rId34"/>
    <p:sldId id="1152" r:id="rId35"/>
    <p:sldId id="1153" r:id="rId36"/>
    <p:sldId id="1154" r:id="rId37"/>
    <p:sldId id="1167" r:id="rId38"/>
    <p:sldId id="1168" r:id="rId39"/>
    <p:sldId id="1120" r:id="rId40"/>
    <p:sldId id="1100" r:id="rId41"/>
    <p:sldId id="1106" r:id="rId42"/>
    <p:sldId id="1103" r:id="rId43"/>
    <p:sldId id="1113" r:id="rId44"/>
    <p:sldId id="1185" r:id="rId45"/>
    <p:sldId id="1186" r:id="rId46"/>
    <p:sldId id="1187" r:id="rId47"/>
    <p:sldId id="1121" r:id="rId4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幼圆" panose="02010509060101010101" pitchFamily="49" charset="-122"/>
      <p:regular r:id="rId55"/>
    </p:embeddedFont>
    <p:embeddedFont>
      <p:font typeface="微软雅黑" panose="020B0503020204020204" pitchFamily="34" charset="-122"/>
      <p:regular r:id="rId56"/>
    </p:embeddedFont>
    <p:embeddedFont>
      <p:font typeface="Calibri" panose="020F0502020204030204" charset="0"/>
      <p:regular r:id="rId57"/>
      <p:bold r:id="rId58"/>
      <p:italic r:id="rId59"/>
      <p:boldItalic r:id="rId60"/>
    </p:embeddedFont>
    <p:embeddedFont>
      <p:font typeface="华文楷体" panose="02010600040101010101" pitchFamily="2" charset="-122"/>
      <p:regular r:id="rId61"/>
    </p:embeddedFont>
    <p:embeddedFont>
      <p:font typeface="仿宋" panose="02010609060101010101" pitchFamily="49" charset="-122"/>
      <p:regular r:id="rId62"/>
    </p:embeddedFont>
  </p:embeddedFontLst>
  <p:custDataLst>
    <p:tags r:id="rId6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00B050"/>
    <a:srgbClr val="FF0000"/>
    <a:srgbClr val="0066FF"/>
    <a:srgbClr val="A38302"/>
    <a:srgbClr val="FEFCDE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110" d="100"/>
          <a:sy n="110" d="100"/>
        </p:scale>
        <p:origin x="-552" y="-53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2"/>
        <p:guide pos="225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3.xml"/><Relationship Id="rId62" Type="http://schemas.openxmlformats.org/officeDocument/2006/relationships/font" Target="fonts/font10.fntdata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slide" Target="slides/slide3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179512" y="98748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习作：那一刻，我长大了</a:t>
            </a:r>
            <a:endParaRPr lang="zh-CN" altLang="en-US" sz="1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654103"/>
            <a:ext cx="9144000" cy="4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://p0.so.qhimgs1.com/bdr/_240_/t01aab09611d85ef5da.jpg"/>
          <p:cNvPicPr>
            <a:picLocks noChangeAspect="1" noChangeArrowheads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07396"/>
            <a:ext cx="936104" cy="93610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hyperlink" Target="&#33539;&#25991;2&#65306;&#25105;&#33021;&#29031;&#39038;&#22920;&#22920;&#65292;&#25105;&#38271;&#22823;&#20102;.pptx" TargetMode="External"/><Relationship Id="rId2" Type="http://schemas.openxmlformats.org/officeDocument/2006/relationships/image" Target="../media/image33.png"/><Relationship Id="rId1" Type="http://schemas.openxmlformats.org/officeDocument/2006/relationships/hyperlink" Target="&#33539;&#25991;1&#65306;&#37027;&#19968;&#21051;&#65292;&#25105;&#38271;&#22823;&#20102;.pptx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openxmlformats.org/officeDocument/2006/relationships/tags" Target="../tags/tag2.xml"/><Relationship Id="rId1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1275606"/>
            <a:ext cx="6858048" cy="107721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翻开记忆的相册，成长的日子历历在目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3758" y="1500180"/>
            <a:ext cx="6000792" cy="130035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一起来看看课本中为我们提供了哪些瞬间。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131590"/>
            <a:ext cx="4572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今年我过生日，妈妈给我切蛋糕的时候，我发现她的眼角出现了浅浅的皱纹。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168" y="958020"/>
            <a:ext cx="2470421" cy="2871200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488271" y="2706646"/>
            <a:ext cx="52618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妈妈每天为我，为我们这个家操劳，妈妈在慢慢变老，而我长大了。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321571" y="2422931"/>
            <a:ext cx="35004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1059582"/>
            <a:ext cx="48577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今天爷爷走了很远的路，给我买了一双心爱的球鞋。接过爷爷递过来的球鞋，我感觉手上沉甸甸的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29256" y="1479313"/>
            <a:ext cx="3435750" cy="2325920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直接连接符 5"/>
          <p:cNvCxnSpPr/>
          <p:nvPr/>
        </p:nvCxnSpPr>
        <p:spPr>
          <a:xfrm>
            <a:off x="642910" y="2367988"/>
            <a:ext cx="435771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60032" y="1942722"/>
            <a:ext cx="3276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42910" y="2796616"/>
            <a:ext cx="284897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000100" y="2939492"/>
            <a:ext cx="4357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爷爷为了我而忙碌辛劳，我感觉到自己长大了。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1454" y="894713"/>
            <a:ext cx="414340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上个星期，第一次在班里当众发言，我很紧张。看到同学们鼓励的目光，我又有了信心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83500" y="762779"/>
            <a:ext cx="3217590" cy="2258217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1273282" y="2689213"/>
            <a:ext cx="329013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20082" y="3117841"/>
            <a:ext cx="4214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能够自信地展示自己，让我感觉到自己长大了。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7757" y="1491630"/>
            <a:ext cx="7143800" cy="150964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哪个时刻、哪件事情让你突然觉得自己长大了？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572042" y="3464330"/>
            <a:ext cx="3607240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跟妈妈学包饺子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34" y="714362"/>
            <a:ext cx="3384376" cy="2470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2"/>
          <p:cNvSpPr txBox="1"/>
          <p:nvPr/>
        </p:nvSpPr>
        <p:spPr>
          <a:xfrm>
            <a:off x="5124799" y="3464330"/>
            <a:ext cx="3656155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照顾生病的妈妈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00391" y="729617"/>
            <a:ext cx="3236166" cy="2493255"/>
            <a:chOff x="5283925" y="1122921"/>
            <a:chExt cx="3236166" cy="2493255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3925" y="1122921"/>
              <a:ext cx="3236166" cy="2493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1280275"/>
              <a:ext cx="1028058" cy="677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5160604" y="3723878"/>
            <a:ext cx="3011796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一个人走夜路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39863" y="699541"/>
            <a:ext cx="2663205" cy="2859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2"/>
          <p:cNvSpPr txBox="1"/>
          <p:nvPr/>
        </p:nvSpPr>
        <p:spPr>
          <a:xfrm>
            <a:off x="899592" y="3801779"/>
            <a:ext cx="3590101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为大家表演节目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5915" y="699542"/>
            <a:ext cx="2853110" cy="285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3758" y="1500180"/>
            <a:ext cx="6000792" cy="130035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想一想：我们</a:t>
            </a:r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4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从哪些方面来写这件事？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472" y="142874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1102927" y="808230"/>
            <a:ext cx="2376264" cy="648071"/>
            <a:chOff x="1115616" y="627534"/>
            <a:chExt cx="2736304" cy="648071"/>
          </a:xfrm>
        </p:grpSpPr>
        <p:sp>
          <p:nvSpPr>
            <p:cNvPr id="4" name="矩形标注 3"/>
            <p:cNvSpPr/>
            <p:nvPr/>
          </p:nvSpPr>
          <p:spPr>
            <a:xfrm>
              <a:off x="1115616" y="627534"/>
              <a:ext cx="2736304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15616" y="689959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prstClr val="black"/>
                  </a:solidFill>
                </a:rPr>
                <a:t>怎么做馅儿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6"/>
          <p:cNvGrpSpPr/>
          <p:nvPr/>
        </p:nvGrpSpPr>
        <p:grpSpPr>
          <a:xfrm>
            <a:off x="3832281" y="393471"/>
            <a:ext cx="2520280" cy="648071"/>
            <a:chOff x="1115616" y="627534"/>
            <a:chExt cx="3302843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2762378" cy="648071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50107" y="689959"/>
              <a:ext cx="31683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怎么包饺子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274835" y="1907336"/>
            <a:ext cx="2208934" cy="720080"/>
            <a:chOff x="1115616" y="627534"/>
            <a:chExt cx="2997838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4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7150" y="689959"/>
              <a:ext cx="2736304" cy="425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怎么擀皮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214282" y="3214692"/>
            <a:ext cx="2843808" cy="711699"/>
            <a:chOff x="646938" y="627534"/>
            <a:chExt cx="3194032" cy="1016533"/>
          </a:xfrm>
        </p:grpSpPr>
        <p:sp>
          <p:nvSpPr>
            <p:cNvPr id="14" name="矩形标注 13"/>
            <p:cNvSpPr/>
            <p:nvPr/>
          </p:nvSpPr>
          <p:spPr>
            <a:xfrm>
              <a:off x="646938" y="627534"/>
              <a:ext cx="3194032" cy="1016533"/>
            </a:xfrm>
            <a:prstGeom prst="wedgeRectCallout">
              <a:avLst>
                <a:gd name="adj1" fmla="val 56976"/>
                <a:gd name="adj2" fmla="val -9599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6938" y="723636"/>
              <a:ext cx="3194032" cy="74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为什么学包饺子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6741133" y="3296710"/>
            <a:ext cx="1666471" cy="523220"/>
            <a:chOff x="1115616" y="627534"/>
            <a:chExt cx="2345404" cy="585645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75735"/>
                <a:gd name="adj2" fmla="val -5869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15616" y="689959"/>
              <a:ext cx="23454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black"/>
                  </a:solidFill>
                </a:rPr>
                <a:t>……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9"/>
          <p:cNvGrpSpPr/>
          <p:nvPr/>
        </p:nvGrpSpPr>
        <p:grpSpPr>
          <a:xfrm>
            <a:off x="6352561" y="1041542"/>
            <a:ext cx="2171977" cy="662125"/>
            <a:chOff x="1115616" y="627534"/>
            <a:chExt cx="2439463" cy="945726"/>
          </a:xfrm>
        </p:grpSpPr>
        <p:sp>
          <p:nvSpPr>
            <p:cNvPr id="21" name="矩形标注 20"/>
            <p:cNvSpPr/>
            <p:nvPr/>
          </p:nvSpPr>
          <p:spPr>
            <a:xfrm>
              <a:off x="1115616" y="627534"/>
              <a:ext cx="2345405" cy="945726"/>
            </a:xfrm>
            <a:prstGeom prst="wedgeRectCallout">
              <a:avLst>
                <a:gd name="adj1" fmla="val -77582"/>
                <a:gd name="adj2" fmla="val 5158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09676" y="723636"/>
              <a:ext cx="2345403" cy="74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怎么煮饺子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23"/>
          <p:cNvGrpSpPr/>
          <p:nvPr/>
        </p:nvGrpSpPr>
        <p:grpSpPr>
          <a:xfrm>
            <a:off x="6620149" y="2067694"/>
            <a:ext cx="2523851" cy="1021391"/>
            <a:chOff x="1115616" y="627534"/>
            <a:chExt cx="2439463" cy="1458872"/>
          </a:xfrm>
        </p:grpSpPr>
        <p:sp>
          <p:nvSpPr>
            <p:cNvPr id="25" name="矩形标注 24"/>
            <p:cNvSpPr/>
            <p:nvPr/>
          </p:nvSpPr>
          <p:spPr>
            <a:xfrm>
              <a:off x="1115616" y="627534"/>
              <a:ext cx="2345405" cy="945726"/>
            </a:xfrm>
            <a:prstGeom prst="wedgeRectCallout">
              <a:avLst>
                <a:gd name="adj1" fmla="val -68733"/>
                <a:gd name="adj2" fmla="val 843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15616" y="723636"/>
              <a:ext cx="2439463" cy="1362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吃饺子的情景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286116" y="392907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跟妈妈学包饺子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02" y="1500180"/>
            <a:ext cx="3226483" cy="23955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28992" y="407194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照顾生病的妈妈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1571604" y="642924"/>
            <a:ext cx="3000396" cy="571504"/>
            <a:chOff x="811510" y="524654"/>
            <a:chExt cx="3455002" cy="571504"/>
          </a:xfrm>
        </p:grpSpPr>
        <p:sp>
          <p:nvSpPr>
            <p:cNvPr id="4" name="矩形标注 3"/>
            <p:cNvSpPr/>
            <p:nvPr/>
          </p:nvSpPr>
          <p:spPr>
            <a:xfrm>
              <a:off x="893772" y="524654"/>
              <a:ext cx="3290478" cy="571504"/>
            </a:xfrm>
            <a:prstGeom prst="wedgeRectCallout">
              <a:avLst>
                <a:gd name="adj1" fmla="val 40603"/>
                <a:gd name="adj2" fmla="val 12911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11510" y="524654"/>
              <a:ext cx="34550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prstClr val="black"/>
                  </a:solidFill>
                </a:rPr>
                <a:t>我怎么照顾妈妈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6"/>
          <p:cNvGrpSpPr/>
          <p:nvPr/>
        </p:nvGrpSpPr>
        <p:grpSpPr>
          <a:xfrm>
            <a:off x="5072066" y="642924"/>
            <a:ext cx="3071834" cy="648071"/>
            <a:chOff x="1115616" y="627534"/>
            <a:chExt cx="4400138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4400138" cy="648071"/>
            </a:xfrm>
            <a:prstGeom prst="wedgeRectCallout">
              <a:avLst>
                <a:gd name="adj1" fmla="val -32806"/>
                <a:gd name="adj2" fmla="val 124229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50107" y="689959"/>
              <a:ext cx="39847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妈妈感动的样子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274835" y="1785933"/>
            <a:ext cx="2027109" cy="1000129"/>
            <a:chOff x="1115616" y="611817"/>
            <a:chExt cx="2751077" cy="813410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2"/>
              <a:ext cx="2736304" cy="797695"/>
            </a:xfrm>
            <a:prstGeom prst="wedgeRectCallout">
              <a:avLst>
                <a:gd name="adj1" fmla="val 86136"/>
                <a:gd name="adj2" fmla="val -72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30389" y="611817"/>
              <a:ext cx="2736304" cy="775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妈妈看到我时的表现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285720" y="3075806"/>
            <a:ext cx="2071702" cy="1067580"/>
            <a:chOff x="1061904" y="627534"/>
            <a:chExt cx="2326839" cy="1524845"/>
          </a:xfrm>
        </p:grpSpPr>
        <p:sp>
          <p:nvSpPr>
            <p:cNvPr id="14" name="矩形标注 13"/>
            <p:cNvSpPr/>
            <p:nvPr/>
          </p:nvSpPr>
          <p:spPr>
            <a:xfrm>
              <a:off x="1115615" y="627534"/>
              <a:ext cx="2273128" cy="1524845"/>
            </a:xfrm>
            <a:prstGeom prst="wedgeRectCallout">
              <a:avLst>
                <a:gd name="adj1" fmla="val 70154"/>
                <a:gd name="adj2" fmla="val -73689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1904" y="723636"/>
              <a:ext cx="2326839" cy="1362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</a:rPr>
                <a:t> 妈妈为什么生病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7020272" y="2002117"/>
            <a:ext cx="1666471" cy="523220"/>
            <a:chOff x="1115616" y="627534"/>
            <a:chExt cx="2345404" cy="585645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82594"/>
                <a:gd name="adj2" fmla="val 4325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15616" y="689959"/>
              <a:ext cx="23454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black"/>
                  </a:solidFill>
                </a:rPr>
                <a:t>……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16" name="Picture 2" descr="C:\Users\zhangye\Desktop\妈妈生病了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0657" y="1717959"/>
            <a:ext cx="3259535" cy="21898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83029"/>
            <a:ext cx="4333875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8546" y="383030"/>
            <a:ext cx="3581400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716058" y="3983429"/>
            <a:ext cx="4032448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来到这个世界啦！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828626" y="3997121"/>
            <a:ext cx="2520280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我会坐啦！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203598"/>
            <a:ext cx="5643602" cy="105413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想一想：我们怎样才能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把事情的经过写清楚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059582"/>
            <a:ext cx="7416824" cy="2531462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经过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清楚就是要交代清楚记事记叙文的“六要素”，即要把事情发生的时间、地点、人物，事情的原因、经过、结果交代清楚。其中，要详细写事情的经过。 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3052359" y="1199922"/>
            <a:ext cx="2228248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834744" y="996285"/>
            <a:ext cx="7776864" cy="33932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星期天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，我写完作业，在收拾书包时，见书桌上乱七八糟，平时都是妈妈帮我收拾，今天我就自己收拾吧！首先，我将经常不看的书整理好，整齐地放到书架上。然后，把妈妈给我买的资料按语文、数学、英语的顺序，摆放在随手可以拿到的地方；把各色圆珠笔放到笔筒里。最后，找一块抹布，浸水、拧干，轻轻将桌子上灰尘擦干净，将台灯擦干净。书桌整理好了，一看，哈，书桌好像变大了！坐在整理好的书桌前，这一刻，我感觉自己真棒，我长大了！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3758" y="1500180"/>
            <a:ext cx="6000792" cy="191590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想一想：怎样把自己感到自己长大了的“那一刻”的情形写具体呢？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3052359" y="1199922"/>
            <a:ext cx="2228248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899592" y="1519529"/>
            <a:ext cx="3643338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梅花魂</a:t>
            </a:r>
            <a:r>
              <a:rPr lang="en-US" altLang="zh-CN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一文中“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珍爱梅图”这件事是这样写的：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80607" y="770306"/>
            <a:ext cx="2706108" cy="350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827584" y="1209839"/>
            <a:ext cx="7992888" cy="136191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“孩子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要管教好，这清白的梅花，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是能玷污的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罢，便用保险刀片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刮去污迹，又用细绸子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抹净。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15616" y="2854700"/>
            <a:ext cx="7272808" cy="11331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作者运用语言描写、动作描写、以及反问句式表达了外祖父对梅花图的珍爱。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698" y="483518"/>
            <a:ext cx="198804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珍爱墨梅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0500" y="339502"/>
            <a:ext cx="8499972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仿照课文，请你运用多种描写方法、修辞手法等写一件事。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904" y="411510"/>
            <a:ext cx="520700" cy="50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9552" y="1459686"/>
            <a:ext cx="82839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别看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我小，我却能把袜子洗干净。首先，我把水龙头拧开接了半盆水。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挽起袖子把袜子打湿，打上香香的肥皂。然后，我用小手搓洗袜子，不一会儿袜子上就冒出了许多泡泡，非常好玩。最后，我用水把袜子冲洗干净。过了一会儿，一双双硬硬的黑乎乎的袜子就被我洗得干干净净了。晾衣绳上，一只只洗干净的袜子，像一只只可爱的小精灵，它们在阳光下随风轻轻摆动，是在向我道谢吧！望着它们，我心里是满满的成就感，我长大了，我自己的事情能自己做了，好开心啊！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3758" y="1500180"/>
            <a:ext cx="6000792" cy="130035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你知道如何记录当时的真实感受吗？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458063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月是故乡明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一课中，作者是怎样表达自己的真实感受的？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3528" y="987574"/>
            <a:ext cx="8352928" cy="3384376"/>
            <a:chOff x="323528" y="1347614"/>
            <a:chExt cx="8352928" cy="3384376"/>
          </a:xfrm>
        </p:grpSpPr>
        <p:sp>
          <p:nvSpPr>
            <p:cNvPr id="4" name="横卷形 3"/>
            <p:cNvSpPr/>
            <p:nvPr/>
          </p:nvSpPr>
          <p:spPr>
            <a:xfrm>
              <a:off x="323528" y="1347614"/>
              <a:ext cx="8352928" cy="3384376"/>
            </a:xfrm>
            <a:prstGeom prst="horizontalScroll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文本框 99"/>
            <p:cNvSpPr txBox="1"/>
            <p:nvPr/>
          </p:nvSpPr>
          <p:spPr>
            <a:xfrm>
              <a:off x="857224" y="1857370"/>
              <a:ext cx="7704856" cy="2308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6070"/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在这期间，我曾到过世界上将近三十个国家，看到过许许多多的月亮。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在风光旖旎的瑞士莱蒙湖上，在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无边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无垠的非洲大沙漠中，在碧波万顷的大海中，在巍峨雄奇的高山上，我都看到过月亮。这些月亮应该说都是美妙绝伦的，我都非常喜欢。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但是，看到它们，我就立刻想到我故乡那个苇坑上面和水中的那个小月亮。</a:t>
              </a:r>
              <a:endPara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92031" y="4239547"/>
            <a:ext cx="5568201" cy="5724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叙事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和抒情相结合，说真话，诉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真情。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14747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学会了骑自行车，第一天自己骑着自行车上学、放学，再也不用父母紧紧张张地接送我了。我很自豪：我长大了！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772092"/>
            <a:ext cx="70717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件事让我明白：时尚的衣着，不代表长大，个子长高，也不代表长大；懂事，有一颗感恩的心，学会体谅他人，才是真正地长大！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458063"/>
            <a:ext cx="644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你也试着表达一下自己的真实感受吧！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" y="714362"/>
            <a:ext cx="369641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5100" y="714362"/>
            <a:ext cx="353102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2"/>
          <p:cNvSpPr txBox="1"/>
          <p:nvPr/>
        </p:nvSpPr>
        <p:spPr>
          <a:xfrm>
            <a:off x="428596" y="3343524"/>
            <a:ext cx="4621063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我迈出了人生第一步。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325141" y="3338850"/>
            <a:ext cx="3240360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我上幼儿园了。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491630"/>
            <a:ext cx="5760641" cy="117724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关于这篇习作，你还有什么好的想法吗？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089" y="148706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539552" y="627534"/>
            <a:ext cx="7704856" cy="138499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采用“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”的结构。开头扣题。中间部分具体叙述事情的经过和心理变化过程。结尾照应开头，再次点题，突出中心。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535756" y="2121699"/>
            <a:ext cx="7974083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描写时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，我重点运用心理描写的方法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变化的过程，长大的过程。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8311" y="1772765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539552" y="3243376"/>
            <a:ext cx="7776864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我会用排比的修辞手法引出“那一刻，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我长大了”的话题。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47664" y="1491630"/>
            <a:ext cx="72564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你想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写哪个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感到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长大的瞬间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呢？不要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急于下笔，先好好构思，编写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好写作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6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044192"/>
            <a:ext cx="7272808" cy="353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印象最深刻的感觉到自己长大了的事情是什么？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怎样把这件事的经过写清楚？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运用什么描写方法、修辞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手法把瞬间写具体？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真实感受？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打算拟什么题目？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0364" y="267494"/>
            <a:ext cx="2928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86116" y="785800"/>
            <a:ext cx="1620180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51824" y="2290762"/>
              <a:ext cx="12109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93435" y="580909"/>
            <a:ext cx="630513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那一刻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，我长大了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1014053"/>
            <a:ext cx="288032" cy="2762726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3157845" y="2008977"/>
            <a:ext cx="1876722" cy="730908"/>
            <a:chOff x="2098768" y="2336363"/>
            <a:chExt cx="1876722" cy="73090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63318" y="2357963"/>
              <a:ext cx="1412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12"/>
          <p:cNvGrpSpPr/>
          <p:nvPr/>
        </p:nvGrpSpPr>
        <p:grpSpPr>
          <a:xfrm>
            <a:off x="3357554" y="3500444"/>
            <a:ext cx="1620180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55776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5272932" y="1797774"/>
            <a:ext cx="306264" cy="1125592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0694" y="1643056"/>
            <a:ext cx="2178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给妈妈喂饭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2428874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给妈妈洗脚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86380" y="3500444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表达自己的情感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07796" y="1661243"/>
            <a:ext cx="6976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dirty="0" smtClean="0">
                <a:ln w="11430"/>
                <a:gradFill>
                  <a:gsLst>
                    <a:gs pos="0">
                      <a:srgbClr val="F07474">
                        <a:tint val="70000"/>
                        <a:satMod val="245000"/>
                      </a:srgbClr>
                    </a:gs>
                    <a:gs pos="75000">
                      <a:srgbClr val="F07474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07474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重</a:t>
            </a:r>
            <a:endParaRPr lang="en-US" altLang="zh-CN" sz="4000" b="1" dirty="0" smtClean="0">
              <a:ln w="11430"/>
              <a:gradFill>
                <a:gsLst>
                  <a:gs pos="0">
                    <a:srgbClr val="F07474">
                      <a:tint val="70000"/>
                      <a:satMod val="245000"/>
                    </a:srgbClr>
                  </a:gs>
                  <a:gs pos="75000">
                    <a:srgbClr val="F07474">
                      <a:tint val="90000"/>
                      <a:shade val="60000"/>
                      <a:satMod val="240000"/>
                    </a:srgbClr>
                  </a:gs>
                  <a:gs pos="100000">
                    <a:srgbClr val="F07474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zh-CN" altLang="en-US" sz="4000" b="1" dirty="0" smtClean="0">
                <a:ln w="11430"/>
                <a:gradFill>
                  <a:gsLst>
                    <a:gs pos="0">
                      <a:srgbClr val="F07474">
                        <a:tint val="70000"/>
                        <a:satMod val="245000"/>
                      </a:srgbClr>
                    </a:gs>
                    <a:gs pos="75000">
                      <a:srgbClr val="F07474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07474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点</a:t>
            </a:r>
            <a:endParaRPr lang="zh-CN" altLang="en-US" sz="4000" b="1" dirty="0">
              <a:ln w="11430"/>
              <a:gradFill>
                <a:gsLst>
                  <a:gs pos="0">
                    <a:srgbClr val="F07474">
                      <a:tint val="70000"/>
                      <a:satMod val="245000"/>
                    </a:srgbClr>
                  </a:gs>
                  <a:gs pos="75000">
                    <a:srgbClr val="F07474">
                      <a:tint val="90000"/>
                      <a:shade val="60000"/>
                      <a:satMod val="240000"/>
                    </a:srgbClr>
                  </a:gs>
                  <a:gs pos="100000">
                    <a:srgbClr val="F07474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左大括号 31"/>
          <p:cNvSpPr/>
          <p:nvPr/>
        </p:nvSpPr>
        <p:spPr>
          <a:xfrm rot="10800000">
            <a:off x="7678869" y="1706065"/>
            <a:ext cx="280317" cy="1233797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86380" y="571486"/>
            <a:ext cx="258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我很挂念生病的妈妈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85852" y="3143254"/>
            <a:ext cx="1985711" cy="12468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642924"/>
            <a:ext cx="1571636" cy="103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 descr="C:\Users\zhangye\Desktop\妈妈生病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6524" y="1881419"/>
            <a:ext cx="1629768" cy="109491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1" grpId="0"/>
      <p:bldP spid="30" grpId="0"/>
      <p:bldP spid="31" grpId="0"/>
      <p:bldP spid="32" grpId="0" animBg="1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539552" y="627534"/>
            <a:ext cx="720080" cy="403187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那一刻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，我长大了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475656" y="915566"/>
            <a:ext cx="288032" cy="3528392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197299" y="627534"/>
            <a:ext cx="4028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紧扣题目，解读“长大”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rot="10800000" flipH="1">
            <a:off x="4067944" y="1419622"/>
            <a:ext cx="297904" cy="2080302"/>
          </a:xfrm>
          <a:prstGeom prst="leftBrace">
            <a:avLst>
              <a:gd name="adj1" fmla="val 8333"/>
              <a:gd name="adj2" fmla="val 44213"/>
            </a:avLst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299116" y="2192546"/>
            <a:ext cx="4161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大家小心翼翼保护鸡蛋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2904" y="2984634"/>
            <a:ext cx="3045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没有人成功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2946" y="1472173"/>
            <a:ext cx="414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老师布置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鸡蛋的任务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72281" y="3683125"/>
            <a:ext cx="36782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表达感受：父母保护我们像我们保护鸡蛋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02215" y="627534"/>
            <a:ext cx="1620180" cy="666511"/>
            <a:chOff x="2375756" y="2268826"/>
            <a:chExt cx="1620180" cy="666511"/>
          </a:xfrm>
        </p:grpSpPr>
        <p:sp>
          <p:nvSpPr>
            <p:cNvPr id="22" name="云形 21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51824" y="2290762"/>
              <a:ext cx="12109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8"/>
          <p:cNvGrpSpPr/>
          <p:nvPr/>
        </p:nvGrpSpPr>
        <p:grpSpPr>
          <a:xfrm>
            <a:off x="1873944" y="1850711"/>
            <a:ext cx="1876722" cy="730908"/>
            <a:chOff x="2098768" y="2336363"/>
            <a:chExt cx="1876722" cy="730908"/>
          </a:xfrm>
        </p:grpSpPr>
        <p:sp>
          <p:nvSpPr>
            <p:cNvPr id="25" name="云形 24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63318" y="2357963"/>
              <a:ext cx="1412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12"/>
          <p:cNvGrpSpPr/>
          <p:nvPr/>
        </p:nvGrpSpPr>
        <p:grpSpPr>
          <a:xfrm>
            <a:off x="2073653" y="3633431"/>
            <a:ext cx="1620180" cy="666511"/>
            <a:chOff x="2375756" y="2268826"/>
            <a:chExt cx="1620180" cy="666511"/>
          </a:xfrm>
        </p:grpSpPr>
        <p:sp>
          <p:nvSpPr>
            <p:cNvPr id="28" name="云形 27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55776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 animBg="1"/>
      <p:bldP spid="18" grpId="0"/>
      <p:bldP spid="19" grpId="0"/>
      <p:bldP spid="20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50665" y="546815"/>
            <a:ext cx="4068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开头扣题，点明事件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683568" y="555526"/>
            <a:ext cx="504056" cy="415498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我能照顾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我长大了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307207" y="711806"/>
            <a:ext cx="288032" cy="3804159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左大括号 31"/>
          <p:cNvSpPr/>
          <p:nvPr/>
        </p:nvSpPr>
        <p:spPr>
          <a:xfrm rot="10800000" flipH="1">
            <a:off x="4139952" y="1754900"/>
            <a:ext cx="297173" cy="1423306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374502" y="1556632"/>
            <a:ext cx="362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发现妈妈生病了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37125" y="1995686"/>
            <a:ext cx="2655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通知爸爸回家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984" y="2398117"/>
            <a:ext cx="362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照顾妈妈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7984" y="2830165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和爸爸一起把妈妈送去医院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39952" y="3634750"/>
            <a:ext cx="4603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表达感受：爸爸妈妈夸我长大了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02215" y="627534"/>
            <a:ext cx="1620180" cy="666511"/>
            <a:chOff x="2375756" y="2268826"/>
            <a:chExt cx="1620180" cy="666511"/>
          </a:xfrm>
        </p:grpSpPr>
        <p:sp>
          <p:nvSpPr>
            <p:cNvPr id="24" name="云形 2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51824" y="2290762"/>
              <a:ext cx="12109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8"/>
          <p:cNvGrpSpPr/>
          <p:nvPr/>
        </p:nvGrpSpPr>
        <p:grpSpPr>
          <a:xfrm>
            <a:off x="1873944" y="1850711"/>
            <a:ext cx="1876722" cy="730908"/>
            <a:chOff x="2098768" y="2336363"/>
            <a:chExt cx="1876722" cy="730908"/>
          </a:xfrm>
        </p:grpSpPr>
        <p:sp>
          <p:nvSpPr>
            <p:cNvPr id="27" name="云形 26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63318" y="2357963"/>
              <a:ext cx="1412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12"/>
          <p:cNvGrpSpPr/>
          <p:nvPr/>
        </p:nvGrpSpPr>
        <p:grpSpPr>
          <a:xfrm>
            <a:off x="2073653" y="3633431"/>
            <a:ext cx="1620180" cy="666511"/>
            <a:chOff x="2375756" y="2268826"/>
            <a:chExt cx="1620180" cy="666511"/>
          </a:xfrm>
        </p:grpSpPr>
        <p:sp>
          <p:nvSpPr>
            <p:cNvPr id="30" name="云形 29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55776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 animBg="1"/>
      <p:bldP spid="18" grpId="0"/>
      <p:bldP spid="19" grpId="0"/>
      <p:bldP spid="16" grpId="0"/>
      <p:bldP spid="17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48399" y="988028"/>
            <a:ext cx="30110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/>
              <a:t>那一刻，我长大了</a:t>
            </a:r>
            <a:endParaRPr lang="zh-CN" altLang="en-US" sz="2800" b="1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6913494" y="1235013"/>
            <a:ext cx="0" cy="28577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041611" y="1013399"/>
            <a:ext cx="1800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开门见山。设置悬念，激发了读者的阅读兴趣。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41611" y="2880309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过渡段，引出下文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对妈妈的照顾。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1622286"/>
            <a:ext cx="64459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阳光洒下来，那么明亮，那一刻，我意识到，我长大了。</a:t>
            </a:r>
            <a:endParaRPr lang="zh-CN" altLang="en-US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记得那是个雨天，我踱步在湿漉漉的水泥路上，每踩上一步，地上就会溅起一片水花，紧接着泛起一片波澜。此刻的我异常烦闷，因为妈妈正躺在不小心滑了一跤，手骨折了，现在正躺在医院里。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237" y="411510"/>
            <a:ext cx="366860" cy="456338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81033" y="41153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915566"/>
            <a:ext cx="72152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妈妈不让我去看她，怕耽误我学习，但我一写完作业就去了医院。看见躺在病床上的妈妈手上缠了一圈又一圈的纱布，我不由得心痛起来。妈妈的脸上满是惊讶与欣喜，然而嘴上却问道：“你怎么来了？作业写完了吗？”我点点头，坐在她床边，把提在手中的饭菜放在桌子上打开，喂给妈妈吃。妈妈的眼里满是欣慰，我看着她，笑了，此刻的她就像小时候的我一样，被细心地呵护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9520" y="1284898"/>
            <a:ext cx="14609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心理描写细致入微。字里行间体现出“我”对妈妈的爱。</a:t>
            </a:r>
            <a:endParaRPr lang="zh-CN" altLang="en-US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29520" y="843558"/>
            <a:ext cx="0" cy="31189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029762"/>
            <a:ext cx="63645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吃完饭，我倒了盆温水，轻轻地捧起妈妈的脚，放入水里，我看见，她的脚底长了许多厚厚的老茧，是为我而忙碌的吧？我陷入了深深的沉思中。“你长大了！”妈妈的话把我从沉思中拉了回来，抬头，看见妈妈那张充满慈爱的笑脸，我点点头，我长大了！我不再是那个无知、幼稚，需要爸爸妈妈保护的小孩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56276" y="828648"/>
            <a:ext cx="36004" cy="30798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236296" y="1214428"/>
            <a:ext cx="14792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心理描写细致入微。字里行间体现出“我”对妈妈的爱。</a:t>
            </a:r>
            <a:endParaRPr lang="zh-CN" altLang="en-US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6330" y="603974"/>
            <a:ext cx="3569196" cy="295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458" y="611986"/>
            <a:ext cx="4181475" cy="295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14282" y="3524838"/>
            <a:ext cx="4104456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我成为了少先队员。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4678778" y="3568493"/>
            <a:ext cx="4104456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我参加了长跑比赛。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943162"/>
            <a:ext cx="6447090" cy="1569660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那一刻，我意识到，我的羽翼渐渐丰满，从今以后，我将撑开我的双翼，为爸爸妈妈撑起一片广阔的天空，为他们遮风挡雨，就像曾经他们保护我一样。 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92280" y="810209"/>
            <a:ext cx="0" cy="32449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776" y="2432669"/>
            <a:ext cx="3458742" cy="2171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7287879" y="943162"/>
            <a:ext cx="1512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直抒胸臆，写出自己要从幼稚走向成熟，要有担当。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6884" y="843558"/>
            <a:ext cx="7042176" cy="2520280"/>
            <a:chOff x="1142976" y="1707654"/>
            <a:chExt cx="7042176" cy="2520280"/>
          </a:xfrm>
        </p:grpSpPr>
        <p:sp>
          <p:nvSpPr>
            <p:cNvPr id="15" name="圆角矩形 14"/>
            <p:cNvSpPr/>
            <p:nvPr/>
          </p:nvSpPr>
          <p:spPr>
            <a:xfrm>
              <a:off x="1142976" y="1707654"/>
              <a:ext cx="7042176" cy="2520280"/>
            </a:xfrm>
            <a:prstGeom prst="roundRect">
              <a:avLst/>
            </a:prstGeom>
            <a:grpFill/>
            <a:ln w="28575">
              <a:solidFill>
                <a:srgbClr val="00B05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57290" y="1857370"/>
              <a:ext cx="6495415" cy="22467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这篇文章情感真挚，感人至深，就像</a:t>
              </a:r>
              <a:r>
                <a:rPr lang="zh-CN" altLang="en-US" sz="28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一杯清茶，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品尝过后，余味不绝。文章的亮点在于细节描写，从地面上溅起的水花，到每次端详妈妈时的心理，都细致入微，令人称赞。 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14">
            <a:hlinkClick r:id="rId1" action="ppaction://hlinkpres?slideindex=1&amp;slidetitle="/>
          </p:cNvPr>
          <p:cNvSpPr txBox="1"/>
          <p:nvPr/>
        </p:nvSpPr>
        <p:spPr>
          <a:xfrm>
            <a:off x="1597984" y="3565470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57708">
            <a:off x="3801624" y="3704218"/>
            <a:ext cx="335280" cy="472440"/>
          </a:xfrm>
          <a:prstGeom prst="rect">
            <a:avLst/>
          </a:prstGeom>
        </p:spPr>
      </p:pic>
      <p:sp>
        <p:nvSpPr>
          <p:cNvPr id="9" name="文本框 14">
            <a:hlinkClick r:id="rId3" action="ppaction://hlinkpres?slideindex=1&amp;slidetitle="/>
          </p:cNvPr>
          <p:cNvSpPr txBox="1"/>
          <p:nvPr/>
        </p:nvSpPr>
        <p:spPr>
          <a:xfrm>
            <a:off x="5086024" y="3623086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57708">
            <a:off x="7289664" y="3689826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5" y="1779662"/>
            <a:ext cx="5542989" cy="13220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让我们拿起笔，快快写起来吧！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56176" y="1541909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39502"/>
            <a:ext cx="36195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200" dirty="0">
                <a:solidFill>
                  <a:schemeClr val="accent4"/>
                </a:solidFill>
                <a:effectLst/>
              </a:rPr>
              <a:t>组内分享•修改完善</a:t>
            </a:r>
            <a:endParaRPr lang="zh-CN" altLang="en-US" sz="3200" dirty="0">
              <a:solidFill>
                <a:schemeClr val="accent4"/>
              </a:solidFill>
              <a:effectLst/>
            </a:endParaRPr>
          </a:p>
        </p:txBody>
      </p:sp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74520" y="923290"/>
            <a:ext cx="5642610" cy="2402840"/>
          </a:xfrm>
          <a:prstGeom prst="ellipse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63574" y="3326130"/>
            <a:ext cx="8012881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内分享，共同修改、完善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，要注意把受到触动的那个瞬间写具体。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676" y="339017"/>
            <a:ext cx="3024336" cy="561692"/>
            <a:chOff x="179512" y="411510"/>
            <a:chExt cx="3024336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7" y="411510"/>
              <a:ext cx="2579421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评价标准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23529" y="872078"/>
          <a:ext cx="8640959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5500"/>
                <a:gridCol w="1736020"/>
                <a:gridCol w="1752880"/>
                <a:gridCol w="1886559"/>
              </a:tblGrid>
              <a:tr h="3586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评价项目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  加油</a:t>
                      </a:r>
                      <a:endParaRPr lang="zh-CN" altLang="en-US" sz="1800" dirty="0"/>
                    </a:p>
                  </a:txBody>
                  <a:tcPr/>
                </a:tc>
              </a:tr>
              <a:tr h="3580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内容是某一刻感觉到自己长大了</a:t>
                      </a:r>
                      <a:endParaRPr lang="zh-CN" altLang="en-US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580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根据六要素把事情的经过写清楚</a:t>
                      </a:r>
                      <a:endParaRPr lang="zh-CN" altLang="en-US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运用多种手法把瞬间写具体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580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能够写出当时的真实感受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/>
                        <a:t>书写认真，错别字少于</a:t>
                      </a:r>
                      <a:r>
                        <a:rPr lang="en-US" altLang="zh-CN" sz="1800" dirty="0" smtClean="0"/>
                        <a:t>3</a:t>
                      </a:r>
                      <a:r>
                        <a:rPr lang="zh-CN" altLang="en-US" sz="1800" dirty="0" smtClean="0"/>
                        <a:t>个，病句不多于</a:t>
                      </a:r>
                      <a:r>
                        <a:rPr lang="en-US" altLang="zh-CN" sz="1800" dirty="0" smtClean="0"/>
                        <a:t>2</a:t>
                      </a:r>
                      <a:r>
                        <a:rPr lang="zh-CN" altLang="en-US" sz="1800" dirty="0" smtClean="0"/>
                        <a:t>个，有修改的痕迹</a:t>
                      </a:r>
                      <a:endParaRPr lang="zh-CN" altLang="en-US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52458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/>
                        <a:t>老师或同学评语及修改建议：</a:t>
                      </a:r>
                      <a:endParaRPr lang="en-US" altLang="zh-CN" sz="1800" dirty="0" smtClean="0"/>
                    </a:p>
                    <a:p>
                      <a:pPr algn="l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8067627" y="987574"/>
            <a:ext cx="360040" cy="216024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1840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660" y="91840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458" y="91556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456" y="91840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254" y="91556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2123728" y="1347614"/>
            <a:ext cx="6480719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课下，请推荐你认为最好的作品，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由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小组共同负责配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图，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形成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我们的成长足迹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作文集。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3" y="1449180"/>
            <a:ext cx="1822450" cy="2418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814"/>
            <a:ext cx="9144000" cy="516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0" y="1080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语文  五年级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51520" y="1563638"/>
            <a:ext cx="4392489" cy="2257068"/>
          </a:xfrm>
          <a:prstGeom prst="snip2DiagRect">
            <a:avLst>
              <a:gd name="adj1" fmla="val 0"/>
              <a:gd name="adj2" fmla="val 27881"/>
            </a:avLst>
          </a:prstGeom>
          <a:solidFill>
            <a:schemeClr val="lt1">
              <a:alpha val="8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那一刻，</a:t>
            </a:r>
            <a:endParaRPr lang="en-US" altLang="zh-CN" sz="51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</a:t>
            </a:r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我长大了</a:t>
            </a:r>
            <a:endParaRPr lang="zh-CN" altLang="en-US" sz="51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19" name="剪去对角的矩形 18"/>
          <p:cNvSpPr/>
          <p:nvPr/>
        </p:nvSpPr>
        <p:spPr>
          <a:xfrm>
            <a:off x="161350" y="576352"/>
            <a:ext cx="1800200" cy="576064"/>
          </a:xfrm>
          <a:prstGeom prst="snip2Diag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习作</a:t>
            </a:r>
            <a:endParaRPr lang="zh-CN" altLang="en-US" sz="4000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155" y="411404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60303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015" y="1275606"/>
            <a:ext cx="77867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翻阅影集、日记、成长手册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自己成长的历程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，有没有某一个时刻、某一件事情让你突然觉得自己长大了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这次习作，写一件成长过程中印象最深的事情。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习作内容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5" y="1682651"/>
            <a:ext cx="7200801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写一件成长过程中印象最深的事情。</a:t>
            </a:r>
            <a:endParaRPr lang="zh-CN" altLang="en-US" dirty="0"/>
          </a:p>
        </p:txBody>
      </p:sp>
      <p:grpSp>
        <p:nvGrpSpPr>
          <p:cNvPr id="6" name="组合 8"/>
          <p:cNvGrpSpPr/>
          <p:nvPr/>
        </p:nvGrpSpPr>
        <p:grpSpPr>
          <a:xfrm>
            <a:off x="4716015" y="3111413"/>
            <a:ext cx="3384376" cy="1080120"/>
            <a:chOff x="1218107" y="2336363"/>
            <a:chExt cx="2299503" cy="730908"/>
          </a:xfrm>
        </p:grpSpPr>
        <p:sp>
          <p:nvSpPr>
            <p:cNvPr id="10" name="云形 9"/>
            <p:cNvSpPr/>
            <p:nvPr/>
          </p:nvSpPr>
          <p:spPr>
            <a:xfrm>
              <a:off x="1218107" y="2336363"/>
              <a:ext cx="2299503" cy="73090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60587" y="2482496"/>
              <a:ext cx="1810246" cy="395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记事的记叙文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28662" y="699542"/>
            <a:ext cx="7215238" cy="242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把事情的经过写清楚，还要把感到自己长大了的“那一刻”的情形写具体，记录当时的真实感受。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题目自拟。写完后和同学交流，看看有没有把“那一刻”的情形写具体，根据同学的意见进行修改。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1231" y="3219822"/>
            <a:ext cx="78901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重点是要写清经过，写具体“那一刻”的情形，记录下真实感受。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1491630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</a:rPr>
              <a:t>    本</a:t>
            </a:r>
            <a:r>
              <a:rPr lang="zh-CN" altLang="en-US" sz="2400" b="1" dirty="0">
                <a:latin typeface="宋体" panose="02010600030101010101" pitchFamily="2" charset="-122"/>
              </a:rPr>
              <a:t>次习作让写一件成长过程中印象最深的瞬间长大的事情，一般直接用单元习作的题目拟题，如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那一刻，我长大了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。还可以用具体瞬间</a:t>
            </a:r>
            <a:r>
              <a:rPr lang="en-US" altLang="zh-CN" sz="2400" b="1" dirty="0">
                <a:latin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宋体" panose="02010600030101010101" pitchFamily="2" charset="-122"/>
              </a:rPr>
              <a:t>我长大了或“那一刻，我长大了”拟题，如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演讲成功了，我长大了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稳稳地骑好自行车的那一刻，我长大了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等。也可以用事物拟题，如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妈妈的白发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卧在碗底的荷包蛋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等。</a:t>
            </a:r>
            <a:endParaRPr lang="zh-CN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68313" y="627063"/>
            <a:ext cx="20377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拟题思路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UNIT_TABLE_BEAUTIFY" val="smartTable{772b2ec5-7e57-4a00-8299-969c15756aa4}"/>
</p:tagLst>
</file>

<file path=ppt/tags/tag3.xml><?xml version="1.0" encoding="utf-8"?>
<p:tagLst xmlns:p="http://schemas.openxmlformats.org/presentationml/2006/main">
  <p:tag name="KSO_WM_DOC_GUID" val="{98edffae-633b-4976-97f9-85139d261080}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3318</Words>
  <Application>WPS 演示</Application>
  <PresentationFormat>全屏显示(16:9)</PresentationFormat>
  <Paragraphs>271</Paragraphs>
  <Slides>45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微软雅黑</vt:lpstr>
      <vt:lpstr>Arial Unicode MS</vt:lpstr>
      <vt:lpstr>Calibri</vt:lpstr>
      <vt:lpstr>华文楷体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116</cp:revision>
  <dcterms:created xsi:type="dcterms:W3CDTF">2017-03-17T02:28:00Z</dcterms:created>
  <dcterms:modified xsi:type="dcterms:W3CDTF">2022-02-21T01:56:33Z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