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9" r:id="rId2"/>
    <p:sldId id="278" r:id="rId3"/>
    <p:sldId id="257" r:id="rId4"/>
    <p:sldId id="258" r:id="rId5"/>
    <p:sldId id="266" r:id="rId6"/>
    <p:sldId id="268" r:id="rId7"/>
    <p:sldId id="269" r:id="rId8"/>
    <p:sldId id="270" r:id="rId9"/>
    <p:sldId id="271" r:id="rId10"/>
    <p:sldId id="302" r:id="rId11"/>
    <p:sldId id="272" r:id="rId12"/>
    <p:sldId id="274" r:id="rId13"/>
    <p:sldId id="277" r:id="rId14"/>
    <p:sldId id="259" r:id="rId15"/>
    <p:sldId id="311" r:id="rId16"/>
    <p:sldId id="261" r:id="rId17"/>
    <p:sldId id="315" r:id="rId18"/>
    <p:sldId id="304" r:id="rId19"/>
    <p:sldId id="316" r:id="rId20"/>
    <p:sldId id="262" r:id="rId21"/>
    <p:sldId id="264" r:id="rId22"/>
    <p:sldId id="317" r:id="rId23"/>
    <p:sldId id="307" r:id="rId24"/>
    <p:sldId id="308" r:id="rId25"/>
    <p:sldId id="289" r:id="rId26"/>
    <p:sldId id="290" r:id="rId27"/>
    <p:sldId id="294" r:id="rId28"/>
    <p:sldId id="319" r:id="rId29"/>
    <p:sldId id="320" r:id="rId30"/>
    <p:sldId id="318" r:id="rId31"/>
    <p:sldId id="296" r:id="rId32"/>
    <p:sldId id="309" r:id="rId33"/>
    <p:sldId id="300" r:id="rId3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36" autoAdjust="0"/>
    <p:restoredTop sz="94660"/>
  </p:normalViewPr>
  <p:slideViewPr>
    <p:cSldViewPr>
      <p:cViewPr varScale="1">
        <p:scale>
          <a:sx n="48" d="100"/>
          <a:sy n="48" d="100"/>
        </p:scale>
        <p:origin x="-126" y="-58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11</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第三单元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与</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微之书</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F:\下图\创新人教1 幻灯片\第九课.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49705" y="10666"/>
            <a:ext cx="3754822" cy="26262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905939"/>
            <a:ext cx="11645608" cy="4616648"/>
          </a:xfrm>
          <a:prstGeom prst="rect">
            <a:avLst/>
          </a:prstGeom>
          <a:noFill/>
        </p:spPr>
        <p:txBody>
          <a:bodyPr wrap="square" rtlCol="0">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白居易</a:t>
            </a:r>
            <a:r>
              <a:rPr lang="en-US" altLang="zh-CN" sz="2800" kern="100" dirty="0">
                <a:latin typeface="Times New Roman"/>
                <a:ea typeface="华文细黑"/>
                <a:cs typeface="Courier New"/>
              </a:rPr>
              <a:t>(772—846)</a:t>
            </a:r>
            <a:r>
              <a:rPr lang="zh-CN" altLang="zh-CN" sz="2800" kern="100" dirty="0">
                <a:latin typeface="Times New Roman"/>
                <a:ea typeface="华文细黑"/>
                <a:cs typeface="Times New Roman"/>
              </a:rPr>
              <a:t>，唐代诗人，字乐天，号香山居士</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晚年</a:t>
            </a:r>
            <a:r>
              <a:rPr lang="zh-CN" altLang="zh-CN" sz="2800" kern="100" dirty="0">
                <a:latin typeface="Times New Roman"/>
                <a:ea typeface="华文细黑"/>
                <a:cs typeface="Times New Roman"/>
              </a:rPr>
              <a:t>官至太子少傅，谥号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，世称白傅、白文公。在</a:t>
            </a:r>
            <a:r>
              <a:rPr lang="zh-CN" altLang="zh-CN" sz="2800" kern="100" dirty="0" smtClean="0">
                <a:latin typeface="Times New Roman"/>
                <a:ea typeface="华文细黑"/>
                <a:cs typeface="Times New Roman"/>
              </a:rPr>
              <a:t>文</a:t>
            </a:r>
            <a:endParaRPr lang="en-US" altLang="zh-CN" sz="2800" kern="100" dirty="0" smtClean="0">
              <a:latin typeface="Times New Roman"/>
              <a:ea typeface="华文细黑"/>
              <a:cs typeface="Times New Roman"/>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学</a:t>
            </a:r>
            <a:r>
              <a:rPr lang="zh-CN" altLang="zh-CN" sz="2800" kern="100" dirty="0">
                <a:latin typeface="Times New Roman"/>
                <a:ea typeface="华文细黑"/>
                <a:cs typeface="Times New Roman"/>
              </a:rPr>
              <a:t>上倡导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新乐府运动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文章合为时而著，歌诗</a:t>
            </a:r>
            <a:r>
              <a:rPr lang="zh-CN" altLang="zh-CN" sz="2800" kern="100" dirty="0" smtClean="0">
                <a:latin typeface="Times New Roman"/>
                <a:ea typeface="华文细黑"/>
                <a:cs typeface="Times New Roman"/>
              </a:rPr>
              <a:t>合</a:t>
            </a:r>
            <a:endParaRPr lang="en-US" altLang="zh-CN" sz="2800" kern="100" dirty="0" smtClean="0">
              <a:latin typeface="Times New Roman"/>
              <a:ea typeface="华文细黑"/>
              <a:cs typeface="Times New Roman"/>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为</a:t>
            </a:r>
            <a:r>
              <a:rPr lang="zh-CN" altLang="zh-CN" sz="2800" kern="100" dirty="0">
                <a:latin typeface="Times New Roman"/>
                <a:ea typeface="华文细黑"/>
                <a:cs typeface="Times New Roman"/>
              </a:rPr>
              <a:t>事而作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，对后世颇有影响。是我国文学史上相当重要</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诗人</a:t>
            </a:r>
            <a:r>
              <a:rPr lang="zh-CN" altLang="zh-CN" sz="2800" kern="100" dirty="0">
                <a:latin typeface="Times New Roman"/>
                <a:ea typeface="华文细黑"/>
                <a:cs typeface="Times New Roman"/>
              </a:rPr>
              <a:t>。元和时曾任翰林学士、左赞善大夫，因得罪权贵，</a:t>
            </a:r>
            <a:r>
              <a:rPr lang="zh-CN" altLang="zh-CN" sz="2800" kern="100" dirty="0" smtClean="0">
                <a:latin typeface="Times New Roman"/>
                <a:ea typeface="华文细黑"/>
                <a:cs typeface="Times New Roman"/>
              </a:rPr>
              <a:t>被</a:t>
            </a:r>
            <a:endParaRPr lang="en-US" altLang="zh-CN" sz="2800" kern="100" dirty="0" smtClean="0">
              <a:latin typeface="Times New Roman"/>
              <a:ea typeface="华文细黑"/>
              <a:cs typeface="Times New Roman"/>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贬</a:t>
            </a:r>
            <a:r>
              <a:rPr lang="zh-CN" altLang="zh-CN" sz="2800" kern="100" dirty="0">
                <a:latin typeface="Times New Roman"/>
                <a:ea typeface="华文细黑"/>
                <a:cs typeface="Times New Roman"/>
              </a:rPr>
              <a:t>为江州司马，晚年好佛，又自号乐天居士。著有《白氏长庆集》。代表作有《琵琶行》、《长恨歌》等。</a:t>
            </a:r>
            <a:endParaRPr lang="zh-CN" altLang="zh-CN" sz="1050" kern="100" dirty="0">
              <a:effectLst/>
              <a:latin typeface="宋体"/>
              <a:cs typeface="Courier New"/>
            </a:endParaRPr>
          </a:p>
        </p:txBody>
      </p:sp>
      <p:pic>
        <p:nvPicPr>
          <p:cNvPr id="1026" name="Picture 2" descr="白居易"/>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623598" y="1052736"/>
            <a:ext cx="2140471" cy="31620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098" y="764704"/>
            <a:ext cx="11798255" cy="3887731"/>
          </a:xfrm>
          <a:prstGeom prst="rect">
            <a:avLst/>
          </a:prstGeom>
          <a:noFill/>
        </p:spPr>
        <p:txBody>
          <a:bodyPr wrap="square" rtlCol="0">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元稹与白居易相识，是在贞元十九年，后成为挚友。元和十年元稹因为直言劝谏，触怒了宦官显贵，三月被贬为通州司马。同年八月，白居易也因要求追查宰相武元衡被藩镇军阀李师道勾结宦官暗杀身亡一案，被权臣嫉恨，宪宗听信谗言，贬为江州司马。被贬的第二年写下著名的《琵琶行》，第三年，白居易在庐山新建草堂一所，落成后第二天，给好友元稹写下了这封信，叙述了他在九江的生活，抒发了离别思念之情。</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406574" y="1052736"/>
            <a:ext cx="11572430" cy="4616648"/>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金銮殿后欲</a:t>
            </a:r>
            <a:r>
              <a:rPr lang="zh-CN" altLang="zh-CN" sz="2800" kern="100" dirty="0">
                <a:solidFill>
                  <a:srgbClr val="FF0000"/>
                </a:solidFill>
                <a:latin typeface="Times New Roman"/>
                <a:ea typeface="华文细黑"/>
                <a:cs typeface="Times New Roman"/>
              </a:rPr>
              <a:t>明天</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人生</a:t>
            </a:r>
            <a:r>
              <a:rPr lang="zh-CN" altLang="zh-CN" sz="2800" kern="100" dirty="0">
                <a:solidFill>
                  <a:srgbClr val="FF0000"/>
                </a:solidFill>
                <a:latin typeface="Times New Roman"/>
                <a:ea typeface="华文细黑"/>
                <a:cs typeface="Times New Roman"/>
              </a:rPr>
              <a:t>几何</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a:t>
            </a:r>
            <a:endParaRPr lang="zh-CN" altLang="zh-CN" sz="1050" kern="100" dirty="0">
              <a:latin typeface="+mj-ea"/>
              <a:ea typeface="+mj-ea"/>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effectLst/>
              <a:latin typeface="宋体"/>
              <a:cs typeface="Courier New"/>
            </a:endParaRPr>
          </a:p>
        </p:txBody>
      </p:sp>
      <p:sp>
        <p:nvSpPr>
          <p:cNvPr id="10" name="矩形 9"/>
          <p:cNvSpPr/>
          <p:nvPr/>
        </p:nvSpPr>
        <p:spPr>
          <a:xfrm>
            <a:off x="1520954" y="2401724"/>
            <a:ext cx="1261884"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天亮。</a:t>
            </a:r>
          </a:p>
        </p:txBody>
      </p:sp>
      <p:sp>
        <p:nvSpPr>
          <p:cNvPr id="15" name="矩形 14"/>
          <p:cNvSpPr/>
          <p:nvPr/>
        </p:nvSpPr>
        <p:spPr>
          <a:xfrm>
            <a:off x="1486694" y="3042355"/>
            <a:ext cx="4852610" cy="432414"/>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今天的下一天；不远的将来。</a:t>
            </a:r>
          </a:p>
        </p:txBody>
      </p:sp>
      <p:sp>
        <p:nvSpPr>
          <p:cNvPr id="16" name="矩形 15"/>
          <p:cNvSpPr/>
          <p:nvPr/>
        </p:nvSpPr>
        <p:spPr>
          <a:xfrm>
            <a:off x="1558702" y="4316879"/>
            <a:ext cx="2339102" cy="475655"/>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若干，多少。</a:t>
            </a:r>
          </a:p>
        </p:txBody>
      </p:sp>
      <p:sp>
        <p:nvSpPr>
          <p:cNvPr id="17" name="矩形 16"/>
          <p:cNvSpPr/>
          <p:nvPr/>
        </p:nvSpPr>
        <p:spPr>
          <a:xfrm>
            <a:off x="1521553" y="4967851"/>
            <a:ext cx="1653539"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几何学。</a:t>
            </a: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0" grpId="0"/>
      <p:bldP spid="10" grpId="1"/>
      <p:bldP spid="15" grpId="0"/>
      <p:bldP spid="15" grpId="1"/>
      <p:bldP spid="16" grpId="0"/>
      <p:bldP spid="16" grpId="1"/>
      <p:bldP spid="17" grpId="0"/>
      <p:bldP spid="1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765405"/>
            <a:ext cx="11572430" cy="3970318"/>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solidFill>
                  <a:srgbClr val="FF0000"/>
                </a:solidFill>
                <a:latin typeface="Times New Roman"/>
                <a:ea typeface="华文细黑"/>
                <a:cs typeface="Times New Roman"/>
              </a:rPr>
              <a:t>上报</a:t>
            </a:r>
            <a:r>
              <a:rPr lang="zh-CN" altLang="zh-CN" sz="2800" kern="100" dirty="0">
                <a:latin typeface="Times New Roman"/>
                <a:ea typeface="华文细黑"/>
                <a:cs typeface="Times New Roman"/>
              </a:rPr>
              <a:t>疾状，次叙病心</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(4)</a:t>
            </a:r>
            <a:r>
              <a:rPr lang="zh-CN" altLang="zh-CN" sz="2800" kern="100" dirty="0">
                <a:solidFill>
                  <a:srgbClr val="FF0000"/>
                </a:solidFill>
                <a:latin typeface="Times New Roman"/>
                <a:ea typeface="华文细黑"/>
                <a:cs typeface="Times New Roman"/>
              </a:rPr>
              <a:t>方寸</a:t>
            </a:r>
            <a:r>
              <a:rPr lang="zh-CN" altLang="zh-CN" sz="2800" kern="100" dirty="0">
                <a:latin typeface="Times New Roman"/>
                <a:ea typeface="华文细黑"/>
                <a:cs typeface="Times New Roman"/>
              </a:rPr>
              <a:t>甚安</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1596831" y="1465620"/>
            <a:ext cx="1980029"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首先介绍。</a:t>
            </a:r>
          </a:p>
        </p:txBody>
      </p:sp>
      <p:sp>
        <p:nvSpPr>
          <p:cNvPr id="16" name="矩形 15"/>
          <p:cNvSpPr/>
          <p:nvPr/>
        </p:nvSpPr>
        <p:spPr>
          <a:xfrm>
            <a:off x="1602636" y="2113692"/>
            <a:ext cx="2698175"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指向上级汇报。</a:t>
            </a:r>
          </a:p>
        </p:txBody>
      </p:sp>
      <p:sp>
        <p:nvSpPr>
          <p:cNvPr id="18" name="矩形 17"/>
          <p:cNvSpPr/>
          <p:nvPr/>
        </p:nvSpPr>
        <p:spPr>
          <a:xfrm>
            <a:off x="1702718" y="3429000"/>
            <a:ext cx="2698175"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指心绪，心态。</a:t>
            </a:r>
          </a:p>
        </p:txBody>
      </p:sp>
      <p:sp>
        <p:nvSpPr>
          <p:cNvPr id="19" name="矩形 18"/>
          <p:cNvSpPr/>
          <p:nvPr/>
        </p:nvSpPr>
        <p:spPr>
          <a:xfrm>
            <a:off x="1630710" y="4005064"/>
            <a:ext cx="3416320"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一寸见方；平方寸。</a:t>
            </a: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6" grpId="0"/>
      <p:bldP spid="16" grpId="1"/>
      <p:bldP spid="18" grpId="0"/>
      <p:bldP spid="18" grpId="1"/>
      <p:bldP spid="19" grpId="0"/>
      <p:bldP spid="1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188640"/>
            <a:ext cx="11232086" cy="656077"/>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844824"/>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置</a:t>
            </a:r>
            <a:endParaRPr lang="zh-CN" altLang="zh-CN" sz="1050" kern="100" dirty="0">
              <a:effectLst/>
              <a:latin typeface="宋体"/>
              <a:cs typeface="Courier New"/>
            </a:endParaRPr>
          </a:p>
        </p:txBody>
      </p:sp>
      <p:sp>
        <p:nvSpPr>
          <p:cNvPr id="4" name="左大括号 3"/>
          <p:cNvSpPr/>
          <p:nvPr/>
        </p:nvSpPr>
        <p:spPr>
          <a:xfrm>
            <a:off x="1342678" y="1184185"/>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900715"/>
            <a:ext cx="8702433" cy="2677656"/>
          </a:xfrm>
          <a:prstGeom prst="rect">
            <a:avLst/>
          </a:prstGeom>
        </p:spPr>
        <p:txBody>
          <a:bodyPr wrap="square">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置</a:t>
            </a:r>
            <a:r>
              <a:rPr lang="zh-CN" altLang="zh-CN" sz="2800" kern="100" dirty="0">
                <a:latin typeface="Times New Roman"/>
                <a:ea typeface="华文细黑"/>
                <a:cs typeface="Times New Roman"/>
              </a:rPr>
              <a:t>于胡越之</a:t>
            </a:r>
            <a:r>
              <a:rPr lang="zh-CN" altLang="zh-CN" sz="2800" kern="100" dirty="0" smtClean="0">
                <a:latin typeface="Times New Roman"/>
                <a:ea typeface="华文细黑"/>
                <a:cs typeface="Times New Roman"/>
              </a:rPr>
              <a:t>身</a:t>
            </a:r>
            <a:r>
              <a:rPr lang="en-US" altLang="zh-CN" sz="2800" kern="100" dirty="0" smtClean="0">
                <a:latin typeface="Times New Roman"/>
                <a:ea typeface="华文细黑"/>
                <a:cs typeface="Times New Roman"/>
              </a:rPr>
              <a:t>_________________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今</a:t>
            </a:r>
            <a:r>
              <a:rPr lang="zh-CN" altLang="zh-CN" sz="2800" kern="100" dirty="0">
                <a:latin typeface="Times New Roman"/>
                <a:ea typeface="华文细黑"/>
                <a:cs typeface="Times New Roman"/>
              </a:rPr>
              <a:t>悉</a:t>
            </a:r>
            <a:r>
              <a:rPr lang="zh-CN" altLang="zh-CN" sz="2800" kern="100" dirty="0">
                <a:solidFill>
                  <a:srgbClr val="FF0000"/>
                </a:solidFill>
                <a:latin typeface="Times New Roman"/>
                <a:ea typeface="华文细黑"/>
                <a:cs typeface="Times New Roman"/>
              </a:rPr>
              <a:t>置</a:t>
            </a:r>
            <a:r>
              <a:rPr lang="zh-CN" altLang="zh-CN" sz="2800" kern="100" dirty="0">
                <a:latin typeface="Times New Roman"/>
                <a:ea typeface="华文细黑"/>
                <a:cs typeface="Times New Roman"/>
              </a:rPr>
              <a:t>在</a:t>
            </a:r>
            <a:r>
              <a:rPr lang="zh-CN" altLang="zh-CN" sz="2800" kern="100" dirty="0" smtClean="0">
                <a:latin typeface="Times New Roman"/>
                <a:ea typeface="华文细黑"/>
                <a:cs typeface="Times New Roman"/>
              </a:rPr>
              <a:t>目前</a:t>
            </a:r>
            <a:r>
              <a:rPr lang="en-US" altLang="zh-CN" sz="2800" kern="100" dirty="0" smtClean="0">
                <a:latin typeface="Times New Roman"/>
                <a:ea typeface="华文细黑"/>
                <a:cs typeface="Times New Roman"/>
              </a:rPr>
              <a:t>____________ </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因</a:t>
            </a:r>
            <a:r>
              <a:rPr lang="zh-CN" altLang="zh-CN" sz="2800" kern="100" dirty="0">
                <a:solidFill>
                  <a:srgbClr val="FF0000"/>
                </a:solidFill>
                <a:latin typeface="Times New Roman"/>
                <a:ea typeface="华文细黑"/>
                <a:cs typeface="Times New Roman"/>
              </a:rPr>
              <a:t>置</a:t>
            </a:r>
            <a:r>
              <a:rPr lang="zh-CN" altLang="zh-CN" sz="2800" kern="100" dirty="0" smtClean="0">
                <a:latin typeface="Times New Roman"/>
                <a:ea typeface="华文细黑"/>
                <a:cs typeface="Times New Roman"/>
              </a:rPr>
              <a:t>草堂</a:t>
            </a:r>
            <a:r>
              <a:rPr lang="en-US" altLang="zh-CN" sz="2800" kern="100" dirty="0" smtClean="0">
                <a:latin typeface="Times New Roman"/>
                <a:ea typeface="华文细黑"/>
                <a:cs typeface="Times New Roman"/>
              </a:rPr>
              <a:t>_______________________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沛</a:t>
            </a:r>
            <a:r>
              <a:rPr lang="zh-CN" altLang="zh-CN" sz="2800" kern="100" dirty="0">
                <a:latin typeface="Times New Roman"/>
                <a:ea typeface="华文细黑"/>
                <a:cs typeface="Times New Roman"/>
              </a:rPr>
              <a:t>公则</a:t>
            </a:r>
            <a:r>
              <a:rPr lang="zh-CN" altLang="zh-CN" sz="2800" kern="100" dirty="0">
                <a:solidFill>
                  <a:srgbClr val="FF0000"/>
                </a:solidFill>
                <a:latin typeface="Times New Roman"/>
                <a:ea typeface="华文细黑"/>
                <a:cs typeface="Times New Roman"/>
              </a:rPr>
              <a:t>置</a:t>
            </a:r>
            <a:r>
              <a:rPr lang="zh-CN" altLang="zh-CN" sz="2800" kern="100" dirty="0">
                <a:latin typeface="Times New Roman"/>
                <a:ea typeface="华文细黑"/>
                <a:cs typeface="Times New Roman"/>
              </a:rPr>
              <a:t>车</a:t>
            </a:r>
            <a:r>
              <a:rPr lang="zh-CN" altLang="zh-CN" sz="2800" kern="100" dirty="0" smtClean="0">
                <a:latin typeface="Times New Roman"/>
                <a:ea typeface="华文细黑"/>
                <a:cs typeface="Times New Roman"/>
              </a:rPr>
              <a:t>骑</a:t>
            </a:r>
            <a:r>
              <a:rPr lang="en-US" altLang="zh-CN" sz="2800" kern="100" dirty="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4509120"/>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信</a:t>
            </a:r>
            <a:endParaRPr lang="zh-CN" altLang="zh-CN" sz="1050" kern="100" dirty="0">
              <a:effectLst/>
              <a:latin typeface="宋体"/>
              <a:cs typeface="Courier New"/>
            </a:endParaRPr>
          </a:p>
        </p:txBody>
      </p:sp>
      <p:sp>
        <p:nvSpPr>
          <p:cNvPr id="14" name="左大括号 13"/>
          <p:cNvSpPr/>
          <p:nvPr/>
        </p:nvSpPr>
        <p:spPr>
          <a:xfrm>
            <a:off x="1342678" y="3848481"/>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3498227"/>
            <a:ext cx="9616310" cy="2677656"/>
          </a:xfrm>
          <a:prstGeom prst="rect">
            <a:avLst/>
          </a:prstGeom>
        </p:spPr>
        <p:txBody>
          <a:bodyPr wrap="square">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手把</a:t>
            </a:r>
            <a:r>
              <a:rPr lang="zh-CN" altLang="zh-CN" sz="2800" kern="100" dirty="0" smtClean="0">
                <a:latin typeface="Times New Roman"/>
                <a:ea typeface="华文细黑"/>
                <a:cs typeface="Times New Roman"/>
              </a:rPr>
              <a:t>笔</a:t>
            </a:r>
            <a:r>
              <a:rPr lang="en-US" altLang="zh-CN" sz="2800" kern="100" dirty="0" smtClean="0">
                <a:latin typeface="Times New Roman"/>
                <a:ea typeface="华文细黑"/>
                <a:cs typeface="Times New Roman"/>
              </a:rPr>
              <a:t>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此</a:t>
            </a:r>
            <a:r>
              <a:rPr lang="zh-CN" altLang="zh-CN" sz="2800" kern="100" dirty="0">
                <a:latin typeface="Times New Roman"/>
                <a:ea typeface="华文细黑"/>
                <a:cs typeface="Times New Roman"/>
              </a:rPr>
              <a:t>四君者，皆明智而忠</a:t>
            </a: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，宽厚而</a:t>
            </a:r>
            <a:r>
              <a:rPr lang="zh-CN" altLang="zh-CN" sz="2800" kern="100" dirty="0" smtClean="0">
                <a:latin typeface="Times New Roman"/>
                <a:ea typeface="华文细黑"/>
                <a:cs typeface="Times New Roman"/>
              </a:rPr>
              <a:t>爱人</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愿</a:t>
            </a:r>
            <a:r>
              <a:rPr lang="zh-CN" altLang="zh-CN" sz="2800" kern="100" dirty="0">
                <a:latin typeface="Times New Roman"/>
                <a:ea typeface="华文细黑"/>
                <a:cs typeface="Times New Roman"/>
              </a:rPr>
              <a:t>陛下亲之</a:t>
            </a:r>
            <a:r>
              <a:rPr lang="zh-CN" altLang="zh-CN" sz="2800" kern="100" dirty="0">
                <a:solidFill>
                  <a:srgbClr val="FF0000"/>
                </a:solidFill>
                <a:latin typeface="Times New Roman"/>
                <a:ea typeface="华文细黑"/>
                <a:cs typeface="Times New Roman"/>
              </a:rPr>
              <a:t>信</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烟</a:t>
            </a:r>
            <a:r>
              <a:rPr lang="zh-CN" altLang="zh-CN" sz="2800" kern="100" dirty="0">
                <a:latin typeface="Times New Roman"/>
                <a:ea typeface="华文细黑"/>
                <a:cs typeface="Times New Roman"/>
              </a:rPr>
              <a:t>涛微茫</a:t>
            </a: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难</a:t>
            </a:r>
            <a:r>
              <a:rPr lang="zh-CN" altLang="zh-CN" sz="2800" kern="100" dirty="0" smtClean="0">
                <a:latin typeface="Times New Roman"/>
                <a:ea typeface="华文细黑"/>
                <a:cs typeface="Times New Roman"/>
              </a:rPr>
              <a:t>求</a:t>
            </a:r>
            <a:r>
              <a:rPr lang="en-US" altLang="zh-CN" sz="2800" kern="100" dirty="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5" name="矩形 4"/>
          <p:cNvSpPr/>
          <p:nvPr/>
        </p:nvSpPr>
        <p:spPr>
          <a:xfrm>
            <a:off x="4006974" y="980728"/>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动词，安放，放置</a:t>
            </a:r>
            <a:endParaRPr lang="zh-CN" altLang="en-US" sz="2800" dirty="0">
              <a:solidFill>
                <a:srgbClr val="3333FF"/>
              </a:solidFill>
            </a:endParaRPr>
          </a:p>
        </p:txBody>
      </p:sp>
      <p:sp>
        <p:nvSpPr>
          <p:cNvPr id="16" name="矩形 15"/>
          <p:cNvSpPr/>
          <p:nvPr/>
        </p:nvSpPr>
        <p:spPr>
          <a:xfrm>
            <a:off x="4006974" y="1628800"/>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动词，出现</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214886" y="2257708"/>
            <a:ext cx="413446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动词，设置，建造，建立</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4046071" y="2905780"/>
            <a:ext cx="3057247"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动词，放弃，丢弃</a:t>
            </a:r>
            <a:endParaRPr lang="zh-CN" altLang="en-US" sz="2800" kern="100">
              <a:solidFill>
                <a:srgbClr val="3333FF"/>
              </a:solidFill>
              <a:latin typeface="Times New Roman"/>
              <a:ea typeface="华文细黑"/>
              <a:cs typeface="Times New Roman"/>
            </a:endParaRPr>
          </a:p>
        </p:txBody>
      </p:sp>
      <p:sp>
        <p:nvSpPr>
          <p:cNvPr id="19" name="矩形 18"/>
          <p:cNvSpPr/>
          <p:nvPr/>
        </p:nvSpPr>
        <p:spPr>
          <a:xfrm>
            <a:off x="3286894" y="3573016"/>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副词，随意</a:t>
            </a:r>
            <a:endParaRPr lang="zh-CN" altLang="en-US" sz="2800" kern="100">
              <a:solidFill>
                <a:srgbClr val="3333FF"/>
              </a:solidFill>
              <a:latin typeface="Times New Roman"/>
              <a:ea typeface="华文细黑"/>
              <a:cs typeface="Times New Roman"/>
            </a:endParaRPr>
          </a:p>
        </p:txBody>
      </p:sp>
      <p:sp>
        <p:nvSpPr>
          <p:cNvPr id="20" name="矩形 19"/>
          <p:cNvSpPr/>
          <p:nvPr/>
        </p:nvSpPr>
        <p:spPr>
          <a:xfrm>
            <a:off x="7823398" y="420192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形容词，诚实</a:t>
            </a:r>
            <a:endParaRPr lang="zh-CN" altLang="en-US" sz="2800" kern="100" dirty="0">
              <a:solidFill>
                <a:srgbClr val="3333FF"/>
              </a:solidFill>
              <a:latin typeface="Times New Roman"/>
              <a:ea typeface="华文细黑"/>
              <a:cs typeface="Times New Roman"/>
            </a:endParaRPr>
          </a:p>
        </p:txBody>
      </p:sp>
      <p:sp>
        <p:nvSpPr>
          <p:cNvPr id="22" name="矩形 21"/>
          <p:cNvSpPr/>
          <p:nvPr/>
        </p:nvSpPr>
        <p:spPr>
          <a:xfrm>
            <a:off x="4295006" y="4869160"/>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动词，信任</a:t>
            </a:r>
            <a:endParaRPr lang="zh-CN" altLang="en-US" sz="2800" kern="100" dirty="0">
              <a:solidFill>
                <a:srgbClr val="3333FF"/>
              </a:solidFill>
              <a:latin typeface="Times New Roman"/>
              <a:ea typeface="华文细黑"/>
              <a:cs typeface="Times New Roman"/>
            </a:endParaRPr>
          </a:p>
        </p:txBody>
      </p:sp>
      <p:sp>
        <p:nvSpPr>
          <p:cNvPr id="23" name="矩形 22"/>
          <p:cNvSpPr/>
          <p:nvPr/>
        </p:nvSpPr>
        <p:spPr>
          <a:xfrm>
            <a:off x="4334103" y="5498068"/>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副词，确实，实在</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6"/>
                                        </p:tgtEl>
                                      </p:cBhvr>
                                    </p:animEffect>
                                    <p:set>
                                      <p:cBhvr>
                                        <p:cTn id="38" dur="1" fill="hold">
                                          <p:stCondLst>
                                            <p:cond delay="499"/>
                                          </p:stCondLst>
                                        </p:cTn>
                                        <p:tgtEl>
                                          <p:spTgt spid="1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0"/>
                                        </p:tgtEl>
                                      </p:cBhvr>
                                    </p:animEffect>
                                    <p:set>
                                      <p:cBhvr>
                                        <p:cTn id="50" dur="1" fill="hold">
                                          <p:stCondLst>
                                            <p:cond delay="499"/>
                                          </p:stCondLst>
                                        </p:cTn>
                                        <p:tgtEl>
                                          <p:spTgt spid="2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22"/>
                                        </p:tgtEl>
                                      </p:cBhvr>
                                    </p:animEffect>
                                    <p:set>
                                      <p:cBhvr>
                                        <p:cTn id="53" dur="1" fill="hold">
                                          <p:stCondLst>
                                            <p:cond delay="499"/>
                                          </p:stCondLst>
                                        </p:cTn>
                                        <p:tgtEl>
                                          <p:spTgt spid="2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3"/>
                                        </p:tgtEl>
                                      </p:cBhvr>
                                    </p:animEffect>
                                    <p:set>
                                      <p:cBhvr>
                                        <p:cTn id="56"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16" grpId="0"/>
      <p:bldP spid="16" grpId="1"/>
      <p:bldP spid="17" grpId="0"/>
      <p:bldP spid="17" grpId="1"/>
      <p:bldP spid="18" grpId="0"/>
      <p:bldP spid="18" grpId="1"/>
      <p:bldP spid="19" grpId="0"/>
      <p:bldP spid="19" grpId="1"/>
      <p:bldP spid="20" grpId="0"/>
      <p:bldP spid="20" grpId="1"/>
      <p:bldP spid="22" grpId="0"/>
      <p:bldP spid="22" grpId="1"/>
      <p:bldP spid="23" grpId="0"/>
      <p:bldP spid="2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329149"/>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得</a:t>
            </a:r>
            <a:endParaRPr lang="zh-CN" altLang="zh-CN" sz="1050" kern="100" dirty="0">
              <a:effectLst/>
              <a:latin typeface="宋体"/>
              <a:cs typeface="Courier New"/>
            </a:endParaRPr>
          </a:p>
        </p:txBody>
      </p:sp>
      <p:sp>
        <p:nvSpPr>
          <p:cNvPr id="4" name="左大括号 3"/>
          <p:cNvSpPr/>
          <p:nvPr/>
        </p:nvSpPr>
        <p:spPr>
          <a:xfrm>
            <a:off x="1342678" y="413198"/>
            <a:ext cx="360040" cy="279616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33005"/>
            <a:ext cx="9616310"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a:t>
            </a:r>
            <a:r>
              <a:rPr lang="zh-CN" altLang="zh-CN" sz="2800" kern="100" dirty="0">
                <a:solidFill>
                  <a:srgbClr val="FF0000"/>
                </a:solidFill>
                <a:latin typeface="Times New Roman"/>
                <a:ea typeface="华文细黑"/>
                <a:cs typeface="Times New Roman"/>
              </a:rPr>
              <a:t>得</a:t>
            </a:r>
            <a:r>
              <a:rPr lang="zh-CN" altLang="zh-CN" sz="2800" kern="100" dirty="0">
                <a:latin typeface="Times New Roman"/>
                <a:ea typeface="华文细黑"/>
                <a:cs typeface="Times New Roman"/>
              </a:rPr>
              <a:t>足下</a:t>
            </a:r>
            <a:r>
              <a:rPr lang="zh-CN" altLang="zh-CN" sz="2800" kern="100" dirty="0" smtClean="0">
                <a:latin typeface="Times New Roman"/>
                <a:ea typeface="华文细黑"/>
                <a:cs typeface="Times New Roman"/>
              </a:rPr>
              <a:t>书</a:t>
            </a:r>
            <a:r>
              <a:rPr lang="en-US" altLang="zh-CN" sz="2800" kern="100" dirty="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得</a:t>
            </a:r>
            <a:r>
              <a:rPr lang="zh-CN" altLang="zh-CN" sz="2800" kern="100" dirty="0">
                <a:latin typeface="Times New Roman"/>
                <a:ea typeface="华文细黑"/>
                <a:cs typeface="Times New Roman"/>
              </a:rPr>
              <a:t>同寒暖饥</a:t>
            </a:r>
            <a:r>
              <a:rPr lang="zh-CN" altLang="zh-CN" sz="2800" kern="100" dirty="0" smtClean="0">
                <a:latin typeface="Times New Roman"/>
                <a:ea typeface="华文细黑"/>
                <a:cs typeface="Times New Roman"/>
              </a:rPr>
              <a:t>饱</a:t>
            </a:r>
            <a:r>
              <a:rPr lang="en-US" altLang="zh-CN" sz="2800" kern="100" dirty="0" smtClean="0">
                <a:latin typeface="Times New Roman"/>
                <a:ea typeface="华文细黑"/>
                <a:cs typeface="Times New Roman"/>
              </a:rPr>
              <a:t>_______________________________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吾</a:t>
            </a:r>
            <a:r>
              <a:rPr lang="zh-CN" altLang="zh-CN" sz="2800" kern="100" dirty="0">
                <a:solidFill>
                  <a:srgbClr val="FF0000"/>
                </a:solidFill>
                <a:latin typeface="Times New Roman"/>
                <a:ea typeface="华文细黑"/>
                <a:cs typeface="Times New Roman"/>
              </a:rPr>
              <a:t>得</a:t>
            </a:r>
            <a:r>
              <a:rPr lang="zh-CN" altLang="zh-CN" sz="2800" kern="100" dirty="0">
                <a:latin typeface="Times New Roman"/>
                <a:ea typeface="华文细黑"/>
                <a:cs typeface="Times New Roman"/>
              </a:rPr>
              <a:t>兄事</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古人</a:t>
            </a:r>
            <a:r>
              <a:rPr lang="zh-CN" altLang="zh-CN" sz="2800" kern="100" dirty="0">
                <a:latin typeface="Times New Roman"/>
                <a:ea typeface="华文细黑"/>
                <a:cs typeface="Times New Roman"/>
              </a:rPr>
              <a:t>之观于天地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往往有</a:t>
            </a:r>
            <a:r>
              <a:rPr lang="zh-CN" altLang="zh-CN" sz="2800" kern="100" dirty="0" smtClean="0">
                <a:solidFill>
                  <a:srgbClr val="FF0000"/>
                </a:solidFill>
                <a:latin typeface="Times New Roman"/>
                <a:ea typeface="华文细黑"/>
                <a:cs typeface="Times New Roman"/>
              </a:rPr>
              <a:t>得</a:t>
            </a:r>
            <a:r>
              <a:rPr lang="en-US" altLang="zh-CN" sz="2800" kern="100" dirty="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既</a:t>
            </a:r>
            <a:r>
              <a:rPr lang="zh-CN" altLang="zh-CN" sz="2800" kern="100" dirty="0">
                <a:solidFill>
                  <a:srgbClr val="FF0000"/>
                </a:solidFill>
                <a:latin typeface="Times New Roman"/>
                <a:ea typeface="华文细黑"/>
                <a:cs typeface="Times New Roman"/>
              </a:rPr>
              <a:t>得</a:t>
            </a:r>
            <a:r>
              <a:rPr lang="zh-CN" altLang="zh-CN" sz="2800" kern="100" dirty="0">
                <a:latin typeface="Times New Roman"/>
                <a:ea typeface="华文细黑"/>
                <a:cs typeface="Times New Roman"/>
              </a:rPr>
              <a:t>志，则纵情以</a:t>
            </a:r>
            <a:r>
              <a:rPr lang="zh-CN" altLang="zh-CN" sz="2800" kern="100" dirty="0" smtClean="0">
                <a:latin typeface="Times New Roman"/>
                <a:ea typeface="华文细黑"/>
                <a:cs typeface="Times New Roman"/>
              </a:rPr>
              <a:t>傲物</a:t>
            </a:r>
            <a:r>
              <a:rPr lang="en-US" altLang="zh-CN" sz="2800" kern="100" dirty="0" smtClean="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4509120"/>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何</a:t>
            </a:r>
            <a:endParaRPr lang="zh-CN" altLang="zh-CN" sz="1050" kern="100" dirty="0">
              <a:effectLst/>
              <a:latin typeface="宋体"/>
              <a:cs typeface="Courier New"/>
            </a:endParaRPr>
          </a:p>
        </p:txBody>
      </p:sp>
      <p:sp>
        <p:nvSpPr>
          <p:cNvPr id="14" name="左大括号 13"/>
          <p:cNvSpPr/>
          <p:nvPr/>
        </p:nvSpPr>
        <p:spPr>
          <a:xfrm>
            <a:off x="1342678" y="3593169"/>
            <a:ext cx="360040" cy="279616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3273365"/>
            <a:ext cx="9616310"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人间相见是</a:t>
            </a:r>
            <a:r>
              <a:rPr lang="zh-CN" altLang="zh-CN" sz="2800" kern="100" dirty="0">
                <a:solidFill>
                  <a:srgbClr val="FF0000"/>
                </a:solidFill>
                <a:latin typeface="Times New Roman"/>
                <a:ea typeface="华文细黑"/>
                <a:cs typeface="Times New Roman"/>
              </a:rPr>
              <a:t>何</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Times New Roman"/>
              </a:rPr>
              <a:t>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今夜</a:t>
            </a:r>
            <a:r>
              <a:rPr lang="zh-CN" altLang="zh-CN" sz="2800" kern="100" dirty="0">
                <a:latin typeface="Times New Roman"/>
                <a:ea typeface="华文细黑"/>
                <a:cs typeface="Times New Roman"/>
              </a:rPr>
              <a:t>封书在</a:t>
            </a:r>
            <a:r>
              <a:rPr lang="zh-CN" altLang="zh-CN" sz="2800" kern="100" dirty="0" smtClean="0">
                <a:solidFill>
                  <a:srgbClr val="FF0000"/>
                </a:solidFill>
                <a:latin typeface="Times New Roman"/>
                <a:ea typeface="华文细黑"/>
                <a:cs typeface="Times New Roman"/>
              </a:rPr>
              <a:t>何</a:t>
            </a:r>
            <a:r>
              <a:rPr lang="zh-CN" altLang="zh-CN" sz="2800" kern="100" dirty="0" smtClean="0">
                <a:latin typeface="Times New Roman"/>
                <a:ea typeface="华文细黑"/>
                <a:cs typeface="Times New Roman"/>
              </a:rPr>
              <a:t>处</a:t>
            </a:r>
            <a:r>
              <a:rPr lang="en-US" altLang="zh-CN" sz="2800" kern="100" dirty="0" smtClean="0">
                <a:latin typeface="Times New Roman"/>
                <a:ea typeface="华文细黑"/>
                <a:cs typeface="Times New Roman"/>
              </a:rPr>
              <a:t>_______________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今日</a:t>
            </a:r>
            <a:r>
              <a:rPr lang="zh-CN" altLang="zh-CN" sz="2800" kern="100" dirty="0">
                <a:latin typeface="Times New Roman"/>
                <a:ea typeface="华文细黑"/>
                <a:cs typeface="Times New Roman"/>
              </a:rPr>
              <a:t>之事</a:t>
            </a:r>
            <a:r>
              <a:rPr lang="zh-CN" altLang="zh-CN" sz="2800" kern="100" dirty="0" smtClean="0">
                <a:solidFill>
                  <a:srgbClr val="FF0000"/>
                </a:solidFill>
                <a:latin typeface="Times New Roman"/>
                <a:ea typeface="华文细黑"/>
                <a:cs typeface="Times New Roman"/>
              </a:rPr>
              <a:t>何</a:t>
            </a:r>
            <a:r>
              <a:rPr lang="zh-CN" altLang="zh-CN" sz="2800" kern="100" dirty="0" smtClean="0">
                <a:latin typeface="Times New Roman"/>
                <a:ea typeface="华文细黑"/>
                <a:cs typeface="Times New Roman"/>
              </a:rPr>
              <a:t>如</a:t>
            </a:r>
            <a:r>
              <a:rPr lang="en-US" altLang="zh-CN" sz="2800" kern="100" dirty="0" smtClean="0">
                <a:latin typeface="Times New Roman"/>
                <a:ea typeface="华文细黑"/>
                <a:cs typeface="Times New Roman"/>
              </a:rPr>
              <a:t>_________________________________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何</a:t>
            </a:r>
            <a:r>
              <a:rPr lang="zh-CN" altLang="zh-CN" sz="2800" kern="100" dirty="0">
                <a:latin typeface="Times New Roman"/>
                <a:ea typeface="华文细黑"/>
                <a:cs typeface="Times New Roman"/>
              </a:rPr>
              <a:t>至自沉溺缧绁之辱</a:t>
            </a:r>
            <a:r>
              <a:rPr lang="zh-CN" altLang="zh-CN" sz="2800" kern="100" dirty="0" smtClean="0">
                <a:latin typeface="Times New Roman"/>
                <a:ea typeface="华文细黑"/>
                <a:cs typeface="Times New Roman"/>
              </a:rPr>
              <a:t>哉</a:t>
            </a:r>
            <a:r>
              <a:rPr lang="en-US" altLang="zh-CN" sz="2800" kern="100" dirty="0" smtClean="0">
                <a:latin typeface="Times New Roman"/>
                <a:ea typeface="华文细黑"/>
                <a:cs typeface="Times New Roman"/>
              </a:rPr>
              <a:t>___________________________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新妇</a:t>
            </a:r>
            <a:r>
              <a:rPr lang="zh-CN" altLang="zh-CN" sz="2800" kern="100" dirty="0">
                <a:latin typeface="Times New Roman"/>
                <a:ea typeface="华文细黑"/>
                <a:cs typeface="Times New Roman"/>
              </a:rPr>
              <a:t>车在后，隐隐</a:t>
            </a:r>
            <a:r>
              <a:rPr lang="zh-CN" altLang="zh-CN" sz="2800" kern="100" dirty="0">
                <a:solidFill>
                  <a:srgbClr val="FF0000"/>
                </a:solidFill>
                <a:latin typeface="Times New Roman"/>
                <a:ea typeface="华文细黑"/>
                <a:cs typeface="Times New Roman"/>
              </a:rPr>
              <a:t>何</a:t>
            </a:r>
            <a:r>
              <a:rPr lang="zh-CN" altLang="zh-CN" sz="2800" kern="100" dirty="0">
                <a:latin typeface="Times New Roman"/>
                <a:ea typeface="华文细黑"/>
                <a:cs typeface="Times New Roman"/>
              </a:rPr>
              <a:t>甸</a:t>
            </a:r>
            <a:r>
              <a:rPr lang="zh-CN" altLang="zh-CN" sz="2800" kern="100" dirty="0" smtClean="0">
                <a:latin typeface="Times New Roman"/>
                <a:ea typeface="华文细黑"/>
                <a:cs typeface="Times New Roman"/>
              </a:rPr>
              <a:t>甸</a:t>
            </a:r>
            <a:r>
              <a:rPr lang="en-US" altLang="zh-CN" sz="2800" kern="100" dirty="0" smtClean="0">
                <a:latin typeface="Times New Roman"/>
                <a:ea typeface="华文细黑"/>
                <a:cs typeface="Times New Roman"/>
              </a:rPr>
              <a:t>_______________________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3" name="矩形 2"/>
          <p:cNvSpPr/>
          <p:nvPr/>
        </p:nvSpPr>
        <p:spPr>
          <a:xfrm>
            <a:off x="3718942" y="116632"/>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动词，收到，得到</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3962125" y="754593"/>
            <a:ext cx="5570756"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能愿动词，能够，可以表条件允许</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574926" y="1386615"/>
            <a:ext cx="3057247"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动词，应该，应当</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6494343" y="2041684"/>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名词，心得，收获</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5486231" y="2689756"/>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动词，实现，达到</a:t>
            </a:r>
            <a:endParaRPr lang="zh-CN" altLang="en-US" sz="2800" kern="100" dirty="0">
              <a:solidFill>
                <a:srgbClr val="3333FF"/>
              </a:solidFill>
              <a:latin typeface="Times New Roman"/>
              <a:ea typeface="华文细黑"/>
              <a:cs typeface="Times New Roman"/>
            </a:endParaRPr>
          </a:p>
        </p:txBody>
      </p:sp>
      <p:sp>
        <p:nvSpPr>
          <p:cNvPr id="20" name="矩形 19"/>
          <p:cNvSpPr/>
          <p:nvPr/>
        </p:nvSpPr>
        <p:spPr>
          <a:xfrm>
            <a:off x="4404176" y="3356992"/>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疑问代词，</a:t>
            </a:r>
            <a:r>
              <a:rPr lang="zh-CN" altLang="zh-CN" sz="2800" kern="100" dirty="0" smtClean="0">
                <a:solidFill>
                  <a:srgbClr val="3333FF"/>
                </a:solidFill>
                <a:latin typeface="Times New Roman"/>
                <a:ea typeface="华文细黑"/>
                <a:cs typeface="Times New Roman"/>
              </a:rPr>
              <a:t>哪</a:t>
            </a:r>
            <a:endParaRPr lang="zh-CN" altLang="en-US" sz="2800" kern="100" dirty="0">
              <a:solidFill>
                <a:srgbClr val="3333FF"/>
              </a:solidFill>
              <a:latin typeface="Times New Roman"/>
              <a:ea typeface="华文细黑"/>
              <a:cs typeface="Times New Roman"/>
            </a:endParaRPr>
          </a:p>
        </p:txBody>
      </p:sp>
      <p:sp>
        <p:nvSpPr>
          <p:cNvPr id="21" name="矩形 20"/>
          <p:cNvSpPr/>
          <p:nvPr/>
        </p:nvSpPr>
        <p:spPr>
          <a:xfrm>
            <a:off x="4028311" y="3985900"/>
            <a:ext cx="314701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　疑问代词，什么</a:t>
            </a:r>
            <a:r>
              <a:rPr lang="en-US" altLang="zh-CN" sz="2800" kern="100" dirty="0">
                <a:solidFill>
                  <a:srgbClr val="3333FF"/>
                </a:solidFill>
                <a:latin typeface="Times New Roman"/>
                <a:ea typeface="华文细黑"/>
                <a:cs typeface="Times New Roman"/>
              </a:rPr>
              <a:t> </a:t>
            </a:r>
            <a:endParaRPr lang="zh-CN" altLang="en-US" sz="2800" kern="100" dirty="0">
              <a:solidFill>
                <a:srgbClr val="3333FF"/>
              </a:solidFill>
              <a:latin typeface="Times New Roman"/>
              <a:ea typeface="华文细黑"/>
              <a:cs typeface="Times New Roman"/>
            </a:endParaRPr>
          </a:p>
        </p:txBody>
      </p:sp>
      <p:sp>
        <p:nvSpPr>
          <p:cNvPr id="23" name="矩形 22"/>
          <p:cNvSpPr/>
          <p:nvPr/>
        </p:nvSpPr>
        <p:spPr>
          <a:xfrm>
            <a:off x="4006974" y="4633972"/>
            <a:ext cx="6288901"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代词，与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如</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连用，表示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怎么样</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24" name="矩形 23"/>
          <p:cNvSpPr/>
          <p:nvPr/>
        </p:nvSpPr>
        <p:spPr>
          <a:xfrm>
            <a:off x="5446219" y="5283102"/>
            <a:ext cx="4852610"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副词，表示反问或感叹，怎么</a:t>
            </a:r>
          </a:p>
        </p:txBody>
      </p:sp>
      <p:sp>
        <p:nvSpPr>
          <p:cNvPr id="25" name="矩形 24"/>
          <p:cNvSpPr/>
          <p:nvPr/>
        </p:nvSpPr>
        <p:spPr>
          <a:xfrm>
            <a:off x="5777165" y="5921063"/>
            <a:ext cx="413446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助词，补足音节，无实义</a:t>
            </a:r>
          </a:p>
        </p:txBody>
      </p:sp>
    </p:spTree>
    <p:extLst>
      <p:ext uri="{BB962C8B-B14F-4D97-AF65-F5344CB8AC3E}">
        <p14:creationId xmlns="" xmlns:p14="http://schemas.microsoft.com/office/powerpoint/2010/main" val="18525740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linds(horizontal)">
                                      <p:cBhvr>
                                        <p:cTn id="30" dur="500"/>
                                        <p:tgtEl>
                                          <p:spTgt spid="2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linds(horizontal)">
                                      <p:cBhvr>
                                        <p:cTn id="33" dur="500"/>
                                        <p:tgtEl>
                                          <p:spTgt spid="2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linds(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8"/>
                                        </p:tgtEl>
                                      </p:cBhvr>
                                    </p:animEffect>
                                    <p:set>
                                      <p:cBhvr>
                                        <p:cTn id="50" dur="1" fill="hold">
                                          <p:stCondLst>
                                            <p:cond delay="499"/>
                                          </p:stCondLst>
                                        </p:cTn>
                                        <p:tgtEl>
                                          <p:spTgt spid="18"/>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9"/>
                                        </p:tgtEl>
                                      </p:cBhvr>
                                    </p:animEffect>
                                    <p:set>
                                      <p:cBhvr>
                                        <p:cTn id="53" dur="1" fill="hold">
                                          <p:stCondLst>
                                            <p:cond delay="499"/>
                                          </p:stCondLst>
                                        </p:cTn>
                                        <p:tgtEl>
                                          <p:spTgt spid="1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1"/>
                                        </p:tgtEl>
                                      </p:cBhvr>
                                    </p:animEffect>
                                    <p:set>
                                      <p:cBhvr>
                                        <p:cTn id="59" dur="1" fill="hold">
                                          <p:stCondLst>
                                            <p:cond delay="499"/>
                                          </p:stCondLst>
                                        </p:cTn>
                                        <p:tgtEl>
                                          <p:spTgt spid="21"/>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3"/>
                                        </p:tgtEl>
                                      </p:cBhvr>
                                    </p:animEffect>
                                    <p:set>
                                      <p:cBhvr>
                                        <p:cTn id="62" dur="1" fill="hold">
                                          <p:stCondLst>
                                            <p:cond delay="499"/>
                                          </p:stCondLst>
                                        </p:cTn>
                                        <p:tgtEl>
                                          <p:spTgt spid="23"/>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25"/>
                                        </p:tgtEl>
                                      </p:cBhvr>
                                    </p:animEffect>
                                    <p:set>
                                      <p:cBhvr>
                                        <p:cTn id="68"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16" grpId="0"/>
      <p:bldP spid="16" grpId="1"/>
      <p:bldP spid="17" grpId="0"/>
      <p:bldP spid="17" grpId="1"/>
      <p:bldP spid="18" grpId="0"/>
      <p:bldP spid="18" grpId="1"/>
      <p:bldP spid="19" grpId="0"/>
      <p:bldP spid="19" grpId="1"/>
      <p:bldP spid="20" grpId="0"/>
      <p:bldP spid="20" grpId="1"/>
      <p:bldP spid="21" grpId="0"/>
      <p:bldP spid="21" grpId="1"/>
      <p:bldP spid="23" grpId="0"/>
      <p:bldP spid="23" grpId="1"/>
      <p:bldP spid="24" grpId="0"/>
      <p:bldP spid="24" grpId="1"/>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97995" y="255994"/>
            <a:ext cx="11457851" cy="5909310"/>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名词的活用</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名词作动词</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信手把笔，随意乱</a:t>
            </a:r>
            <a:r>
              <a:rPr lang="zh-CN" altLang="zh-CN" sz="2800" kern="100" dirty="0">
                <a:solidFill>
                  <a:srgbClr val="FF0000"/>
                </a:solidFill>
                <a:latin typeface="Times New Roman"/>
                <a:ea typeface="华文细黑"/>
                <a:cs typeface="Times New Roman"/>
              </a:rPr>
              <a:t>书</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名词作状语</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solidFill>
                  <a:srgbClr val="FF0000"/>
                </a:solidFill>
                <a:latin typeface="Times New Roman"/>
                <a:ea typeface="华文细黑"/>
                <a:cs typeface="Times New Roman"/>
              </a:rPr>
              <a:t>条</a:t>
            </a:r>
            <a:r>
              <a:rPr lang="zh-CN" altLang="zh-CN" sz="2800" kern="100" dirty="0">
                <a:latin typeface="Times New Roman"/>
                <a:ea typeface="华文细黑"/>
                <a:cs typeface="Times New Roman"/>
              </a:rPr>
              <a:t>写如后云云</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形容词的活用</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形容词作</a:t>
            </a:r>
            <a:r>
              <a:rPr lang="zh-CN" altLang="zh-CN" sz="2800" kern="100" dirty="0" smtClean="0">
                <a:latin typeface="Times New Roman"/>
                <a:ea typeface="华文细黑"/>
                <a:cs typeface="Times New Roman"/>
              </a:rPr>
              <a:t>名词</a:t>
            </a:r>
            <a:endParaRPr lang="en-US" altLang="zh-CN" sz="1050" kern="100" dirty="0" smtClean="0">
              <a:latin typeface="宋体"/>
              <a:cs typeface="Courier New"/>
            </a:endParaRPr>
          </a:p>
          <a:p>
            <a:pPr lvl="0" algn="just">
              <a:lnSpc>
                <a:spcPct val="150000"/>
              </a:lnSpc>
              <a:tabLst>
                <a:tab pos="2340610" algn="l"/>
              </a:tabLst>
            </a:pPr>
            <a:r>
              <a:rPr lang="zh-CN" altLang="zh-CN" sz="2800" kern="100" dirty="0">
                <a:solidFill>
                  <a:prstClr val="black"/>
                </a:solidFill>
                <a:latin typeface="Times New Roman"/>
                <a:ea typeface="华文细黑"/>
                <a:cs typeface="Times New Roman"/>
              </a:rPr>
              <a:t>此一</a:t>
            </a:r>
            <a:r>
              <a:rPr lang="zh-CN" altLang="zh-CN" sz="2800" kern="100" dirty="0">
                <a:solidFill>
                  <a:srgbClr val="FF0000"/>
                </a:solidFill>
                <a:latin typeface="Times New Roman"/>
                <a:ea typeface="华文细黑"/>
                <a:cs typeface="Times New Roman"/>
              </a:rPr>
              <a:t>泰</a:t>
            </a:r>
            <a:r>
              <a:rPr lang="zh-CN" altLang="zh-CN" sz="2800" kern="100" dirty="0">
                <a:solidFill>
                  <a:prstClr val="black"/>
                </a:solidFill>
                <a:latin typeface="Times New Roman"/>
                <a:ea typeface="华文细黑"/>
                <a:cs typeface="Times New Roman"/>
              </a:rPr>
              <a:t>也</a:t>
            </a:r>
            <a:r>
              <a:rPr lang="zh-CN" altLang="zh-CN" sz="2800" kern="100" dirty="0" smtClean="0">
                <a:solidFill>
                  <a:prstClr val="black"/>
                </a:solidFill>
                <a:latin typeface="Times New Roman"/>
                <a:ea typeface="华文细黑"/>
                <a:cs typeface="Times New Roman"/>
              </a:rPr>
              <a:t>：</a:t>
            </a:r>
            <a:r>
              <a:rPr lang="en-US" altLang="zh-CN" sz="2800" u="sng" kern="100" dirty="0" smtClean="0">
                <a:solidFill>
                  <a:prstClr val="black"/>
                </a:solidFill>
                <a:latin typeface="Times New Roman"/>
                <a:ea typeface="华文细黑"/>
                <a:cs typeface="Times New Roman"/>
              </a:rPr>
              <a:t>			</a:t>
            </a:r>
            <a:r>
              <a:rPr lang="zh-CN" altLang="zh-CN" sz="2800" kern="100" dirty="0">
                <a:solidFill>
                  <a:prstClr val="black"/>
                </a:solidFill>
                <a:latin typeface="Times New Roman"/>
                <a:ea typeface="华文细黑"/>
                <a:cs typeface="Times New Roman"/>
              </a:rPr>
              <a:t>　</a:t>
            </a: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078982" y="2233288"/>
            <a:ext cx="902811"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写。</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2957372" y="3529908"/>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分条地，逐条地。</a:t>
            </a:r>
            <a:endParaRPr lang="zh-CN" altLang="en-US" sz="2800" kern="100" dirty="0">
              <a:solidFill>
                <a:srgbClr val="3333FF"/>
              </a:solidFill>
              <a:latin typeface="Times New Roman"/>
              <a:ea typeface="华文细黑"/>
              <a:cs typeface="Times New Roman"/>
            </a:endParaRPr>
          </a:p>
        </p:txBody>
      </p:sp>
      <p:sp>
        <p:nvSpPr>
          <p:cNvPr id="13" name="矩形 12"/>
          <p:cNvSpPr/>
          <p:nvPr/>
        </p:nvSpPr>
        <p:spPr>
          <a:xfrm>
            <a:off x="2154168" y="5465071"/>
            <a:ext cx="2428870"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安适的事情。</a:t>
            </a:r>
            <a:r>
              <a:rPr lang="en-US" altLang="zh-CN" sz="2800" kern="100" dirty="0">
                <a:solidFill>
                  <a:srgbClr val="3333FF"/>
                </a:solidFill>
                <a:latin typeface="Times New Roman"/>
                <a:ea typeface="华文细黑"/>
                <a:cs typeface="Times New Roman"/>
              </a:rPr>
              <a:t> </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470277"/>
            <a:ext cx="11457851" cy="2677656"/>
          </a:xfrm>
          <a:prstGeom prst="rect">
            <a:avLst/>
          </a:prstGeom>
        </p:spPr>
        <p:txBody>
          <a:bodyPr>
            <a:spAutoFit/>
          </a:bodyPr>
          <a:lstStyle/>
          <a:p>
            <a:pPr algn="just">
              <a:lnSpc>
                <a:spcPct val="150000"/>
              </a:lnSpc>
              <a:spcAft>
                <a:spcPts val="0"/>
              </a:spcAft>
              <a:tabLst>
                <a:tab pos="2340610" algn="l"/>
              </a:tabLs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形容词作动词</a:t>
            </a:r>
            <a:endParaRPr lang="zh-CN" altLang="zh-CN" sz="1050" kern="100" dirty="0" smtClean="0">
              <a:latin typeface="宋体"/>
              <a:cs typeface="Courier New"/>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平生所</a:t>
            </a:r>
            <a:r>
              <a:rPr lang="zh-CN" altLang="zh-CN" sz="2800" kern="100" dirty="0" smtClean="0">
                <a:solidFill>
                  <a:srgbClr val="FF0000"/>
                </a:solidFill>
                <a:latin typeface="Times New Roman"/>
                <a:ea typeface="华文细黑"/>
                <a:cs typeface="Times New Roman"/>
              </a:rPr>
              <a:t>好</a:t>
            </a:r>
            <a:r>
              <a:rPr lang="zh-CN" altLang="zh-CN" sz="2800" kern="100" dirty="0" smtClean="0">
                <a:latin typeface="Times New Roman"/>
                <a:ea typeface="华文细黑"/>
                <a:cs typeface="Times New Roman"/>
              </a:rPr>
              <a:t>者，尽在其中：</a:t>
            </a:r>
            <a:r>
              <a:rPr lang="en-US" altLang="zh-CN" sz="2800" kern="100" dirty="0" smtClean="0">
                <a:latin typeface="+mj-ea"/>
                <a:ea typeface="+mj-ea"/>
                <a:cs typeface="Times New Roman"/>
              </a:rPr>
              <a:t>______</a:t>
            </a:r>
            <a:r>
              <a:rPr lang="zh-CN" altLang="zh-CN" sz="2800" kern="100" dirty="0" smtClean="0">
                <a:latin typeface="Times New Roman"/>
                <a:ea typeface="华文细黑"/>
                <a:cs typeface="Times New Roman"/>
              </a:rPr>
              <a:t>　</a:t>
            </a:r>
            <a:r>
              <a:rPr lang="en-US" altLang="zh-CN" sz="2800" kern="100" dirty="0" smtClean="0">
                <a:latin typeface="Times New Roman"/>
                <a:ea typeface="华文细黑"/>
                <a:cs typeface="Times New Roman"/>
              </a:rPr>
              <a:t>  </a:t>
            </a:r>
            <a:endParaRPr lang="en-US" altLang="zh-CN" sz="1050" kern="100" dirty="0" smtClean="0">
              <a:latin typeface="宋体"/>
              <a:cs typeface="Courier New"/>
            </a:endParaRPr>
          </a:p>
          <a:p>
            <a:pPr algn="just">
              <a:lnSpc>
                <a:spcPct val="150000"/>
              </a:lnSpc>
              <a:spcAft>
                <a:spcPts val="0"/>
              </a:spcAft>
              <a:tabLst>
                <a:tab pos="2340610" algn="l"/>
              </a:tabLst>
            </a:pP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动词作名词</a:t>
            </a:r>
            <a:endParaRPr lang="zh-CN" altLang="zh-CN" sz="1050" kern="100" dirty="0" smtClean="0">
              <a:latin typeface="宋体"/>
              <a:cs typeface="Courier New"/>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量</a:t>
            </a:r>
            <a:r>
              <a:rPr lang="zh-CN" altLang="zh-CN" sz="2800" kern="100" dirty="0" smtClean="0">
                <a:solidFill>
                  <a:srgbClr val="FF0000"/>
                </a:solidFill>
                <a:latin typeface="Times New Roman"/>
                <a:ea typeface="华文细黑"/>
                <a:cs typeface="Times New Roman"/>
              </a:rPr>
              <a:t>入</a:t>
            </a:r>
            <a:r>
              <a:rPr lang="zh-CN" altLang="zh-CN" sz="2800" kern="100" dirty="0" smtClean="0">
                <a:latin typeface="Times New Roman"/>
                <a:ea typeface="华文细黑"/>
                <a:cs typeface="Times New Roman"/>
              </a:rPr>
              <a:t>俭用，亦可自给：</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4473282" y="1170591"/>
            <a:ext cx="1261884"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爱好。</a:t>
            </a:r>
            <a:endParaRPr lang="zh-CN" altLang="en-US" sz="2800" kern="100" dirty="0">
              <a:solidFill>
                <a:srgbClr val="3333FF"/>
              </a:solidFill>
              <a:latin typeface="Times New Roman"/>
              <a:ea typeface="华文细黑"/>
              <a:cs typeface="Times New Roman"/>
            </a:endParaRPr>
          </a:p>
        </p:txBody>
      </p:sp>
      <p:sp>
        <p:nvSpPr>
          <p:cNvPr id="4" name="矩形 3"/>
          <p:cNvSpPr/>
          <p:nvPr/>
        </p:nvSpPr>
        <p:spPr>
          <a:xfrm>
            <a:off x="3972128" y="2492896"/>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收入的东西。</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5647198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25987" y="206746"/>
            <a:ext cx="11457851" cy="5909310"/>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判断下列句式类型并翻译</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此一泰也。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smtClean="0">
                <a:solidFill>
                  <a:srgbClr val="C00000"/>
                </a:solidFill>
                <a:latin typeface="Times New Roman"/>
                <a:ea typeface="黑体"/>
                <a:cs typeface="Times New Roman"/>
              </a:rPr>
              <a:t>答案</a:t>
            </a:r>
            <a:r>
              <a:rPr lang="zh-CN" altLang="zh-CN" sz="2800" kern="100" dirty="0">
                <a:solidFill>
                  <a:srgbClr val="0000FF"/>
                </a:solidFill>
                <a:latin typeface="Times New Roman"/>
                <a:ea typeface="华文细黑"/>
                <a:cs typeface="Times New Roman"/>
              </a:rPr>
              <a:t>　这是第一件安泰的事。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前有乔松十数株，修竹千余竿。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Courier New"/>
              </a:rPr>
              <a:t>)</a:t>
            </a:r>
            <a:endParaRPr lang="en-US" altLang="zh-CN" sz="1050" kern="100" dirty="0" smtClean="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前</a:t>
            </a:r>
            <a:r>
              <a:rPr lang="zh-CN" altLang="zh-CN" sz="2800" kern="100" dirty="0">
                <a:solidFill>
                  <a:srgbClr val="0000FF"/>
                </a:solidFill>
                <a:latin typeface="Times New Roman"/>
                <a:ea typeface="华文细黑"/>
                <a:cs typeface="Times New Roman"/>
              </a:rPr>
              <a:t>有十几株高大的松树，一千多根修长的竹子。</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举头但见山僧一两人，或坐或睡。</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抬头</a:t>
            </a:r>
            <a:r>
              <a:rPr lang="zh-CN" altLang="zh-CN" sz="2800" kern="100" dirty="0">
                <a:solidFill>
                  <a:srgbClr val="0000FF"/>
                </a:solidFill>
                <a:latin typeface="Times New Roman"/>
                <a:ea typeface="华文细黑"/>
                <a:cs typeface="Times New Roman"/>
              </a:rPr>
              <a:t>只见一两个山寺的和尚，有的坐着，有的睡着。　</a:t>
            </a:r>
            <a:endParaRPr lang="zh-CN" altLang="zh-CN" sz="1050" kern="100" dirty="0">
              <a:latin typeface="宋体"/>
              <a:cs typeface="Courier New"/>
            </a:endParaRPr>
          </a:p>
          <a:p>
            <a:pPr algn="just">
              <a:lnSpc>
                <a:spcPct val="150000"/>
              </a:lnSpc>
              <a:spcAft>
                <a:spcPts val="0"/>
              </a:spcAft>
              <a:tabLst>
                <a:tab pos="234061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流水周于舍下。</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流水</a:t>
            </a:r>
            <a:r>
              <a:rPr lang="zh-CN" altLang="zh-CN" sz="2800" kern="100" dirty="0">
                <a:solidFill>
                  <a:srgbClr val="0000FF"/>
                </a:solidFill>
                <a:latin typeface="Times New Roman"/>
                <a:ea typeface="华文细黑"/>
                <a:cs typeface="Times New Roman"/>
              </a:rPr>
              <a:t>在茅舍之下环绕。　</a:t>
            </a:r>
            <a:endParaRPr lang="zh-CN" altLang="zh-CN" sz="1050" kern="100" dirty="0">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2774259" y="998834"/>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5834790" y="2222970"/>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定语后置句</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6194830" y="3519114"/>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定语后置句</a:t>
            </a:r>
            <a:endParaRPr lang="zh-CN" altLang="en-US" sz="2800" kern="100" dirty="0">
              <a:solidFill>
                <a:srgbClr val="3333FF"/>
              </a:solidFill>
              <a:latin typeface="Times New Roman"/>
              <a:ea typeface="华文细黑"/>
              <a:cs typeface="Times New Roman"/>
            </a:endParaRPr>
          </a:p>
        </p:txBody>
      </p:sp>
      <p:sp>
        <p:nvSpPr>
          <p:cNvPr id="20" name="矩形 19"/>
          <p:cNvSpPr/>
          <p:nvPr/>
        </p:nvSpPr>
        <p:spPr>
          <a:xfrm>
            <a:off x="3341669" y="4841359"/>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状语后置句</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linds(horizont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500"/>
                                        <p:tgtEl>
                                          <p:spTgt spid="3">
                                            <p:txEl>
                                              <p:pRg st="8" end="8"/>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
                                            <p:txEl>
                                              <p:pRg st="2" end="2"/>
                                            </p:txEl>
                                          </p:spTgt>
                                        </p:tgtEl>
                                      </p:cBhvr>
                                    </p:animEffect>
                                    <p:set>
                                      <p:cBhvr>
                                        <p:cTn id="39" dur="1" fill="hold">
                                          <p:stCondLst>
                                            <p:cond delay="499"/>
                                          </p:stCondLst>
                                        </p:cTn>
                                        <p:tgtEl>
                                          <p:spTgt spid="3">
                                            <p:txEl>
                                              <p:pRg st="2" end="2"/>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
                                            <p:txEl>
                                              <p:pRg st="4" end="4"/>
                                            </p:txEl>
                                          </p:spTgt>
                                        </p:tgtEl>
                                      </p:cBhvr>
                                    </p:animEffect>
                                    <p:set>
                                      <p:cBhvr>
                                        <p:cTn id="42" dur="1" fill="hold">
                                          <p:stCondLst>
                                            <p:cond delay="499"/>
                                          </p:stCondLst>
                                        </p:cTn>
                                        <p:tgtEl>
                                          <p:spTgt spid="3">
                                            <p:txEl>
                                              <p:pRg st="4" end="4"/>
                                            </p:txEl>
                                          </p:spTgt>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3">
                                            <p:txEl>
                                              <p:pRg st="6" end="6"/>
                                            </p:txEl>
                                          </p:spTgt>
                                        </p:tgtEl>
                                      </p:cBhvr>
                                    </p:animEffect>
                                    <p:set>
                                      <p:cBhvr>
                                        <p:cTn id="45" dur="1" fill="hold">
                                          <p:stCondLst>
                                            <p:cond delay="499"/>
                                          </p:stCondLst>
                                        </p:cTn>
                                        <p:tgtEl>
                                          <p:spTgt spid="3">
                                            <p:txEl>
                                              <p:pRg st="6" end="6"/>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
                                            <p:txEl>
                                              <p:pRg st="8" end="8"/>
                                            </p:txEl>
                                          </p:spTgt>
                                        </p:tgtEl>
                                      </p:cBhvr>
                                    </p:animEffect>
                                    <p:set>
                                      <p:cBhvr>
                                        <p:cTn id="48" dur="1" fill="hold">
                                          <p:stCondLst>
                                            <p:cond delay="499"/>
                                          </p:stCondLst>
                                        </p:cTn>
                                        <p:tgtEl>
                                          <p:spTgt spid="3">
                                            <p:txEl>
                                              <p:pRg st="8" end="8"/>
                                            </p:txEl>
                                          </p:spTgt>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8"/>
                                        </p:tgtEl>
                                      </p:cBhvr>
                                    </p:animEffect>
                                    <p:set>
                                      <p:cBhvr>
                                        <p:cTn id="54" dur="1" fill="hold">
                                          <p:stCondLst>
                                            <p:cond delay="499"/>
                                          </p:stCondLst>
                                        </p:cTn>
                                        <p:tgtEl>
                                          <p:spTgt spid="1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20"/>
                                        </p:tgtEl>
                                      </p:cBhvr>
                                    </p:animEffect>
                                    <p:set>
                                      <p:cBhvr>
                                        <p:cTn id="60"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P spid="18" grpId="0"/>
      <p:bldP spid="18" grpId="1"/>
      <p:bldP spid="19" grpId="0"/>
      <p:bldP spid="19"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1120221"/>
            <a:ext cx="11457851" cy="1384995"/>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红榴白莲，罗生池砌。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红色</a:t>
            </a:r>
            <a:r>
              <a:rPr lang="zh-CN" altLang="zh-CN" sz="2800" kern="100" dirty="0">
                <a:solidFill>
                  <a:srgbClr val="0000FF"/>
                </a:solidFill>
                <a:latin typeface="Times New Roman"/>
                <a:ea typeface="华文细黑"/>
                <a:cs typeface="Times New Roman"/>
              </a:rPr>
              <a:t>的石榴、白色的莲花，分别生长在石阶下面的水池中。</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 name="矩形 1"/>
          <p:cNvSpPr/>
          <p:nvPr/>
        </p:nvSpPr>
        <p:spPr>
          <a:xfrm>
            <a:off x="4592091" y="1267702"/>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省略句</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37699718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3">
                                            <p:txEl>
                                              <p:pRg st="1" end="1"/>
                                            </p:txEl>
                                          </p:spTgt>
                                        </p:tgtEl>
                                      </p:cBhvr>
                                    </p:animEffect>
                                    <p:set>
                                      <p:cBhvr>
                                        <p:cTn id="15" dur="1" fill="hold">
                                          <p:stCondLst>
                                            <p:cond delay="499"/>
                                          </p:stCondLst>
                                        </p:cTn>
                                        <p:tgtEl>
                                          <p:spTgt spid="3">
                                            <p:txEl>
                                              <p:pRg st="1" end="1"/>
                                            </p:txEl>
                                          </p:spTgt>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1679434"/>
          </a:xfrm>
          <a:prstGeom prst="rect">
            <a:avLst/>
          </a:prstGeom>
        </p:spPr>
        <p:txBody>
          <a:bodyPr wrap="square">
            <a:spAutoFit/>
          </a:bodyPr>
          <a:lstStyle/>
          <a:p>
            <a:pPr indent="711200" algn="just">
              <a:lnSpc>
                <a:spcPct val="200000"/>
              </a:lnSpc>
              <a:spcAft>
                <a:spcPts val="0"/>
              </a:spcAft>
              <a:tabLst>
                <a:tab pos="2340610" algn="l"/>
              </a:tabLst>
            </a:pPr>
            <a:r>
              <a:rPr lang="zh-CN" altLang="zh-CN" sz="2800" kern="100" dirty="0">
                <a:latin typeface="Times New Roman"/>
                <a:ea typeface="华文细黑"/>
                <a:cs typeface="Times New Roman"/>
              </a:rPr>
              <a:t>白居易这封信抒发了一种对朋友深切的关爱思念之情，此外流露出白居易不为贬逐而忧郁失落和文人乐山乐水的雅趣和闲适。</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932069190"/>
              </p:ext>
            </p:extLst>
          </p:nvPr>
        </p:nvGraphicFramePr>
        <p:xfrm>
          <a:off x="629915" y="1462484"/>
          <a:ext cx="8129587" cy="5422900"/>
        </p:xfrm>
        <a:graphic>
          <a:graphicData uri="http://schemas.openxmlformats.org/presentationml/2006/ole">
            <p:oleObj spid="_x0000_s1033" name="文档" r:id="rId3" imgW="8127915" imgH="5441270"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1115970"/>
            <a:ext cx="11555852" cy="1302408"/>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一、本文哪个段落明显运用直抒胸臆的表达方式？哪一段运用借景抒情的表现手法</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57201" y="548680"/>
            <a:ext cx="11555852" cy="5831661"/>
          </a:xfrm>
          <a:prstGeom prst="rect">
            <a:avLst/>
          </a:prstGeom>
        </p:spPr>
        <p:txBody>
          <a:bodyPr wrap="square">
            <a:spAutoFit/>
          </a:bodyPr>
          <a:lstStyle/>
          <a:p>
            <a:pPr lvl="0" algn="just">
              <a:lnSpc>
                <a:spcPct val="150000"/>
              </a:lnSpc>
              <a:tabLst>
                <a:tab pos="234061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Times New Roman"/>
                <a:ea typeface="华文细黑"/>
                <a:cs typeface="Courier New"/>
              </a:rPr>
              <a:t>1.</a:t>
            </a:r>
            <a:r>
              <a:rPr lang="zh-CN" altLang="zh-CN" sz="2800" kern="100" dirty="0">
                <a:solidFill>
                  <a:srgbClr val="3333FF"/>
                </a:solidFill>
                <a:latin typeface="Times New Roman"/>
                <a:ea typeface="华文细黑"/>
                <a:cs typeface="Times New Roman"/>
              </a:rPr>
              <a:t>本文第一段属直抒胸臆的表达方式，表达别来三年想念的殷切。修辞手法有：反复和反问，渲染一种思念的感情色彩。</a:t>
            </a:r>
            <a:endParaRPr lang="en-US" altLang="zh-CN" sz="1050" kern="100" dirty="0">
              <a:solidFill>
                <a:srgbClr val="3333FF"/>
              </a:solidFill>
              <a:latin typeface="宋体"/>
              <a:cs typeface="Courier New"/>
            </a:endParaRPr>
          </a:p>
          <a:p>
            <a:pPr lvl="0" algn="just">
              <a:lnSpc>
                <a:spcPct val="150000"/>
              </a:lnSpc>
              <a:tabLst>
                <a:tab pos="2340610" algn="l"/>
              </a:tabLst>
            </a:pPr>
            <a:r>
              <a:rPr lang="en-US" altLang="zh-CN" sz="2800" kern="100" dirty="0">
                <a:solidFill>
                  <a:srgbClr val="3333FF"/>
                </a:solidFill>
                <a:latin typeface="Times New Roman"/>
                <a:ea typeface="华文细黑"/>
                <a:cs typeface="Courier New"/>
              </a:rPr>
              <a:t>2.</a:t>
            </a:r>
            <a:r>
              <a:rPr lang="zh-CN" altLang="zh-CN" sz="2800" kern="100" dirty="0">
                <a:solidFill>
                  <a:srgbClr val="3333FF"/>
                </a:solidFill>
                <a:latin typeface="Times New Roman"/>
                <a:ea typeface="华文细黑"/>
                <a:cs typeface="Times New Roman"/>
              </a:rPr>
              <a:t>本文最后一段运用借景抒情的表现手法：如</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作此书夜正在草堂中山窗下，信手把笔，随意乱书，封题之时，不觉欲曙。举头但见山僧一两人，或坐或睡；平生故人去我万里，瞥然尘念，此际暂生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，庐山庵里晓灯前。笼鸟槛猿俱未死，人间相见是何年？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说明了作者虽然以一种平和淡然的心态面对人生，但仍然怀念天各一方的朋友，字里行间抱有深深的哀伤之情。用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哀鸣啾啾</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晓灯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来抒发哀愁万重，思念绵绵的情感</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en-US" altLang="zh-CN"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56718435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5262979"/>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二、文中四次连呼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微之微之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，有什么表达作用？</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信的开篇接连用了两个</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微之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，直呼其名，倾诉分别之日久，音断之日长，无法相见，长久以来的对朋友无法抑制的深切怀念，对人生短暂而思念深长的感喟，犹如汹涌的浪涛，滚滚而来，势不可遏</a:t>
            </a:r>
            <a:r>
              <a:rPr lang="zh-CN" altLang="zh-CN" sz="2800" kern="100" dirty="0" smtClean="0">
                <a:solidFill>
                  <a:srgbClr val="3333FF"/>
                </a:solidFill>
                <a:latin typeface="Times New Roman"/>
                <a:ea typeface="华文细黑"/>
                <a:cs typeface="Times New Roman"/>
              </a:rPr>
              <a:t>。</a:t>
            </a:r>
            <a:endParaRPr lang="en-US" altLang="zh-CN" sz="1050" kern="100" dirty="0" smtClean="0">
              <a:solidFill>
                <a:srgbClr val="3333FF"/>
              </a:solidFill>
              <a:latin typeface="宋体"/>
              <a:cs typeface="Courier New"/>
            </a:endParaRPr>
          </a:p>
          <a:p>
            <a:pPr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接着，又反复呼告，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微之微之。如何如何！</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可见其为友人的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天各一方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各欲白首</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的椎心之痛，溢满纸上，郁愤满怀，不能自已。文中最后一段的开头也使用反复呼告的手法，连呼</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微之微之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，直接倾诉，感情更加深挚浓烈，催人泪下</a:t>
            </a:r>
            <a:r>
              <a:rPr lang="zh-CN" altLang="zh-CN" sz="2800" kern="100" dirty="0" smtClean="0">
                <a:solidFill>
                  <a:srgbClr val="3333FF"/>
                </a:solidFill>
                <a:latin typeface="Times New Roman"/>
                <a:ea typeface="华文细黑"/>
                <a:cs typeface="Times New Roman"/>
              </a:rPr>
              <a:t>。</a:t>
            </a:r>
            <a:endParaRPr lang="zh-CN" altLang="zh-CN" sz="1050" kern="100" dirty="0">
              <a:solidFill>
                <a:srgbClr val="3333FF"/>
              </a:solidFill>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4534062"/>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三、文中列举的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内容是什么？你是如何理解作者此时的心境的？</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写三件如意的事来宽慰朋友：一是家中人平安团聚，享受到天伦之乐，无须挂念；二是生活虽然简朴但可以自给，自己很知足，无须担忧；三是在风景佳丽之地建了草堂，可以有所寄托，足以令人快慰。平淡朴实的文笔透露出自己不是消沉厌世而是达观知足、乐天知命、随遇而安的豁达胸襟。也是为对方着想，不愿意让朋友为自己的不幸遭遇难过担忧，表现了作者对友人真挚深厚的情谊。</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9422" y="44624"/>
            <a:ext cx="11671411" cy="6555641"/>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忆昔封书与君夜，金銮殿后欲明天。今夜封书在何处？庐山庵里晓灯前。笼鸟槛猿俱未死，人间相见是何年！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赏析这首诗。</a:t>
            </a:r>
            <a:endParaRPr lang="zh-CN" altLang="zh-CN" sz="1050" kern="100" dirty="0">
              <a:latin typeface="宋体"/>
              <a:cs typeface="Courier New"/>
            </a:endParaRPr>
          </a:p>
          <a:p>
            <a:pPr>
              <a:lnSpc>
                <a:spcPct val="150000"/>
              </a:lnSpc>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作者最后以一首六言诗相赠作结，同时回应了元稹从远方带来的赠诗。诗的前四句作今昔对比，寄寓了作者的抑郁不平之气。因为两年前，宰相武元衡被平卢节度使李师道派人暗杀了。白居易上疏</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急请捕贼，以雪国耻</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，因而触怒权贵，以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越职言事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被贬江州。从金銮殿到庐山庵，作者自然不平而鸣，愤懑不已。最后两句以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笼鸟槛猿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喻作者自己和元稹都不得自由</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当时元稹被贬为通州司马</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，坎坷之命运相同，但他们只要一息尚存，相见相亲的愿望就一日不止。</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人间相见是何年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，以反诘语气，表达出诗人对挚友元稹的强烈思念之情</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en-US" altLang="zh-CN" sz="2800" kern="100" dirty="0" smtClean="0">
              <a:solidFill>
                <a:srgbClr val="3333FF"/>
              </a:solidFill>
              <a:latin typeface="宋体"/>
              <a:cs typeface="Courier New"/>
            </a:endParaRPr>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xEl>
                                              <p:pRg st="1" end="1"/>
                                            </p:txEl>
                                          </p:spTgt>
                                        </p:tgtEl>
                                      </p:cBhvr>
                                    </p:animEffect>
                                    <p:set>
                                      <p:cBhvr>
                                        <p:cTn id="1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620688"/>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1052736"/>
            <a:ext cx="11805036" cy="5826723"/>
          </a:xfrm>
          <a:prstGeom prst="rect">
            <a:avLst/>
          </a:prstGeom>
        </p:spPr>
        <p:txBody>
          <a:bodyPr>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倾诉衷肠，感情真挚。</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信一开始就说不见面已经三年，断绝书信往来二年，具体明白地说明发信人对收信人的重视；收信人在发信人心目中有着举足轻重的地位。作者表示生命有限，友情无价，岁月流逝，年近半百，不知道天南地北、人各一方的境况何时才能了结？发信人和收信人政见相同，诗风一致，订交以来，友谊深挚。如今却南北异处，人各一方，相思而不得相见，这难道不是中唐官场倾轧、宦海沉浮所引起的结果吗？作者的满腹怨恨，只能表现为呼天抢地的呼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天实为之，谓之奈何！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反映出诗人不平而又无奈的心情。同时，作者处处从收信人一方着想落笔，说微之在病重时尚不忘记</a:t>
            </a:r>
            <a:r>
              <a:rPr lang="zh-CN" altLang="zh-CN" sz="2800" kern="100" dirty="0" smtClean="0">
                <a:latin typeface="Times New Roman"/>
                <a:ea typeface="华文细黑"/>
                <a:cs typeface="Times New Roman"/>
              </a:rPr>
              <a:t>给</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834" y="124298"/>
            <a:ext cx="11688154" cy="6473054"/>
          </a:xfrm>
          <a:prstGeom prst="rect">
            <a:avLst/>
          </a:prstGeom>
        </p:spPr>
        <p:txBody>
          <a:bodyPr wrap="square">
            <a:spAutoFit/>
          </a:bodyPr>
          <a:lstStyle/>
          <a:p>
            <a:pPr lvl="0" algn="just">
              <a:lnSpc>
                <a:spcPct val="150000"/>
              </a:lnSpc>
              <a:tabLst>
                <a:tab pos="2340610" algn="l"/>
              </a:tabLst>
            </a:pPr>
            <a:r>
              <a:rPr lang="zh-CN" altLang="zh-CN" sz="2800" kern="100" dirty="0">
                <a:solidFill>
                  <a:prstClr val="black"/>
                </a:solidFill>
                <a:latin typeface="Times New Roman"/>
                <a:ea typeface="华文细黑"/>
                <a:cs typeface="Times New Roman"/>
              </a:rPr>
              <a:t>他写信，且嫌信不能尽意，又以</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数帙文章，请以代书</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，深得作者之心。所写值得宽慰之事，实际上全是为了宽慰对方。如果说</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形骸且健</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是真心话，那么</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方寸甚安</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却是违心话，目的是为了安慰正在病中且同样贬谪的微之，算得是一番苦心，一片真诚了。信中所述同族老少相共饥饱寒暖，九江鱼肥酒香，但这哪里可与京都荣华繁景相提并论？只有徜徉山水，筑堂庐山，才真正是白居易到江州后最值得宽慰舒心的事。山水之乐，庐山之美，自不待言；更使白居易流连忘返，</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每一独往，动弥旬日；平生所好者，尽在其中</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。寄情山水之间，忘却官场污浊，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不唯忘归，可以终老</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，这才是大实话。是白居易贬官江州，唯一值得自傲的地方，是上天赐给白居易的福分，足以给受信人元稹带来精神上的安慰。</a:t>
            </a:r>
            <a:r>
              <a:rPr lang="zh-CN" altLang="zh-CN" sz="2800" kern="100" dirty="0">
                <a:solidFill>
                  <a:prstClr val="black"/>
                </a:solidFill>
                <a:latin typeface="宋体"/>
                <a:ea typeface="Times New Roman"/>
                <a:cs typeface="Courier New"/>
              </a:rPr>
              <a:t> </a:t>
            </a:r>
            <a:endParaRPr lang="zh-CN" altLang="zh-CN" sz="1050" kern="100" dirty="0">
              <a:solidFill>
                <a:prstClr val="black"/>
              </a:solidFill>
              <a:latin typeface="宋体"/>
              <a:cs typeface="Courier New"/>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9700" y="139803"/>
            <a:ext cx="11688154" cy="6547247"/>
          </a:xfrm>
          <a:prstGeom prst="rect">
            <a:avLst/>
          </a:prstGeom>
        </p:spPr>
        <p:txBody>
          <a:bodyPr wrap="square">
            <a:spAutoFit/>
          </a:bodyPr>
          <a:lstStyle/>
          <a:p>
            <a:pPr algn="just">
              <a:lnSpc>
                <a:spcPct val="150000"/>
              </a:lnSpc>
              <a:spcAft>
                <a:spcPts val="0"/>
              </a:spcAft>
              <a:tabLst>
                <a:tab pos="234061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诗文相间，语言高雅。</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作者高洁的志趣和真挚的感情，必须通过流丽而高雅的语言来表达。白居易在记述自己的思念之情和乖舛的命运时，感叹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人生几何，离阔如此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天实为之，谓之奈何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。前两句语出曹操《短歌行》：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对酒当歌，人生几何？譬如朝露，去日苦多。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后两句出自《诗经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邶风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北门》：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天实为之，谓之何哉！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但不露一丝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的痕迹。把名句典故</a:t>
            </a:r>
            <a:r>
              <a:rPr lang="zh-CN" altLang="zh-CN" sz="2800" kern="100" dirty="0" smtClean="0">
                <a:latin typeface="Times New Roman"/>
                <a:ea typeface="华文细黑"/>
                <a:cs typeface="Times New Roman"/>
              </a:rPr>
              <a:t>，化为</a:t>
            </a:r>
            <a:r>
              <a:rPr lang="zh-CN" altLang="zh-CN" sz="2800" kern="100" dirty="0">
                <a:latin typeface="Times New Roman"/>
                <a:ea typeface="华文细黑"/>
                <a:cs typeface="Times New Roman"/>
              </a:rPr>
              <a:t>作者的真情流露。所以，你即使不指出这些句子的出处来源，也同样不会影响对文章的理解。曹操诗是汉魏乐府中的上乘之作，《诗经》被称为周代乐府，白居易如此纯熟地运用《诗经》、乐府名句而不见斧凿之痕，真可谓是诗骚高手了。他也就无怪乎会成为唐代新乐府运动的倡导者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340610" algn="l"/>
              </a:tabLst>
            </a:pP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26670141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834" y="908720"/>
            <a:ext cx="11688154" cy="3241400"/>
          </a:xfrm>
          <a:prstGeom prst="rect">
            <a:avLst/>
          </a:prstGeom>
        </p:spPr>
        <p:txBody>
          <a:bodyPr wrap="square">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而描述庐山草堂几句，如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流水周于舍下，飞泉落于檐间，红榴白莲，罗生池砌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诸句，则显然受到屈原《九歌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湘君》的影响，与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鸟次兮屋上，水周兮堂下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之句何其相似乃尔。至于文中穿插诗歌，诗文相间，不但增添了书信的抒情色彩，更是白居易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发信人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和元稹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收信人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诗人本色的自然流露。</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3210398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25438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821395"/>
            <a:ext cx="11688154" cy="1302408"/>
          </a:xfrm>
          <a:prstGeom prst="rect">
            <a:avLst/>
          </a:prstGeom>
        </p:spPr>
        <p:txBody>
          <a:bodyPr wrap="square">
            <a:spAutoFit/>
          </a:bodyPr>
          <a:lstStyle/>
          <a:p>
            <a:pPr algn="just">
              <a:lnSpc>
                <a:spcPct val="150000"/>
              </a:lnSpc>
              <a:spcAft>
                <a:spcPts val="0"/>
              </a:spcAft>
              <a:tabLst>
                <a:tab pos="2340610" algn="l"/>
              </a:tabLs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借景抒情</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题目：请运用借景抒情的手法，写一段文字，抒发某种感情。</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6931208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343374"/>
            <a:ext cx="11572430" cy="5909310"/>
          </a:xfrm>
          <a:prstGeom prst="rect">
            <a:avLst/>
          </a:prstGeom>
        </p:spPr>
        <p:txBody>
          <a:bodyPr>
            <a:spAutoFit/>
          </a:bodyPr>
          <a:lstStyle/>
          <a:p>
            <a:pPr algn="ctr">
              <a:lnSpc>
                <a:spcPct val="150000"/>
              </a:lnSpc>
              <a:spcAft>
                <a:spcPts val="0"/>
              </a:spcAft>
              <a:tabLst>
                <a:tab pos="2340610" algn="l"/>
              </a:tabLst>
            </a:pPr>
            <a:r>
              <a:rPr lang="zh-CN" altLang="zh-CN" sz="2800" b="1" kern="100" dirty="0">
                <a:solidFill>
                  <a:srgbClr val="C00000"/>
                </a:solidFill>
                <a:latin typeface="Times New Roman"/>
                <a:ea typeface="华文细黑"/>
                <a:cs typeface="Times New Roman"/>
              </a:rPr>
              <a:t>秋　雨</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灰蒙蒙的天空，飘洒着细柔柔的雨，叩醒了九月季节里那一株寒意，于是寒蝉不再哭泣；尤加利、木麻黄皆缀上了晶莹的雨珠，祭悼它的衰老。</a:t>
            </a:r>
            <a:endParaRPr lang="zh-CN" altLang="zh-CN" sz="1050" kern="100" dirty="0">
              <a:solidFill>
                <a:srgbClr val="3333FF"/>
              </a:solidFill>
              <a:latin typeface="宋体"/>
              <a:cs typeface="Courier New"/>
            </a:endParaRPr>
          </a:p>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秋，踩满径的落叶而来，也带来蒙蒙雨。</a:t>
            </a:r>
            <a:endParaRPr lang="zh-CN" altLang="zh-CN" sz="1050" kern="100" dirty="0">
              <a:solidFill>
                <a:srgbClr val="3333FF"/>
              </a:solidFill>
              <a:latin typeface="宋体"/>
              <a:cs typeface="Courier New"/>
            </a:endParaRPr>
          </a:p>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绿茵褪色，夏日的玫瑰凋残，满径落叶，不安地在秋风中徜徉，大自然的回响，奏起一支支秋的悲歌</a:t>
            </a:r>
            <a:r>
              <a:rPr lang="zh-CN" altLang="zh-CN" sz="2800" kern="100" dirty="0" smtClean="0">
                <a:solidFill>
                  <a:srgbClr val="3333FF"/>
                </a:solidFill>
                <a:latin typeface="Times New Roman"/>
                <a:ea typeface="华文细黑"/>
                <a:cs typeface="Times New Roman"/>
              </a:rPr>
              <a:t>。</a:t>
            </a:r>
            <a:endParaRPr lang="en-US" altLang="zh-CN" sz="1050" kern="100" dirty="0" smtClean="0">
              <a:solidFill>
                <a:srgbClr val="3333FF"/>
              </a:solidFill>
              <a:latin typeface="宋体"/>
              <a:cs typeface="Courier New"/>
            </a:endParaRPr>
          </a:p>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残荷在灰蒙蒙的苍穹下，聆听雨的心语。秋风吹皱一池秋水，一股寒意袭卷心头。秋风秋雨，是一支冷清清的旋律，是一支变了调的夏之歌。</a:t>
            </a:r>
            <a:endParaRPr lang="zh-CN" altLang="zh-CN" sz="1050" kern="100" dirty="0">
              <a:solidFill>
                <a:srgbClr val="3333FF"/>
              </a:solidFill>
              <a:latin typeface="宋体"/>
              <a:cs typeface="Courier New"/>
            </a:endParaRPr>
          </a:p>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让细雨飘在脸上，我走向海的怀抱</a:t>
            </a:r>
            <a:r>
              <a:rPr lang="zh-CN" altLang="zh-CN" sz="2800" kern="100" dirty="0" smtClean="0">
                <a:solidFill>
                  <a:srgbClr val="3333FF"/>
                </a:solidFill>
                <a:latin typeface="Times New Roman"/>
                <a:ea typeface="华文细黑"/>
                <a:cs typeface="Times New Roman"/>
              </a:rPr>
              <a:t>。</a:t>
            </a:r>
            <a:endParaRPr lang="zh-CN" altLang="zh-CN" sz="1050" kern="100" dirty="0">
              <a:solidFill>
                <a:srgbClr val="3333FF"/>
              </a:solidFill>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47667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750"/>
                                        <p:tgtEl>
                                          <p:spTgt spid="3">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blinds(horizontal)">
                                      <p:cBhvr>
                                        <p:cTn id="26" dur="750"/>
                                        <p:tgtEl>
                                          <p:spTgt spid="3">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linds(horizontal)">
                                      <p:cBhvr>
                                        <p:cTn id="30"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08197" y="1408253"/>
            <a:ext cx="11572430" cy="1948739"/>
          </a:xfrm>
          <a:prstGeom prst="rect">
            <a:avLst/>
          </a:prstGeom>
        </p:spPr>
        <p:txBody>
          <a:bodyPr>
            <a:spAutoFit/>
          </a:bodyPr>
          <a:lstStyle/>
          <a:p>
            <a:pPr indent="711200" algn="just">
              <a:lnSpc>
                <a:spcPct val="150000"/>
              </a:lnSpc>
              <a:spcAft>
                <a:spcPts val="0"/>
              </a:spcAft>
              <a:tabLst>
                <a:tab pos="2340610" algn="l"/>
              </a:tabLst>
            </a:pPr>
            <a:r>
              <a:rPr lang="zh-CN" altLang="zh-CN" sz="2800" kern="100" dirty="0">
                <a:solidFill>
                  <a:srgbClr val="3333FF"/>
                </a:solidFill>
                <a:latin typeface="Times New Roman"/>
                <a:ea typeface="华文细黑"/>
                <a:cs typeface="Times New Roman"/>
              </a:rPr>
              <a:t>雨中的海，蒙蒙的一片，似缀满晨雾般地令人感到朦胧。汹涌的波涛，雪白的浪花，以及在雨中急于找栖息之所的野鸽，为我眸子平添一抹淡淡的秋愁。</a:t>
            </a:r>
            <a:endParaRPr lang="zh-CN" altLang="zh-CN" sz="1050" kern="100" dirty="0">
              <a:solidFill>
                <a:srgbClr val="3333FF"/>
              </a:solidFill>
              <a:effectLst/>
              <a:latin typeface="宋体"/>
              <a:cs typeface="Courier New"/>
            </a:endParaRPr>
          </a:p>
        </p:txBody>
      </p:sp>
      <p:sp>
        <p:nvSpPr>
          <p:cNvPr id="6" name="矩形 5"/>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 descr="F:\下图\创新人教1 幻灯片\第九课.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49705" y="10666"/>
            <a:ext cx="3754822" cy="262624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230482" y="764704"/>
            <a:ext cx="11652274" cy="6053709"/>
          </a:xfrm>
          <a:prstGeom prst="rect">
            <a:avLst/>
          </a:prstGeom>
        </p:spPr>
        <p:txBody>
          <a:bodyPr wrap="square">
            <a:spAutoFit/>
          </a:bodyPr>
          <a:lstStyle/>
          <a:p>
            <a:pPr algn="ctr">
              <a:lnSpc>
                <a:spcPct val="140000"/>
              </a:lnSpc>
              <a:spcAft>
                <a:spcPts val="0"/>
              </a:spcAft>
              <a:tabLst>
                <a:tab pos="2340610" algn="l"/>
              </a:tabLst>
            </a:pPr>
            <a:r>
              <a:rPr lang="zh-CN" altLang="zh-CN" sz="2800" b="1" kern="100" dirty="0">
                <a:solidFill>
                  <a:srgbClr val="C00000"/>
                </a:solidFill>
                <a:latin typeface="Times New Roman"/>
                <a:ea typeface="华文细黑"/>
                <a:cs typeface="Times New Roman"/>
              </a:rPr>
              <a:t>人生如茶</a:t>
            </a:r>
            <a:endParaRPr lang="zh-CN" altLang="zh-CN" sz="1050" kern="100" dirty="0">
              <a:latin typeface="宋体"/>
              <a:cs typeface="Courier New"/>
            </a:endParaRPr>
          </a:p>
          <a:p>
            <a:pPr indent="711200" algn="just">
              <a:lnSpc>
                <a:spcPct val="140000"/>
              </a:lnSpc>
              <a:spcAft>
                <a:spcPts val="0"/>
              </a:spcAft>
              <a:tabLst>
                <a:tab pos="2340610" algn="l"/>
              </a:tabLst>
            </a:pPr>
            <a:r>
              <a:rPr lang="zh-CN" altLang="zh-CN" sz="2800" kern="100" dirty="0">
                <a:latin typeface="Times New Roman"/>
                <a:ea typeface="华文细黑"/>
                <a:cs typeface="Times New Roman"/>
              </a:rPr>
              <a:t>喝茶，喝的是一种心境，感觉身心被净化，滤去浮躁，沉淀下的是深思。茶是一种情调，一种欲语还休的沉默；一种欲笑还颦的忧伤；一种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千红一杯，万艳同窑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的热闹后的落寞。</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40000"/>
              </a:lnSpc>
              <a:spcAft>
                <a:spcPts val="0"/>
              </a:spcAft>
              <a:tabLst>
                <a:tab pos="2340610" algn="l"/>
              </a:tabLst>
            </a:pPr>
            <a:r>
              <a:rPr lang="zh-CN" altLang="zh-CN" sz="2800" kern="100" dirty="0">
                <a:latin typeface="Times New Roman"/>
                <a:ea typeface="华文细黑"/>
                <a:cs typeface="Times New Roman"/>
              </a:rPr>
              <a:t>茶是对春天记忆的收藏，在任何一季里饮茶，都可以感受到春日那慵懒的阳光。坐在一个人的房间，倒上一杯茶，看着茶叶的翻卷也常会生出好多感慨：茶要水沸以后冲泡才有浓香，人生也要历经磨炼后才能坦然。无论是谁，如果经不起世情冷暖，浮浮沉沉，怕是也品不到人生的浓香。你看那茶时，刚冲入水的时候，在水里来回翻滚，不就像初涉世事的我们吗？到处碰壁，遍体鳞伤。</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981429"/>
            <a:ext cx="11711031" cy="3887731"/>
          </a:xfrm>
          <a:prstGeom prst="rect">
            <a:avLst/>
          </a:prstGeom>
          <a:noFill/>
        </p:spPr>
        <p:txBody>
          <a:bodyPr wrap="square" rtlCol="0">
            <a:spAutoFit/>
          </a:bodyPr>
          <a:lstStyle/>
          <a:p>
            <a:pPr indent="711200" algn="just">
              <a:lnSpc>
                <a:spcPct val="150000"/>
              </a:lnSpc>
              <a:spcAft>
                <a:spcPts val="0"/>
              </a:spcAft>
              <a:tabLst>
                <a:tab pos="2340610" algn="l"/>
              </a:tabLst>
            </a:pPr>
            <a:r>
              <a:rPr lang="zh-CN" altLang="zh-CN" sz="2800" kern="100" dirty="0">
                <a:latin typeface="Times New Roman"/>
                <a:ea typeface="华文细黑"/>
                <a:cs typeface="Times New Roman"/>
              </a:rPr>
              <a:t>如是，我爱喝茶。无茶的日子，真的觉得平淡、索然无味。</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于我而言，最喜欢在一个寂寞的雨夜，泡一杯清茶，独坐在窗前，看落叶飘零，听雨敲窗棂，在氤氲的茶雾中，在淡淡的茶香中，品清清浅浅的苦涩，想浓浓淡淡的心事</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是夜，茶香满室，杯中茶由淡变浓，浮浮沉沉，聚聚散散，苦涩清香中慢慢感悟：人生亦如茶。</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1576" y="760050"/>
            <a:ext cx="11863954" cy="3970318"/>
          </a:xfrm>
          <a:prstGeom prst="rect">
            <a:avLst/>
          </a:prstGeom>
          <a:noFill/>
        </p:spPr>
        <p:txBody>
          <a:bodyPr wrap="square" rtlCol="0">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千淘万漉虽辛苦，吹尽狂沙始到金。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刘禹锡《浪淘沙》</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比喻清白正直之士，虽一时被诬陷，但历尽千辛万苦，其崇高品德终究会被人们认识的。现用以说明凡事经过艰苦努力，终能获得宝贵成果。</a:t>
            </a:r>
            <a:endParaRPr lang="zh-CN" altLang="zh-CN" sz="1050" kern="100" dirty="0">
              <a:latin typeface="宋体"/>
              <a:cs typeface="Courier New"/>
            </a:endParaRPr>
          </a:p>
          <a:p>
            <a:pPr algn="just">
              <a:lnSpc>
                <a:spcPct val="150000"/>
              </a:lnSpc>
              <a:spcAft>
                <a:spcPts val="0"/>
              </a:spcAft>
              <a:tabLst>
                <a:tab pos="2340610" algn="l"/>
              </a:tabLst>
            </a:pPr>
            <a:r>
              <a:rPr lang="zh-CN" altLang="zh-CN" sz="2800" kern="100" dirty="0" smtClean="0">
                <a:latin typeface="Times New Roman"/>
                <a:ea typeface="华文细黑"/>
                <a:cs typeface="Times New Roman"/>
              </a:rPr>
              <a:t>天</a:t>
            </a:r>
            <a:r>
              <a:rPr lang="zh-CN" altLang="zh-CN" sz="2800" kern="100" dirty="0">
                <a:latin typeface="Times New Roman"/>
                <a:ea typeface="华文细黑"/>
                <a:cs typeface="Times New Roman"/>
              </a:rPr>
              <a:t>行健，君子以自强不息。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《周易》</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的运动刚强劲健，相应地，君子处世，也应像天一样，自我力求进步，刚毅坚卓，发愤图强，永不停息</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9276" y="692696"/>
            <a:ext cx="11666806" cy="5262979"/>
          </a:xfrm>
          <a:prstGeom prst="rect">
            <a:avLst/>
          </a:prstGeom>
          <a:noFill/>
        </p:spPr>
        <p:txBody>
          <a:bodyPr wrap="square" rtlCol="0">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士不可以不弘毅，任重而道远，仁以为己任，不亦重乎？死而后已，不亦远乎？</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《论语》</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读书人不可以不刚强坚毅，因为他们以实现仁德于天下为己任，这个责任不是很重大吗？奋斗到死才停止，这个历程不是很遥远吗？这几句话表现了对道德的自信和对人格理想的执着追求</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a:p>
            <a:pPr algn="just">
              <a:lnSpc>
                <a:spcPct val="150000"/>
              </a:lnSpc>
              <a:spcAft>
                <a:spcPts val="0"/>
              </a:spcAft>
              <a:tabLst>
                <a:tab pos="2340610" algn="l"/>
              </a:tabLst>
            </a:pPr>
            <a:r>
              <a:rPr lang="zh-CN" altLang="zh-CN" sz="2800" kern="100" dirty="0">
                <a:latin typeface="Times New Roman"/>
                <a:ea typeface="华文细黑"/>
                <a:cs typeface="Times New Roman"/>
              </a:rPr>
              <a:t>不是花中偏爱菊，此花开尽更无花。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元稹《菊花》</a:t>
            </a:r>
            <a:endParaRPr lang="zh-CN" altLang="zh-CN" sz="1050" kern="100" dirty="0">
              <a:latin typeface="宋体"/>
              <a:cs typeface="Courier New"/>
            </a:endParaRPr>
          </a:p>
          <a:p>
            <a:pPr algn="just">
              <a:lnSpc>
                <a:spcPct val="150000"/>
              </a:lnSpc>
              <a:spcAft>
                <a:spcPts val="0"/>
              </a:spcAft>
              <a:tabLst>
                <a:tab pos="234061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倒不是百花中特别偏爱菊花，而是因为菊花开过后再也没有花朵可赏了。句中隐含着对菊花独傲寒霜而后凋的坚贞品格的赞美</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349398" y="836712"/>
            <a:ext cx="11578456" cy="5909310"/>
          </a:xfrm>
          <a:prstGeom prst="rect">
            <a:avLst/>
          </a:prstGeom>
        </p:spPr>
        <p:txBody>
          <a:bodyPr>
            <a:spAutoFit/>
          </a:bodyPr>
          <a:lstStyle/>
          <a:p>
            <a:pPr algn="ctr">
              <a:lnSpc>
                <a:spcPct val="150000"/>
              </a:lnSpc>
              <a:spcAft>
                <a:spcPts val="0"/>
              </a:spcAft>
              <a:tabLst>
                <a:tab pos="2340610" algn="l"/>
              </a:tabLst>
            </a:pPr>
            <a:r>
              <a:rPr lang="zh-CN" altLang="zh-CN" sz="2800" b="1" kern="100" dirty="0">
                <a:solidFill>
                  <a:srgbClr val="C00000"/>
                </a:solidFill>
                <a:latin typeface="Times New Roman"/>
                <a:ea typeface="华文细黑"/>
                <a:cs typeface="Times New Roman"/>
              </a:rPr>
              <a:t>友谊深深深几许</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在所有抒写朋友之间深情厚谊的唐诗中，元稹和白居易的友情之作数量最多。品读这些凝结血泪深情的诗作，我们可以充分体会到宦海沉浮中世路凶险时友情的高贵和伟大、生命的坚强和圣洁。我们震惊于元稹和白居易之间那种超越生死、荣辱与共的友情，我们惊叹于元稹和白居易之间那份天各一方、灵犀相通的默契，是诗歌带我们走进了友谊的光辉殿堂，是人格为我们铸就了生命的华彩诗章。</a:t>
            </a:r>
            <a:endParaRPr lang="zh-CN" altLang="zh-CN" sz="1050" kern="100" dirty="0">
              <a:latin typeface="宋体"/>
              <a:cs typeface="Courier New"/>
            </a:endParaRPr>
          </a:p>
          <a:p>
            <a:pPr indent="711200" algn="just">
              <a:lnSpc>
                <a:spcPct val="150000"/>
              </a:lnSpc>
              <a:spcAft>
                <a:spcPts val="0"/>
              </a:spcAft>
              <a:tabLst>
                <a:tab pos="2340610" algn="l"/>
              </a:tabLst>
            </a:pPr>
            <a:r>
              <a:rPr lang="zh-CN" altLang="zh-CN" sz="2800" kern="100" dirty="0">
                <a:latin typeface="Times New Roman"/>
                <a:ea typeface="华文细黑"/>
                <a:cs typeface="Times New Roman"/>
              </a:rPr>
              <a:t>公元</a:t>
            </a:r>
            <a:r>
              <a:rPr lang="en-US" altLang="zh-CN" sz="2800" kern="100" dirty="0">
                <a:latin typeface="Times New Roman"/>
                <a:ea typeface="华文细黑"/>
                <a:cs typeface="Courier New"/>
              </a:rPr>
              <a:t>815</a:t>
            </a:r>
            <a:r>
              <a:rPr lang="zh-CN" altLang="zh-CN" sz="2800" kern="100" dirty="0">
                <a:latin typeface="Times New Roman"/>
                <a:ea typeface="华文细黑"/>
                <a:cs typeface="Times New Roman"/>
              </a:rPr>
              <a:t>年，元稹降职为通州司马，白居易寄给元稹的诗是：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蒲</a:t>
            </a:r>
            <a:r>
              <a:rPr lang="zh-CN" altLang="zh-CN" sz="2800" kern="100" dirty="0" smtClean="0">
                <a:latin typeface="Times New Roman"/>
                <a:ea typeface="华文细黑"/>
                <a:cs typeface="Times New Roman"/>
              </a:rPr>
              <a:t>池村里匆匆别，澧水桥边兀兀回。行到城门残酒醒，万重离恨一时来。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a:t>
            </a:r>
            <a:endParaRPr lang="zh-CN" altLang="zh-CN" sz="1050" kern="100" dirty="0">
              <a:effectLst/>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898" y="540544"/>
            <a:ext cx="11530305" cy="4616648"/>
          </a:xfrm>
          <a:prstGeom prst="rect">
            <a:avLst/>
          </a:prstGeom>
          <a:noFill/>
        </p:spPr>
        <p:txBody>
          <a:bodyPr wrap="square" rtlCol="0">
            <a:spAutoFit/>
          </a:bodyPr>
          <a:lstStyle/>
          <a:p>
            <a:pPr algn="just">
              <a:lnSpc>
                <a:spcPct val="150000"/>
              </a:lnSpc>
              <a:spcAft>
                <a:spcPts val="0"/>
              </a:spcAft>
              <a:tabLst>
                <a:tab pos="2340610" algn="l"/>
              </a:tabLst>
            </a:pPr>
            <a:r>
              <a:rPr lang="zh-CN" altLang="zh-CN" sz="2800" kern="100" dirty="0">
                <a:latin typeface="Times New Roman"/>
                <a:ea typeface="华文细黑"/>
                <a:cs typeface="Times New Roman"/>
              </a:rPr>
              <a:t>数月，白居易也被贬为江州司马，元稹闻听后，写道：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残灯无焰影幢幢，此夕闻君谪九江。垂死病中惊坐起，暗风吹雨入寒窗。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深厚感情溢于言表。他俩互相尊重，互相学习，互相影响，形成中国诗歌史上自然流畅的独特风格。白居易有诗写道：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君写我诗盈寺壁，我题君句满屏风；与君相遇知何时，两叶浮萍大海中。</a:t>
            </a:r>
            <a:r>
              <a:rPr lang="en-US" altLang="zh-CN" sz="2800" kern="100" dirty="0">
                <a:latin typeface="宋体"/>
                <a:ea typeface="华文细黑"/>
                <a:cs typeface="Times New Roman"/>
              </a:rPr>
              <a:t>” </a:t>
            </a:r>
            <a:endParaRPr lang="en-US" altLang="zh-CN" sz="1050" kern="100" dirty="0">
              <a:latin typeface="宋体"/>
              <a:cs typeface="Courier New"/>
            </a:endParaRPr>
          </a:p>
          <a:p>
            <a:pPr indent="711200" algn="just">
              <a:lnSpc>
                <a:spcPct val="150000"/>
              </a:lnSpc>
              <a:spcAft>
                <a:spcPts val="0"/>
              </a:spcAft>
              <a:tabLst>
                <a:tab pos="234061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千里神交，若合符契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金石胶漆，未足为喻。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表达我们的思考和感动吧，为元稹，为白居易，也为我们自己</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691</TotalTime>
  <Words>2445</Words>
  <Application>Microsoft Office PowerPoint</Application>
  <PresentationFormat>自定义</PresentationFormat>
  <Paragraphs>193</Paragraphs>
  <Slides>33</Slides>
  <Notes>1</Notes>
  <HiddenSlides>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2018-06-05T03:44:37Z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