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326" r:id="rId2"/>
    <p:sldId id="340" r:id="rId3"/>
    <p:sldId id="390" r:id="rId4"/>
    <p:sldId id="385" r:id="rId5"/>
    <p:sldId id="430" r:id="rId6"/>
    <p:sldId id="377" r:id="rId7"/>
    <p:sldId id="431" r:id="rId8"/>
    <p:sldId id="391" r:id="rId9"/>
    <p:sldId id="442" r:id="rId10"/>
    <p:sldId id="447" r:id="rId11"/>
    <p:sldId id="443" r:id="rId12"/>
    <p:sldId id="444" r:id="rId13"/>
    <p:sldId id="445" r:id="rId14"/>
    <p:sldId id="446" r:id="rId15"/>
    <p:sldId id="301" r:id="rId16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5E0B4"/>
    <a:srgbClr val="0000CC"/>
    <a:srgbClr val="339933"/>
    <a:srgbClr val="D1FD23"/>
    <a:srgbClr val="23FD28"/>
    <a:srgbClr val="CC00CC"/>
    <a:srgbClr val="003366"/>
    <a:srgbClr val="00CC00"/>
    <a:srgbClr val="FF99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/>
    <p:restoredTop sz="94642"/>
  </p:normalViewPr>
  <p:slideViewPr>
    <p:cSldViewPr showGuides="1"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7070" y="1044575"/>
            <a:ext cx="7769860" cy="518033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87624" y="3432827"/>
            <a:ext cx="6048672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0000"/>
                </a:solidFill>
                <a:latin typeface="+mn-ea"/>
              </a:rPr>
              <a:t> 狼牙山五壮士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本框 51"/>
          <p:cNvSpPr txBox="1"/>
          <p:nvPr/>
        </p:nvSpPr>
        <p:spPr>
          <a:xfrm>
            <a:off x="577215" y="1099820"/>
            <a:ext cx="2179955" cy="71496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深读感知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887730" y="2125345"/>
            <a:ext cx="651002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战士们热血沸腾，紧跟在班长后面。他们知道班长要把敌人引上绝路。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 l="49616" b="31907"/>
          <a:stretch>
            <a:fillRect/>
          </a:stretch>
        </p:blipFill>
        <p:spPr>
          <a:xfrm>
            <a:off x="435610" y="3078480"/>
            <a:ext cx="4207510" cy="30645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81170" y="3637915"/>
            <a:ext cx="4354195" cy="1504128"/>
          </a:xfrm>
          <a:prstGeom prst="cloudCallout">
            <a:avLst>
              <a:gd name="adj1" fmla="val -45085"/>
              <a:gd name="adj2" fmla="val -80553"/>
            </a:avLst>
          </a:prstGeom>
          <a:solidFill>
            <a:schemeClr val="tx2">
              <a:lumMod val="60000"/>
              <a:lumOff val="4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体会战士们毫不畏惧的英雄气概。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本框 51"/>
          <p:cNvSpPr txBox="1"/>
          <p:nvPr/>
        </p:nvSpPr>
        <p:spPr>
          <a:xfrm>
            <a:off x="577215" y="1099820"/>
            <a:ext cx="2179955" cy="71496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深读感知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557020" y="2371725"/>
            <a:ext cx="6029325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800" dirty="0">
                <a:latin typeface="微软雅黑" panose="020B0503020204020204" charset="-122"/>
                <a:ea typeface="微软雅黑" panose="020B0503020204020204" charset="-122"/>
              </a:rPr>
              <a:t>石头像雹子一样</a:t>
            </a:r>
            <a:r>
              <a:rPr lang="zh-CN" sz="2800" dirty="0" smtClean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</a:rPr>
              <a:t>带着五壮士的决心，带着中国人民的仇恨，</a:t>
            </a:r>
            <a:r>
              <a:rPr lang="zh-CN" sz="2800" dirty="0" smtClean="0">
                <a:latin typeface="微软雅黑" panose="020B0503020204020204" charset="-122"/>
                <a:ea typeface="微软雅黑" panose="020B0503020204020204" charset="-122"/>
              </a:rPr>
              <a:t>向</a:t>
            </a:r>
            <a:r>
              <a:rPr lang="zh-CN" sz="2800" dirty="0">
                <a:latin typeface="微软雅黑" panose="020B0503020204020204" charset="-122"/>
                <a:ea typeface="微软雅黑" panose="020B0503020204020204" charset="-122"/>
              </a:rPr>
              <a:t>敌人头上砸去。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2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70330" y="1814830"/>
            <a:ext cx="1386840" cy="1386840"/>
          </a:xfrm>
          <a:prstGeom prst="rect">
            <a:avLst/>
          </a:prstGeom>
        </p:spPr>
      </p:pic>
      <p:pic>
        <p:nvPicPr>
          <p:cNvPr id="5" name="图片 4" descr="2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07920" y="1814830"/>
            <a:ext cx="1386840" cy="13868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658870" y="3485515"/>
            <a:ext cx="4628515" cy="2411739"/>
          </a:xfrm>
          <a:prstGeom prst="snip2DiagRect">
            <a:avLst/>
          </a:prstGeom>
          <a:solidFill>
            <a:srgbClr val="C5E0B4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</a:rPr>
              <a:t>石头像冰雹一样，说明了</a:t>
            </a:r>
            <a:r>
              <a:rPr 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数量多，速度快，力量大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</a:rPr>
              <a:t>呀！这更写出了战士们的</a:t>
            </a:r>
            <a:r>
              <a:rPr 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英勇顽强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</a:rPr>
              <a:t>啊！写出了他们</a:t>
            </a:r>
            <a:r>
              <a:rPr 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对敌人的仇恨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7215" y="3201670"/>
            <a:ext cx="2621280" cy="302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本框 51"/>
          <p:cNvSpPr txBox="1"/>
          <p:nvPr/>
        </p:nvSpPr>
        <p:spPr>
          <a:xfrm>
            <a:off x="577215" y="1099820"/>
            <a:ext cx="2179955" cy="71496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深读感知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675005" y="2126615"/>
            <a:ext cx="5080000" cy="3709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马宝玉抢前一步，夺过手榴弹插在腰间</a:t>
            </a:r>
            <a:r>
              <a:rPr lang="zh-CN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，猛地</a:t>
            </a:r>
            <a:r>
              <a:rPr 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举起一块磨盘大的石头，大声喊道：“同志们，用石头砸！”顿时，石头像雹子一样，带着五位壮士的决心，带着中国人民的仇恨，向敌人头上砸去。</a:t>
            </a:r>
            <a:r>
              <a:rPr 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en-US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 b="8013"/>
          <a:stretch>
            <a:fillRect/>
          </a:stretch>
        </p:blipFill>
        <p:spPr>
          <a:xfrm>
            <a:off x="5755640" y="1814830"/>
            <a:ext cx="2834640" cy="302895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本框 51"/>
          <p:cNvSpPr txBox="1"/>
          <p:nvPr/>
        </p:nvSpPr>
        <p:spPr>
          <a:xfrm>
            <a:off x="577215" y="1099820"/>
            <a:ext cx="2179955" cy="71496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深读感知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77215" y="2413635"/>
            <a:ext cx="824357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五壮士胜利完成任务之后，带着</a:t>
            </a:r>
            <a:r>
              <a:rPr lang="en-US" sz="28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，带着</a:t>
            </a:r>
            <a:r>
              <a:rPr lang="en-US" sz="28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，带着</a:t>
            </a:r>
            <a:r>
              <a:rPr lang="en-US" sz="28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。昂首挺胸，相继跳崖。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78880" y="2622550"/>
            <a:ext cx="1960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胜利的喜悦</a:t>
            </a:r>
            <a:endParaRPr lang="zh-CN" altLang="en-US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25575" y="3168015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对日寇的憎恨</a:t>
            </a:r>
            <a:endParaRPr lang="zh-CN" altLang="en-US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01870" y="3168015"/>
            <a:ext cx="302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对党和人民的热爱</a:t>
            </a:r>
            <a:endParaRPr lang="zh-CN" altLang="en-US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rcRect r="10771"/>
          <a:stretch>
            <a:fillRect/>
          </a:stretch>
        </p:blipFill>
        <p:spPr>
          <a:xfrm>
            <a:off x="4554220" y="4104005"/>
            <a:ext cx="2761615" cy="2026920"/>
          </a:xfrm>
          <a:prstGeom prst="parallelogram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58010" y="1711960"/>
            <a:ext cx="5428615" cy="3624580"/>
          </a:xfrm>
          <a:prstGeom prst="roundRect">
            <a:avLst/>
          </a:prstGeom>
        </p:spPr>
      </p:pic>
      <p:sp>
        <p:nvSpPr>
          <p:cNvPr id="52" name="文本框 51"/>
          <p:cNvSpPr txBox="1"/>
          <p:nvPr/>
        </p:nvSpPr>
        <p:spPr>
          <a:xfrm>
            <a:off x="577215" y="1099820"/>
            <a:ext cx="2179955" cy="71496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深读感知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016000" y="5206365"/>
            <a:ext cx="7506335" cy="775045"/>
          </a:xfrm>
          <a:prstGeom prst="horizontalScroll">
            <a:avLst/>
          </a:prstGeom>
          <a:solidFill>
            <a:srgbClr val="FF0000"/>
          </a:solidFill>
          <a:ln w="9525"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r>
              <a:rPr lang="zh-CN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马宝玉</a:t>
            </a:r>
            <a:r>
              <a:rPr lang="en-US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葛振林</a:t>
            </a:r>
            <a:r>
              <a:rPr lang="en-US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宋学义</a:t>
            </a:r>
            <a:r>
              <a:rPr lang="en-US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胡德林</a:t>
            </a:r>
            <a:r>
              <a:rPr lang="en-US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胡福才</a:t>
            </a:r>
            <a:endParaRPr lang="zh-CN" altLang="en-US" sz="3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2564904"/>
            <a:ext cx="38100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9752" y="2253913"/>
            <a:ext cx="372409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3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7395" y="1118870"/>
            <a:ext cx="1958340" cy="64610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情景导入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595" y="2446020"/>
            <a:ext cx="3661410" cy="3618865"/>
          </a:xfrm>
          <a:prstGeom prst="roundRect">
            <a:avLst/>
          </a:prstGeom>
          <a:effectLst>
            <a:softEdge rad="127000"/>
          </a:effectLst>
        </p:spPr>
      </p:pic>
      <p:sp>
        <p:nvSpPr>
          <p:cNvPr id="4" name="文本框 3"/>
          <p:cNvSpPr txBox="1"/>
          <p:nvPr/>
        </p:nvSpPr>
        <p:spPr>
          <a:xfrm>
            <a:off x="4240530" y="1759585"/>
            <a:ext cx="4530725" cy="3928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今天，我们再来了解一个真实的故事，它发生在抗日战争时期河北省易县的狼牙山。在这里，有一座特别的建筑——狼牙山五勇士纪念塔，它记录着五位英雄的动人故事。今天这节课我们就走进1941年的狼牙山，一起去认识这五位英雄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97205" y="1036320"/>
            <a:ext cx="2193290" cy="71509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词语</a:t>
            </a:r>
            <a:r>
              <a:rPr lang="zh-CN" altLang="en-US" sz="3600" dirty="0" smtClean="0">
                <a:latin typeface="微软雅黑" panose="020B0503020204020204" charset="-122"/>
                <a:ea typeface="微软雅黑" panose="020B0503020204020204" charset="-122"/>
              </a:rPr>
              <a:t>讲解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5505" y="3538220"/>
            <a:ext cx="7696835" cy="537105"/>
          </a:xfrm>
          <a:prstGeom prst="snip2DiagRect">
            <a:avLst/>
          </a:prstGeom>
          <a:noFill/>
          <a:ln w="38100">
            <a:solidFill>
              <a:srgbClr val="D1FD23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居高临下：处在高处，俯视下面。形容处于有利的地位。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16500" y="2738120"/>
            <a:ext cx="3397780" cy="537105"/>
          </a:xfrm>
          <a:prstGeom prst="snip2DiagRect">
            <a:avLst/>
          </a:prstGeom>
          <a:noFill/>
          <a:ln w="38100"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悬崖：高而陡的山崖。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62025" y="2014220"/>
            <a:ext cx="6050810" cy="537105"/>
          </a:xfrm>
          <a:prstGeom prst="snip2Diag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昂首挺胸：仰着头挺着胸无所畏惧的样子。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2025" y="2738120"/>
            <a:ext cx="3702580" cy="537105"/>
          </a:xfrm>
          <a:prstGeom prst="snip2DiagRect">
            <a:avLst/>
          </a:prstGeom>
          <a:noFill/>
          <a:ln w="38100"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壮士：豪壮而勇敢的人。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62025" y="4431665"/>
            <a:ext cx="7600950" cy="1398696"/>
          </a:xfrm>
          <a:prstGeom prst="snip2DiagRect">
            <a:avLst/>
          </a:prstGeom>
          <a:noFill/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晋察冀根据地：抗日战争时期，中国共产党领导的敌后抗日根据地之一，也叫晋察冀边区。晋、察、冀分别是山西省、察哈尔省（已撤销）、河北省的简称。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92150" y="1049020"/>
            <a:ext cx="2129155" cy="708148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词语讲解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09320" y="2094230"/>
            <a:ext cx="3397780" cy="537105"/>
          </a:xfrm>
          <a:prstGeom prst="snip2DiagRect">
            <a:avLst/>
          </a:prstGeom>
          <a:noFill/>
          <a:ln w="38100"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崎岖：形容山路不平。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20335" y="2094230"/>
            <a:ext cx="3325535" cy="550962"/>
          </a:xfrm>
          <a:prstGeom prst="snip2DiagRect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山涧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山间的小水流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09320" y="2833370"/>
            <a:ext cx="7426029" cy="550962"/>
          </a:xfrm>
          <a:prstGeom prst="snip2DiagRect">
            <a:avLst/>
          </a:prstGeom>
          <a:noFill/>
          <a:ln w="38100">
            <a:solidFill>
              <a:srgbClr val="0000CC"/>
            </a:solidFill>
          </a:ln>
        </p:spPr>
        <p:txBody>
          <a:bodyPr wrap="none" rtlCol="0">
            <a:spAutoFit/>
          </a:bodyPr>
          <a:lstStyle/>
          <a:p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粉身碎骨：身体被粉碎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多指为了某种目的而丧生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r>
              <a:rPr lang="en-US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09320" y="3524250"/>
            <a:ext cx="5469255" cy="550962"/>
          </a:xfrm>
          <a:prstGeom prst="snip2Diag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惊天动地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形容声势浩大或事业伟大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09320" y="4214495"/>
            <a:ext cx="7574810" cy="537105"/>
          </a:xfrm>
          <a:prstGeom prst="snip2DiagRect">
            <a:avLst/>
          </a:prstGeom>
          <a:noFill/>
          <a:ln w="38100">
            <a:solidFill>
              <a:srgbClr val="D1FD23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气壮山河：形容气势十分雄壮，可以使山河壮丽多彩。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09320" y="4853305"/>
            <a:ext cx="6660410" cy="537105"/>
          </a:xfrm>
          <a:prstGeom prst="snip2DiagRect">
            <a:avLst/>
          </a:prstGeom>
          <a:noFill/>
          <a:ln w="38100"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斩钉截铁：形容说话办事坚决果断，毫不犹豫。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09320" y="5531485"/>
            <a:ext cx="6660410" cy="537105"/>
          </a:xfrm>
          <a:prstGeom prst="snip2DiagRect">
            <a:avLst/>
          </a:prstGeom>
          <a:noFill/>
          <a:ln w="38100"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豪迈：气魄大；勇往直前。本课指口号声豪迈。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157605" y="4304665"/>
            <a:ext cx="6617335" cy="608966"/>
          </a:xfrm>
          <a:prstGeom prst="snip2DiagRect">
            <a:avLst/>
          </a:prstGeom>
          <a:noFill/>
          <a:ln w="38100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00B0F0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坠落山涧 粉身碎骨 大举进犯 纷纷滚落 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2150" y="1049020"/>
            <a:ext cx="2129155" cy="714962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初读感知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32410" y="1764030"/>
            <a:ext cx="8680450" cy="2540000"/>
            <a:chOff x="567" y="3079"/>
            <a:chExt cx="13670" cy="4000"/>
          </a:xfrm>
        </p:grpSpPr>
        <p:pic>
          <p:nvPicPr>
            <p:cNvPr id="6" name="图片 5" descr="26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67" y="3079"/>
              <a:ext cx="13670" cy="4001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2298" y="3750"/>
              <a:ext cx="10576" cy="21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居高临下 昂首挺胸 全神贯注 </a:t>
              </a:r>
              <a:r>
                <a:rPr lang="en-US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zh-CN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斩钉截铁</a:t>
              </a:r>
              <a:r>
                <a:rPr lang="en-US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 </a:t>
              </a:r>
              <a:endPara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lang="zh-CN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热血沸腾 惊天动地</a:t>
              </a:r>
              <a:r>
                <a:rPr lang="en-US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 </a:t>
              </a:r>
              <a:r>
                <a:rPr lang="zh-CN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气壮山河</a:t>
              </a:r>
              <a:r>
                <a:rPr lang="en-US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 </a:t>
              </a:r>
              <a:r>
                <a:rPr lang="zh-CN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壮烈豪迈</a:t>
              </a:r>
              <a:r>
                <a:rPr lang="en-US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  </a:t>
              </a:r>
              <a:endPara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4353560" y="1049020"/>
            <a:ext cx="3126105" cy="873827"/>
          </a:xfrm>
          <a:prstGeom prst="cloudCallout">
            <a:avLst>
              <a:gd name="adj1" fmla="val -21531"/>
              <a:gd name="adj2" fmla="val 71779"/>
            </a:avLst>
          </a:prstGeom>
          <a:solidFill>
            <a:srgbClr val="C5E0B4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800">
                <a:latin typeface="微软雅黑" panose="020B0503020204020204" charset="-122"/>
                <a:ea typeface="微软雅黑" panose="020B0503020204020204" charset="-122"/>
              </a:rPr>
              <a:t>描写五壮士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43805" y="5245100"/>
            <a:ext cx="2435860" cy="752974"/>
          </a:xfrm>
          <a:prstGeom prst="wedgeEllipseCallout">
            <a:avLst>
              <a:gd name="adj1" fmla="val -46819"/>
              <a:gd name="adj2" fmla="val -80836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描写敌人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t016776e8f4052c634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7440" y="4023473"/>
            <a:ext cx="1961184" cy="1961184"/>
          </a:xfrm>
          <a:prstGeom prst="rect">
            <a:avLst/>
          </a:prstGeom>
        </p:spPr>
      </p:pic>
      <p:sp>
        <p:nvSpPr>
          <p:cNvPr id="52" name="文本框 51"/>
          <p:cNvSpPr txBox="1"/>
          <p:nvPr/>
        </p:nvSpPr>
        <p:spPr>
          <a:xfrm>
            <a:off x="577215" y="1099820"/>
            <a:ext cx="2179955" cy="72081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整体感知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3109595" y="1205230"/>
            <a:ext cx="5492115" cy="1369321"/>
          </a:xfrm>
          <a:prstGeom prst="irregularSeal2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本文主要内容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9535" y="3199130"/>
            <a:ext cx="89649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接受任务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en-US" sz="24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en-US" sz="24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 </a:t>
            </a:r>
            <a:r>
              <a:rPr lang="en-US" sz="24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→英勇跳崖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08345" y="3199130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顶峰歼敌</a:t>
            </a: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25650" y="3198495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引上绝路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70960" y="3198495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痛击敌人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0090" y="1246505"/>
            <a:ext cx="7930515" cy="49472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73125" y="1582420"/>
            <a:ext cx="27832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第二课时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rcRect r="5723"/>
          <a:stretch>
            <a:fillRect/>
          </a:stretch>
        </p:blipFill>
        <p:spPr>
          <a:xfrm>
            <a:off x="4434205" y="981710"/>
            <a:ext cx="4267835" cy="4895215"/>
          </a:xfrm>
          <a:prstGeom prst="ellipse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59410" y="1920240"/>
            <a:ext cx="4672330" cy="4407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班长马宝玉沉着地指挥战斗，让敌人走近了，才下命令狠狠地打。副班长葛振林打一枪就大吼一声，好像细小的枪口喷不完他的满腔怒火。战士宋学义扔手榴弹总要把胳膊抡一个圈，好使出浑身的力气。胡德林和胡福才这两个小战士把脸绷得紧紧的，全神贯注地瞄准敌人射击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77215" y="1099820"/>
            <a:ext cx="2179955" cy="71496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深读感知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55640" y="1099820"/>
            <a:ext cx="3105150" cy="5015230"/>
          </a:xfrm>
          <a:prstGeom prst="round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75640" y="1926590"/>
            <a:ext cx="5080000" cy="40786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条通往主力转移的方向，走这条路可以很快追上连队，可是敌人紧跟在身后；另一条是通向狼牙山的顶峰棋盘陀，那儿三面都是悬崖绝壁。走哪条路呢？为了不让敌人发现群众和连队主力，班长马宝玉斩钉截铁地说了一</a:t>
            </a:r>
            <a:r>
              <a:rPr lang="zh-CN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声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“走！”</a:t>
            </a:r>
            <a:r>
              <a:rPr 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带头向棋盘陀走去。战士们热血沸腾，紧跟在班长后面。他们知道班长要把敌人引上绝路。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77215" y="1099820"/>
            <a:ext cx="2179955" cy="71496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深读感知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波形.thmx</Template>
  <TotalTime>4</TotalTime>
  <Words>1060</Words>
  <Application>Microsoft Office PowerPoint</Application>
  <PresentationFormat>On-screen Show (4:3)</PresentationFormat>
  <Paragraphs>50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主题​​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雨林木风</dc:creator>
  <cp:lastModifiedBy>xbany</cp:lastModifiedBy>
  <cp:revision>401</cp:revision>
  <dcterms:created xsi:type="dcterms:W3CDTF">2013-11-14T01:26:00Z</dcterms:created>
  <dcterms:modified xsi:type="dcterms:W3CDTF">2019-08-10T12:05:19Z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2052-11.1.0.8567</vt:lpwstr>
  </property>
</Properties>
</file>