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18"/>
  </p:notesMasterIdLst>
  <p:handoutMasterIdLst>
    <p:handoutMasterId r:id="rId19"/>
  </p:handoutMasterIdLst>
  <p:sldIdLst>
    <p:sldId id="3288" r:id="rId3"/>
    <p:sldId id="3367" r:id="rId4"/>
    <p:sldId id="3373" r:id="rId5"/>
    <p:sldId id="3383" r:id="rId6"/>
    <p:sldId id="3382" r:id="rId7"/>
    <p:sldId id="3380" r:id="rId8"/>
    <p:sldId id="3371" r:id="rId9"/>
    <p:sldId id="3379" r:id="rId10"/>
    <p:sldId id="3378" r:id="rId11"/>
    <p:sldId id="3377" r:id="rId12"/>
    <p:sldId id="3375" r:id="rId13"/>
    <p:sldId id="3381" r:id="rId14"/>
    <p:sldId id="3374" r:id="rId15"/>
    <p:sldId id="3376" r:id="rId16"/>
    <p:sldId id="3366" r:id="rId17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-528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1992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423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609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10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61442" y="1927032"/>
            <a:ext cx="6336704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：诗歌的语言考点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析句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9434" y="484312"/>
            <a:ext cx="6264696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飞花、落絮本是残春景物，而蜜蜂一“抱”鱼儿一“吹“，就平添了无穷兴趣与几分生机，故没有半点伤春伤别的落寞，一扫晚唐衰飒的诗风。所以古人认为其为“晚唐巧句”。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题目中“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乃晚唐巧句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”考查析句能力（或者比较鉴赏）。结合句子本身内容：描述景物形象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考虑分析句子与景物形象有关。同时题目中是一句评价，评价中有“巧”字，考虑分析句子的基本思路：既考虑句子内部的遣词造句、表达技巧又考虑句子外部：指向情感、结构、技巧。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723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9958" y="412304"/>
            <a:ext cx="5976664" cy="225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典例五：阅读下面这首唐诗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然后回答问题。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夏日游山家同夏少府   骆宾王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返照下层岑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物外狎招寻。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兰径薰幽珮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槐庭落暗金。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谷静风声彻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山空月色深。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一遣樊笼累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唯馀松桂心。</a:t>
            </a:r>
          </a:p>
        </p:txBody>
      </p:sp>
      <p:sp>
        <p:nvSpPr>
          <p:cNvPr id="3" name="矩形 2"/>
          <p:cNvSpPr/>
          <p:nvPr/>
        </p:nvSpPr>
        <p:spPr>
          <a:xfrm>
            <a:off x="297446" y="2674504"/>
            <a:ext cx="6264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请简要赏析“谷静风声彻，山空月色深”。</a:t>
            </a:r>
          </a:p>
        </p:txBody>
      </p:sp>
      <p:sp>
        <p:nvSpPr>
          <p:cNvPr id="4" name="矩形 3"/>
          <p:cNvSpPr/>
          <p:nvPr/>
        </p:nvSpPr>
        <p:spPr>
          <a:xfrm>
            <a:off x="117426" y="3055420"/>
            <a:ext cx="6552728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运用对比衬托的手法，用风声衬托山谷的幽静，用月光深远衬托山谷的空阔。描绘出一幅风声划破山谷的寂静，月光遍洒山谷的幽寂景色。  </a:t>
            </a:r>
          </a:p>
        </p:txBody>
      </p:sp>
    </p:spTree>
    <p:extLst>
      <p:ext uri="{BB962C8B-B14F-4D97-AF65-F5344CB8AC3E}">
        <p14:creationId xmlns:p14="http://schemas.microsoft.com/office/powerpoint/2010/main" val="159019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418" y="412304"/>
            <a:ext cx="6624736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赏析句子要理解这一联所写的内容和表达的思想情感，更要把握其艺术手法，甚至语言的精妙。即抓住内容、思想情感和艺术手法来做分析。这句是写景，所以要从写景的手法出发，抓主要意象，描绘出画面。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1943105-1622-4ACB-B620-B3F08C2F1134}"/>
              </a:ext>
            </a:extLst>
          </p:cNvPr>
          <p:cNvSpPr/>
          <p:nvPr/>
        </p:nvSpPr>
        <p:spPr>
          <a:xfrm>
            <a:off x="189434" y="2590607"/>
            <a:ext cx="6264696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典例六：阅读下面这首宋诗，完成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～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9 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题。</a:t>
            </a:r>
            <a:b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初见嵩山 张耒</a:t>
            </a:r>
            <a:b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年来鞍马困尘埃，赖有青山豁我怀。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日暮北风吹雨去，数峰清瘦出云来。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/>
            </a:r>
            <a:b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]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张耒：北宋诗人，苏门四学士之一，因受苏轼牵连，累遭贬谪。</a:t>
            </a:r>
            <a:r>
              <a:rPr lang="zh-CN" altLang="en-US" b="1" dirty="0">
                <a:solidFill>
                  <a:srgbClr val="0033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/>
            </a:r>
            <a:br>
              <a:rPr lang="zh-CN" altLang="en-US" b="1" dirty="0">
                <a:solidFill>
                  <a:srgbClr val="0033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871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442" y="377139"/>
            <a:ext cx="6336704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9. “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数峰清瘦出云来”一句妙在何处？</a:t>
            </a:r>
          </a:p>
        </p:txBody>
      </p:sp>
      <p:sp>
        <p:nvSpPr>
          <p:cNvPr id="3" name="矩形 2"/>
          <p:cNvSpPr/>
          <p:nvPr/>
        </p:nvSpPr>
        <p:spPr>
          <a:xfrm>
            <a:off x="153430" y="820017"/>
            <a:ext cx="6552728" cy="2296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高峻山峰在一片积云中突现，基于这种观感，作者运用了拟人手法，以“清瘦”形容山峰，突出山峰的高峻挺拔，造语新奇；一个“出”字，作者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运用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了以动写静的手法，赋予山峰动感，使山峰与云层形成了尖耸与广阔、跃动与静态相结合的画面。“清瘦”表现了作者清高独立、人格坚守的精神气质。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B779E20-BC33-4857-8700-DFBE22111D01}"/>
              </a:ext>
            </a:extLst>
          </p:cNvPr>
          <p:cNvSpPr/>
          <p:nvPr/>
        </p:nvSpPr>
        <p:spPr>
          <a:xfrm>
            <a:off x="261442" y="3126598"/>
            <a:ext cx="6552728" cy="1568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赏析句子要理解句子所写的内容：句子内容涉及景物，暗示鉴赏和景物形象有关。既考虑句子本身遣词造句及修辞手法有考虑句子指向结构、情感、技巧的作用。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736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CAA2867-DE30-4E2D-8370-06DA5175D22F}"/>
              </a:ext>
            </a:extLst>
          </p:cNvPr>
          <p:cNvSpPr/>
          <p:nvPr/>
        </p:nvSpPr>
        <p:spPr>
          <a:xfrm>
            <a:off x="333450" y="628328"/>
            <a:ext cx="6048672" cy="2658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知识点总结</a:t>
            </a:r>
            <a:endParaRPr lang="en-US" altLang="zh-CN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、从表达技巧角度考虑：写出形象的特点，使他（或它）生动逼真，形象可感，形神兼备。 </a:t>
            </a:r>
            <a:b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、从诗歌感情角度考虑：反映作者的思想感情。 </a:t>
            </a:r>
            <a:b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、从结构角度考虑：通过语句的位置分析其在行文思路上的作用。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14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E511AD2-87AB-4EE5-B99D-D038A73B4644}"/>
              </a:ext>
            </a:extLst>
          </p:cNvPr>
          <p:cNvSpPr/>
          <p:nvPr/>
        </p:nvSpPr>
        <p:spPr>
          <a:xfrm>
            <a:off x="117426" y="396740"/>
            <a:ext cx="6304160" cy="225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典例一：读下面这首宋诗，完成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14~15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题。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阅礼部贡院阅进士就试    欧阳修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紫案焚香暖吹轻，广庭清晓席群英。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无哗战士衔枚勇，下笔春蚕食叶声。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乡里献贤先德行，朝廷列爵待公卿。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自惭衰病心神耗，赖有群公鉴裁精。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DAA29A1-E0B4-4E15-940E-B86E1D439837}"/>
              </a:ext>
            </a:extLst>
          </p:cNvPr>
          <p:cNvSpPr/>
          <p:nvPr/>
        </p:nvSpPr>
        <p:spPr>
          <a:xfrm>
            <a:off x="45418" y="2486833"/>
            <a:ext cx="6304160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15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．本诗的第四句“下笔春蚕食叶声”广受后世称道，请赏析这一句的精妙之处。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DC75044-09BE-4834-BDF0-1D065143ECE7}"/>
              </a:ext>
            </a:extLst>
          </p:cNvPr>
          <p:cNvSpPr/>
          <p:nvPr/>
        </p:nvSpPr>
        <p:spPr>
          <a:xfrm>
            <a:off x="209166" y="3292624"/>
            <a:ext cx="6460988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用春蚕食叶描摹考场内考生落笔纸上的声响，生动贴切；②动中见静，越发见出考场的庄严寂静；③强化作者充满希望的喜悦之情。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442" y="448885"/>
            <a:ext cx="619268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时句子既考虑句子内部：遣词造句、表达技巧又考虑句子外部：指向情感、结构、技巧。首先应准确理解句意，该句意为“考生们下笔答卷的声音就像春蚕咀嚼桑叶发出的响声一样”；然后再分析其所用的手法及其表达效果，该句运用比喻手法，将考生们动笔的沙沙声比作春蚕吃桑叶发出的声响，生动形象地表现了士子们奋笔疾书的壮观场景；再分析该句表达的思想感情，联系上文“无哗战士衔枚勇”（该句写士子们的竞争意识与考场的肃静氛围），“下笔春蚕食叶声”与之构成工整的对偶，表达了身为考官的欧阳修惜才爱才之心。</a:t>
            </a:r>
          </a:p>
        </p:txBody>
      </p:sp>
    </p:spTree>
    <p:extLst>
      <p:ext uri="{BB962C8B-B14F-4D97-AF65-F5344CB8AC3E}">
        <p14:creationId xmlns:p14="http://schemas.microsoft.com/office/powerpoint/2010/main" val="286441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9FFBEB3-D0FB-4BA8-8012-284B1222A007}"/>
              </a:ext>
            </a:extLst>
          </p:cNvPr>
          <p:cNvSpPr/>
          <p:nvPr/>
        </p:nvSpPr>
        <p:spPr>
          <a:xfrm>
            <a:off x="110134" y="2381975"/>
            <a:ext cx="6408712" cy="1465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 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[注]①曹将军霸：即曹霸，唐代著名画家，官至左武卫将军。②玉花骢：唐玄宗御马名。③赤墀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rPr>
              <a:t>chí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：宫殿前的红色台阶。④闾阖：传说中的天门，这里指宫门。⑤斯须：一会儿。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13FBCDC-3627-486D-8C18-A549B0DBE2D0}"/>
              </a:ext>
            </a:extLst>
          </p:cNvPr>
          <p:cNvSpPr/>
          <p:nvPr/>
        </p:nvSpPr>
        <p:spPr>
          <a:xfrm>
            <a:off x="153430" y="3636330"/>
            <a:ext cx="6552728" cy="1181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1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 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如何理解曹霸画的马“一洗万古凡马空”？曹霸是怎样做到的？请简要分析。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B451F88-8FE2-41F3-9A40-DC7C72961ED6}"/>
              </a:ext>
            </a:extLst>
          </p:cNvPr>
          <p:cNvSpPr/>
          <p:nvPr/>
        </p:nvSpPr>
        <p:spPr>
          <a:xfrm>
            <a:off x="218146" y="3784821"/>
            <a:ext cx="6192688" cy="701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E976A74-092E-44EC-86C6-292127568166}"/>
              </a:ext>
            </a:extLst>
          </p:cNvPr>
          <p:cNvSpPr/>
          <p:nvPr/>
        </p:nvSpPr>
        <p:spPr>
          <a:xfrm>
            <a:off x="323466" y="412304"/>
            <a:ext cx="6382122" cy="225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宋体" panose="02010600030101010101" pitchFamily="2" charset="-122"/>
              </a:rPr>
              <a:t>典例二：</a:t>
            </a:r>
            <a:r>
              <a:rPr lang="zh-CN" altLang="zh-CN" sz="1600" b="1" dirty="0">
                <a:latin typeface="宋体" panose="02010600030101010101" pitchFamily="2" charset="-122"/>
              </a:rPr>
              <a:t>阅读下面这首唐诗，完成8</a:t>
            </a:r>
            <a:r>
              <a:rPr lang="en-US" altLang="zh-CN" sz="1600" b="1" dirty="0">
                <a:latin typeface="宋体" panose="02010600030101010101" pitchFamily="2" charset="-122"/>
              </a:rPr>
              <a:t>-</a:t>
            </a:r>
            <a:r>
              <a:rPr lang="zh-CN" altLang="zh-CN" sz="1600" b="1" dirty="0">
                <a:latin typeface="宋体" panose="02010600030101010101" pitchFamily="2" charset="-122"/>
              </a:rPr>
              <a:t>9题。</a:t>
            </a:r>
            <a:r>
              <a:rPr lang="zh-CN" altLang="en-US" sz="1600" b="1" dirty="0">
                <a:latin typeface="宋体" panose="02010600030101010101" pitchFamily="2" charset="-122"/>
              </a:rPr>
              <a:t> </a:t>
            </a:r>
            <a:endParaRPr lang="en-US" altLang="zh-CN" sz="1600" b="1" dirty="0">
              <a:latin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丹青引赠曹将军霸</a:t>
            </a:r>
            <a:r>
              <a:rPr lang="zh-CN" altLang="zh-CN" sz="16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（节选）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</a:p>
          <a:p>
            <a:pPr algn="ctr">
              <a:lnSpc>
                <a:spcPct val="150000"/>
              </a:lnSpc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先帝天马玉花骢</a:t>
            </a:r>
            <a:r>
              <a:rPr lang="zh-CN" altLang="zh-CN" sz="16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，画工如山貌不同。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是日牵来赤墀下</a:t>
            </a:r>
            <a:r>
              <a:rPr lang="zh-CN" altLang="zh-CN" sz="16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，迥立闾阖生长风</a:t>
            </a:r>
            <a:r>
              <a:rPr lang="zh-CN" altLang="zh-CN" sz="16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algn="ctr">
              <a:lnSpc>
                <a:spcPct val="150000"/>
              </a:lnSpc>
            </a:pP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诏谓将军拂绢素，意匠惨淡经营中。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斯须九重真龙出</a:t>
            </a:r>
            <a:r>
              <a:rPr lang="zh-CN" altLang="zh-CN" sz="16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，一洗万古凡马空。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57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9FFBEB3-D0FB-4BA8-8012-284B1222A007}"/>
              </a:ext>
            </a:extLst>
          </p:cNvPr>
          <p:cNvSpPr/>
          <p:nvPr/>
        </p:nvSpPr>
        <p:spPr>
          <a:xfrm>
            <a:off x="225438" y="2132245"/>
            <a:ext cx="6408712" cy="378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 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B451F88-8FE2-41F3-9A40-DC7C72961ED6}"/>
              </a:ext>
            </a:extLst>
          </p:cNvPr>
          <p:cNvSpPr/>
          <p:nvPr/>
        </p:nvSpPr>
        <p:spPr>
          <a:xfrm>
            <a:off x="126449" y="388499"/>
            <a:ext cx="6192688" cy="2122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诗人用“生长风”形容真马的雄骏神奇，作为画马的铺垫，然后写曹霸画的马神奇雄峻，好像从宫门腾跃而出的飞龙，一切凡马在此马前都显得相形失色。曹霸作画前先巧妙运思，然后淋漓尽致地落笔挥洒，须臾之间，一气呵成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EE557B4-305F-4129-A13F-B5B8AF96FEDC}"/>
              </a:ext>
            </a:extLst>
          </p:cNvPr>
          <p:cNvSpPr/>
          <p:nvPr/>
        </p:nvSpPr>
        <p:spPr>
          <a:xfrm>
            <a:off x="145177" y="2518019"/>
            <a:ext cx="6228692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题目中“理解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一洗万古凡马空” ，考查对句子内容的理解。“怎样做到的”也考查对句子内容理解。这句话处在文章的末尾，是对文章前文内容的总结。解题时考虑对文章结构的分析，即首联、颔联、颈联、尾联之间的关系。</a:t>
            </a:r>
          </a:p>
        </p:txBody>
      </p:sp>
    </p:spTree>
    <p:extLst>
      <p:ext uri="{BB962C8B-B14F-4D97-AF65-F5344CB8AC3E}">
        <p14:creationId xmlns:p14="http://schemas.microsoft.com/office/powerpoint/2010/main" val="172905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2E68CD0-0B9E-48F8-B4A1-9D2F66E03E93}"/>
              </a:ext>
            </a:extLst>
          </p:cNvPr>
          <p:cNvSpPr/>
          <p:nvPr/>
        </p:nvSpPr>
        <p:spPr>
          <a:xfrm>
            <a:off x="117426" y="412304"/>
            <a:ext cx="6408712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典例三：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阅读下面的宋诗，完成8～9题。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2016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新课标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endParaRPr lang="zh-CN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dirty="0">
                <a:solidFill>
                  <a:srgbClr val="46464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                 </a:t>
            </a:r>
            <a:r>
              <a:rPr lang="zh-CN" altLang="zh-CN" b="1" dirty="0">
                <a:solidFill>
                  <a:srgbClr val="46464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 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内宴奉诏作   曹翰①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三十年前学六韬②，英名常得预时髦③。 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曾因国难披金甲，不为家贫卖宝刀。     </a:t>
            </a: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臂健尚嫌弓力软，眼明犹识阵云高④。 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庭前昨夜秋风起，羞见盘花旧战袍。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【注】①曹翰（923～992），宋初名将，  ②六韬：古代兵书。  ③时髦：指当代俊杰。  ④阵云：战争中的云气，这里有站阵之意。</a:t>
            </a:r>
          </a:p>
        </p:txBody>
      </p:sp>
    </p:spTree>
    <p:extLst>
      <p:ext uri="{BB962C8B-B14F-4D97-AF65-F5344CB8AC3E}">
        <p14:creationId xmlns:p14="http://schemas.microsoft.com/office/powerpoint/2010/main" val="227872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8C7C41E-02A5-4396-8211-3B4C8FC8133C}"/>
              </a:ext>
            </a:extLst>
          </p:cNvPr>
          <p:cNvSpPr/>
          <p:nvPr/>
        </p:nvSpPr>
        <p:spPr>
          <a:xfrm>
            <a:off x="171432" y="484312"/>
            <a:ext cx="6516724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8.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诗的颈联又作“臂弱尚嫌弓力软，眼昏犹识阵云高”，你认为哪一种比较好？为什么？请简要分析。（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5CAAEE6-F598-4041-9422-CC573792A082}"/>
              </a:ext>
            </a:extLst>
          </p:cNvPr>
          <p:cNvSpPr/>
          <p:nvPr/>
        </p:nvSpPr>
        <p:spPr>
          <a:xfrm>
            <a:off x="153430" y="1472145"/>
            <a:ext cx="6408712" cy="3358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参考答案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观点一：作“弱”“昏”好   </a:t>
            </a: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①“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臂弱”“眼昏”表明作者承认自己已年老体衰的客观现实，但强调即便如此，也还是能够冲锋陷阵；②更强烈地表现出作者只要一息尚存，就不忘杀敌报国的刚毅精神。  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观点二：作“健”“明”好</a:t>
            </a: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①“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臂健”“眼明”表明作者认为虽然岁月流逝，但身体依然强健，当然还可以冲锋陷阵，为国驱驰；②表现作者心存随时准备杀敌报国的坚定信念，而忘记自己老之将至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342736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9434" y="412304"/>
            <a:ext cx="5976664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题目中“哪一种比较好”考查析句能力（或者比较鉴赏）。结合句子本身内容（描述人物形象）及析句基础知识：指向情感主旨、结构、内容的作用即可获得答案。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A863E51-0E35-4ED7-A764-E8412B800A90}"/>
              </a:ext>
            </a:extLst>
          </p:cNvPr>
          <p:cNvSpPr/>
          <p:nvPr/>
        </p:nvSpPr>
        <p:spPr>
          <a:xfrm>
            <a:off x="189434" y="2212504"/>
            <a:ext cx="6480720" cy="2957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典例四：阅读下面这首唐诗。完成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～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9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题。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残春旅舍 韩偓①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旅舍残春宿雨晴，恍然心地忆咸京②。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树头蜂抱花须落，池面鱼吹柳絮行。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禅伏诗魔归净域，酒冲愁阵出奇兵。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两梁免被尘埃污③，拂拭朝簪待眼明④。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034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D103EBF-F7B4-4D7C-9AC0-A8F69D2C0A66}"/>
              </a:ext>
            </a:extLst>
          </p:cNvPr>
          <p:cNvSpPr/>
          <p:nvPr/>
        </p:nvSpPr>
        <p:spPr>
          <a:xfrm>
            <a:off x="189434" y="484312"/>
            <a:ext cx="6552728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]①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韩偓（约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842~923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）：字致尧，京兆万年（今陕西西安）人，这首诗是作者流徙闽地时所作。②咸京：这里侑指都城长安。③梁：官帽上的横脊，古代以梁的多少区分官阶。④朝簪： 朝廷官员的冠饰。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0D17AB1-677E-42AC-8C57-921BC6A71CB0}"/>
              </a:ext>
            </a:extLst>
          </p:cNvPr>
          <p:cNvSpPr/>
          <p:nvPr/>
        </p:nvSpPr>
        <p:spPr>
          <a:xfrm>
            <a:off x="117426" y="1626932"/>
            <a:ext cx="6696744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．古人认为这首诗的颔联“乃晚唐巧句”，请指出这一联巧在哪里，并简要赏析。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70E03B5-EBDF-400E-980C-2EF8A6AF8D3F}"/>
              </a:ext>
            </a:extLst>
          </p:cNvPr>
          <p:cNvSpPr/>
          <p:nvPr/>
        </p:nvSpPr>
        <p:spPr>
          <a:xfrm>
            <a:off x="117426" y="2392383"/>
            <a:ext cx="4869954" cy="263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颔联承接“忆咸京”三字，首先抒写对皇都美好春光的回忆：“树头蜂抱花须落，池面鱼吹柳絮行。”颔联巧妙之处在于用了“抱“”吹“两个动词。仰望绿暗红稀的树梢，蜜蜂抱着花须随花飞落；俯观柳絮飘坠的池水，鱼儿吞吐水沫，像是吹着柳絮游玩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68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1440</Words>
  <Application>Microsoft Office PowerPoint</Application>
  <PresentationFormat>自定义</PresentationFormat>
  <Paragraphs>76</Paragraphs>
  <Slides>15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2019-01-03T03:49:12Z</dcterms:created>
  <dcterms:modified xsi:type="dcterms:W3CDTF">2019-02-12T09:23:46Z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