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60" r:id="rId2"/>
    <p:sldId id="348" r:id="rId3"/>
    <p:sldId id="288" r:id="rId4"/>
    <p:sldId id="349" r:id="rId5"/>
    <p:sldId id="350" r:id="rId6"/>
    <p:sldId id="351" r:id="rId7"/>
    <p:sldId id="352" r:id="rId8"/>
    <p:sldId id="353" r:id="rId9"/>
    <p:sldId id="354" r:id="rId10"/>
    <p:sldId id="355" r:id="rId11"/>
    <p:sldId id="356" r:id="rId12"/>
    <p:sldId id="357" r:id="rId13"/>
    <p:sldId id="358" r:id="rId14"/>
    <p:sldId id="409" r:id="rId15"/>
    <p:sldId id="400" r:id="rId16"/>
    <p:sldId id="359" r:id="rId17"/>
    <p:sldId id="335" r:id="rId18"/>
    <p:sldId id="365" r:id="rId19"/>
    <p:sldId id="366" r:id="rId20"/>
    <p:sldId id="367" r:id="rId21"/>
    <p:sldId id="368" r:id="rId22"/>
    <p:sldId id="369" r:id="rId23"/>
    <p:sldId id="370" r:id="rId24"/>
    <p:sldId id="371" r:id="rId25"/>
    <p:sldId id="372" r:id="rId26"/>
    <p:sldId id="373" r:id="rId27"/>
    <p:sldId id="374" r:id="rId28"/>
    <p:sldId id="375" r:id="rId29"/>
    <p:sldId id="376" r:id="rId30"/>
    <p:sldId id="377" r:id="rId31"/>
    <p:sldId id="378" r:id="rId32"/>
    <p:sldId id="379" r:id="rId33"/>
    <p:sldId id="380" r:id="rId34"/>
    <p:sldId id="402" r:id="rId35"/>
    <p:sldId id="392" r:id="rId36"/>
    <p:sldId id="393" r:id="rId37"/>
    <p:sldId id="394" r:id="rId38"/>
    <p:sldId id="395" r:id="rId39"/>
    <p:sldId id="403" r:id="rId40"/>
    <p:sldId id="396" r:id="rId41"/>
    <p:sldId id="404" r:id="rId42"/>
    <p:sldId id="405" r:id="rId43"/>
    <p:sldId id="406" r:id="rId44"/>
    <p:sldId id="339" r:id="rId45"/>
    <p:sldId id="381" r:id="rId46"/>
    <p:sldId id="382" r:id="rId47"/>
    <p:sldId id="383" r:id="rId48"/>
    <p:sldId id="384" r:id="rId49"/>
    <p:sldId id="385" r:id="rId50"/>
    <p:sldId id="386" r:id="rId51"/>
    <p:sldId id="387" r:id="rId52"/>
    <p:sldId id="388" r:id="rId53"/>
    <p:sldId id="390" r:id="rId54"/>
    <p:sldId id="389" r:id="rId55"/>
    <p:sldId id="391" r:id="rId56"/>
    <p:sldId id="407" r:id="rId57"/>
    <p:sldId id="397" r:id="rId58"/>
    <p:sldId id="398" r:id="rId59"/>
    <p:sldId id="399" r:id="rId60"/>
    <p:sldId id="408" r:id="rId6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709570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010092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38729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051290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572471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92827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68178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682954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552105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4148089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4017196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0701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354566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30090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2</a:t>
            </a:r>
            <a:r>
              <a:rPr lang="zh-CN" altLang="zh-CN" b="1" dirty="0" smtClean="0">
                <a:solidFill>
                  <a:srgbClr val="C00000"/>
                </a:solidFill>
              </a:rPr>
              <a:t>讲　材料作文结构分项训练</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3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4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4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5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5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6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4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44.xml"/><Relationship Id="rId4" Type="http://schemas.openxmlformats.org/officeDocument/2006/relationships/slide" Target="slide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2</a:t>
            </a:r>
            <a:r>
              <a:rPr lang="zh-CN" altLang="zh-CN" dirty="0"/>
              <a:t>讲　材料作文结构分项训练</a:t>
            </a:r>
          </a:p>
        </p:txBody>
      </p:sp>
    </p:spTree>
    <p:extLst>
      <p:ext uri="{BB962C8B-B14F-4D97-AF65-F5344CB8AC3E}">
        <p14:creationId xmlns:p14="http://schemas.microsoft.com/office/powerpoint/2010/main" val="187845149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比喻句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用比喻句开头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而且比喻句本身优美的语言能带给读者一种愉悦的身心享受。如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茫茫书海之中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如果深阅读是大海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那么浅阅读只能是小溪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如果深阅读是蓝天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那么浅阅读只能是浮云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如果深阅读是草原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那么浅阅读只能是绿坪。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《浅阅读与深阅读》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甘肃一考生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文章开头把深阅读比作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把浅阅读视为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孰优孰劣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一目了然。开头运用比喻、排比手法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突出了深阅读的意义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3722178"/>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悬念式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设置悬念或连用问句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让读者一开始便生发好奇感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也是一种很好的开篇方式。如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快来帮爷爷瞧瞧这个词儿怎么读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亮如洪钟的声音第十次传来。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我高声应和。无奈地瞥了眼桌旁白得晃眼的试卷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我只得先搁下手中微微汗湿的笔。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真不知道老爷子这次又玩什么花样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我嘟哝着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一步一拖地朝书房走去。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江苏一考生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以对话开头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本就新颖。爷爷不断催促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亮如洪钟的声音第十次传来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也引起读者的好奇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激起读者阅读的欲望。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1219492"/>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463062"/>
            <a:ext cx="8128000" cy="492865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按要求完成题目。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两同学相约去游览一座名山。登山之初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甲同学不慎跌了一跤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于是他觉得这一天真是晦气。一路上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美丽的风景扑面而来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乙同学陶醉其中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赞不绝口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甲同学却全然不觉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反而认为没什么看头。他指着一棵枯黄的树说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树都枯黄了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这山有什么美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山路越走越险。爬到半山腰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乙同学仰望山顶的奇景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无限风光在险峰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且催甲同学加快脚步。甲同学面对险境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望山兴叹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不愿继续攀登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只想等着乙同学从山顶返回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最终他没能看到山顶的美景。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准确审题立意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再尝试写出几个不同形式的开头。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009110"/>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96689"/>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跌了一跤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引材料式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心哀则哀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心乐则乐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引名言式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1834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开头示例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两同学相约游览名山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登山之初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甲同学不慎跌了一跤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甚觉晦气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于是虽身在名山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面对美景却也全然不觉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原本美好的登山之旅变得了无生趣、一无所获。悲乎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叹乎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惜乎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不慎一跌本无碍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心生晦气为哪般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心有白云常自在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不悲不怒好风光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24496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开头示例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德国哲学家尼采说过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与恶龙缠斗过久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自身亦成为恶龙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凝视深渊过久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深渊将回以凝视。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你的内心所思决定着你的所见所闻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甚至决定着你的所行。心哀则哀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心乐则乐。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4000667"/>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86747"/>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于崎岖中赏胜景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引名言式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坚持就能成功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31879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开头示例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傅雷有言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没有经过战斗的舍弃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是虚伪的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没有经过苦难的超脱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是轻佻的。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甲因跌跤而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因面前的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而退缩。他虚伪于自己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没有竭尽全力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轻佻于自己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没有继续前行。若是我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必将披荆斩棘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于崎岖中赏胜景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看漫山红遍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开头</a:t>
            </a: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河蚌忍受了沙砾的磨砺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终于孕育出绝美的珍珠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铁剑忍受了烈火的赤炼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终于炼成锋利的宝剑。一切豪言与壮语皆是虚幻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唯有坚持才是踏向成功的基石。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7607757"/>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4482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这则材料内涵丰富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确定立意的角度比较多。如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从甲同学的心情的角度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对事物的感受或评判也就会出现偏差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带着情绪去生活或工作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生活或工作就会受到影响。从甲同学说的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树都枯黄了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这山有什么美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看人、看事、看物不要以偏概全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要一分为二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既要看到事物不足的一面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更要看到其美好的一面。从甲乙同学登山不同的态度表现和最终结果的角度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凡事不可半途而废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不肯攀登高峰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畏惧艰险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只要敢攀登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就能拥有无限的风光等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5284659"/>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72816"/>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若以《流淌在逝去岁月里的温馨》为题作文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请写一个开头。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215255"/>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修辞式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于无声无息间流过。当第一场春雨悄然而至的时候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我突然意识到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新的季节又开始了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未来的日子值得期待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逝去的时光更让人留恋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散落在时间长河中的那些悠悠往事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有的已顺流而逝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有的却渐渐沉淤成或凝重或美丽或隽永的记忆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任世事变迁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依然散发着淡淡的幽香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悬念式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给你的手套。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北风呼啸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刺骨的寒风肆虐地刮着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我骑着自己的电动车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瑟缩在衣服里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没有一丝暖意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直到他的出现。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4733329"/>
      </p:ext>
    </p:extLst>
  </p:cSld>
  <p:clrMapOvr>
    <a:masterClrMapping/>
  </p:clrMapOvr>
  <mc:AlternateContent xmlns:mc="http://schemas.openxmlformats.org/markup-compatibility/2006" xmlns:p14="http://schemas.microsoft.com/office/powerpoint/2010/main">
    <mc:Choice Requires="p14">
      <p:transition spd="slow" p14:dur="8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主体丰富有序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文章主体部分要围绕题意或写作中心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选用恰当的材料展开推进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铺陈发挥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演绎成文。其关键一是有丰富翔实的内容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二是要有合理的结构顺序。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70612"/>
            <a:ext cx="8128000" cy="5444952"/>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内容丰富充实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长城的壮美体现在一块块古砖有次序的排列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金字塔的雄奇表现为一条条石板有规则的组合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文章的力量也来自一则则材料按照思路巧妙的聚合。考场作文犹如营建一座大厦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这座大厦要建得雄伟壮观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金碧辉煌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建筑师就必须具有识材、选材、用材的能力。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有两方面的含义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一是选好材料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即选择有效的、典型的材料入文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以少胜多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二是用好材料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即多角度、多层次地使用材料。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就议论文写作来说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材料的选择和运用首先要考虑的是材料可能存在的意义与所要证明的论点之间的关联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即材料要能正面而直接地证明论点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其次是材料的典型性和真实性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即应该是大家所熟知而公认的材料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再者就是材料的新颖性和多样性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即尽量多用当今的事例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尤其是新近发生的事例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就是古今中外的事例搭配着用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名人和平凡人的事例交错着用。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772737"/>
      </p:ext>
    </p:extLst>
  </p:cSld>
  <p:clrMapOvr>
    <a:masterClrMapping/>
  </p:clrMapOvr>
  <p:transition spd="slow">
    <p:randomBa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单一详述型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所谓单一型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即整个语段只用一个例子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而且较详细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就是用典型的具体的事例作论据来证明语段论点。由于这种方法是以个别事实作为前提证明一个观点的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选例要有很强的说服力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列举的事实必须注意真实、典型。如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在曲径中转身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也许能创造奇迹。当你在曲径中跌跌撞撞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头破血流甚至奄奄一息的时候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只要稍事休息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来个华丽的转身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即可东山再起。拿破仑在被反法同盟军打败后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被流放在大西洋的一个孤岛上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但他并没有因此而绝望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他重返法国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百日王朝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创造了一个神话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一个前无古人后无来者的奇迹。尽管滑铁卢之战他再次失败了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但他的这次转身却在历史上写下了厚重的一笔。所以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即使在艰难困苦中也不要放弃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即使山重水复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只要你肯转身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相信前面也定会是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柳暗花明又一村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2344187"/>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考场作文从形式上看要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从内容上看要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就是要求文章有头有尾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条理清楚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过渡自然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是指文章材料充足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内容翔实。议论文要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论据充实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即论述时旁征博引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有理有据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记叙文要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即描述对象具体可感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形神兼备。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只运用了拿破仑反败为胜的材料作为例证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简洁精要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有力地证明了观点。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6412975"/>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并列分举型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一个主体段中用两个例子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所用的例子一般是同质或异质的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在形式上两个事例地位相同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可以两个例子连用后再分析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也可以分别列举和分析。如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知羞耻成人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一直都是仁人志士立身做人的宝贵经验和修身养性的重要法宝。近代学者朱起凤年轻时在一家书院教书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首施两端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首鼠两端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两词通用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而错判学生的作文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遭到众人的奚落。他知羞耻而发愤图强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潜心于词语研究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编成了</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多万字的《辞通》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为汉语言文字的发展做出了重要贡献。英国生物学家谢灵顿早年沾染恶习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在向一位女工求婚时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被姑娘一句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我宁愿跳进泰晤士河里淹死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也不会嫁给你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的话深深刺痛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从此钻研医学和生物学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并最终在</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年获得了诺贝尔医学奖。所以说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知羞耻不仅是做人的基本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在某种意义上也是成就事业的起步。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0524490"/>
      </p:ext>
    </p:extLst>
  </p:cSld>
  <p:clrMapOvr>
    <a:masterClrMapping/>
  </p:clrMapOvr>
  <p:transition spd="slow">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将中外两个例子并列连用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知羞耻成人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2591853"/>
      </p:ext>
    </p:extLst>
  </p:cSld>
  <p:clrMapOvr>
    <a:masterClrMapping/>
  </p:clrMapOvr>
  <p:transition spd="slow">
    <p:cover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正反对比型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一个语段中用两个材料来证明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但角度不一致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即一正一反的材料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形成正反对比或对立的关系。如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沉稳从无欲而来。孟子曰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无欲就是没有私欲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做大事者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不能因蝇头私利而毁坏全局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只有这样才能练就沉稳的性格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赢得最终的胜利。释迦牟尼抛除私欲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性格沉稳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终修成正果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普度众生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诸葛亮淡泊明志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终运筹帷幄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功成名就。有了私欲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心中自然无法沉稳下来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遇事则慌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处事则乱。霸王以一己私欲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气走韩信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赶走亚父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终被困垓下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长使英雄泪满襟。霸王之败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后人哀之。后人哀之而不鉴之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则必使后人而复哀后人矣。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两个正面例子与一个反面例子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使中心论点更加突出。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7009273"/>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组合排比型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将同类材料进行精要的表述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组合在同一段落中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共同说明同一论点。如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勤出成果。马克思写《资本论》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辛勤劳动</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阅读了数量惊人的书籍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其中做过笔记的就有</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种以上。司马迁著《史记》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从二十岁起就开始周游天下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足迹遍及黄河、长江流域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汇集了大量的社会素材和历史素材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为《史记》的创作奠定了基础。歌德花了</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搜集了大量材料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写出了对世界文学界和思想界产生巨大影响的诗剧《浮士德》。我国现代数学家陈景润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在攀登数学高峰的道路上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翻阅了国内外的上千本有关资料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通宵达旦地看书学习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取得了震惊世界的成就。上海一个女青年坚持自学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十年如一日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终于考上了高能物理研究生。可见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任何一项成就的取得都是与勤分不开的。古今中外概莫能外。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4338594"/>
      </p:ext>
    </p:extLst>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提出分论点后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引述两个以上的例子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最后对所引述的例子进行分析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再得出结论。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8438478"/>
      </p:ext>
    </p:extLst>
  </p:cSld>
  <p:clrMapOvr>
    <a:masterClrMapping/>
  </p:clrMapOvr>
  <p:transition spd="slow">
    <p:blind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结构合理有序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首先要在首段亮出中心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让阅卷老师迅速知晓你所要证明的观点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接下去要能条理清晰地展现你的论证思路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运用层进式论证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或者分总式阐释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或者对比式论述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诸如此类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最后明确回应标题或开头段。这样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阅卷老师一眼扫下来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会感到观点明确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作为考场议论文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要得到这样的效果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最好的方法就是采用模式化的结构方式。这种模式化的结构方式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既能让考生在考场上用最短的时间快速构架起自己的文章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也能让阅卷老师迅速把握你清晰的思路和文章的逻辑。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考场议论文最常见的结构模式有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并列式分层结构、层进式分层结构、正反对比式结构、推叠式结构、六段综合式结构等。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2993021"/>
      </p:ext>
    </p:extLst>
  </p:cSld>
  <p:clrMapOvr>
    <a:masterClrMapping/>
  </p:clrMapOvr>
  <p:transition spd="slow">
    <p:blind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并列式分层结构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基本结构模式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其中引论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前后呼应并紧扣标题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本论部分由几个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一般为三个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呈并列式布局结构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从几个并列的方面展开论述。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本论部分的几个段落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每个段落采用总提式以引出分论点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段首句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然后各用一个单句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陈述句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对分论点进行简析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以过渡到下文的举例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每个例证均扣住分论点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。在使用一组论据来证明同一个论点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还要注意这一组论据内部间的有机排列以及总结照应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对本段的分析说理加以小结升华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3753916"/>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层进式分层结构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基本结构模式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这种结构纵向开拓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步步推进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深化议论。围绕着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的思维路线结构文章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展开议论分析。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可理解为提出问题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它指明问题的实质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或申述论述的范围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或直接提出中心论点等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也可以是对论述对象做必要的解释、说明等。从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是文章的主体部分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这两部分可以并重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也可以有所侧重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不一定平均用力。侧重点的选择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要考虑需要着重讲清的是观点成立的理由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还是根据某个道理应该怎么做。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3269342"/>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正反对比式结构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基本结构模式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正面论据并分析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反面论据并分析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表明正面观点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在引论部分提出中心论点后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又在本论部分从正反两方面提出分论点或摆出正反两方面的论据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最后得出结论。它的特点是两种看法或论据之间为一正一反的关系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或通过正反对比明辨是非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或通过正反对比突出其中一个方面的正确性。这种结构方式能起到对比鲜明、突出深化观点的作用。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9387511"/>
      </p:ext>
    </p:extLst>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开头先声夺人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优秀的高考作文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开头大都具有快、短、雅的特点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短小精悍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新颖别致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文采斐然。常见的开头方式主要有以下几种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推叠式结构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基本结构模式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立论。即在文章开篇通过简单引述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入据。即围绕论点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第一次用论据阐述。论据选用的是古代事例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历史事件、历史掌故、名人逸闻逸事等。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结承。即在第二步阐述论据的基础上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指出其具有的一般意义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并进行小结。在此基础上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随之联系现实生活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对论点加以阐述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为下一步论证做准备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或另起一段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叠据。再一次运用现实生活中的事例作论据进行论证。选用的事例要新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最好是当前媒体中新出现的典型事例。这些论据与第二步中的历史论据形成推进和叠加的关系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一古一今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一旧一新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为论点提供了扎实有力的论据。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27400004"/>
      </p:ext>
    </p:extLst>
  </p:cSld>
  <p:clrMapOvr>
    <a:masterClrMapping/>
  </p:clrMapOvr>
  <p:transition spd="slow">
    <p:spli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归纳。在前面双重的事实论据论证的基础上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进行综合分析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以进一步揭示论点在当代的现实意义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或者提出解决问题的思路和方法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对全文加以总结。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5208363"/>
      </p:ext>
    </p:extLst>
  </p:cSld>
  <p:clrMapOvr>
    <a:masterClrMapping/>
  </p:clrMapOvr>
  <p:transition spd="slow">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用下面的材料为例证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宽容是一种大度和高尚情操的表现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为分论点写一个标准的主体段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要符合议论文主体段的要求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240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1992003"/>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桐城六尺巷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六尺巷在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桐城派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今安徽省桐城市的西南一隅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在市区西环城路的宰相府内。它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东起西后街巷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西抵百子堂。巷南为宰相府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巷北为吴氏宅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全长</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均由鹅卵石铺就。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据《桐城县志》记载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清康熙年间文华殿大学士兼礼部尚书张英的家人与邻居吴家在宅基地问题上发生了争执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家人飞书京城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让张英打招呼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吴家。而张英给老家人回复的是一首打油诗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千里修书只为墙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让他三尺又何妨。万里长城今犹在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不见当年秦始皇。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家人见书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主动在争执线上退让了三尺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下垒建墙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而邻居吴氏也深受感动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退地三尺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建宅置院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于是两家的院墙之间有一条宽六尺的巷子。六尺巷由此而来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成为中国文化的遗产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也成为中华民族和睦谦让美德的见证。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4287657"/>
      </p:ext>
    </p:extLst>
  </p:cSld>
  <p:clrMapOvr>
    <a:masterClrMapping/>
  </p:clrMapOvr>
  <p:transition spd="slow">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宽容是一种大度和高尚情操的表现。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宽容之中蕴含着一份做人的谦虚和真诚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蕴含着一种对他人的容纳与尊重。很多时候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宽容会给人带来一种良好的人生感觉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使我们感到愉悦和温暖。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清代张、吴两家争地。张家主人乃礼部尚书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张家人致信给他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他回信却说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千里修书只为墙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让他三尺又何妨。万里长城今犹在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不见当年秦始皇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。于是张家让出三尺。吴家深受感动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也让出三尺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便成了现在的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六尺巷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那位礼部尚书舍弃了自己面子上的威严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以宽容礼让的胸襟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大度能容之气概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化干戈为玉帛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止争斗于未起。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宽容有花开后的芬芳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有阳光普照后的温暖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有细雨滋润后的清爽。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551188"/>
      </p:ext>
    </p:extLst>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审准题意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选择给定的参考材料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按照要求写语段。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伸手到一个装满榛果的瓶里去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他尽其所能地抓了一把榛果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当他想把手收回来时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手却被瓶口卡住了。他既不愿放弃榛果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又不能把手缩回来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不禁伤心地哭了起来。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旁边的一个人对他说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你知足些吧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只拿一半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让你的拳头小一些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那么你的手就可以很容易地拿出来了。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有时候只有放弃才能得到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但许多人却不明了二者的辩证关系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一味地想要获得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结果却什么也得不到。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7191090"/>
      </p:ext>
    </p:extLst>
  </p:cSld>
  <p:clrMapOvr>
    <a:masterClrMapping/>
  </p:clrMapOvr>
  <p:transition spd="slow">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邵逸夫的父亲邵玉轩是旧上海有名的锦泰昌颜料公司的老板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经营漂染等多种生意。在</a:t>
            </a:r>
            <a:r>
              <a:rPr lang="en-US" altLang="zh-CN" sz="2200" dirty="0">
                <a:solidFill>
                  <a:srgbClr val="000000"/>
                </a:solidFill>
                <a:latin typeface="Times New Roman" panose="02020603050405020304" pitchFamily="18" charset="0"/>
                <a:cs typeface="Times New Roman" panose="02020603050405020304" pitchFamily="18" charset="0"/>
              </a:rPr>
              <a:t>1910</a:t>
            </a:r>
            <a:r>
              <a:rPr lang="zh-CN" altLang="zh-CN" sz="2200" dirty="0">
                <a:solidFill>
                  <a:srgbClr val="000000"/>
                </a:solidFill>
                <a:latin typeface="Times New Roman" panose="02020603050405020304" pitchFamily="18" charset="0"/>
                <a:cs typeface="Times New Roman" panose="02020603050405020304" pitchFamily="18" charset="0"/>
              </a:rPr>
              <a:t>年设立了一家颇具规模的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锦泰昌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颜料号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生意红火。</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刚从中学毕业的邵逸夫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放弃了对家族产业的承继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应三哥邵仁枚之邀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南下新加坡协助开拓南洋电影市场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成就了后来的邵氏兄弟电影。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世界顶尖级科幻小说作家艾萨克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阿西莫夫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曾从事生物化学研究和教学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在教学和研究中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他发现自己有创作科幻小说的天才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于是他对自己进行了冷静客观的分析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我不一定能成为第一流的科学家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但我可能成为第一流的科幻小说家。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阿西莫夫毅然告别了大学课堂和实验室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专门从事写作。阿西莫夫这一聪明的舍弃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成就了他一生创作</a:t>
            </a:r>
            <a:r>
              <a:rPr lang="en-US" altLang="zh-CN" sz="2200" dirty="0">
                <a:solidFill>
                  <a:srgbClr val="000000"/>
                </a:solidFill>
                <a:latin typeface="Times New Roman" panose="02020603050405020304" pitchFamily="18" charset="0"/>
                <a:cs typeface="Times New Roman" panose="02020603050405020304" pitchFamily="18" charset="0"/>
              </a:rPr>
              <a:t>480</a:t>
            </a:r>
            <a:r>
              <a:rPr lang="zh-CN" altLang="zh-CN" sz="2200" dirty="0">
                <a:solidFill>
                  <a:srgbClr val="000000"/>
                </a:solidFill>
                <a:latin typeface="Times New Roman" panose="02020603050405020304" pitchFamily="18" charset="0"/>
                <a:cs typeface="Times New Roman" panose="02020603050405020304" pitchFamily="18" charset="0"/>
              </a:rPr>
              <a:t>部科幻著作的辉煌业绩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也为他赢得了世界上最负盛名的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科幻小说家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的荣誉称号。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4556536"/>
      </p:ext>
    </p:extLst>
  </p:cSld>
  <p:clrMapOvr>
    <a:masterClrMapping/>
  </p:clrMapOvr>
  <p:transition spd="slow">
    <p:pull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刘翔小学时主要训练跳高</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米短跑是辅助训练项目。在一次田径比赛中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刘翔跳高仅获第三名。而在</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米短跑比赛中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他却跑得轻松自如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节奏控制得也好。教练评价他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爆发力好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脚踝力量强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是块练田径的料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但是他的腰太长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韧带紧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这不利于他在跳高上的发展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而这正好符合跨栏的要求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刘翔就改练跨栏。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伟大的科学家爱因斯坦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在纳粹政府的铁蹄下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也曾想过抗争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愿为自己的种族洒一腔热血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愿为自己的祖国献一份执着。然而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荆棘难斩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迷雾难拨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为了全人类的发展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他毅然放弃了自己内心的狂热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远渡重洋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在另一个国度里创造了更伟大的成就。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4613880"/>
      </p:ext>
    </p:extLst>
  </p:cSld>
  <p:clrMapOvr>
    <a:masterClrMapping/>
  </p:clrMapOvr>
  <p:transition spd="slow">
    <p:randomBa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5679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用略例排比的方法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字左右的议论性文字</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0834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挑战更艰难的人生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人生会更加精彩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生命也在这一次次的放弃中走向丰盈。邵逸夫放弃对殷实家业的继承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毅然出走南洋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打下了中国电影的一片天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成为了百年标杆人物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艾萨克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阿西莫夫对自己进行了冷静客观的分析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毅然告别了大学课堂和实验室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专门从事写作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成为世界上最负盛名的科幻小说家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刘翔在教练的启发下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放弃了多年刻苦训练的跳高项目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勇敢地跨进百米跨栏跑的阵营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最终辉煌了自己的人生。他们的行为告诉人们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人生需要坚守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但更需要在适当的时候勇于放弃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这样你才能够腾出手来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用足够的精力和智慧来赢取你真正应该有的东西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努力做好自己应该做的事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直奔自己应该追求的目标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充分实现自己的人生价值。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4076852"/>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1603"/>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用详例与略例结合的方法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a:t>
            </a:r>
            <a:r>
              <a:rPr lang="en-US" altLang="zh-CN" sz="2200" dirty="0">
                <a:solidFill>
                  <a:srgbClr val="000000"/>
                </a:solidFill>
                <a:latin typeface="Times New Roman" panose="02020603050405020304" pitchFamily="18" charset="0"/>
                <a:cs typeface="Times New Roman" panose="02020603050405020304" pitchFamily="18" charset="0"/>
              </a:rPr>
              <a:t>350</a:t>
            </a:r>
            <a:r>
              <a:rPr lang="zh-CN" altLang="zh-CN" sz="2200" dirty="0">
                <a:solidFill>
                  <a:srgbClr val="000000"/>
                </a:solidFill>
                <a:latin typeface="Times New Roman" panose="02020603050405020304" pitchFamily="18" charset="0"/>
                <a:cs typeface="Times New Roman" panose="02020603050405020304" pitchFamily="18" charset="0"/>
              </a:rPr>
              <a:t>字左右的议论性文字。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83276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挑战更艰难的人生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人生会更加精彩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生命也在这一次次的放弃中走向丰盈。勇于放弃能够止住你的盲目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释放你的理智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让你更好地超越。爱因斯坦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在纳粹政府的铁蹄下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也曾想过为自己的种族洒一腔热血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为自己的祖国献一份执着。然而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为了全人类的发展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他毅然放弃了原先的想法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在另一个国度里创造了更伟大的成就。正是那勇敢的放弃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不要努力成为一个成功者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要努力成为一个有价值的人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的科学先驱为人类谱写出了认识自然的新篇章。同样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艾萨克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阿西莫夫正因为适时的放弃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才成为著名的科幻作家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刘翔因为放弃跳高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才创造了百米跨栏的辉煌。他们的行为告诉人们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人生需要坚守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但更需要在适当的时候勇于放弃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这样你才能够腾出手来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用足够的精力和智慧来赢取你真正应该有的东西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充分实现自己的人生价值。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2655016"/>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直接引用题目给定的材料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或引用与中心相关的名言警句等。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引材料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引用题目给定的材料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能明确表示自己的立论是来自材料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并不是凭空产生或另起炉灶的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开头就能显示出文章是紧扣题意来写的。这是给材料议论文写作中最常用的方法。如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有这样一个故事。一位船主让漆工给船涂漆。漆工涂好船后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顺便将漏洞补好了。其实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船主只是让漆工涂漆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并没有让他补漏洞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修补漏洞纯粹是漆工的分外之事。可就是这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的分外之举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却挽救了船主几个孩子的生命。可别小看这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的分外之举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很大程度上就需要这些分外之举呀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《美丽之花开在分外》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陕西一考生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3598458"/>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467544" y="1367589"/>
            <a:ext cx="8168456"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请选择下文中的一个分论点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续写一个不少于</a:t>
            </a:r>
            <a:r>
              <a:rPr lang="en-US" altLang="zh-CN" sz="2200" dirty="0">
                <a:solidFill>
                  <a:srgbClr val="000000"/>
                </a:solidFill>
                <a:latin typeface="Times New Roman" panose="02020603050405020304" pitchFamily="18" charset="0"/>
                <a:cs typeface="Times New Roman" panose="02020603050405020304" pitchFamily="18" charset="0"/>
              </a:rPr>
              <a:t>240</a:t>
            </a:r>
            <a:r>
              <a:rPr lang="zh-CN" altLang="zh-CN" sz="2200" dirty="0">
                <a:solidFill>
                  <a:srgbClr val="000000"/>
                </a:solidFill>
                <a:latin typeface="Times New Roman" panose="02020603050405020304" pitchFamily="18" charset="0"/>
                <a:cs typeface="Times New Roman" panose="02020603050405020304" pitchFamily="18" charset="0"/>
              </a:rPr>
              <a:t>字的主体语段。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成功源于坚持的力量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微不足道的沙砾要经过痛苦才能变成价值连城的珍珠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靠的是坚持的力量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展翅飞翔的雄鹰要经过多次的尝试才能在空中自由翱翔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靠的是坚持的力量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盛气凌人的梅花要经过寒风的磨砺才能凌寒独自开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靠的也是坚持的力量。平庸无闻的人要经历种种磨难才能成为一个成功、举世闻名的人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靠的又何尝不是坚持的力量。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开头段落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学习上的成功源于对目标孜孜不倦的坚持。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工作上的成功源于对事业永不言弃的坚持。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生活上的成功源于对快乐美好向往的坚持。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成功源于坚持的力量。无论面对学习、工作还是生活上的种种磨砺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坚持下去吧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因为坚持就会成功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坚持就是胜利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结尾段落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6232550"/>
      </p:ext>
    </p:extLst>
  </p:cSld>
  <p:clrMapOvr>
    <a:masterClrMapping/>
  </p:clrMapOvr>
  <p:transition spd="slow">
    <p:pull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学习上的成功源于对目标孜孜不倦的坚持。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目标是学习的动力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没有目标的学习就像大船在茫茫大海上漫无目的地行驶。然而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追求学习的目标需要坚持的力量。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童第周从小为自己设下要为中国的发展而努力读书的目标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他发愤图强、废寝忘食地读书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常常三更半夜仍未眠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当宿舍里的灯被关掉时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他就拿着书到厕所附近的路灯下看。长大后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他从比利时留学归来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为中国生物学做出了巨大的贡献。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童第周的成功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源于他对目标孜孜不倦的坚持。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在学习上要取得成功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就必须坚持自己设下的目标毫不动摇。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087242"/>
      </p:ext>
    </p:extLst>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工作上的成功源于对事业永不言弃的坚持。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工作是辛苦的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但为什么有的人在同样的事业上能够取得辉煌的成就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而有的人却半途而废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最终一辈子碌碌无为呢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我想成功源于坚持。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打开历史的长卷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我们无不发现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名人的成功源于坚持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哥白尼的成功源于他对科学真理的坚持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李白诗歌的成功源于他对文学创作的坚持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爱迪生的成功源于他对探究科学不懈的坚持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李时珍的成功源于他对医学研究不倦的坚持。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这些名人的成功告诉我们坚持是他们成功的秘密武器。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面对事业的不顺利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只要我们永不言弃地坚持下去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最终会迎来成功的累累硕果。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9027349"/>
      </p:ext>
    </p:extLst>
  </p:cSld>
  <p:clrMapOvr>
    <a:masterClrMapping/>
  </p:clrMapOvr>
  <p:transition spd="slow">
    <p:cover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突破点二</a:t>
            </a: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生活上的成功源于对快乐美好向往的坚持。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每个人难免经历生老病死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只有坚持对快乐怀着美好向往的人才是真正懂得生活的人。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史铁生面对自己下半身瘫痪的身体状况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并没有丧失生存下去的意志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他每天自己摇着轮椅到地坛中去感受大自然顽强的生命力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他告诉自己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终有一天自己的生活也会像地坛里的生物般美好起来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他坚持以快乐的心态去面对病魔的折磨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成功地写出《我与地坛》一书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鼓励千千万万的残疾人顽强生活。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正因为史铁生在逆境中坚持对快乐的美好向往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所以生活才会善待他。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可见只要你坚持以一颗善良执着之心去浇灌那快乐的种子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总有一天你会看到幸福的花儿朵朵开。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672544"/>
      </p:ext>
    </p:extLst>
  </p:cSld>
  <p:clrMapOvr>
    <a:masterClrMapping/>
  </p:clrMapOvr>
  <p:transition spd="slow">
    <p:blinds/>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结束响亮有力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精彩的结尾亦能让人拍案叫绝。写作结尾时要联系文章的题目、开头、中心论点等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讲究一定的技巧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力求收到理想的效果。要知道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作文的题目、开头和结尾是阅卷老师最为关注的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它们往往会在阅卷老师脑海里留下一个总体印象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在一定程度上也决定着考生作文的分数高低。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好的结尾一要收束全文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二要简洁有力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三要激励读者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四要呼应开头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照应前文。主要形式有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cover dir="rd"/>
      </p:transition>
    </mc:Choice>
    <mc:Fallback xmlns="">
      <p:transition spd="slow">
        <p:cover dir="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干脆利落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文章结尾重在自然简洁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议论文主要是对所论之事的剖析和推理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当阐述的事理已经说清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文章就可戛然而止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意完语完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显得干脆利落。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例如一篇题为《我心飞翔》的考场优秀文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让我们展开心灵的翅膀吧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愿我心飞翔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穿越情理之中与意料之外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去拥抱那份鱼翔浅底的空灵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去拥抱那份蝶舞花丛的自由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去拥抱那份雁游碧天的豪迈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我心飞翔。奇迹无处不在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文章以《我心飞翔》为标题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用抒情的笔调来写充满哲理思考的内容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结尾深情地发出号召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戛然而止。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7068559"/>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水到渠成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卒章显志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为帮助读者把握和理解文章的论证思路和进一步增强论证的力量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我们可以在本论部分充分分析、论证的基础上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于结尾处自然而然地归纳出中心论点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给读者以深刻、鲜明的印象。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如一篇题为《走自己的路》的考场优秀文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请放开你关切的双手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让我走自己的路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请以宽容的目光对待我的坚持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让我走自己的路。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文章围绕中心论点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充分分析论证后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很自然地收束全文。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5344534"/>
      </p:ext>
    </p:extLst>
  </p:cSld>
  <p:clrMapOvr>
    <a:masterClrMapping/>
  </p:clrMapOvr>
  <mc:AlternateContent xmlns:mc="http://schemas.openxmlformats.org/markup-compatibility/2006" xmlns:p14="http://schemas.microsoft.com/office/powerpoint/2010/main">
    <mc:Choice Requires="p14">
      <p:transition spd="slow" p14:dur="2500">
        <p:pull dir="r"/>
      </p:transition>
    </mc:Choice>
    <mc:Fallback xmlns="">
      <p:transition spd="slow">
        <p:pull dir="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411123"/>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首尾圆合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画龙点睛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这是指依据文章结构的特点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联系题目、开头等来设计文章的结尾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使之与题目、开头相照应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使文章结构完整、谨严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强调并凸显文章的主旨。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如一篇题为《谁为青春买单》的考场优秀文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走在青春的大道上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我们意气风发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斗志昂扬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微笑着走过风风雨雨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也走过一段平凡而又奇特的青春路。手牵手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父母伴我们启程走进青春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肩并肩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师长陪我们奔跑追逐青春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心连心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你我他在命运的琴弦上谱写青春。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谁为青春买单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而是我们自己。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紧扣题目并与之呼应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强调了文章的中心。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1465033"/>
      </p:ext>
    </p:extLst>
  </p:cSld>
  <p:clrMapOvr>
    <a:masterClrMapping/>
  </p:clrMapOvr>
  <mc:AlternateContent xmlns:mc="http://schemas.openxmlformats.org/markup-compatibility/2006" xmlns:p14="http://schemas.microsoft.com/office/powerpoint/2010/main">
    <mc:Choice Requires="p14">
      <p:transition spd="slow" p14:dur="2500">
        <p:wipe/>
      </p:transition>
    </mc:Choice>
    <mc:Fallback xmlns="">
      <p:transition spd="slow">
        <p:wip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文采飞扬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为了增添文章的艺术魅力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给读者以想象回味的余地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议论文的结尾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可运用含蓄委婉的手法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或借助引用、比喻、象征、比拟、排比、设问、反问、对偶等方法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使结尾蕴含丰厚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言有尽而意无穷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给人以深刻的启迪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留下无穷回味的境地。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在结尾处引用名言、警句、歌词、诗文、俗语、谚语等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可以在结构上照应题目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内容上深化主题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使文章收束得干脆有力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又能显示出作者的开阔的知识面。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5255680"/>
      </p:ext>
    </p:extLst>
  </p:cSld>
  <p:clrMapOvr>
    <a:masterClrMapping/>
  </p:clrMapOvr>
  <mc:AlternateContent xmlns:mc="http://schemas.openxmlformats.org/markup-compatibility/2006" xmlns:p14="http://schemas.microsoft.com/office/powerpoint/2010/main">
    <mc:Choice Requires="p14">
      <p:transition spd="slow" p14:dur="2500">
        <p:pull dir="lu"/>
      </p:transition>
    </mc:Choice>
    <mc:Fallback xmlns="">
      <p:transition spd="slow">
        <p:pull dir="l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如一篇题为《不可靠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不可不靠》的考场优秀文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所有的感情在本性上都是好的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我们应避免的只是对它们的滥用和误用。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笛卡尔也告诉我们在认知事物时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应谨慎地基于理智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辅以情感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努力使感情的亲疏远近在认知事物的过程中发挥正面的作用。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结尾引用了笛卡尔的名言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既是对前文的归纳总结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又进一步论证了论点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不仅同开头紧密照应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而且还水到渠成地点出了全文的中心论点。结尾写得简洁有力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语重心长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给人以鲜明、深刻的印象。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8813112"/>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作者抓住对原材料感受最深的一点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漆工的分外之举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用极简洁的语言将题目中的材料引述出来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为后面的议论提供依据。这样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就能使中心论点的提炼紧扣题意。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对题目中原材料的引述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要根据所写的中心来决定引述的角度和叙述的方式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要与后文的议论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中心论点的引出紧密结合。一般要求简洁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绝不能照抄原文。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1076242"/>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用设问、反问句结尾是常见的好方法。前者只问不答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激起读者的想象和思考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后者虽问不答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但答案又蕴含其中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往往语气强烈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给读者以强烈的震撼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引起强烈的共鸣。这两种结尾都能极好地启发读者深入思考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给人留下深刻的印象。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如一篇题为《学会扬长避短》的考场优秀文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在人生这张大考卷上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问题看似简单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答案看似丰富多彩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但真要交出一份满意的答卷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远非想象中那么简单。你会如何作答呢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在充分论证之后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作者用朴素的语言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把人生比作一张大考卷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你会如何作答呢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具有震撼人心的力量。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8058791"/>
      </p:ext>
    </p:extLst>
  </p:cSld>
  <p:clrMapOvr>
    <a:masterClrMapping/>
  </p:clrMapOvr>
  <mc:AlternateContent xmlns:mc="http://schemas.openxmlformats.org/markup-compatibility/2006" xmlns:p14="http://schemas.microsoft.com/office/powerpoint/2010/main">
    <mc:Choice Requires="p14">
      <p:transition spd="slow" p14:dur="2500">
        <p:pull dir="ld"/>
      </p:transition>
    </mc:Choice>
    <mc:Fallback xmlns="">
      <p:transition spd="slow">
        <p:pull dir="ld"/>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辩证思考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避免偏激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议论文在表达观点、主张时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为突出中心论点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作者的极力论述有时容易失之偏颇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在结尾收束时应适度做一点辩证的表述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以避免论点过于偏激。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如一篇题为《说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》的考场优秀文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也不能拒绝小事情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轻视小错误。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的目标了。所以我十分赞同这样一句话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大处着眼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小处着手。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用辩证的方法说理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用联系的、发展的、全面的观点来分析和解决问题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一分为二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更能让作文闪烁思辨之光。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030653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402385"/>
            <a:ext cx="8128000" cy="5373779"/>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一位作家到一个酿酒的葡萄园参观。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年的葡萄最好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因为那一年的夏天天气干燥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生长的葡萄特别甜。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葡萄不怕干死吗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作家不解地问。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新藤怕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老藤不怕。因为老藤的根扎得深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能吸到泥土深处的水分。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经过好好修剪的新藤也不怕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放任它生长的怕。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因为叶子长得愈多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藤蔓攀得愈远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需要的水分愈多。所以一干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就受不了了。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园主慢慢地说。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作家陷入沉思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4807190"/>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5" name="矩形 4"/>
          <p:cNvSpPr>
            <a:spLocks noChangeAspect="1"/>
          </p:cNvSpPr>
          <p:nvPr/>
        </p:nvSpPr>
        <p:spPr>
          <a:xfrm>
            <a:off x="508000" y="148321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依据下面的文题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和给出的开头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续写其结尾。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成功源于脚踏实地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理想是一个人一辈子最宝贵的财富。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理想是灵魂的光芒。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但当理想违背了现实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你又该如何取舍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是不顾一切放手一搏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还是脚踏实地步步为营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72357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结尾示例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就像你永远不知道下一次掷出的硬币是正是反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也许成功就来自一件微小的事。也诚如古人云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不积跬步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无以至千里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当你感叹命运没有垂青于你时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请别着急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脚踏实地、坚持不懈地向前走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也许惊喜就在前方。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368578"/>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556792"/>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积淀为锚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节制为舵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葡萄园中的葡萄并不都能长成最好的葡萄。只顾拼命向多、向远的方向生长的新藤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会因为干渴而死。只有扎根深处、汲取水分的老藤和受到修剪的新藤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才会生长出最好的葡萄。老藤是因为有深处的积淀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而新藤是因为受到合理的约束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二者才会得到最甜的果实。积淀为锚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使我们在航行中不易被卷入汹涌波涛之中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节制为舵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使我们在航行中不易迷失方向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最终到达成功的彼岸。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81063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结尾示例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以积淀为锚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以节制为舵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我们在黑暗里滚滚的激流中就不易被吸进莫名的漩涡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不易被蒙蔽双眼而迷失方向。唯有好好利用沉淀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懂得节制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才能使我们结出葡萄园中最甜美的果实。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9656891"/>
      </p:ext>
    </p:extLst>
  </p:cSld>
  <p:clrMapOvr>
    <a:masterClrMapping/>
  </p:clrMapOvr>
  <mc:AlternateContent xmlns:mc="http://schemas.openxmlformats.org/markup-compatibility/2006" xmlns:p14="http://schemas.microsoft.com/office/powerpoint/2010/main">
    <mc:Choice Requires="p14">
      <p:transition spd="slow" p14:dur="25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556792"/>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题目或论点为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坚定道心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优等的心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我不相信手掌的纹路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但我相信手掌加上手指的力量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最最醇厚的葡萄美酒须由甜蜜沁人的葡萄来酿造。那样的葡萄势必经过最烈的阳光洗礼。阳光烘烤下留存的却不是新藤而是老藤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只因老藤扎根深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能吸到泥土深处的水分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物犹如此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人也只在道心坚定时脚踏实地方能收获甜美的果实。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82102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结尾示例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葡萄美酒须用饱经阳光洗礼的老藤上结出的葡萄来酿造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我们国家的未来更是需要坚定道心、脚踏实地的人才去创造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坚定道心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终将坚固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7447881"/>
      </p:ext>
    </p:extLst>
  </p:cSld>
  <p:clrMapOvr>
    <a:masterClrMapping/>
  </p:clrMapOvr>
  <mc:AlternateContent xmlns:mc="http://schemas.openxmlformats.org/markup-compatibility/2006" xmlns:p14="http://schemas.microsoft.com/office/powerpoint/2010/main">
    <mc:Choice Requires="p14">
      <p:transition spd="slow" p14:dur="25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题意理解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这则材料可以抓住老藤的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需要脚踏实地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夯实基础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需要沉潜下去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钻、精、深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从新藤角度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谈成长需要去除缺点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放任它生长的怕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谈必要的约束对人成才的重要性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藤蔓攀得愈远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需要的水分愈多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戒除贪欲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的问题。如果从综合角度来看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9377628"/>
      </p:ext>
    </p:extLst>
  </p:cSld>
  <p:clrMapOvr>
    <a:masterClrMapping/>
  </p:clrMapOvr>
  <mc:AlternateContent xmlns:mc="http://schemas.openxmlformats.org/markup-compatibility/2006" xmlns:p14="http://schemas.microsoft.com/office/powerpoint/2010/main">
    <mc:Choice Requires="p14">
      <p:transition spd="slow" p14:dur="2500">
        <p:pull dir="r"/>
      </p:transition>
    </mc:Choice>
    <mc:Fallback xmlns="">
      <p:transition spd="slow">
        <p:pull dir="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看天光云影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能测阴晴雨雪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但难逾目力所及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可知全球天气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却少了静观云卷云舒的乐趣。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漫步林间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常看草长莺飞、枝叶枯荣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但未必能细说花鸟之名、树木之性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轻点鼠标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可知生物的纲目属种、迁徙演化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却无法嗅到花果清香、丛林气息。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从不同的途径去感知自然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自然似乎很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又似乎很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请你根据下面考场例文的文意及结构特点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替这位考生补写一个主体段和结尾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使之成为一篇完整的作文。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5824204"/>
      </p:ext>
    </p:extLst>
  </p:cSld>
  <p:clrMapOvr>
    <a:masterClrMapping/>
  </p:clrMapOvr>
  <mc:AlternateContent xmlns:mc="http://schemas.openxmlformats.org/markup-compatibility/2006" xmlns:p14="http://schemas.microsoft.com/office/powerpoint/2010/main">
    <mc:Choice Requires="p14">
      <p:transition spd="slow" p14:dur="2500">
        <p:blinds dir="vert"/>
      </p:transition>
    </mc:Choice>
    <mc:Fallback xmlns="">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【考场例文】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张开双臂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拥抱自然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秀才不出门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尽知天下事。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人们打开电视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便可知明日天气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轻点鼠标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便一览生物种类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可不可以暂时放下手机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拥抱自然呢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每一个人都不是一座孤岛。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唐尼在《沉思》中写道。人类从远古的人猿走来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依自然而生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傍自然而活。可以说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便是大自然哺育的儿女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大自然精妙的艺术品。而工业革命以来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科技在人类与自然间筑起了一道墙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人与自然似乎很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但其实不过一步之遥。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古人很早就开始拥抱自然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为现代人做出表率。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7948659"/>
      </p:ext>
    </p:extLst>
  </p:cSld>
  <p:clrMapOvr>
    <a:masterClrMapping/>
  </p:clrMapOvr>
  <mc:AlternateContent xmlns:mc="http://schemas.openxmlformats.org/markup-compatibility/2006" xmlns:p14="http://schemas.microsoft.com/office/powerpoint/2010/main">
    <mc:Choice Requires="p14">
      <p:transition spd="slow" p14:dur="2500">
        <p:cut/>
      </p:transition>
    </mc:Choice>
    <mc:Fallback xmlns="">
      <p:transition spd="slow">
        <p:cu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3" name="矩形 2"/>
          <p:cNvSpPr>
            <a:spLocks noChangeAspect="1"/>
          </p:cNvSpPr>
          <p:nvPr/>
        </p:nvSpPr>
        <p:spPr>
          <a:xfrm>
            <a:off x="508000" y="1370612"/>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为的是收获一分恬淡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感受一分幸福。看天光云影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测阴晴雨雪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也不必在乎难逾目力所及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因为目力所及之处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即为风光最美之地。登高远眺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一览众山小的豪情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小确幸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。这种小小的确定的幸福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又哪能是独坐家中所能感到的呢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顾城有诗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草在结它的种子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风在摇它的叶子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就十分美好。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其实我们拥抱自然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又何必知道花鸟之名呢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细听鸟鸣婉转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静闻花朵香气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不就已经很美好了吗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草长莺飞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云卷云舒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大自然自有其美妙之处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枝叶枯荣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四季更替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大自然自有其生长规律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只要有发现美的眼睛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生活何处不美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自然何时不美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但我们也要珍惜爱护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切勿让伸手可及的美变得可望而不可即。柴静的《穹顶之下》唤起了人们的环保意识。去年的</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也让我们看到政府治理环境的决心。我相信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我们拥抱的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一定是一个纯净无瑕的自然。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5631357"/>
      </p:ext>
    </p:extLst>
  </p:cSld>
  <p:clrMapOvr>
    <a:masterClrMapping/>
  </p:clrMapOvr>
  <mc:AlternateContent xmlns:mc="http://schemas.openxmlformats.org/markup-compatibility/2006" xmlns:p14="http://schemas.microsoft.com/office/powerpoint/2010/main">
    <mc:Choice Requires="p14">
      <p:transition spd="slow" p14:dur="2500">
        <p:cut thruBlk="1"/>
      </p:transition>
    </mc:Choice>
    <mc:Fallback xmlns="">
      <p:transition spd="slow">
        <p:cut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1967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引名言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引用与文章中心紧密相关的诗词、名言、警句、歌词等作为文章的开头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能引起读者广泛而丰富的联想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体现作者积累的广博和思想的厚度。如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一位诗人曾说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唯有你的青春之心不会老。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是自然的不可抗拒的规律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但正如王国维先生那句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一事能狂便少年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物质会腐朽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但保持一份青春心气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执着、积极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纵然我们白发苍颜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心却不会颓然老去。青春便作为一种精神存在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千古不废。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《一事能狂便青春》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江苏一考生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紧扣材料意思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引用了诗句和名言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不仅展示了作者丰富的积累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而且很自然地引出论述话题和中心。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5647311"/>
      </p:ext>
    </p:extLst>
  </p:cSld>
  <p:clrMapOvr>
    <a:masterClrMapping/>
  </p:clrMapOvr>
  <mc:AlternateContent xmlns:mc="http://schemas.openxmlformats.org/markup-compatibility/2006" xmlns:p14="http://schemas.microsoft.com/office/powerpoint/2010/main">
    <mc:Choice Requires="p14">
      <p:transition spd="slow" p14:dur="800">
        <p:blinds/>
      </p:transition>
    </mc:Choice>
    <mc:Fallback xmlns="">
      <p:transition spd="slow">
        <p:blind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突破点一</a:t>
            </a: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突破点三</a:t>
            </a: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主体段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行到水穷处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坐看云起时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的悠闲令人赞叹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的豁达令人欣赏。即使是在现代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也有千万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驴友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感受祖国的大好河山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村上春树通过日复一日的长跑从大自然中汲取写作的灵感。穿上跑鞋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不必带有过多烦虑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便可以跑步去拥抱自然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戴上耳机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不必在意世俗纷争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自己便是自己世界里的神。只要我们有亲近自然的心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那么张开双臂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对于我们真的不是一件难事。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结尾段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天人合一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一直是儒家提倡的境界。朋友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请暂时关掉电视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请放下鼠标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张开双臂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拥抱自然吧。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2582107"/>
      </p:ext>
    </p:extLst>
  </p:cSld>
  <p:clrMapOvr>
    <a:masterClrMapping/>
  </p:clrMapOvr>
  <mc:AlternateContent xmlns:mc="http://schemas.openxmlformats.org/markup-compatibility/2006" xmlns:p14="http://schemas.microsoft.com/office/powerpoint/2010/main">
    <mc:Choice Requires="p14">
      <p:transition spd="slow" p14:dur="2500">
        <p:strips dir="ru"/>
      </p:transition>
    </mc:Choice>
    <mc:Fallback xmlns="">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氹氹转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炒米饼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糯米团。五月初五系龙舟节呀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阿妈叫我去睇龙船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磁带在转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很旧的歌了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但我仍喜欢这种古老的味道。外面下着雨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打湿了西关的石板街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落入了水珠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朦胧了荔枝湾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敲响了竹叶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究竟能传递多少代呢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它能生生不息吗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《五月粽香传》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开头巧妙地用一曲西关童谣入文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荡漾着浓浓的乡土气息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令人如闻其声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如归故里。在读者浮想联翩、荡起情感的涟漪之际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作者顺势提出自己的思考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究竟能传递多少代呢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它能生生不息吗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扣题很准且发人深思。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5138355"/>
      </p:ext>
    </p:extLst>
  </p:cSld>
  <p:clrMapOvr>
    <a:masterClrMapping/>
  </p:clrMapOvr>
  <mc:AlternateContent xmlns:mc="http://schemas.openxmlformats.org/markup-compatibility/2006" xmlns:p14="http://schemas.microsoft.com/office/powerpoint/2010/main">
    <mc:Choice Requires="p14">
      <p:transition spd="slow" p14:dur="800">
        <p:pull dir="ru"/>
      </p:transition>
    </mc:Choice>
    <mc:Fallback xmlns="">
      <p:transition spd="slow">
        <p:pull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气势充沛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比喻句、拟人句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新颖别致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则让读者一开始便生发好奇感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产生阅读兴趣。修辞的运用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使读者开篇即能体味到飞扬的文采。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5818164"/>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突破点一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突破点三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排比句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此种方法打造的文章开头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充分利用排比等多种修辞格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创设出一种强大的气势或氛围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给人一种新奇感和震撼感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让人从中受到感染。语句节奏明快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文意指向清晰可见。如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春桃妖娆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它不惧斗艳争芳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绽放出灼灼华光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夏莲淡雅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它不惧沾染铅华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亭立出绝代的风姿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秋枫凄艳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它不惧粉碎身躯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舞动出生命的赞歌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冬梅清傲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它不惧雪花欺凌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坚守出灵魂的倔强。它们告诉我们追求的真谛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为梦想去飞翔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就不惧十丈软红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颠倒磨折之苦。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《若把苦难做云梯》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湖南一考生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文章的开头十分巧妙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将一组自然界的现象摄入我们的眼帘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既给读者以美感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又让读者体悟其中的内涵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在此基础上巧妙点题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为下面的议论张本。这种开头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既能显示出作者的文学素养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又能诱发读者的深入思考。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92726"/>
      </p:ext>
    </p:extLst>
  </p:cSld>
  <p:clrMapOvr>
    <a:masterClrMapping/>
  </p:clrMapOvr>
  <mc:AlternateContent xmlns:mc="http://schemas.openxmlformats.org/markup-compatibility/2006" xmlns:p14="http://schemas.microsoft.com/office/powerpoint/2010/main">
    <mc:Choice Requires="p14">
      <p:transition spd="slow" p14:dur="800">
        <p:split dir="in"/>
      </p:transition>
    </mc:Choice>
    <mc:Fallback xmlns="">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118</TotalTime>
  <Words>9762</Words>
  <Application>Microsoft Office PowerPoint</Application>
  <PresentationFormat>全屏显示(4:3)</PresentationFormat>
  <Paragraphs>468</Paragraphs>
  <Slides>60</Slides>
  <Notes>14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60</vt:i4>
      </vt:variant>
    </vt:vector>
  </HeadingPairs>
  <TitlesOfParts>
    <vt:vector size="73"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第2讲　材料作文结构分项训练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2016-10-10T06:54:16Z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