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8" r:id="rId3"/>
  </p:sldMasterIdLst>
  <p:notesMasterIdLst>
    <p:notesMasterId r:id="rId25"/>
  </p:notesMasterIdLst>
  <p:sldIdLst>
    <p:sldId id="375" r:id="rId4"/>
    <p:sldId id="377" r:id="rId5"/>
    <p:sldId id="378" r:id="rId6"/>
    <p:sldId id="376" r:id="rId7"/>
    <p:sldId id="318" r:id="rId8"/>
    <p:sldId id="380" r:id="rId9"/>
    <p:sldId id="379" r:id="rId10"/>
    <p:sldId id="321" r:id="rId11"/>
    <p:sldId id="381" r:id="rId12"/>
    <p:sldId id="320" r:id="rId13"/>
    <p:sldId id="382" r:id="rId14"/>
    <p:sldId id="322" r:id="rId15"/>
    <p:sldId id="383" r:id="rId16"/>
    <p:sldId id="371" r:id="rId17"/>
    <p:sldId id="386" r:id="rId18"/>
    <p:sldId id="387" r:id="rId19"/>
    <p:sldId id="388" r:id="rId20"/>
    <p:sldId id="314" r:id="rId21"/>
    <p:sldId id="384" r:id="rId22"/>
    <p:sldId id="385" r:id="rId23"/>
    <p:sldId id="339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B4E43A"/>
    <a:srgbClr val="FCF3FE"/>
    <a:srgbClr val="AFD3FC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97" d="100"/>
          <a:sy n="97" d="100"/>
        </p:scale>
        <p:origin x="-115" y="-154"/>
      </p:cViewPr>
      <p:guideLst>
        <p:guide orient="horz" pos="2160"/>
        <p:guide pos="385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002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 descr="b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7"/>
          <p:cNvSpPr>
            <a:spLocks noGrp="1"/>
          </p:cNvSpPr>
          <p:nvPr>
            <p:ph type="ctrTitle"/>
          </p:nvPr>
        </p:nvSpPr>
        <p:spPr>
          <a:xfrm>
            <a:off x="624417" y="2997200"/>
            <a:ext cx="10943167" cy="9604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3400" b="0">
                <a:solidFill>
                  <a:schemeClr val="tx1"/>
                </a:solidFill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Rectangle 31"/>
          <p:cNvSpPr>
            <a:spLocks noGrp="1"/>
          </p:cNvSpPr>
          <p:nvPr>
            <p:ph type="subTitle" idx="1"/>
          </p:nvPr>
        </p:nvSpPr>
        <p:spPr>
          <a:xfrm>
            <a:off x="624417" y="3952875"/>
            <a:ext cx="10943167" cy="407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>
              <a:buNone/>
              <a:defRPr sz="1800" b="0">
                <a:ea typeface="微软雅黑" panose="020B0503020204020204" pitchFamily="34" charset="-122"/>
              </a:defRPr>
            </a:lvl1pPr>
            <a:lvl2pPr marL="457200" lvl="1" indent="0" algn="ctr">
              <a:buNone/>
              <a:defRPr sz="1800" b="1">
                <a:ea typeface="华文细黑" pitchFamily="2" charset="-122"/>
              </a:defRPr>
            </a:lvl2pPr>
            <a:lvl3pPr marL="914400" lvl="2" indent="0" algn="ctr">
              <a:buNone/>
              <a:defRPr sz="1800" b="1">
                <a:ea typeface="华文细黑" pitchFamily="2" charset="-122"/>
              </a:defRPr>
            </a:lvl3pPr>
            <a:lvl4pPr marL="1371600" lvl="3" indent="0" algn="ctr">
              <a:buNone/>
              <a:defRPr sz="1800" b="1">
                <a:ea typeface="华文细黑" pitchFamily="2" charset="-122"/>
              </a:defRPr>
            </a:lvl4pPr>
            <a:lvl5pPr marL="1828800" lvl="4" indent="0" algn="ctr">
              <a:buNone/>
              <a:defRPr sz="1800" b="1">
                <a:ea typeface="华文细黑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3380" y="190500"/>
            <a:ext cx="273632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190500"/>
            <a:ext cx="8050335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 descr="b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7"/>
          <p:cNvSpPr>
            <a:spLocks noGrp="1"/>
          </p:cNvSpPr>
          <p:nvPr>
            <p:ph type="ctrTitle"/>
          </p:nvPr>
        </p:nvSpPr>
        <p:spPr>
          <a:xfrm>
            <a:off x="624417" y="2997200"/>
            <a:ext cx="10943167" cy="9604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 algn="r">
              <a:defRPr sz="3400" b="0">
                <a:solidFill>
                  <a:schemeClr val="tx1"/>
                </a:solidFill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52" name="Rectangle 31"/>
          <p:cNvSpPr>
            <a:spLocks noGrp="1"/>
          </p:cNvSpPr>
          <p:nvPr>
            <p:ph type="subTitle" idx="1"/>
          </p:nvPr>
        </p:nvSpPr>
        <p:spPr>
          <a:xfrm>
            <a:off x="624417" y="3952875"/>
            <a:ext cx="10943167" cy="4079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r">
              <a:buNone/>
              <a:defRPr sz="1800" b="0">
                <a:ea typeface="微软雅黑" panose="020B0503020204020204" pitchFamily="34" charset="-122"/>
              </a:defRPr>
            </a:lvl1pPr>
            <a:lvl2pPr marL="457200" lvl="1" indent="0" algn="ctr">
              <a:buNone/>
              <a:defRPr sz="1800" b="1">
                <a:ea typeface="华文细黑" pitchFamily="2" charset="-122"/>
              </a:defRPr>
            </a:lvl2pPr>
            <a:lvl3pPr marL="914400" lvl="2" indent="0" algn="ctr">
              <a:buNone/>
              <a:defRPr sz="1800" b="1">
                <a:ea typeface="华文细黑" pitchFamily="2" charset="-122"/>
              </a:defRPr>
            </a:lvl3pPr>
            <a:lvl4pPr marL="1371600" lvl="3" indent="0" algn="ctr">
              <a:buNone/>
              <a:defRPr sz="1800" b="1">
                <a:ea typeface="华文细黑" pitchFamily="2" charset="-122"/>
              </a:defRPr>
            </a:lvl4pPr>
            <a:lvl5pPr marL="1828800" lvl="4" indent="0" algn="ctr">
              <a:buNone/>
              <a:defRPr sz="1800" b="1">
                <a:ea typeface="华文细黑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125538"/>
            <a:ext cx="5362152" cy="51831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432" y="1125538"/>
            <a:ext cx="5362152" cy="51831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3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125538"/>
            <a:ext cx="5362152" cy="51831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432" y="1125538"/>
            <a:ext cx="5362152" cy="5183187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3380" y="190500"/>
            <a:ext cx="2736320" cy="61182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7" y="190500"/>
            <a:ext cx="8050335" cy="61182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图片 6"/>
          <p:cNvPicPr>
            <a:picLocks noChangeAspect="1"/>
          </p:cNvPicPr>
          <p:nvPr userDrawn="1"/>
        </p:nvPicPr>
        <p:blipFill>
          <a:blip r:embed="rId3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3" Type="http://schemas.openxmlformats.org/officeDocument/2006/relationships/theme" Target="../theme/theme1.xml"/><Relationship Id="rId32" Type="http://schemas.openxmlformats.org/officeDocument/2006/relationships/image" Target="../media/image5.png"/><Relationship Id="rId31" Type="http://schemas.openxmlformats.org/officeDocument/2006/relationships/image" Target="../media/image3.png"/><Relationship Id="rId30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3" Type="http://schemas.openxmlformats.org/officeDocument/2006/relationships/theme" Target="../theme/theme2.xml"/><Relationship Id="rId32" Type="http://schemas.openxmlformats.org/officeDocument/2006/relationships/image" Target="../media/image5.png"/><Relationship Id="rId31" Type="http://schemas.openxmlformats.org/officeDocument/2006/relationships/image" Target="../media/image3.png"/><Relationship Id="rId30" Type="http://schemas.openxmlformats.org/officeDocument/2006/relationships/image" Target="../media/image2.jpeg"/><Relationship Id="rId3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58.xml"/><Relationship Id="rId28" Type="http://schemas.openxmlformats.org/officeDocument/2006/relationships/slideLayout" Target="../slideLayouts/slideLayout57.xml"/><Relationship Id="rId27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54.xml"/><Relationship Id="rId24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31"/>
          <p:cNvSpPr>
            <a:spLocks noGrp="1"/>
          </p:cNvSpPr>
          <p:nvPr>
            <p:ph type="body"/>
          </p:nvPr>
        </p:nvSpPr>
        <p:spPr>
          <a:xfrm>
            <a:off x="623888" y="1125538"/>
            <a:ext cx="10944225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27" name="Rectangle 27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矩形 1027"/>
          <p:cNvSpPr>
            <a:spLocks noChangeArrowheads="1"/>
          </p:cNvSpPr>
          <p:nvPr/>
        </p:nvSpPr>
        <p:spPr bwMode="auto">
          <a:xfrm>
            <a:off x="5135563" y="6524625"/>
            <a:ext cx="1919288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0" hangingPunct="0"/>
            <a:r>
              <a:rPr lang="de-DE" altLang="en-US" sz="1000" b="1" dirty="0">
                <a:latin typeface="Arial" panose="020B0604020202020204" pitchFamily="34" charset="0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sym typeface="MS UI Gothic" panose="020B0600070205080204" pitchFamily="34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</a:rPr>
            </a:fld>
            <a:endParaRPr lang="zh-CN" altLang="en-US" sz="1000" b="1" dirty="0">
              <a:latin typeface="Arial" panose="020B0604020202020204" pitchFamily="34" charset="0"/>
            </a:endParaRPr>
          </a:p>
        </p:txBody>
      </p:sp>
      <p:pic>
        <p:nvPicPr>
          <p:cNvPr id="1029" name="图片 6"/>
          <p:cNvPicPr>
            <a:picLocks noChangeAspect="1"/>
          </p:cNvPicPr>
          <p:nvPr userDrawn="1"/>
        </p:nvPicPr>
        <p:blipFill>
          <a:blip r:embed="rId31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7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itchFamily="2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itchFamily="2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itchFamily="2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itchFamily="2" charset="-122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31"/>
          <p:cNvSpPr>
            <a:spLocks noGrp="1"/>
          </p:cNvSpPr>
          <p:nvPr>
            <p:ph type="body"/>
          </p:nvPr>
        </p:nvSpPr>
        <p:spPr>
          <a:xfrm>
            <a:off x="623888" y="1125538"/>
            <a:ext cx="10944225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</p:txBody>
      </p:sp>
      <p:sp>
        <p:nvSpPr>
          <p:cNvPr id="1027" name="Rectangle 27"/>
          <p:cNvSpPr>
            <a:spLocks noGrp="1"/>
          </p:cNvSpPr>
          <p:nvPr>
            <p:ph type="title"/>
          </p:nvPr>
        </p:nvSpPr>
        <p:spPr>
          <a:xfrm>
            <a:off x="627063" y="190500"/>
            <a:ext cx="10942637" cy="863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矩形 1027"/>
          <p:cNvSpPr>
            <a:spLocks noChangeArrowheads="1"/>
          </p:cNvSpPr>
          <p:nvPr/>
        </p:nvSpPr>
        <p:spPr bwMode="auto">
          <a:xfrm>
            <a:off x="5135563" y="6524625"/>
            <a:ext cx="1919288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p>
            <a:pPr lvl="0" algn="ctr" eaLnBrk="0" hangingPunct="0"/>
            <a:r>
              <a:rPr lang="de-DE" altLang="en-US" sz="1000" b="1" dirty="0">
                <a:latin typeface="Arial" panose="020B0604020202020204" pitchFamily="34" charset="0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sym typeface="MS UI Gothic" panose="020B0600070205080204" pitchFamily="34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</a:rPr>
            </a:fld>
            <a:endParaRPr lang="zh-CN" altLang="en-US" sz="1000" b="1" dirty="0">
              <a:latin typeface="Arial" panose="020B0604020202020204" pitchFamily="34" charset="0"/>
            </a:endParaRPr>
          </a:p>
        </p:txBody>
      </p:sp>
      <p:pic>
        <p:nvPicPr>
          <p:cNvPr id="1029" name="图片 6"/>
          <p:cNvPicPr>
            <a:picLocks noChangeAspect="1"/>
          </p:cNvPicPr>
          <p:nvPr userDrawn="1"/>
        </p:nvPicPr>
        <p:blipFill>
          <a:blip r:embed="rId31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7"/>
          <p:cNvPicPr>
            <a:picLocks noChangeAspect="1"/>
          </p:cNvPicPr>
          <p:nvPr userDrawn="1"/>
        </p:nvPicPr>
        <p:blipFill>
          <a:blip r:embed="rId32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  <p:sldLayoutId id="2147483703" r:id="rId25"/>
    <p:sldLayoutId id="2147483704" r:id="rId26"/>
    <p:sldLayoutId id="2147483705" r:id="rId27"/>
    <p:sldLayoutId id="2147483706" r:id="rId28"/>
    <p:sldLayoutId id="2147483707" r:id="rId29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kern="1200">
          <a:solidFill>
            <a:schemeClr val="tx1"/>
          </a:solidFill>
          <a:latin typeface="+mn-lt"/>
          <a:ea typeface="华文细黑" pitchFamily="2" charset="-122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itchFamily="2" charset="-122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itchFamily="2" charset="-122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itchFamily="2" charset="-122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1800" b="0" i="0" u="none" kern="1200" baseline="0">
          <a:solidFill>
            <a:schemeClr val="tx1"/>
          </a:solidFill>
          <a:latin typeface="+mn-lt"/>
          <a:ea typeface="华文细黑" pitchFamily="2" charset="-122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1" u="none" kern="1200" baseline="0">
          <a:solidFill>
            <a:schemeClr val="tx1"/>
          </a:solidFill>
          <a:latin typeface="Arial" panose="020B0604020202020204" pitchFamily="34" charset="0"/>
          <a:ea typeface="华文细黑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1724"/>
          <a:stretch>
            <a:fillRect/>
          </a:stretch>
        </p:blipFill>
        <p:spPr>
          <a:xfrm>
            <a:off x="2506980" y="1550035"/>
            <a:ext cx="7747000" cy="5188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文本框 4"/>
          <p:cNvSpPr txBox="1"/>
          <p:nvPr/>
        </p:nvSpPr>
        <p:spPr>
          <a:xfrm>
            <a:off x="3084830" y="306705"/>
            <a:ext cx="65913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</a:rPr>
              <a:t>看图画，写一写</a:t>
            </a:r>
            <a:endParaRPr lang="zh-CN" altLang="en-US" sz="6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t="33408" r="51599"/>
          <a:stretch>
            <a:fillRect/>
          </a:stretch>
        </p:blipFill>
        <p:spPr>
          <a:xfrm>
            <a:off x="31750" y="16510"/>
            <a:ext cx="6358255" cy="5173345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5" name="文本框 4"/>
          <p:cNvSpPr txBox="1"/>
          <p:nvPr/>
        </p:nvSpPr>
        <p:spPr>
          <a:xfrm>
            <a:off x="6611620" y="1225550"/>
            <a:ext cx="550799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身穿粉色裙子的小红</a:t>
            </a: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......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t="33408" r="51599"/>
          <a:stretch>
            <a:fillRect/>
          </a:stretch>
        </p:blipFill>
        <p:spPr>
          <a:xfrm>
            <a:off x="31750" y="1355725"/>
            <a:ext cx="4594225" cy="3738245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文本框 5"/>
          <p:cNvSpPr txBox="1"/>
          <p:nvPr/>
        </p:nvSpPr>
        <p:spPr>
          <a:xfrm>
            <a:off x="4625975" y="114935"/>
            <a:ext cx="7779385" cy="6862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身穿粉色裙子的小红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手里拿着一只蝴蝶形的风筝，笑眯眯地看着身旁的小男孩，她紧跟着小明，心里想：他们的风筝飞得真高，我也要像他们一样把风筝飞得高高的。不一会儿小红的</a:t>
            </a:r>
            <a:r>
              <a:rPr lang="zh-CN" altLang="en-US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风筝也飞上了天，时而盘旋几圈，时而翻几个跟斗，时而又往下钻，时而又调皮地飞起来</a:t>
            </a:r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......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0000"/>
          </a:blip>
          <a:srcRect l="47196" t="14277" r="16136" b="5645"/>
          <a:stretch>
            <a:fillRect/>
          </a:stretch>
        </p:blipFill>
        <p:spPr>
          <a:xfrm>
            <a:off x="7522210" y="329565"/>
            <a:ext cx="4440555" cy="6198870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735965" y="1208405"/>
            <a:ext cx="6786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远处有一家三口</a:t>
            </a:r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......</a:t>
            </a:r>
            <a:endParaRPr lang="zh-CN" altLang="en-US" sz="44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lum bright="20000"/>
          </a:blip>
          <a:srcRect l="47196" t="14277" r="16136" b="5645"/>
          <a:stretch>
            <a:fillRect/>
          </a:stretch>
        </p:blipFill>
        <p:spPr>
          <a:xfrm>
            <a:off x="7794625" y="329565"/>
            <a:ext cx="4440555" cy="6198870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158115" y="482600"/>
            <a:ext cx="778891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远处有一家三口，小朋友把风筝放上了天空，他的手里紧紧地拽着风筝线，小朋友的爸爸把手搭在妈妈的肩上，笑着说：</a:t>
            </a:r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我们的孩子真能干！</a:t>
            </a:r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4400" b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2174"/>
          <a:stretch>
            <a:fillRect/>
          </a:stretch>
        </p:blipFill>
        <p:spPr>
          <a:xfrm>
            <a:off x="151130" y="168910"/>
            <a:ext cx="11891010" cy="6671310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文本框 2"/>
          <p:cNvSpPr txBox="1"/>
          <p:nvPr/>
        </p:nvSpPr>
        <p:spPr>
          <a:xfrm>
            <a:off x="-36195" y="16510"/>
            <a:ext cx="220281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想</a:t>
            </a:r>
            <a:endParaRPr lang="zh-CN" altLang="en-US" sz="6000" b="1">
              <a:solidFill>
                <a:srgbClr val="FF0000"/>
              </a:solidFill>
            </a:endParaRPr>
          </a:p>
          <a:p>
            <a:r>
              <a:rPr lang="zh-CN" altLang="en-US" sz="6000" b="1">
                <a:solidFill>
                  <a:srgbClr val="FF0000"/>
                </a:solidFill>
              </a:rPr>
              <a:t>一</a:t>
            </a:r>
            <a:endParaRPr lang="zh-CN" altLang="en-US" sz="6000" b="1">
              <a:solidFill>
                <a:srgbClr val="FF0000"/>
              </a:solidFill>
            </a:endParaRPr>
          </a:p>
          <a:p>
            <a:r>
              <a:rPr lang="zh-CN" altLang="en-US" sz="6000" b="1">
                <a:solidFill>
                  <a:srgbClr val="FF0000"/>
                </a:solidFill>
              </a:rPr>
              <a:t>想：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4625" y="755015"/>
            <a:ext cx="10731500" cy="2122805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看着五彩斑斓、形状各异的风筝把蔚蓝的天空装点得像个美丽的万花筒。小朋友们的心中有着说不出的欢乐！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10"/>
          <p:cNvSpPr txBox="1"/>
          <p:nvPr/>
        </p:nvSpPr>
        <p:spPr>
          <a:xfrm>
            <a:off x="393065" y="1370330"/>
            <a:ext cx="11405870" cy="206121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    </a:t>
            </a:r>
            <a:r>
              <a:rPr kumimoji="0" lang="en-US" altLang="zh-CN" sz="1600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000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zh-CN" sz="32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在一个阳光明媚、风和日丽的星期天下午，小明和小东一起去郊外的草地上放风筝。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草地一望无际，满目青翠，蓝天上白云朵朵。</a:t>
            </a:r>
            <a:endParaRPr kumimoji="0" lang="zh-CN" altLang="zh-CN" sz="3200" b="1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3200" b="1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70485" y="2999105"/>
            <a:ext cx="12153900" cy="21837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32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放风筝的人真多！天空成了风筝的舞台，活泼可爱的红金鱼，长着无数只脚，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眼睛鼓得圆圆</a:t>
            </a:r>
            <a:r>
              <a:rPr kumimoji="0" lang="zh-CN" altLang="zh-CN" sz="32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的大蜈蚣，勇猛高飞的老鹰，还有形状像三角形的彩色鱼</a:t>
            </a:r>
            <a:r>
              <a:rPr kumimoji="0" lang="en-US" altLang="zh-CN" sz="32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......</a:t>
            </a:r>
            <a:r>
              <a:rPr kumimoji="0" lang="zh-CN" altLang="en-US" sz="32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它们好似顽皮的精灵，在同白云嬉戏，拖着色彩斑斓的尾巴，就像仙女舞动的彩色绸带，美丽极了。</a:t>
            </a:r>
            <a:endParaRPr kumimoji="0" lang="zh-CN" altLang="en-US" sz="3200" b="1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7670" y="210820"/>
            <a:ext cx="29940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放风筝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0195" y="4846955"/>
            <a:ext cx="11610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2265" y="6946900"/>
            <a:ext cx="11609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400" b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42265" y="6946900"/>
            <a:ext cx="11609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400" b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160" y="169545"/>
            <a:ext cx="11814810" cy="71704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看着天空中各式各样的风筝，小明心里好生羡慕。他对小东说：</a:t>
            </a:r>
            <a:r>
              <a:rPr lang="en-US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咱们也来放吧。</a:t>
            </a:r>
            <a:r>
              <a:rPr lang="en-US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小东兴奋地举起燕子风筝，大声喊道：</a:t>
            </a:r>
            <a:r>
              <a:rPr lang="en-US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跑快点，我要放手了！</a:t>
            </a:r>
            <a:r>
              <a:rPr lang="en-US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小明一手拉着线，一手抓着线轴，一边跑一边信心十足地说：</a:t>
            </a:r>
            <a:r>
              <a:rPr lang="en-US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放心吧，没问题！</a:t>
            </a:r>
            <a:r>
              <a:rPr lang="en-US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一阵风吹来，春风姐姐伸出了无形的大手把风筝飞上了天空。</a:t>
            </a:r>
            <a:r>
              <a:rPr lang="en-US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风筝上天了！风筝上天了！</a:t>
            </a:r>
            <a:r>
              <a:rPr lang="en-US" altLang="zh-CN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小东拍着手跳起来喊道。</a:t>
            </a:r>
            <a:r>
              <a:rPr lang="zh-CN" altLang="en-US" sz="32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身穿粉色裙子的小红手里拿着一只蝴蝶形的风筝，笑眯眯地看着身旁的小男孩，她紧跟着小明，心里想：他们的风筝飞得真高，我也要像他们一样把风筝飞得高高的。</a:t>
            </a:r>
            <a:r>
              <a:rPr lang="zh-CN" altLang="en-US" sz="32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远处有一家三口，小朋友把风筝放上了天空，他的手里紧紧地拽着风筝线，风筝时而盘旋几圈，时而翻几个跟斗，时而又往下钻，时而又调皮地飞起来</a:t>
            </a:r>
            <a:r>
              <a:rPr lang="en-US" altLang="zh-CN" sz="32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......</a:t>
            </a:r>
            <a:r>
              <a:rPr lang="zh-CN" altLang="en-US" sz="32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小朋友的爸爸把手搭在妈妈的肩上，笑着说：</a:t>
            </a:r>
            <a:r>
              <a:rPr lang="en-US" altLang="zh-CN" sz="32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我们的孩子真能干！</a:t>
            </a:r>
            <a:r>
              <a:rPr lang="en-US" altLang="zh-CN" sz="32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200" b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381750" y="336550"/>
            <a:ext cx="5459730" cy="527050"/>
            <a:chOff x="10050" y="530"/>
            <a:chExt cx="8598" cy="830"/>
          </a:xfrm>
        </p:grpSpPr>
        <p:sp>
          <p:nvSpPr>
            <p:cNvPr id="2" name="椭圆 1"/>
            <p:cNvSpPr/>
            <p:nvPr/>
          </p:nvSpPr>
          <p:spPr>
            <a:xfrm>
              <a:off x="10050" y="530"/>
              <a:ext cx="1501" cy="83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17148" y="530"/>
              <a:ext cx="1501" cy="83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7112635" y="2785745"/>
            <a:ext cx="3776980" cy="527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452370" y="4282440"/>
            <a:ext cx="3181985" cy="527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342265" y="6946900"/>
            <a:ext cx="11609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400" b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265" y="2542540"/>
            <a:ext cx="118637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看着五彩斑斓、形状各异的风筝把蔚蓝的天空装点得像个美丽的万花筒。小朋友们的心中有着说不出的欢乐！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4370705" y="-7620"/>
            <a:ext cx="29940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放风筝</a:t>
            </a:r>
            <a:endParaRPr lang="zh-CN" altLang="en-US" sz="5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29540" y="931545"/>
            <a:ext cx="11903710" cy="1198880"/>
            <a:chOff x="231" y="1440"/>
            <a:chExt cx="18746" cy="1888"/>
          </a:xfrm>
        </p:grpSpPr>
        <p:sp>
          <p:nvSpPr>
            <p:cNvPr id="11" name="文本框 10"/>
            <p:cNvSpPr txBox="1"/>
            <p:nvPr/>
          </p:nvSpPr>
          <p:spPr>
            <a:xfrm>
              <a:off x="231" y="1440"/>
              <a:ext cx="18746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</a:rPr>
                <a:t>        </a:t>
              </a:r>
              <a:r>
                <a:rPr lang="zh-CN" altLang="en-US" sz="3600" b="1">
                  <a:solidFill>
                    <a:srgbClr val="FF0000"/>
                  </a:solidFill>
                </a:rPr>
                <a:t>写清楚天气时间，谁在什么地方干什么，绿油油的草地一望无际，天空碧空如洗。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705" y="2394"/>
              <a:ext cx="12697" cy="2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147320" y="2113280"/>
            <a:ext cx="11849100" cy="1752600"/>
            <a:chOff x="232" y="3328"/>
            <a:chExt cx="18660" cy="2760"/>
          </a:xfrm>
        </p:grpSpPr>
        <p:sp>
          <p:nvSpPr>
            <p:cNvPr id="7" name="文本框 6"/>
            <p:cNvSpPr txBox="1"/>
            <p:nvPr/>
          </p:nvSpPr>
          <p:spPr>
            <a:xfrm>
              <a:off x="232" y="3328"/>
              <a:ext cx="18660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</a:rPr>
                <a:t>        </a:t>
              </a:r>
              <a:r>
                <a:rPr lang="zh-CN" altLang="en-US" sz="3600" b="1">
                  <a:solidFill>
                    <a:srgbClr val="FF0000"/>
                  </a:solidFill>
                </a:rPr>
                <a:t>放风筝的人真多！天空成了风筝的舞台，有             ，有             ，有            ，还有           ，它们像            ，身后的尾巴又像              。              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5340" y="4215"/>
              <a:ext cx="233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090" y="5045"/>
              <a:ext cx="233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465" y="5045"/>
              <a:ext cx="233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439" y="5045"/>
              <a:ext cx="233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3384" y="5099"/>
              <a:ext cx="2036" cy="2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420" y="5875"/>
              <a:ext cx="2036" cy="2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147955" y="3866515"/>
            <a:ext cx="11902440" cy="1752600"/>
            <a:chOff x="233" y="6089"/>
            <a:chExt cx="18744" cy="2760"/>
          </a:xfrm>
        </p:grpSpPr>
        <p:sp>
          <p:nvSpPr>
            <p:cNvPr id="8" name="文本框 7"/>
            <p:cNvSpPr txBox="1"/>
            <p:nvPr/>
          </p:nvSpPr>
          <p:spPr>
            <a:xfrm>
              <a:off x="233" y="6089"/>
              <a:ext cx="18744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</a:rPr>
                <a:t>        </a:t>
              </a:r>
              <a:r>
                <a:rPr lang="zh-CN" altLang="en-US" sz="3600" b="1">
                  <a:solidFill>
                    <a:srgbClr val="FF0000"/>
                  </a:solidFill>
                </a:rPr>
                <a:t>小明对小东说：</a:t>
              </a:r>
              <a:r>
                <a:rPr lang="en-US" altLang="zh-CN" sz="3600" b="1">
                  <a:solidFill>
                    <a:srgbClr val="FF0000"/>
                  </a:solidFill>
                </a:rPr>
                <a:t>“           ”</a:t>
              </a:r>
              <a:r>
                <a:rPr lang="zh-CN" altLang="en-US" sz="3600" b="1">
                  <a:solidFill>
                    <a:srgbClr val="FF0000"/>
                  </a:solidFill>
                </a:rPr>
                <a:t> 小东          ，小明一手        ，一手         ，一边             一边             。一阵风吹来，           。小东        。身穿粉色裙子的小红          ，远处有一家三口          。             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6883" y="6868"/>
              <a:ext cx="1955" cy="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10633" y="6894"/>
              <a:ext cx="1955" cy="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5598" y="6919"/>
              <a:ext cx="1814" cy="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5179" y="7745"/>
              <a:ext cx="2491" cy="3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69" y="7803"/>
              <a:ext cx="1814" cy="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000" y="7803"/>
              <a:ext cx="1814" cy="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439" y="7775"/>
              <a:ext cx="1972" cy="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930" y="8660"/>
              <a:ext cx="1814" cy="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9636" y="8633"/>
              <a:ext cx="1814" cy="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7028" y="8633"/>
              <a:ext cx="1814" cy="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590550" y="707390"/>
            <a:ext cx="7658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3333FF"/>
                </a:solidFill>
              </a:rPr>
              <a:t>1</a:t>
            </a:r>
            <a:endParaRPr lang="en-US" altLang="zh-CN" sz="4800" b="1">
              <a:solidFill>
                <a:srgbClr val="3333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90550" y="1955800"/>
            <a:ext cx="7658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3333FF"/>
                </a:solidFill>
              </a:rPr>
              <a:t>2</a:t>
            </a:r>
            <a:endParaRPr lang="en-US" altLang="zh-CN" sz="4800" b="1">
              <a:solidFill>
                <a:srgbClr val="3333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2150" y="3730625"/>
            <a:ext cx="7658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3333FF"/>
                </a:solidFill>
              </a:rPr>
              <a:t>3</a:t>
            </a:r>
            <a:endParaRPr lang="en-US" altLang="zh-CN" sz="4800" b="1">
              <a:solidFill>
                <a:srgbClr val="3333FF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92150" y="5619750"/>
            <a:ext cx="7658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3333FF"/>
                </a:solidFill>
              </a:rPr>
              <a:t>4</a:t>
            </a:r>
            <a:endParaRPr lang="en-US" altLang="zh-CN" sz="4800" b="1">
              <a:solidFill>
                <a:srgbClr val="3333FF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89890" y="5712460"/>
            <a:ext cx="11189970" cy="645160"/>
            <a:chOff x="429" y="8996"/>
            <a:chExt cx="17622" cy="1016"/>
          </a:xfrm>
        </p:grpSpPr>
        <p:sp>
          <p:nvSpPr>
            <p:cNvPr id="31" name="文本框 30"/>
            <p:cNvSpPr txBox="1"/>
            <p:nvPr/>
          </p:nvSpPr>
          <p:spPr>
            <a:xfrm>
              <a:off x="429" y="8996"/>
              <a:ext cx="17622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 b="1">
                  <a:solidFill>
                    <a:srgbClr val="FF0000"/>
                  </a:solidFill>
                </a:rPr>
                <a:t>        </a:t>
              </a:r>
              <a:r>
                <a:rPr lang="zh-CN" altLang="en-US" sz="3600" b="1">
                  <a:solidFill>
                    <a:srgbClr val="FF0000"/>
                  </a:solidFill>
                </a:rPr>
                <a:t>整幅图画让你感受到什么，你有什么想法。</a:t>
              </a:r>
              <a:endParaRPr lang="zh-CN" altLang="en-US" sz="3600" b="1">
                <a:solidFill>
                  <a:srgbClr val="FF0000"/>
                </a:solidFill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1893" y="9920"/>
              <a:ext cx="13043" cy="2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93065" y="690245"/>
            <a:ext cx="11405894" cy="1383665"/>
            <a:chOff x="941" y="7918"/>
            <a:chExt cx="17319" cy="2179"/>
          </a:xfrm>
        </p:grpSpPr>
        <p:sp>
          <p:nvSpPr>
            <p:cNvPr id="6" name="TextBox 10"/>
            <p:cNvSpPr txBox="1"/>
            <p:nvPr/>
          </p:nvSpPr>
          <p:spPr>
            <a:xfrm>
              <a:off x="941" y="7918"/>
              <a:ext cx="17319" cy="18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marR="0" defTabSz="914400" fontAlgn="auto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kern="1200" cap="none" spc="0" normalizeH="0" baseline="0" noProof="1"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        </a:t>
              </a:r>
              <a:r>
                <a:rPr kumimoji="0" lang="en-US" altLang="zh-CN" sz="1600" kern="1200" cap="none" spc="0" normalizeH="0" baseline="0" noProof="1">
                  <a:latin typeface="Calibri" panose="020F0502020204030204" pitchFamily="34" charset="0"/>
                  <a:ea typeface="宋体" panose="02010600030101010101" pitchFamily="2" charset="-122"/>
                  <a:cs typeface="+mn-cs"/>
                </a:rPr>
                <a:t>   </a:t>
              </a:r>
              <a:r>
                <a:rPr kumimoji="0" lang="zh-CN" altLang="zh-CN" sz="2400" b="1" kern="1200" cap="none" spc="0" normalizeH="0" baseline="0" noProof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在一个阳光明媚、风和日丽的星期天下午，小明和小东一起去郊外的草地上放风筝。</a:t>
              </a:r>
              <a:r>
                <a: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草地一望无际，满目青翠，蓝天上白云朵朵。</a:t>
              </a:r>
              <a:endParaRPr kumimoji="0" lang="zh-CN" altLang="zh-CN" sz="2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  <a:p>
              <a:pPr marR="0" defTabSz="914400" fontAlgn="auto"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2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" name="TextBox 10"/>
            <p:cNvSpPr txBox="1"/>
            <p:nvPr/>
          </p:nvSpPr>
          <p:spPr>
            <a:xfrm>
              <a:off x="941" y="9178"/>
              <a:ext cx="17319" cy="9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marR="0" defTabSz="914400" fontAlgn="auto"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zh-CN" sz="32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9" name="TextBox 10"/>
          <p:cNvSpPr txBox="1"/>
          <p:nvPr/>
        </p:nvSpPr>
        <p:spPr>
          <a:xfrm>
            <a:off x="290830" y="1258570"/>
            <a:ext cx="11610340" cy="1445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zh-CN" sz="2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放风筝的人真多！天空成了风筝的舞台，活泼可爱的小金鱼，长着无数只脚的大蜈蚣，勇猛高飞的老鹰，还有形状像三角形的彩色鱼</a:t>
            </a:r>
            <a:r>
              <a:rPr kumimoji="0" lang="en-US" altLang="zh-CN" sz="2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......</a:t>
            </a:r>
            <a:r>
              <a:rPr kumimoji="0" lang="zh-CN" altLang="en-US" sz="2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它们好似顽皮的精灵，在同白云嬉戏，拖着色彩斑斓的尾巴，就像仙女舞动的彩色绸带，美丽极了。</a:t>
            </a:r>
            <a:endParaRPr kumimoji="0" lang="zh-CN" altLang="en-US" sz="2400" b="1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760" y="2363470"/>
            <a:ext cx="11560175" cy="4461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看着天空中各式各样的风筝，小明心里好生羡慕。他对小东说：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咱们也来放吧。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小东兴奋地举起燕子风筝，大声喊道：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跑快点，我要放手了！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小明一手拉着线，一手抓着线轴，一边跑一边信心十足地说：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放心吧，没问题！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一阵风吹来，春风姐姐伸出了无形的大手把风筝飞上了天空。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风筝上天了！风筝上天了！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小东拍着手跳起来喊道。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身穿粉色裙子的小红手里拿着一只蝴蝶形的风筝，笑眯眯地看着身旁的小男孩，她紧跟着小明，心里想：他们的风筝飞得真高，我也要像他们一样把风筝飞得高高的。</a:t>
            </a:r>
            <a:r>
              <a:rPr lang="zh-CN" altLang="en-US" sz="2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风筝时而盘旋几圈，时而翻几个跟斗，时而又往下钻，时而又调皮地飞起来</a:t>
            </a:r>
            <a:r>
              <a:rPr lang="en-US" altLang="zh-CN" sz="2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......</a:t>
            </a:r>
            <a:r>
              <a:rPr lang="zh-CN" altLang="en-US" sz="2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远处有一家三口，小朋友把风筝放上了天空，他的手里紧紧地拽着风筝线，小朋友的爸爸把手搭在妈妈的肩上，笑着说：</a:t>
            </a:r>
            <a:r>
              <a:rPr lang="en-US" altLang="zh-CN" sz="2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我们的孩子真能干！</a:t>
            </a:r>
            <a:r>
              <a:rPr lang="en-US" altLang="zh-CN" sz="2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2400" b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70705" y="-61595"/>
            <a:ext cx="29940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放风筝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2265" y="6946900"/>
            <a:ext cx="11609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en-US" altLang="zh-CN" sz="2400" b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995" y="5995035"/>
            <a:ext cx="118637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看着五彩斑斓、形状各异的风筝把蔚蓝的天空装点得像个美丽的万花筒。小朋友们的心中有着说不出的欢乐！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2174"/>
          <a:stretch>
            <a:fillRect/>
          </a:stretch>
        </p:blipFill>
        <p:spPr>
          <a:xfrm>
            <a:off x="52070" y="1089025"/>
            <a:ext cx="6350635" cy="4657725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/>
        </p:spPr>
      </p:pic>
      <p:sp>
        <p:nvSpPr>
          <p:cNvPr id="2" name="TextBox 48"/>
          <p:cNvSpPr txBox="1"/>
          <p:nvPr/>
        </p:nvSpPr>
        <p:spPr>
          <a:xfrm>
            <a:off x="6551930" y="535305"/>
            <a:ext cx="3738880" cy="70675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图片中都有谁？</a:t>
            </a:r>
            <a:endParaRPr kumimoji="0" lang="zh-CN" altLang="en-US" sz="40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</p:txBody>
      </p:sp>
      <p:sp>
        <p:nvSpPr>
          <p:cNvPr id="3" name="TextBox 48"/>
          <p:cNvSpPr txBox="1"/>
          <p:nvPr/>
        </p:nvSpPr>
        <p:spPr>
          <a:xfrm>
            <a:off x="6661150" y="1610995"/>
            <a:ext cx="4112260" cy="313817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两个小男孩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穿粉裙子的姑娘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一家三口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6661150" y="1610995"/>
            <a:ext cx="4112260" cy="212280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两个小男孩</a:t>
            </a:r>
            <a:endParaRPr kumimoji="0" lang="zh-CN" altLang="en-US" sz="44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穿粉裙子的姑娘</a:t>
            </a:r>
            <a:endParaRPr kumimoji="0" lang="zh-CN" altLang="en-US" sz="4400" b="1" kern="1200" cap="none" spc="0" normalizeH="0" baseline="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66900" y="2319020"/>
            <a:ext cx="1751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小明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51375" y="4246880"/>
            <a:ext cx="1751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小东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5570" y="2461260"/>
            <a:ext cx="17513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小红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bldLvl="0" animBg="1"/>
      <p:bldP spid="6" grpId="0" bldLvl="0" animBg="1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39713" y="592138"/>
            <a:ext cx="7061200" cy="1619250"/>
            <a:chOff x="2055264" y="359989"/>
            <a:chExt cx="7061441" cy="1619476"/>
          </a:xfrm>
        </p:grpSpPr>
        <p:sp>
          <p:nvSpPr>
            <p:cNvPr id="3" name="矩形 2"/>
            <p:cNvSpPr/>
            <p:nvPr/>
          </p:nvSpPr>
          <p:spPr>
            <a:xfrm>
              <a:off x="2055264" y="523524"/>
              <a:ext cx="7061441" cy="871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写完后</a:t>
              </a:r>
              <a:endParaRPr kumimoji="0" lang="zh-CN" altLang="en-US" sz="40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30725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13734" y="359989"/>
              <a:ext cx="1143160" cy="16194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矩形 4"/>
          <p:cNvSpPr/>
          <p:nvPr/>
        </p:nvSpPr>
        <p:spPr>
          <a:xfrm>
            <a:off x="1454150" y="2825750"/>
            <a:ext cx="9177338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跟同学交换读一读，评一评，看内容是不是说清楚了，有没有错别字等。</a:t>
            </a:r>
            <a:endParaRPr kumimoji="0" lang="zh-CN" altLang="en-US" sz="4000" b="1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5" descr="timg"/>
          <p:cNvPicPr>
            <a:picLocks noChangeAspect="1"/>
          </p:cNvPicPr>
          <p:nvPr/>
        </p:nvPicPr>
        <p:blipFill>
          <a:blip r:embed="rId1"/>
          <a:srcRect b="5174"/>
          <a:stretch>
            <a:fillRect/>
          </a:stretch>
        </p:blipFill>
        <p:spPr>
          <a:xfrm>
            <a:off x="20638" y="22225"/>
            <a:ext cx="12150725" cy="681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762" t="-1605" r="38121" b="-2109"/>
          <a:stretch>
            <a:fillRect/>
          </a:stretch>
        </p:blipFill>
        <p:spPr>
          <a:xfrm>
            <a:off x="2299335" y="2230119"/>
            <a:ext cx="7593330" cy="2011046"/>
          </a:xfrm>
          <a:prstGeom prst="rect">
            <a:avLst/>
          </a:prstGeom>
          <a:effectLst>
            <a:innerShdw blurRad="63500" dist="50800" dir="13500000">
              <a:schemeClr val="bg1">
                <a:alpha val="50000"/>
              </a:schemeClr>
            </a:innerShdw>
          </a:effectLst>
          <a:scene3d>
            <a:camera prst="obliqueTopLeft"/>
            <a:lightRig rig="threePt" dir="t"/>
          </a:scene3d>
        </p:spPr>
      </p:pic>
      <p:pic>
        <p:nvPicPr>
          <p:cNvPr id="31748" name="图片 6" descr="思考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60000">
            <a:off x="8685213" y="5419725"/>
            <a:ext cx="1500187" cy="150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2174"/>
          <a:stretch>
            <a:fillRect/>
          </a:stretch>
        </p:blipFill>
        <p:spPr>
          <a:xfrm>
            <a:off x="52070" y="1054735"/>
            <a:ext cx="5702300" cy="4182110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/>
        </p:spPr>
      </p:pic>
      <p:sp>
        <p:nvSpPr>
          <p:cNvPr id="2" name="TextBox 48"/>
          <p:cNvSpPr txBox="1"/>
          <p:nvPr/>
        </p:nvSpPr>
        <p:spPr>
          <a:xfrm>
            <a:off x="6483985" y="909320"/>
            <a:ext cx="3230880" cy="70675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在什么地方？</a:t>
            </a:r>
            <a:endParaRPr kumimoji="0" lang="zh-CN" altLang="en-US" sz="40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1930" y="3075940"/>
            <a:ext cx="3667125" cy="70675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他们在干什么？</a:t>
            </a:r>
            <a:endParaRPr kumimoji="0" lang="zh-CN" altLang="en-US" sz="40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</p:txBody>
      </p:sp>
      <p:sp>
        <p:nvSpPr>
          <p:cNvPr id="3" name="TextBox 48"/>
          <p:cNvSpPr txBox="1"/>
          <p:nvPr/>
        </p:nvSpPr>
        <p:spPr>
          <a:xfrm>
            <a:off x="7325995" y="3782695"/>
            <a:ext cx="1866900" cy="110680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放风筝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48"/>
          <p:cNvSpPr txBox="1"/>
          <p:nvPr/>
        </p:nvSpPr>
        <p:spPr>
          <a:xfrm>
            <a:off x="6483985" y="1718310"/>
            <a:ext cx="3550920" cy="110680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郊外的草地上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2174"/>
          <a:stretch>
            <a:fillRect/>
          </a:stretch>
        </p:blipFill>
        <p:spPr>
          <a:xfrm>
            <a:off x="85725" y="1266190"/>
            <a:ext cx="5702300" cy="4182110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8"/>
          <p:cNvSpPr txBox="1"/>
          <p:nvPr/>
        </p:nvSpPr>
        <p:spPr>
          <a:xfrm>
            <a:off x="6646545" y="559435"/>
            <a:ext cx="3230880" cy="70675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天气怎么样？</a:t>
            </a:r>
            <a:endParaRPr kumimoji="0" lang="zh-CN" altLang="en-US" sz="40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</p:txBody>
      </p:sp>
      <p:sp>
        <p:nvSpPr>
          <p:cNvPr id="3" name="TextBox 48"/>
          <p:cNvSpPr txBox="1"/>
          <p:nvPr/>
        </p:nvSpPr>
        <p:spPr>
          <a:xfrm>
            <a:off x="6865620" y="1266190"/>
            <a:ext cx="2428240" cy="5169535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风和日丽 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碧空如洗 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春风拂面 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阳光明媚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宋体" panose="02010600030101010101" pitchFamily="2" charset="-122"/>
                <a:cs typeface="+mn-cs"/>
              </a:rPr>
              <a:t>天朗气清</a:t>
            </a:r>
            <a:endParaRPr kumimoji="0" lang="zh-CN" altLang="en-US" sz="4400" b="1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2174"/>
          <a:stretch>
            <a:fillRect/>
          </a:stretch>
        </p:blipFill>
        <p:spPr>
          <a:xfrm>
            <a:off x="13970" y="71120"/>
            <a:ext cx="5144135" cy="3843020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6543849" y="325438"/>
            <a:ext cx="3416126" cy="1290884"/>
            <a:chOff x="6911543" y="744558"/>
            <a:chExt cx="3416320" cy="1292097"/>
          </a:xfrm>
        </p:grpSpPr>
        <p:sp>
          <p:nvSpPr>
            <p:cNvPr id="5" name="TextBox 48"/>
            <p:cNvSpPr txBox="1"/>
            <p:nvPr/>
          </p:nvSpPr>
          <p:spPr>
            <a:xfrm>
              <a:off x="6911543" y="1390324"/>
              <a:ext cx="3416320" cy="646331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R="0" defTabSz="914400" fontAlgn="auto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kern="1200" cap="none" spc="0" normalizeH="0" baseline="0" noProof="1">
                  <a:solidFill>
                    <a:srgbClr val="3333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ea typeface="+mn-ea"/>
                  <a:cs typeface="+mn-cs"/>
                </a:rPr>
                <a:t>图片中都有谁？</a:t>
              </a:r>
              <a:endParaRPr kumimoji="0" lang="zh-CN" altLang="en-US" sz="3600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endParaRPr>
            </a:p>
          </p:txBody>
        </p:sp>
        <p:sp>
          <p:nvSpPr>
            <p:cNvPr id="2" name="TextBox 48"/>
            <p:cNvSpPr txBox="1"/>
            <p:nvPr/>
          </p:nvSpPr>
          <p:spPr>
            <a:xfrm>
              <a:off x="6911543" y="744558"/>
              <a:ext cx="2926247" cy="645766"/>
            </a:xfrm>
            <a:prstGeom prst="rect">
              <a:avLst/>
            </a:prstGeom>
            <a:noFill/>
            <a:effectLst>
              <a:softEdge rad="31750"/>
            </a:effectLst>
          </p:spPr>
          <p:txBody>
            <a:bodyPr wrap="none">
              <a:spAutoFit/>
            </a:bodyPr>
            <a:p>
              <a:pPr marR="0" defTabSz="914400" fontAlgn="auto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600" kern="1200" cap="none" spc="0" normalizeH="0" baseline="0" noProof="1">
                  <a:solidFill>
                    <a:srgbClr val="3333FF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ea typeface="+mn-ea"/>
                  <a:cs typeface="+mn-cs"/>
                </a:rPr>
                <a:t>天气，时间？</a:t>
              </a:r>
              <a:endParaRPr kumimoji="0" lang="zh-CN" altLang="en-US" sz="3600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543675" y="1777365"/>
            <a:ext cx="366712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在什么地方？</a:t>
            </a:r>
            <a:endParaRPr kumimoji="0" lang="zh-CN" altLang="en-US" sz="3600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</p:txBody>
      </p:sp>
      <p:sp>
        <p:nvSpPr>
          <p:cNvPr id="3" name="TextBox 10"/>
          <p:cNvSpPr txBox="1"/>
          <p:nvPr/>
        </p:nvSpPr>
        <p:spPr>
          <a:xfrm>
            <a:off x="597535" y="4382770"/>
            <a:ext cx="10997565" cy="1445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kern="1200" cap="none" spc="0" normalizeH="0" baseline="0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0" lang="zh-CN" altLang="zh-CN" sz="4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在一个阳光明媚、风和日丽的星期天下午，小明和小东一起去郊外的草地上放风筝。</a:t>
            </a:r>
            <a:endParaRPr kumimoji="0" lang="zh-CN" altLang="zh-CN" sz="4400" b="1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597535" y="5828030"/>
            <a:ext cx="10997565" cy="76835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草地一望无际，满目青翠，蓝天上白云朵朵。</a:t>
            </a:r>
            <a:endParaRPr kumimoji="0" lang="zh-CN" altLang="zh-CN" sz="4400" b="1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TextBox 10"/>
          <p:cNvSpPr txBox="1"/>
          <p:nvPr/>
        </p:nvSpPr>
        <p:spPr>
          <a:xfrm>
            <a:off x="6543675" y="2512060"/>
            <a:ext cx="3667125" cy="6451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干什么？</a:t>
            </a:r>
            <a:endParaRPr kumimoji="0" lang="zh-CN" altLang="en-US" sz="3600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6704330" y="3268980"/>
            <a:ext cx="2605405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1200" cap="none" spc="0" normalizeH="0" baseline="0" noProof="1"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图画背景</a:t>
            </a:r>
            <a:endParaRPr kumimoji="0" lang="zh-CN" altLang="en-US" sz="3600" kern="1200" cap="none" spc="0" normalizeH="0" baseline="0" noProof="1"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2174"/>
          <a:stretch>
            <a:fillRect/>
          </a:stretch>
        </p:blipFill>
        <p:spPr>
          <a:xfrm>
            <a:off x="68580" y="-42545"/>
            <a:ext cx="12063095" cy="6942455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文本框 2"/>
          <p:cNvSpPr txBox="1"/>
          <p:nvPr/>
        </p:nvSpPr>
        <p:spPr>
          <a:xfrm>
            <a:off x="491490" y="570230"/>
            <a:ext cx="231203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</a:rPr>
              <a:t>活泼可爱的红金鱼</a:t>
            </a:r>
            <a:endParaRPr lang="zh-CN" altLang="en-US" sz="4000" b="1">
              <a:solidFill>
                <a:srgbClr val="FFFF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3665" y="570230"/>
            <a:ext cx="325056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长着无数只脚，眼睛鼓得圆圆的蜈蚣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11005" y="160655"/>
            <a:ext cx="282067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3333FF"/>
                </a:solidFill>
              </a:rPr>
              <a:t>勇猛高飞的黑褐色老鹰</a:t>
            </a:r>
            <a:endParaRPr lang="zh-CN" altLang="en-US" sz="4000" b="1">
              <a:solidFill>
                <a:srgbClr val="3333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4230" y="2381885"/>
            <a:ext cx="29743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70C0"/>
                </a:solidFill>
              </a:rPr>
              <a:t>三角形状的彩色鱼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491490" y="5454650"/>
            <a:ext cx="10997565" cy="1445260"/>
          </a:xfrm>
          <a:prstGeom prst="rect">
            <a:avLst/>
          </a:prstGeom>
          <a:solidFill>
            <a:srgbClr val="FCF3FE"/>
          </a:solidFill>
        </p:spPr>
        <p:txBody>
          <a:bodyPr wrap="squar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en-US" altLang="zh-CN" sz="40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zh-CN" sz="4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放风筝的人真多！天空成了风筝的舞台</a:t>
            </a:r>
            <a:r>
              <a:rPr kumimoji="0" lang="en-US" altLang="zh-CN" sz="4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......</a:t>
            </a:r>
            <a:endParaRPr kumimoji="0" lang="en-US" altLang="zh-CN" sz="4400" b="1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2174"/>
          <a:stretch>
            <a:fillRect/>
          </a:stretch>
        </p:blipFill>
        <p:spPr>
          <a:xfrm>
            <a:off x="8447405" y="4170045"/>
            <a:ext cx="3719195" cy="2743835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" name="TextBox 10"/>
          <p:cNvSpPr txBox="1"/>
          <p:nvPr/>
        </p:nvSpPr>
        <p:spPr>
          <a:xfrm>
            <a:off x="390525" y="349250"/>
            <a:ext cx="11776075" cy="41541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en-US" altLang="zh-CN" sz="4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zh-CN" sz="4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放风筝的人真多！天空成了风筝的舞台，活泼可爱的红金鱼，长着无数只脚，眼睛鼓得圆圆的大蜈蚣，勇猛高飞的老鹰，还有形状像三角形的彩色鱼</a:t>
            </a:r>
            <a:r>
              <a:rPr kumimoji="0" lang="en-US" altLang="zh-CN" sz="4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......</a:t>
            </a:r>
            <a:r>
              <a:rPr kumimoji="0" lang="zh-CN" altLang="en-US" sz="4400" b="1" kern="1200" cap="none" spc="0" normalizeH="0" baseline="0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它们好似顽皮的精灵，在同白云嬉戏，拖着色彩斑斓的尾巴，就像仙女舞动的彩色绸带，美丽极了。</a:t>
            </a:r>
            <a:endParaRPr kumimoji="0" lang="zh-CN" altLang="en-US" sz="4400" b="1" kern="1200" cap="none" spc="0" normalizeH="0" baseline="0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lum bright="20000"/>
          </a:blip>
          <a:srcRect r="2174"/>
          <a:stretch>
            <a:fillRect/>
          </a:stretch>
        </p:blipFill>
        <p:spPr>
          <a:xfrm>
            <a:off x="-31115" y="45085"/>
            <a:ext cx="12254230" cy="6767195"/>
          </a:xfrm>
          <a:prstGeom prst="rect">
            <a:avLst/>
          </a:prstGeom>
          <a:ln w="88900" cap="sq" cmpd="thickThin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3" name="文本框 2"/>
          <p:cNvSpPr txBox="1"/>
          <p:nvPr/>
        </p:nvSpPr>
        <p:spPr>
          <a:xfrm>
            <a:off x="9942830" y="3627755"/>
            <a:ext cx="765175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举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4785" y="3239770"/>
            <a:ext cx="918210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拉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41140" y="4175125"/>
            <a:ext cx="2870835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抓着线轴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4975" y="5484495"/>
            <a:ext cx="880745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跑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21130" y="4497705"/>
            <a:ext cx="880745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拿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67560" y="5773420"/>
            <a:ext cx="880745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跟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7475" y="2167890"/>
            <a:ext cx="914400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看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8885" y="5387975"/>
            <a:ext cx="918210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拽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87995" y="4619625"/>
            <a:ext cx="918210" cy="76835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3333FF"/>
                </a:solidFill>
              </a:rPr>
              <a:t>搭</a:t>
            </a:r>
            <a:endParaRPr lang="zh-CN" altLang="en-US" sz="4400" b="1">
              <a:solidFill>
                <a:srgbClr val="3333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31115" y="45085"/>
            <a:ext cx="12254230" cy="1445260"/>
          </a:xfrm>
          <a:prstGeom prst="rect">
            <a:avLst/>
          </a:prstGeom>
          <a:solidFill>
            <a:srgbClr val="FCF3FE"/>
          </a:solidFill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看着天空中各式各样的风筝，小明心里好生羡慕。他对小东说：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咱们也来放吧。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”......</a:t>
            </a:r>
            <a:endParaRPr lang="en-US" altLang="zh-CN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1" grpId="0" animBg="1"/>
      <p:bldP spid="10" grpId="0" animBg="1"/>
      <p:bldP spid="12" grpId="0" animBg="1"/>
      <p:bldP spid="13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9595" y="120650"/>
            <a:ext cx="1105217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看着天空中各式各样的风筝，小明心里好生羡慕。他对小东说：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咱们也来放吧。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小东兴奋地举起燕子风筝，大声喊道：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跑快点，我要放手了！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小明一手拉着线，一手抓着线轴，一边跑一边信心十足地说：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放心吧，没问题！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一阵风吹来，春风姐姐伸出了无形的大手把风筝飞上了天空。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风筝上天了！风筝上天了！</a:t>
            </a:r>
            <a:r>
              <a:rPr lang="en-US" altLang="zh-CN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4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小东拍着手跳起来喊道。</a:t>
            </a:r>
            <a:endParaRPr lang="zh-CN" altLang="en-US" sz="4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4d005fe5-5239-443b-9b3f-d8817aacba36}"/>
</p:tagLst>
</file>

<file path=ppt/theme/theme1.xml><?xml version="1.0" encoding="utf-8"?>
<a:theme xmlns:a="http://schemas.openxmlformats.org/drawingml/2006/main" name="海阔天空">
  <a:themeElements>
    <a:clrScheme name="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海阔天空">
  <a:themeElements>
    <a:clrScheme name="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2499</Words>
  <Application>WPS 演示</Application>
  <PresentationFormat>自定义</PresentationFormat>
  <Paragraphs>153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MS UI Gothic</vt:lpstr>
      <vt:lpstr>微软雅黑</vt:lpstr>
      <vt:lpstr>华文细黑</vt:lpstr>
      <vt:lpstr>楷体</vt:lpstr>
      <vt:lpstr>Arial Unicode MS</vt:lpstr>
      <vt:lpstr>黑体</vt:lpstr>
      <vt:lpstr>海阔天空</vt:lpstr>
      <vt:lpstr>1_海阔天空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张兴梅</cp:lastModifiedBy>
  <cp:revision>102</cp:revision>
  <dcterms:created xsi:type="dcterms:W3CDTF">2018-07-30T01:54:00Z</dcterms:created>
  <dcterms:modified xsi:type="dcterms:W3CDTF">2019-03-25T14:45:27Z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