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57"/>
  </p:handoutMasterIdLst>
  <p:sldIdLst>
    <p:sldId id="323" r:id="rId3"/>
    <p:sldId id="523" r:id="rId5"/>
    <p:sldId id="1012" r:id="rId6"/>
    <p:sldId id="1042" r:id="rId7"/>
    <p:sldId id="1043" r:id="rId8"/>
    <p:sldId id="1096" r:id="rId9"/>
    <p:sldId id="1003" r:id="rId10"/>
    <p:sldId id="634" r:id="rId11"/>
    <p:sldId id="1001" r:id="rId12"/>
    <p:sldId id="1077" r:id="rId13"/>
    <p:sldId id="586" r:id="rId14"/>
    <p:sldId id="1011" r:id="rId15"/>
    <p:sldId id="1080" r:id="rId16"/>
    <p:sldId id="1089" r:id="rId17"/>
    <p:sldId id="1092" r:id="rId18"/>
    <p:sldId id="1018" r:id="rId19"/>
    <p:sldId id="1019" r:id="rId20"/>
    <p:sldId id="1020" r:id="rId21"/>
    <p:sldId id="941" r:id="rId22"/>
    <p:sldId id="928" r:id="rId23"/>
    <p:sldId id="1097" r:id="rId24"/>
    <p:sldId id="1159" r:id="rId25"/>
    <p:sldId id="1160" r:id="rId26"/>
    <p:sldId id="1045" r:id="rId27"/>
    <p:sldId id="1105" r:id="rId28"/>
    <p:sldId id="1161" r:id="rId29"/>
    <p:sldId id="1098" r:id="rId30"/>
    <p:sldId id="1081" r:id="rId31"/>
    <p:sldId id="1099" r:id="rId32"/>
    <p:sldId id="1100" r:id="rId33"/>
    <p:sldId id="1101" r:id="rId34"/>
    <p:sldId id="1102" r:id="rId35"/>
    <p:sldId id="1103" r:id="rId36"/>
    <p:sldId id="1104" r:id="rId37"/>
    <p:sldId id="1119" r:id="rId38"/>
    <p:sldId id="1114" r:id="rId39"/>
    <p:sldId id="1115" r:id="rId40"/>
    <p:sldId id="1125" r:id="rId41"/>
    <p:sldId id="1163" r:id="rId42"/>
    <p:sldId id="1128" r:id="rId43"/>
    <p:sldId id="1124" r:id="rId44"/>
    <p:sldId id="1166" r:id="rId45"/>
    <p:sldId id="1164" r:id="rId46"/>
    <p:sldId id="1108" r:id="rId47"/>
    <p:sldId id="1109" r:id="rId48"/>
    <p:sldId id="1167" r:id="rId49"/>
    <p:sldId id="1168" r:id="rId50"/>
    <p:sldId id="936" r:id="rId51"/>
    <p:sldId id="937" r:id="rId52"/>
    <p:sldId id="938" r:id="rId53"/>
    <p:sldId id="939" r:id="rId54"/>
    <p:sldId id="1024" r:id="rId55"/>
    <p:sldId id="971" r:id="rId56"/>
  </p:sldIdLst>
  <p:sldSz cx="9144000" cy="5143500" type="screen16x9"/>
  <p:notesSz cx="6858000" cy="9144000"/>
  <p:embeddedFontLst>
    <p:embeddedFont>
      <p:font typeface="楷体" panose="02010609060101010101" pitchFamily="49" charset="-122"/>
      <p:regular r:id="rId61"/>
    </p:embeddedFont>
    <p:embeddedFont>
      <p:font typeface="黑体" panose="02010600030101010101" charset="-122"/>
      <p:regular r:id="rId62"/>
    </p:embeddedFont>
    <p:embeddedFont>
      <p:font typeface="华文行楷" panose="02010800040101010101" charset="-122"/>
      <p:regular r:id="rId63"/>
    </p:embeddedFont>
    <p:embeddedFont>
      <p:font typeface="微软雅黑" panose="020B0503020204020204" charset="-122"/>
      <p:regular r:id="rId64"/>
    </p:embeddedFont>
    <p:embeddedFont>
      <p:font typeface="幼圆" panose="02010509060101010101" pitchFamily="49" charset="-122"/>
      <p:regular r:id="rId65"/>
    </p:embeddedFont>
    <p:embeddedFont>
      <p:font typeface="Calibri" panose="020F0502020204030204" charset="0"/>
      <p:regular r:id="rId66"/>
      <p:bold r:id="rId67"/>
      <p:italic r:id="rId68"/>
      <p:boldItalic r:id="rId69"/>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0000FF"/>
    <a:srgbClr val="FEFCDE"/>
    <a:srgbClr val="0066FF"/>
    <a:srgbClr val="A38302"/>
    <a:srgbClr val="00B050"/>
    <a:srgbClr val="FF00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479" autoAdjust="0"/>
    <p:restoredTop sz="96846" autoAdjust="0"/>
  </p:normalViewPr>
  <p:slideViewPr>
    <p:cSldViewPr>
      <p:cViewPr>
        <p:scale>
          <a:sx n="75" d="100"/>
          <a:sy n="75" d="100"/>
        </p:scale>
        <p:origin x="-1878" y="-750"/>
      </p:cViewPr>
      <p:guideLst>
        <p:guide orient="horz" pos="3162"/>
        <p:guide pos="5760"/>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84"/>
        <p:guide pos="2273"/>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font" Target="fonts/font9.fntdata"/><Relationship Id="rId68" Type="http://schemas.openxmlformats.org/officeDocument/2006/relationships/font" Target="fonts/font8.fntdata"/><Relationship Id="rId67" Type="http://schemas.openxmlformats.org/officeDocument/2006/relationships/font" Target="fonts/font7.fntdata"/><Relationship Id="rId66" Type="http://schemas.openxmlformats.org/officeDocument/2006/relationships/font" Target="fonts/font6.fntdata"/><Relationship Id="rId65" Type="http://schemas.openxmlformats.org/officeDocument/2006/relationships/font" Target="fonts/font5.fntdata"/><Relationship Id="rId64" Type="http://schemas.openxmlformats.org/officeDocument/2006/relationships/font" Target="fonts/font4.fntdata"/><Relationship Id="rId63" Type="http://schemas.openxmlformats.org/officeDocument/2006/relationships/font" Target="fonts/font3.fntdata"/><Relationship Id="rId62" Type="http://schemas.openxmlformats.org/officeDocument/2006/relationships/font" Target="fonts/font2.fntdata"/><Relationship Id="rId61" Type="http://schemas.openxmlformats.org/officeDocument/2006/relationships/font" Target="fonts/font1.fntdata"/><Relationship Id="rId60" Type="http://schemas.openxmlformats.org/officeDocument/2006/relationships/tableStyles" Target="tableStyles.xml"/><Relationship Id="rId6" Type="http://schemas.openxmlformats.org/officeDocument/2006/relationships/slide" Target="slides/slide3.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handoutMaster" Target="handoutMasters/handoutMaster1.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972000"/>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341782"/>
            <a:ext cx="3962400"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972000"/>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41782"/>
            <a:ext cx="3962432"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1" Type="http://schemas.openxmlformats.org/officeDocument/2006/relationships/theme" Target="../theme/theme1.xml"/><Relationship Id="rId60" Type="http://schemas.openxmlformats.org/officeDocument/2006/relationships/tags" Target="../tags/tag14.xml"/><Relationship Id="rId6" Type="http://schemas.openxmlformats.org/officeDocument/2006/relationships/slideLayout" Target="../slideLayouts/slideLayout6.xml"/><Relationship Id="rId59" Type="http://schemas.openxmlformats.org/officeDocument/2006/relationships/tags" Target="../tags/tag13.xml"/><Relationship Id="rId58" Type="http://schemas.openxmlformats.org/officeDocument/2006/relationships/tags" Target="../tags/tag12.xml"/><Relationship Id="rId57" Type="http://schemas.openxmlformats.org/officeDocument/2006/relationships/tags" Target="../tags/tag11.xml"/><Relationship Id="rId56" Type="http://schemas.openxmlformats.org/officeDocument/2006/relationships/tags" Target="../tags/tag10.xml"/><Relationship Id="rId55" Type="http://schemas.openxmlformats.org/officeDocument/2006/relationships/tags" Target="../tags/tag9.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55"/>
            </p:custDataLst>
          </p:nvPr>
        </p:nvSpPr>
        <p:spPr>
          <a:xfrm>
            <a:off x="502412" y="324000"/>
            <a:ext cx="8139178" cy="486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6"/>
            </p:custDataLst>
          </p:nvPr>
        </p:nvSpPr>
        <p:spPr>
          <a:xfrm>
            <a:off x="502412" y="972000"/>
            <a:ext cx="8139178" cy="378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57"/>
            </p:custDataLst>
          </p:nvPr>
        </p:nvSpPr>
        <p:spPr>
          <a:xfrm>
            <a:off x="659807" y="4762375"/>
            <a:ext cx="2025000" cy="2376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58"/>
            </p:custDataLst>
          </p:nvPr>
        </p:nvSpPr>
        <p:spPr>
          <a:xfrm>
            <a:off x="3087000" y="4762375"/>
            <a:ext cx="2970000" cy="2376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59"/>
            </p:custDataLst>
          </p:nvPr>
        </p:nvSpPr>
        <p:spPr>
          <a:xfrm>
            <a:off x="6457950" y="4762375"/>
            <a:ext cx="2025000" cy="2376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6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mj-lt"/>
          <a:ea typeface="+mj-ea"/>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solidFill>
          <a:uFillTx/>
          <a:latin typeface="+mn-lt"/>
          <a:ea typeface="+mn-ea"/>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150" normalizeH="0" baseline="0">
          <a:solidFill>
            <a:schemeClr val="tx1"/>
          </a:solidFill>
          <a:uFillTx/>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5.xml"/><Relationship Id="rId7" Type="http://schemas.openxmlformats.org/officeDocument/2006/relationships/image" Target="../media/image5.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jpeg"/><Relationship Id="rId10" Type="http://schemas.openxmlformats.org/officeDocument/2006/relationships/notesSlide" Target="../notesSlides/notesSlide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1.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3.xml"/><Relationship Id="rId2" Type="http://schemas.openxmlformats.org/officeDocument/2006/relationships/image" Target="../media/image22.jpeg"/><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hyperlink" Target="&#19971;&#24425;-&#23383;&#35789;&#21548;&#20889;-&#20154;&#20116;&#19978;%2013%20&#23569;&#24180;&#20013;&#22269;&#35828;&#65288;&#33410;&#36873;&#65289;.mp4" TargetMode="Externa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slide" Target="slide19.xml"/><Relationship Id="rId3" Type="http://schemas.openxmlformats.org/officeDocument/2006/relationships/slide" Target="slide3.xml"/><Relationship Id="rId2" Type="http://schemas.openxmlformats.org/officeDocument/2006/relationships/image" Target="../media/image7.png"/><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1.xml"/><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8.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4.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image" Target="../media/image31.jpeg"/><Relationship Id="rId1" Type="http://schemas.openxmlformats.org/officeDocument/2006/relationships/image" Target="../media/image30.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3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4.xml"/><Relationship Id="rId1" Type="http://schemas.openxmlformats.org/officeDocument/2006/relationships/image" Target="../media/image3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image" Target="../media/image34.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37.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32.png"/><Relationship Id="rId1"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9.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27.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4.xml"/><Relationship Id="rId1" Type="http://schemas.openxmlformats.org/officeDocument/2006/relationships/image" Target="../media/image2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image" Target="../media/image24.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7.xml"/><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4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2408d9c2d854674b37bae0bc9f67b5b.jpeg"/>
          <p:cNvPicPr>
            <a:picLocks noChangeAspect="1"/>
          </p:cNvPicPr>
          <p:nvPr/>
        </p:nvPicPr>
        <p:blipFill>
          <a:blip r:embed="rId1" cstate="print"/>
          <a:stretch>
            <a:fillRect/>
          </a:stretch>
        </p:blipFill>
        <p:spPr>
          <a:xfrm>
            <a:off x="0" y="0"/>
            <a:ext cx="9144000" cy="5143500"/>
          </a:xfrm>
          <a:prstGeom prst="rect">
            <a:avLst/>
          </a:prstGeom>
        </p:spPr>
      </p:pic>
      <p:pic>
        <p:nvPicPr>
          <p:cNvPr id="8" name="图片 7" descr="76a90b4a0baf42709b01251f12facb26.jpeg"/>
          <p:cNvPicPr>
            <a:picLocks noChangeAspect="1"/>
          </p:cNvPicPr>
          <p:nvPr/>
        </p:nvPicPr>
        <p:blipFill>
          <a:blip r:embed="rId2" cstate="print"/>
          <a:stretch>
            <a:fillRect/>
          </a:stretch>
        </p:blipFill>
        <p:spPr>
          <a:xfrm>
            <a:off x="0" y="0"/>
            <a:ext cx="9144000" cy="5143500"/>
          </a:xfrm>
          <a:prstGeom prst="rect">
            <a:avLst/>
          </a:prstGeom>
        </p:spPr>
      </p:pic>
      <p:pic>
        <p:nvPicPr>
          <p:cNvPr id="9" name="图片 8" descr="9fdb33b2b22740b589d8357b0b4e0679.jpeg"/>
          <p:cNvPicPr>
            <a:picLocks noChangeAspect="1"/>
          </p:cNvPicPr>
          <p:nvPr/>
        </p:nvPicPr>
        <p:blipFill>
          <a:blip r:embed="rId3" cstate="print"/>
          <a:stretch>
            <a:fillRect/>
          </a:stretch>
        </p:blipFill>
        <p:spPr>
          <a:xfrm>
            <a:off x="0" y="0"/>
            <a:ext cx="9144000" cy="5143500"/>
          </a:xfrm>
          <a:prstGeom prst="rect">
            <a:avLst/>
          </a:prstGeom>
        </p:spPr>
      </p:pic>
      <p:pic>
        <p:nvPicPr>
          <p:cNvPr id="10" name="图片 9" descr="5cee6bf2ae284caab7ba4824283fb1e7.jpeg"/>
          <p:cNvPicPr>
            <a:picLocks noChangeAspect="1"/>
          </p:cNvPicPr>
          <p:nvPr/>
        </p:nvPicPr>
        <p:blipFill>
          <a:blip r:embed="rId4" cstate="print"/>
          <a:stretch>
            <a:fillRect/>
          </a:stretch>
        </p:blipFill>
        <p:spPr>
          <a:xfrm>
            <a:off x="0" y="0"/>
            <a:ext cx="9144000" cy="5143500"/>
          </a:xfrm>
          <a:prstGeom prst="rect">
            <a:avLst/>
          </a:prstGeom>
        </p:spPr>
      </p:pic>
      <p:sp>
        <p:nvSpPr>
          <p:cNvPr id="6" name="TextBox 5"/>
          <p:cNvSpPr txBox="1"/>
          <p:nvPr/>
        </p:nvSpPr>
        <p:spPr>
          <a:xfrm>
            <a:off x="826770" y="1298575"/>
            <a:ext cx="8004810" cy="1545590"/>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3200" dirty="0" smtClean="0">
                <a:latin typeface="楷体" panose="02010609060101010101" pitchFamily="49" charset="-122"/>
                <a:ea typeface="楷体" panose="02010609060101010101" pitchFamily="49" charset="-122"/>
              </a:rPr>
              <a:t> 青少年是</a:t>
            </a:r>
            <a:r>
              <a:rPr lang="zh-CN" altLang="en-US" sz="3200" dirty="0">
                <a:latin typeface="楷体" panose="02010609060101010101" pitchFamily="49" charset="-122"/>
                <a:ea typeface="楷体" panose="02010609060101010101" pitchFamily="49" charset="-122"/>
              </a:rPr>
              <a:t>国家的未来，民族的希望。今天我们一起看一看梁启超是如何评论我们少年的吧。</a:t>
            </a:r>
            <a:endParaRPr lang="zh-CN" altLang="en-US" sz="3200" dirty="0">
              <a:latin typeface="楷体" panose="02010609060101010101" pitchFamily="49" charset="-122"/>
              <a:ea typeface="楷体" panose="02010609060101010101" pitchFamily="49" charset="-122"/>
            </a:endParaRPr>
          </a:p>
        </p:txBody>
      </p:sp>
      <p:pic>
        <p:nvPicPr>
          <p:cNvPr id="5" name="链接1：五月的花海">
            <a:hlinkClick r:id="" action="ppaction://media"/>
          </p:cNvPr>
          <p:cNvPicPr/>
          <p:nvPr>
            <a:videoFile r:link="rId5"/>
            <p:extLst>
              <p:ext uri="{DAA4B4D4-6D71-4841-9C94-3DE7FCFB9230}">
                <p14:media xmlns:p14="http://schemas.microsoft.com/office/powerpoint/2010/main" r:embed="rId6"/>
              </p:ext>
            </p:extLst>
          </p:nvPr>
        </p:nvPicPr>
        <p:blipFill>
          <a:blip r:embed="rId7"/>
          <a:stretch>
            <a:fillRect/>
          </a:stretch>
        </p:blipFill>
        <p:spPr>
          <a:xfrm>
            <a:off x="2357120" y="3994785"/>
            <a:ext cx="619125" cy="619125"/>
          </a:xfrm>
          <a:prstGeom prst="rect">
            <a:avLst/>
          </a:prstGeom>
        </p:spPr>
      </p:pic>
    </p:spTree>
    <p:custDataLst>
      <p:tags r:id="rId8"/>
    </p:custData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showWhenStopped="0">
                <p:cTn id="34" repeatCount="indefinite" fill="hold" display="1">
                  <p:stCondLst>
                    <p:cond delay="indefinite"/>
                  </p:stCondLst>
                  <p:endCondLst>
                    <p:cond evt="onNext" delay="0">
                      <p:tgtEl>
                        <p:sldTgt/>
                      </p:tgtEl>
                    </p:cond>
                    <p:cond evt="onPrev" delay="0">
                      <p:tgtEl>
                        <p:sldTgt/>
                      </p:tgtEl>
                    </p:cond>
                    <p:cond evt="onStopAudio" delay="0">
                      <p:tgtEl>
                        <p:sldTgt/>
                      </p:tgtEl>
                    </p:cond>
                  </p:endCondLst>
                </p:cTn>
                <p:tgtEl>
                  <p:spTgt spid="5"/>
                </p:tgtEl>
              </p:cMediaNode>
            </p:video>
          </p:childTnLst>
        </p:cTn>
      </p:par>
    </p:tnLst>
    <p:bldLst>
      <p:bldP spid="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识字方法</a:t>
            </a:r>
            <a:endParaRPr lang="zh-CN" altLang="en-US" sz="3300" b="1" dirty="0">
              <a:latin typeface="楷体" panose="02010609060101010101" pitchFamily="49" charset="-122"/>
              <a:ea typeface="楷体" panose="02010609060101010101" pitchFamily="49" charset="-122"/>
            </a:endParaRPr>
          </a:p>
        </p:txBody>
      </p:sp>
      <p:sp>
        <p:nvSpPr>
          <p:cNvPr id="38" name="TextBox 37"/>
          <p:cNvSpPr txBox="1"/>
          <p:nvPr/>
        </p:nvSpPr>
        <p:spPr>
          <a:xfrm>
            <a:off x="467544" y="1275606"/>
            <a:ext cx="4104456" cy="1360805"/>
          </a:xfrm>
          <a:prstGeom prst="rect">
            <a:avLst/>
          </a:prstGeom>
          <a:noFill/>
        </p:spPr>
        <p:txBody>
          <a:bodyPr wrap="square" lIns="68580" tIns="34290" rIns="68580" bIns="34290" rtlCol="0">
            <a:spAutoFit/>
          </a:bodyPr>
          <a:lstStyle/>
          <a:p>
            <a:pPr>
              <a:lnSpc>
                <a:spcPct val="150000"/>
              </a:lnSpc>
            </a:pPr>
            <a:r>
              <a:rPr lang="zh-CN" altLang="en-US" sz="2800" dirty="0">
                <a:solidFill>
                  <a:srgbClr val="FF0000"/>
                </a:solidFill>
                <a:latin typeface="黑体" panose="02010600030101010101" charset="-122"/>
                <a:ea typeface="黑体" panose="02010600030101010101" charset="-122"/>
              </a:rPr>
              <a:t>加一加</a:t>
            </a:r>
            <a:r>
              <a:rPr lang="zh-CN" altLang="en-US" sz="2800" dirty="0">
                <a:latin typeface="黑体" panose="02010600030101010101" charset="-122"/>
                <a:ea typeface="黑体" panose="02010600030101010101" charset="-122"/>
              </a:rPr>
              <a:t>：</a:t>
            </a:r>
            <a:r>
              <a:rPr lang="zh-CN" altLang="en-US" sz="2800" dirty="0">
                <a:solidFill>
                  <a:srgbClr val="FF0000"/>
                </a:solidFill>
                <a:latin typeface="黑体" panose="02010600030101010101" charset="-122"/>
                <a:ea typeface="黑体" panose="02010600030101010101" charset="-122"/>
              </a:rPr>
              <a:t>月</a:t>
            </a:r>
            <a:r>
              <a:rPr lang="en-US" altLang="zh-CN" sz="2800" dirty="0">
                <a:latin typeface="黑体" panose="02010600030101010101" charset="-122"/>
                <a:ea typeface="黑体" panose="02010600030101010101" charset="-122"/>
              </a:rPr>
              <a:t>+</a:t>
            </a:r>
            <a:r>
              <a:rPr lang="zh-CN" altLang="en-US" sz="2800" dirty="0">
                <a:latin typeface="黑体" panose="02010600030101010101" charset="-122"/>
                <a:ea typeface="黑体" panose="02010600030101010101" charset="-122"/>
              </a:rPr>
              <a:t>台</a:t>
            </a:r>
            <a:r>
              <a:rPr lang="en-US" altLang="zh-CN" sz="2800" dirty="0">
                <a:latin typeface="黑体" panose="02010600030101010101" charset="-122"/>
                <a:ea typeface="黑体" panose="02010600030101010101" charset="-122"/>
              </a:rPr>
              <a:t>=</a:t>
            </a:r>
            <a:r>
              <a:rPr lang="zh-CN" altLang="en-US" sz="2800" dirty="0">
                <a:latin typeface="黑体" panose="02010600030101010101" charset="-122"/>
                <a:ea typeface="黑体" panose="02010600030101010101" charset="-122"/>
              </a:rPr>
              <a:t>胎</a:t>
            </a:r>
            <a:endParaRPr lang="en-US" altLang="zh-CN" sz="2800" dirty="0">
              <a:latin typeface="黑体" panose="02010600030101010101" charset="-122"/>
              <a:ea typeface="黑体" panose="02010600030101010101" charset="-122"/>
            </a:endParaRPr>
          </a:p>
          <a:p>
            <a:pPr>
              <a:lnSpc>
                <a:spcPct val="150000"/>
              </a:lnSpc>
            </a:pPr>
            <a:r>
              <a:rPr lang="en-US" altLang="zh-CN" sz="2800" dirty="0">
                <a:latin typeface="黑体" panose="02010600030101010101" charset="-122"/>
                <a:ea typeface="黑体" panose="02010600030101010101" charset="-122"/>
              </a:rPr>
              <a:t>        </a:t>
            </a:r>
            <a:endParaRPr lang="en-US" altLang="zh-CN" sz="2800" dirty="0">
              <a:latin typeface="黑体" panose="02010600030101010101" charset="-122"/>
              <a:ea typeface="黑体" panose="02010600030101010101" charset="-122"/>
            </a:endParaRPr>
          </a:p>
        </p:txBody>
      </p:sp>
      <p:sp>
        <p:nvSpPr>
          <p:cNvPr id="40" name="TextBox 39"/>
          <p:cNvSpPr txBox="1"/>
          <p:nvPr/>
        </p:nvSpPr>
        <p:spPr>
          <a:xfrm>
            <a:off x="432685" y="2843883"/>
            <a:ext cx="1763051" cy="715581"/>
          </a:xfrm>
          <a:prstGeom prst="rect">
            <a:avLst/>
          </a:prstGeom>
          <a:noFill/>
        </p:spPr>
        <p:txBody>
          <a:bodyPr wrap="square" lIns="68580" tIns="34290" rIns="68580" bIns="34290" rtlCol="0">
            <a:spAutoFit/>
          </a:bodyPr>
          <a:lstStyle/>
          <a:p>
            <a:pPr>
              <a:lnSpc>
                <a:spcPct val="150000"/>
              </a:lnSpc>
            </a:pPr>
            <a:r>
              <a:rPr lang="zh-CN" altLang="en-US" sz="2800" dirty="0">
                <a:solidFill>
                  <a:srgbClr val="FF0000"/>
                </a:solidFill>
                <a:latin typeface="黑体" panose="02010600030101010101" charset="-122"/>
                <a:ea typeface="黑体" panose="02010600030101010101" charset="-122"/>
              </a:rPr>
              <a:t>字理识字</a:t>
            </a:r>
            <a:r>
              <a:rPr lang="zh-CN" altLang="en-US" sz="2800" dirty="0">
                <a:latin typeface="黑体" panose="02010600030101010101" charset="-122"/>
                <a:ea typeface="黑体" panose="02010600030101010101" charset="-122"/>
              </a:rPr>
              <a:t>：</a:t>
            </a:r>
            <a:r>
              <a:rPr lang="en-US" altLang="zh-CN" sz="2800" dirty="0">
                <a:latin typeface="黑体" panose="02010600030101010101" charset="-122"/>
                <a:ea typeface="黑体" panose="02010600030101010101" charset="-122"/>
              </a:rPr>
              <a:t>       </a:t>
            </a:r>
            <a:endParaRPr lang="en-US" altLang="zh-CN" sz="2800" dirty="0">
              <a:latin typeface="黑体" panose="02010600030101010101" charset="-122"/>
              <a:ea typeface="黑体" panose="02010600030101010101" charset="-122"/>
            </a:endParaRPr>
          </a:p>
        </p:txBody>
      </p:sp>
      <p:sp>
        <p:nvSpPr>
          <p:cNvPr id="42" name="TextBox 41"/>
          <p:cNvSpPr txBox="1"/>
          <p:nvPr/>
        </p:nvSpPr>
        <p:spPr>
          <a:xfrm>
            <a:off x="2411760" y="3037661"/>
            <a:ext cx="530531" cy="614592"/>
          </a:xfrm>
          <a:prstGeom prst="rect">
            <a:avLst/>
          </a:prstGeom>
          <a:noFill/>
        </p:spPr>
        <p:txBody>
          <a:bodyPr wrap="square" lIns="68580" tIns="34290" rIns="68580" bIns="34290" rtlCol="0">
            <a:spAutoFit/>
          </a:bodyPr>
          <a:lstStyle/>
          <a:p>
            <a:pPr>
              <a:lnSpc>
                <a:spcPct val="150000"/>
              </a:lnSpc>
            </a:pPr>
            <a:r>
              <a:rPr lang="zh-CN" altLang="en-US" sz="2800" dirty="0">
                <a:latin typeface="黑体" panose="02010600030101010101" charset="-122"/>
                <a:ea typeface="黑体" panose="02010600030101010101" charset="-122"/>
              </a:rPr>
              <a:t>潜</a:t>
            </a:r>
            <a:endParaRPr lang="en-US" altLang="zh-CN" sz="2800" dirty="0">
              <a:latin typeface="黑体" panose="02010600030101010101" charset="-122"/>
              <a:ea typeface="黑体" panose="02010600030101010101" charset="-122"/>
            </a:endParaRPr>
          </a:p>
        </p:txBody>
      </p:sp>
      <p:sp>
        <p:nvSpPr>
          <p:cNvPr id="43" name="TextBox 42"/>
          <p:cNvSpPr txBox="1"/>
          <p:nvPr/>
        </p:nvSpPr>
        <p:spPr>
          <a:xfrm>
            <a:off x="3007060" y="3939901"/>
            <a:ext cx="5290120" cy="614592"/>
          </a:xfrm>
          <a:prstGeom prst="rect">
            <a:avLst/>
          </a:prstGeom>
          <a:noFill/>
        </p:spPr>
        <p:txBody>
          <a:bodyPr wrap="square" lIns="68580" tIns="34290" rIns="68580" bIns="34290" rtlCol="0">
            <a:spAutoFit/>
          </a:bodyPr>
          <a:lstStyle/>
          <a:p>
            <a:pPr>
              <a:lnSpc>
                <a:spcPct val="150000"/>
              </a:lnSpc>
            </a:pPr>
            <a:r>
              <a:rPr lang="zh-CN" altLang="en-US" sz="2800" dirty="0">
                <a:latin typeface="黑体" panose="02010600030101010101" charset="-122"/>
                <a:ea typeface="黑体" panose="02010600030101010101" charset="-122"/>
              </a:rPr>
              <a:t>形声字。原指没于水下的活动。</a:t>
            </a:r>
            <a:r>
              <a:rPr lang="en-US" altLang="zh-CN" sz="2800" dirty="0">
                <a:latin typeface="黑体" panose="02010600030101010101" charset="-122"/>
                <a:ea typeface="黑体" panose="02010600030101010101" charset="-122"/>
              </a:rPr>
              <a:t>        </a:t>
            </a:r>
            <a:endParaRPr lang="en-US" altLang="zh-CN" sz="2800" dirty="0">
              <a:latin typeface="黑体" panose="02010600030101010101" charset="-122"/>
              <a:ea typeface="黑体" panose="02010600030101010101" charset="-122"/>
            </a:endParaRPr>
          </a:p>
        </p:txBody>
      </p:sp>
      <p:grpSp>
        <p:nvGrpSpPr>
          <p:cNvPr id="46" name="组合 45"/>
          <p:cNvGrpSpPr/>
          <p:nvPr/>
        </p:nvGrpSpPr>
        <p:grpSpPr>
          <a:xfrm>
            <a:off x="3131840" y="2787774"/>
            <a:ext cx="3312368" cy="1043558"/>
            <a:chOff x="3131840" y="2787774"/>
            <a:chExt cx="3312368" cy="1043558"/>
          </a:xfrm>
        </p:grpSpPr>
        <p:pic>
          <p:nvPicPr>
            <p:cNvPr id="2" name="Picture 2"/>
            <p:cNvPicPr>
              <a:picLocks noChangeAspect="1" noChangeArrowheads="1"/>
            </p:cNvPicPr>
            <p:nvPr/>
          </p:nvPicPr>
          <p:blipFill>
            <a:blip r:embed="rId1" cstate="print"/>
            <a:srcRect/>
            <a:stretch>
              <a:fillRect/>
            </a:stretch>
          </p:blipFill>
          <p:spPr bwMode="auto">
            <a:xfrm>
              <a:off x="3131840" y="2859782"/>
              <a:ext cx="2809875" cy="971550"/>
            </a:xfrm>
            <a:prstGeom prst="rect">
              <a:avLst/>
            </a:prstGeom>
            <a:noFill/>
            <a:ln w="9525">
              <a:noFill/>
              <a:miter lim="800000"/>
              <a:headEnd/>
              <a:tailEnd/>
            </a:ln>
          </p:spPr>
        </p:pic>
        <p:pic>
          <p:nvPicPr>
            <p:cNvPr id="3" name="Picture 3"/>
            <p:cNvPicPr>
              <a:picLocks noChangeAspect="1" noChangeArrowheads="1"/>
            </p:cNvPicPr>
            <p:nvPr/>
          </p:nvPicPr>
          <p:blipFill>
            <a:blip r:embed="rId2" cstate="print"/>
            <a:srcRect/>
            <a:stretch>
              <a:fillRect/>
            </a:stretch>
          </p:blipFill>
          <p:spPr bwMode="auto">
            <a:xfrm>
              <a:off x="4211960" y="2787774"/>
              <a:ext cx="2232248" cy="438150"/>
            </a:xfrm>
            <a:prstGeom prst="rect">
              <a:avLst/>
            </a:prstGeom>
            <a:noFill/>
            <a:ln w="9525">
              <a:noFill/>
              <a:miter lim="800000"/>
              <a:headEnd/>
              <a:tailEnd/>
            </a:ln>
          </p:spPr>
        </p:pic>
      </p:grpSp>
      <p:pic>
        <p:nvPicPr>
          <p:cNvPr id="4" name="图片 3"/>
          <p:cNvPicPr>
            <a:picLocks noChangeAspect="1"/>
          </p:cNvPicPr>
          <p:nvPr/>
        </p:nvPicPr>
        <p:blipFill>
          <a:blip r:embed="rId3" cstate="print"/>
          <a:stretch>
            <a:fillRect/>
          </a:stretch>
        </p:blipFill>
        <p:spPr>
          <a:xfrm>
            <a:off x="3708400" y="1243330"/>
            <a:ext cx="1619250" cy="14274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inVertical)">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blinds(horizontal)">
                                      <p:cBhvr>
                                        <p:cTn id="27" dur="500"/>
                                        <p:tgtEl>
                                          <p:spTgt spid="4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288506"/>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2189796"/>
            <a:ext cx="1420517" cy="1669688"/>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潜</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123728" y="1306532"/>
            <a:ext cx="1728192" cy="900246"/>
          </a:xfrm>
          <a:prstGeom prst="rect">
            <a:avLst/>
          </a:prstGeom>
          <a:noFill/>
        </p:spPr>
        <p:txBody>
          <a:bodyPr wrap="square" lIns="68580" tIns="34290" rIns="68580" bIns="34290" rtlCol="0">
            <a:spAutoFit/>
          </a:bodyPr>
          <a:lstStyle/>
          <a:p>
            <a:pPr fontAlgn="base">
              <a:spcBef>
                <a:spcPct val="0"/>
              </a:spcBef>
              <a:spcAft>
                <a:spcPct val="0"/>
              </a:spcAft>
            </a:pPr>
            <a:r>
              <a:rPr lang="en-US" altLang="zh-CN" sz="5400" dirty="0" err="1">
                <a:latin typeface="黑体" panose="02010600030101010101" charset="-122"/>
                <a:ea typeface="黑体" panose="02010600030101010101" charset="-122"/>
              </a:rPr>
              <a:t>qián</a:t>
            </a:r>
            <a:endParaRPr lang="zh-CN" altLang="en-US" sz="5000" dirty="0">
              <a:solidFill>
                <a:prstClr val="black"/>
              </a:solidFill>
              <a:latin typeface="黑体" panose="02010600030101010101" charset="-122"/>
              <a:ea typeface="黑体" panose="02010600030101010101" charset="-122"/>
              <a:cs typeface="汉语拼音" panose="000B0604020202020204" pitchFamily="34" charset="0"/>
            </a:endParaRPr>
          </a:p>
        </p:txBody>
      </p:sp>
      <p:sp>
        <p:nvSpPr>
          <p:cNvPr id="4" name="线形标注 2 3"/>
          <p:cNvSpPr/>
          <p:nvPr/>
        </p:nvSpPr>
        <p:spPr>
          <a:xfrm>
            <a:off x="3707905" y="1306532"/>
            <a:ext cx="3160876" cy="540419"/>
          </a:xfrm>
          <a:prstGeom prst="borderCallout2">
            <a:avLst>
              <a:gd name="adj1" fmla="val 96561"/>
              <a:gd name="adj2" fmla="val 49860"/>
              <a:gd name="adj3" fmla="val 96896"/>
              <a:gd name="adj4" fmla="val 50822"/>
              <a:gd name="adj5" fmla="val 382468"/>
              <a:gd name="adj6" fmla="val -24429"/>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0030101010101" charset="-122"/>
                <a:ea typeface="黑体" panose="02010600030101010101" charset="-122"/>
              </a:rPr>
              <a:t>不要写成“目”。</a:t>
            </a:r>
            <a:endParaRPr lang="zh-CN" altLang="en-US" sz="2800" dirty="0">
              <a:solidFill>
                <a:srgbClr val="FF0000"/>
              </a:solidFill>
              <a:latin typeface="黑体" panose="02010600030101010101" charset="-122"/>
              <a:ea typeface="黑体" panose="02010600030101010101" charset="-122"/>
            </a:endParaRPr>
          </a:p>
        </p:txBody>
      </p:sp>
      <p:sp>
        <p:nvSpPr>
          <p:cNvPr id="16" name="TextBox 15"/>
          <p:cNvSpPr txBox="1"/>
          <p:nvPr/>
        </p:nvSpPr>
        <p:spPr>
          <a:xfrm>
            <a:off x="4123210" y="2498983"/>
            <a:ext cx="1240878" cy="500137"/>
          </a:xfrm>
          <a:prstGeom prst="rect">
            <a:avLst/>
          </a:prstGeom>
          <a:noFill/>
        </p:spPr>
        <p:txBody>
          <a:bodyPr wrap="square" lIns="68580" tIns="34290" rIns="68580" bIns="34290" rtlCol="0">
            <a:spAutoFit/>
          </a:bodyPr>
          <a:lstStyle/>
          <a:p>
            <a:pPr algn="just"/>
            <a:r>
              <a:rPr lang="zh-CN" altLang="en-US" sz="2800" dirty="0">
                <a:solidFill>
                  <a:srgbClr val="0000FF"/>
                </a:solidFill>
                <a:latin typeface="黑体" panose="02010600030101010101" charset="-122"/>
                <a:ea typeface="黑体" panose="02010600030101010101" charset="-122"/>
              </a:rPr>
              <a:t>潜龙</a:t>
            </a:r>
            <a:endParaRPr lang="zh-CN" altLang="en-US" sz="2800" dirty="0">
              <a:solidFill>
                <a:srgbClr val="0000FF"/>
              </a:solidFill>
              <a:latin typeface="黑体" panose="02010600030101010101" charset="-122"/>
              <a:ea typeface="黑体" panose="02010600030101010101" charset="-122"/>
            </a:endParaRPr>
          </a:p>
        </p:txBody>
      </p:sp>
      <p:sp>
        <p:nvSpPr>
          <p:cNvPr id="7" name="TextBox 6"/>
          <p:cNvSpPr txBox="1"/>
          <p:nvPr/>
        </p:nvSpPr>
        <p:spPr>
          <a:xfrm>
            <a:off x="5363539" y="2498601"/>
            <a:ext cx="3221606" cy="500137"/>
          </a:xfrm>
          <a:prstGeom prst="rect">
            <a:avLst/>
          </a:prstGeom>
          <a:noFill/>
        </p:spPr>
        <p:txBody>
          <a:bodyPr wrap="square" lIns="68580" tIns="34290" rIns="68580" bIns="34290" rtlCol="0">
            <a:spAutoFit/>
          </a:bodyPr>
          <a:lstStyle/>
          <a:p>
            <a:pPr algn="just"/>
            <a:r>
              <a:rPr lang="zh-CN" altLang="en-US" sz="2800" dirty="0">
                <a:latin typeface="黑体" panose="02010600030101010101" charset="-122"/>
                <a:ea typeface="黑体" panose="02010600030101010101" charset="-122"/>
              </a:rPr>
              <a:t>龙没于水下。</a:t>
            </a:r>
            <a:endParaRPr lang="zh-CN" altLang="en-US" sz="2800" dirty="0">
              <a:latin typeface="黑体" panose="02010600030101010101" charset="-122"/>
              <a:ea typeface="黑体" panose="02010600030101010101" charset="-122"/>
            </a:endParaRPr>
          </a:p>
        </p:txBody>
      </p:sp>
      <p:sp>
        <p:nvSpPr>
          <p:cNvPr id="51" name="TextBox 11"/>
          <p:cNvSpPr txBox="1">
            <a:spLocks noChangeArrowheads="1"/>
          </p:cNvSpPr>
          <p:nvPr/>
        </p:nvSpPr>
        <p:spPr bwMode="auto">
          <a:xfrm>
            <a:off x="4125341" y="554509"/>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endParaRPr lang="zh-CN" altLang="en-US" sz="33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 grpId="0" bldLvl="0" animBg="1"/>
      <p:bldP spid="1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图片 87" descr="tooopen_sy_240796422743.jpg"/>
          <p:cNvPicPr>
            <a:picLocks noChangeAspect="1"/>
          </p:cNvPicPr>
          <p:nvPr/>
        </p:nvPicPr>
        <p:blipFill>
          <a:blip r:embed="rId1" cstate="print"/>
          <a:stretch>
            <a:fillRect/>
          </a:stretch>
        </p:blipFill>
        <p:spPr>
          <a:xfrm>
            <a:off x="0" y="0"/>
            <a:ext cx="9144000" cy="5143500"/>
          </a:xfrm>
          <a:prstGeom prst="rect">
            <a:avLst/>
          </a:prstGeom>
        </p:spPr>
      </p:pic>
      <p:sp>
        <p:nvSpPr>
          <p:cNvPr id="10340" name="文本框 50"/>
          <p:cNvSpPr txBox="1"/>
          <p:nvPr/>
        </p:nvSpPr>
        <p:spPr>
          <a:xfrm rot="-1160763">
            <a:off x="7763471" y="5396710"/>
            <a:ext cx="394980" cy="130805"/>
          </a:xfrm>
          <a:prstGeom prst="rect">
            <a:avLst/>
          </a:prstGeom>
          <a:noFill/>
          <a:ln w="9525">
            <a:noFill/>
          </a:ln>
        </p:spPr>
        <p:txBody>
          <a:bodyPr wrap="none" lIns="68580" tIns="34290" rIns="68580" bIns="34290">
            <a:spAutoFit/>
          </a:bodyPr>
          <a:lstStyle/>
          <a:p>
            <a:pPr>
              <a:buFont typeface="Arial" panose="020B0604020202020204" pitchFamily="34" charset="0"/>
              <a:buNone/>
            </a:pPr>
            <a:r>
              <a:rPr lang="zh-CN" altLang="zh-CN" sz="400" dirty="0">
                <a:solidFill>
                  <a:srgbClr val="DAEEBF"/>
                </a:solidFill>
                <a:latin typeface="Arial" panose="020B0604020202020204" pitchFamily="34" charset="0"/>
              </a:rPr>
              <a:t>状元成才路</a:t>
            </a:r>
            <a:endParaRPr lang="zh-CN" altLang="zh-CN" sz="400" dirty="0">
              <a:solidFill>
                <a:srgbClr val="DAEEBF"/>
              </a:solidFill>
              <a:latin typeface="Arial" panose="020B0604020202020204" pitchFamily="34" charset="0"/>
            </a:endParaRPr>
          </a:p>
        </p:txBody>
      </p:sp>
      <p:sp>
        <p:nvSpPr>
          <p:cNvPr id="6" name="AutoShape 1" descr="C:\Users\duyanlin\Documents\Tencent Files\593489595\Image\C2C\@@9%0UC%MEQ4T69SC}C2N.jp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br>
              <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rPr>
            </a:br>
            <a:endPar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
        <p:nvSpPr>
          <p:cNvPr id="8" name="AutoShape 3" descr="C:\Users\duyanlin\Documents\Tencent Files\593489595\Image\C2C\@@9%0UC%MEQ4T69SC}C2N.jpg"/>
          <p:cNvSpPr>
            <a:spLocks noChangeAspect="1" noChangeArrowheads="1"/>
          </p:cNvSpPr>
          <p:nvPr/>
        </p:nvSpPr>
        <p:spPr bwMode="auto">
          <a:xfrm>
            <a:off x="152400"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10"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br>
              <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rPr>
            </a:br>
            <a:endPar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
        <p:nvSpPr>
          <p:cNvPr id="12" name="AutoShape 5" descr="C:\Users\duyanlin\Documents\Tencent Files\593489595\Image\C2C\@@9%0UC%MEQ4T69SC}C2N.jpg"/>
          <p:cNvSpPr>
            <a:spLocks noChangeAspect="1" noChangeArrowheads="1"/>
          </p:cNvSpPr>
          <p:nvPr/>
        </p:nvSpPr>
        <p:spPr bwMode="auto">
          <a:xfrm>
            <a:off x="304800" y="304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46" name="TextBox 11"/>
          <p:cNvSpPr txBox="1">
            <a:spLocks noChangeArrowheads="1"/>
          </p:cNvSpPr>
          <p:nvPr/>
        </p:nvSpPr>
        <p:spPr bwMode="auto">
          <a:xfrm>
            <a:off x="3876705" y="50162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识字游戏</a:t>
            </a:r>
            <a:endParaRPr lang="zh-CN" altLang="en-US" sz="3300" b="1" dirty="0">
              <a:latin typeface="楷体" panose="02010609060101010101" pitchFamily="49" charset="-122"/>
              <a:ea typeface="楷体" panose="02010609060101010101" pitchFamily="49" charset="-122"/>
            </a:endParaRPr>
          </a:p>
        </p:txBody>
      </p:sp>
      <p:sp>
        <p:nvSpPr>
          <p:cNvPr id="43" name="矩形 48"/>
          <p:cNvSpPr>
            <a:spLocks noChangeArrowheads="1"/>
          </p:cNvSpPr>
          <p:nvPr/>
        </p:nvSpPr>
        <p:spPr bwMode="auto">
          <a:xfrm>
            <a:off x="4772923" y="3569882"/>
            <a:ext cx="2031325" cy="646331"/>
          </a:xfrm>
          <a:prstGeom prst="rect">
            <a:avLst/>
          </a:prstGeom>
          <a:solidFill>
            <a:schemeClr val="tx1">
              <a:lumMod val="50000"/>
              <a:lumOff val="50000"/>
              <a:alpha val="28000"/>
            </a:schemeClr>
          </a:solidFill>
          <a:ln>
            <a:noFill/>
          </a:ln>
        </p:spPr>
        <p:txBody>
          <a:bodyPr wrap="none">
            <a:spAutoFit/>
          </a:bodyPr>
          <a:lstStyle/>
          <a:p>
            <a:r>
              <a:rPr lang="zh-CN" altLang="en-US" sz="3600" dirty="0">
                <a:latin typeface="楷体" panose="02010609060101010101" pitchFamily="49" charset="-122"/>
                <a:ea typeface="楷体" panose="02010609060101010101" pitchFamily="49" charset="-122"/>
              </a:rPr>
              <a:t>奇花初</a:t>
            </a:r>
            <a:r>
              <a:rPr lang="zh-CN" altLang="en-US" sz="3600" dirty="0">
                <a:solidFill>
                  <a:srgbClr val="FF0000"/>
                </a:solidFill>
                <a:latin typeface="楷体" panose="02010609060101010101" pitchFamily="49" charset="-122"/>
                <a:ea typeface="楷体" panose="02010609060101010101" pitchFamily="49" charset="-122"/>
              </a:rPr>
              <a:t>胎</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45" name="矩形 48"/>
          <p:cNvSpPr>
            <a:spLocks noChangeArrowheads="1"/>
          </p:cNvSpPr>
          <p:nvPr/>
        </p:nvSpPr>
        <p:spPr bwMode="auto">
          <a:xfrm>
            <a:off x="3319988" y="3195048"/>
            <a:ext cx="1107996" cy="646331"/>
          </a:xfrm>
          <a:prstGeom prst="rect">
            <a:avLst/>
          </a:prstGeom>
          <a:solidFill>
            <a:schemeClr val="tx1">
              <a:lumMod val="50000"/>
              <a:lumOff val="50000"/>
              <a:alpha val="28000"/>
            </a:schemeClr>
          </a:solidFill>
          <a:ln>
            <a:noFill/>
          </a:ln>
        </p:spPr>
        <p:txBody>
          <a:bodyPr wrap="none">
            <a:spAutoFit/>
          </a:bodyPr>
          <a:lstStyle/>
          <a:p>
            <a:r>
              <a:rPr lang="zh-CN" altLang="en-US" sz="3600" dirty="0">
                <a:latin typeface="楷体" panose="02010609060101010101" pitchFamily="49" charset="-122"/>
                <a:ea typeface="楷体" panose="02010609060101010101" pitchFamily="49" charset="-122"/>
              </a:rPr>
              <a:t>震</a:t>
            </a:r>
            <a:r>
              <a:rPr lang="zh-CN" altLang="en-US" sz="3600" dirty="0">
                <a:solidFill>
                  <a:srgbClr val="FF0000"/>
                </a:solidFill>
                <a:latin typeface="楷体" panose="02010609060101010101" pitchFamily="49" charset="-122"/>
                <a:ea typeface="楷体" panose="02010609060101010101" pitchFamily="49" charset="-122"/>
              </a:rPr>
              <a:t>惶</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48" name="矩形 48"/>
          <p:cNvSpPr>
            <a:spLocks noChangeArrowheads="1"/>
          </p:cNvSpPr>
          <p:nvPr/>
        </p:nvSpPr>
        <p:spPr bwMode="auto">
          <a:xfrm>
            <a:off x="2095852" y="3291830"/>
            <a:ext cx="1107996" cy="646331"/>
          </a:xfrm>
          <a:prstGeom prst="rect">
            <a:avLst/>
          </a:prstGeom>
          <a:solidFill>
            <a:schemeClr val="tx1">
              <a:lumMod val="50000"/>
              <a:lumOff val="50000"/>
              <a:alpha val="28000"/>
            </a:schemeClr>
          </a:solidFill>
          <a:ln>
            <a:noFill/>
          </a:ln>
        </p:spPr>
        <p:txBody>
          <a:bodyPr wrap="none">
            <a:spAutoFit/>
          </a:bodyPr>
          <a:lstStyle/>
          <a:p>
            <a:r>
              <a:rPr lang="zh-CN" altLang="en-US" sz="3600" dirty="0">
                <a:solidFill>
                  <a:srgbClr val="FF0000"/>
                </a:solidFill>
                <a:latin typeface="楷体" panose="02010609060101010101" pitchFamily="49" charset="-122"/>
                <a:ea typeface="楷体" panose="02010609060101010101" pitchFamily="49" charset="-122"/>
              </a:rPr>
              <a:t>鳞</a:t>
            </a:r>
            <a:r>
              <a:rPr lang="zh-CN" altLang="en-US" sz="3600" dirty="0">
                <a:latin typeface="楷体" panose="02010609060101010101" pitchFamily="49" charset="-122"/>
                <a:ea typeface="楷体" panose="02010609060101010101" pitchFamily="49" charset="-122"/>
              </a:rPr>
              <a:t>爪</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57" name="矩形 48"/>
          <p:cNvSpPr>
            <a:spLocks noChangeArrowheads="1"/>
          </p:cNvSpPr>
          <p:nvPr/>
        </p:nvSpPr>
        <p:spPr bwMode="auto">
          <a:xfrm>
            <a:off x="14247" y="3240457"/>
            <a:ext cx="2031325" cy="646331"/>
          </a:xfrm>
          <a:prstGeom prst="rect">
            <a:avLst/>
          </a:prstGeom>
          <a:solidFill>
            <a:schemeClr val="tx1">
              <a:lumMod val="50000"/>
              <a:lumOff val="50000"/>
              <a:alpha val="28000"/>
            </a:schemeClr>
          </a:solidFill>
          <a:ln>
            <a:noFill/>
          </a:ln>
        </p:spPr>
        <p:txBody>
          <a:bodyPr wrap="none">
            <a:spAutoFit/>
          </a:bodyPr>
          <a:lstStyle/>
          <a:p>
            <a:r>
              <a:rPr lang="zh-CN" altLang="en-US" sz="3600" dirty="0">
                <a:latin typeface="楷体" panose="02010609060101010101" pitchFamily="49" charset="-122"/>
                <a:ea typeface="楷体" panose="02010609060101010101" pitchFamily="49" charset="-122"/>
              </a:rPr>
              <a:t>一</a:t>
            </a:r>
            <a:r>
              <a:rPr lang="zh-CN" altLang="en-US" sz="3600" dirty="0">
                <a:solidFill>
                  <a:srgbClr val="FF0000"/>
                </a:solidFill>
                <a:latin typeface="楷体" panose="02010609060101010101" pitchFamily="49" charset="-122"/>
                <a:ea typeface="楷体" panose="02010609060101010101" pitchFamily="49" charset="-122"/>
              </a:rPr>
              <a:t>泻</a:t>
            </a:r>
            <a:r>
              <a:rPr lang="zh-CN" altLang="en-US" sz="3600" dirty="0">
                <a:latin typeface="楷体" panose="02010609060101010101" pitchFamily="49" charset="-122"/>
                <a:ea typeface="楷体" panose="02010609060101010101" pitchFamily="49" charset="-122"/>
              </a:rPr>
              <a:t>汪洋</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85" name="矩形 48"/>
          <p:cNvSpPr>
            <a:spLocks noChangeArrowheads="1"/>
          </p:cNvSpPr>
          <p:nvPr/>
        </p:nvSpPr>
        <p:spPr bwMode="auto">
          <a:xfrm>
            <a:off x="2038692" y="4121541"/>
            <a:ext cx="2031325" cy="646331"/>
          </a:xfrm>
          <a:prstGeom prst="rect">
            <a:avLst/>
          </a:prstGeom>
          <a:solidFill>
            <a:schemeClr val="tx1">
              <a:lumMod val="50000"/>
              <a:lumOff val="50000"/>
              <a:alpha val="28000"/>
            </a:schemeClr>
          </a:solidFill>
          <a:ln>
            <a:noFill/>
          </a:ln>
        </p:spPr>
        <p:txBody>
          <a:bodyPr wrap="none">
            <a:spAutoFit/>
          </a:bodyPr>
          <a:lstStyle/>
          <a:p>
            <a:r>
              <a:rPr lang="zh-CN" altLang="en-US" sz="3600" dirty="0">
                <a:latin typeface="楷体" panose="02010609060101010101" pitchFamily="49" charset="-122"/>
                <a:ea typeface="楷体" panose="02010609060101010101" pitchFamily="49" charset="-122"/>
              </a:rPr>
              <a:t>地</a:t>
            </a:r>
            <a:r>
              <a:rPr lang="zh-CN" altLang="en-US" sz="3600" dirty="0">
                <a:solidFill>
                  <a:srgbClr val="FF0000"/>
                </a:solidFill>
                <a:latin typeface="楷体" panose="02010609060101010101" pitchFamily="49" charset="-122"/>
                <a:ea typeface="楷体" panose="02010609060101010101" pitchFamily="49" charset="-122"/>
              </a:rPr>
              <a:t>履</a:t>
            </a:r>
            <a:r>
              <a:rPr lang="zh-CN" altLang="en-US" sz="3600" dirty="0">
                <a:latin typeface="楷体" panose="02010609060101010101" pitchFamily="49" charset="-122"/>
                <a:ea typeface="楷体" panose="02010609060101010101" pitchFamily="49" charset="-122"/>
              </a:rPr>
              <a:t>其黄</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86" name="矩形 3"/>
          <p:cNvSpPr>
            <a:spLocks noChangeArrowheads="1"/>
          </p:cNvSpPr>
          <p:nvPr/>
        </p:nvSpPr>
        <p:spPr bwMode="auto">
          <a:xfrm>
            <a:off x="304800" y="951020"/>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dirty="0">
                <a:solidFill>
                  <a:srgbClr val="0000FF"/>
                </a:solidFill>
              </a:rPr>
              <a:t>奔跑的少年</a:t>
            </a:r>
            <a:endParaRPr lang="zh-CN" altLang="en-US" sz="3200" dirty="0">
              <a:solidFill>
                <a:srgbClr val="0000FF"/>
              </a:solidFill>
            </a:endParaRPr>
          </a:p>
        </p:txBody>
      </p:sp>
      <p:pic>
        <p:nvPicPr>
          <p:cNvPr id="65541" name="Picture 5" descr="http://bpic.588ku.com/element_origin_min_pic/17/03/24/d78fe9ea8c3c98cfe96de307fe39f6c4.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0" y="2427734"/>
            <a:ext cx="1222256" cy="1224136"/>
          </a:xfrm>
          <a:prstGeom prst="rect">
            <a:avLst/>
          </a:prstGeom>
          <a:noFill/>
        </p:spPr>
      </p:pic>
      <p:pic>
        <p:nvPicPr>
          <p:cNvPr id="89" name="Picture 5" descr="http://bpic.588ku.com/element_origin_min_pic/17/03/24/d78fe9ea8c3c98cfe96de307fe39f6c4.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1979712" y="2427734"/>
            <a:ext cx="1222256" cy="1224136"/>
          </a:xfrm>
          <a:prstGeom prst="rect">
            <a:avLst/>
          </a:prstGeom>
          <a:noFill/>
        </p:spPr>
      </p:pic>
      <p:pic>
        <p:nvPicPr>
          <p:cNvPr id="90" name="Picture 5" descr="http://bpic.588ku.com/element_origin_min_pic/17/03/24/d78fe9ea8c3c98cfe96de307fe39f6c4.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3203848" y="2355726"/>
            <a:ext cx="1222256" cy="1224136"/>
          </a:xfrm>
          <a:prstGeom prst="rect">
            <a:avLst/>
          </a:prstGeom>
          <a:noFill/>
        </p:spPr>
      </p:pic>
      <p:pic>
        <p:nvPicPr>
          <p:cNvPr id="91" name="Picture 5" descr="http://bpic.588ku.com/element_origin_min_pic/17/03/24/d78fe9ea8c3c98cfe96de307fe39f6c4.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4644008" y="2715766"/>
            <a:ext cx="1222256" cy="1224136"/>
          </a:xfrm>
          <a:prstGeom prst="rect">
            <a:avLst/>
          </a:prstGeom>
          <a:noFill/>
        </p:spPr>
      </p:pic>
      <p:pic>
        <p:nvPicPr>
          <p:cNvPr id="92" name="Picture 5" descr="http://bpic.588ku.com/element_origin_min_pic/17/03/24/d78fe9ea8c3c98cfe96de307fe39f6c4.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3491880" y="3919364"/>
            <a:ext cx="1222256" cy="122413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 0  L 0.25 0  E" pathEditMode="relative" ptsTypes="">
                                      <p:cBhvr>
                                        <p:cTn id="6" dur="2000" fill="hold"/>
                                        <p:tgtEl>
                                          <p:spTgt spid="43"/>
                                        </p:tgtEl>
                                        <p:attrNameLst>
                                          <p:attrName>ppt_x</p:attrName>
                                          <p:attrName>ppt_y</p:attrName>
                                        </p:attrNameLst>
                                      </p:cBhvr>
                                    </p:animMotion>
                                  </p:childTnLst>
                                </p:cTn>
                              </p:par>
                              <p:par>
                                <p:cTn id="7" presetID="63" presetClass="path" presetSubtype="0" accel="50000" decel="50000" fill="hold" nodeType="withEffect">
                                  <p:stCondLst>
                                    <p:cond delay="0"/>
                                  </p:stCondLst>
                                  <p:childTnLst>
                                    <p:animMotion origin="layout" path="M 0 0  L 0.25 0  E" pathEditMode="relative" ptsTypes="">
                                      <p:cBhvr>
                                        <p:cTn id="8" dur="2000" fill="hold"/>
                                        <p:tgtEl>
                                          <p:spTgt spid="9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63" presetClass="path" presetSubtype="0" accel="50000" decel="50000" fill="hold" nodeType="clickEffect">
                                  <p:stCondLst>
                                    <p:cond delay="0"/>
                                  </p:stCondLst>
                                  <p:childTnLst>
                                    <p:animMotion origin="layout" path="M 0 0  L 0.25 0  E" pathEditMode="relative" ptsTypes="">
                                      <p:cBhvr>
                                        <p:cTn id="12" dur="2000" fill="hold"/>
                                        <p:tgtEl>
                                          <p:spTgt spid="92"/>
                                        </p:tgtEl>
                                        <p:attrNameLst>
                                          <p:attrName>ppt_x</p:attrName>
                                          <p:attrName>ppt_y</p:attrName>
                                        </p:attrNameLst>
                                      </p:cBhvr>
                                    </p:animMotion>
                                  </p:childTnLst>
                                </p:cTn>
                              </p:par>
                              <p:par>
                                <p:cTn id="13" presetID="63" presetClass="path" presetSubtype="0" accel="50000" decel="50000" fill="hold" grpId="0" nodeType="withEffect">
                                  <p:stCondLst>
                                    <p:cond delay="0"/>
                                  </p:stCondLst>
                                  <p:childTnLst>
                                    <p:animMotion origin="layout" path="M 0 0  L 0.25 0  E" pathEditMode="relative" ptsTypes="">
                                      <p:cBhvr>
                                        <p:cTn id="14" dur="2000" fill="hold"/>
                                        <p:tgtEl>
                                          <p:spTgt spid="85"/>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nodeType="clickEffect">
                                  <p:stCondLst>
                                    <p:cond delay="0"/>
                                  </p:stCondLst>
                                  <p:childTnLst>
                                    <p:animMotion origin="layout" path="M 0 0  L 0.25 0  E" pathEditMode="relative" ptsTypes="">
                                      <p:cBhvr>
                                        <p:cTn id="18" dur="2000" fill="hold"/>
                                        <p:tgtEl>
                                          <p:spTgt spid="90"/>
                                        </p:tgtEl>
                                        <p:attrNameLst>
                                          <p:attrName>ppt_x</p:attrName>
                                          <p:attrName>ppt_y</p:attrName>
                                        </p:attrNameLst>
                                      </p:cBhvr>
                                    </p:animMotion>
                                  </p:childTnLst>
                                </p:cTn>
                              </p:par>
                              <p:par>
                                <p:cTn id="19" presetID="63" presetClass="path" presetSubtype="0" accel="50000" decel="50000" fill="hold" grpId="0" nodeType="withEffect">
                                  <p:stCondLst>
                                    <p:cond delay="0"/>
                                  </p:stCondLst>
                                  <p:childTnLst>
                                    <p:animMotion origin="layout" path="M 0 0  L 0.25 0  E" pathEditMode="relative" ptsTypes="">
                                      <p:cBhvr>
                                        <p:cTn id="20" dur="2000" fill="hold"/>
                                        <p:tgtEl>
                                          <p:spTgt spid="45"/>
                                        </p:tgtEl>
                                        <p:attrNameLst>
                                          <p:attrName>ppt_x</p:attrName>
                                          <p:attrName>ppt_y</p:attrName>
                                        </p:attrNameLst>
                                      </p:cBhvr>
                                    </p:animMotion>
                                  </p:childTnLst>
                                </p:cTn>
                              </p:par>
                            </p:childTnLst>
                          </p:cTn>
                        </p:par>
                      </p:childTnLst>
                    </p:cTn>
                  </p:par>
                  <p:par>
                    <p:cTn id="21" fill="hold">
                      <p:stCondLst>
                        <p:cond delay="indefinite"/>
                      </p:stCondLst>
                      <p:childTnLst>
                        <p:par>
                          <p:cTn id="22" fill="hold">
                            <p:stCondLst>
                              <p:cond delay="0"/>
                            </p:stCondLst>
                            <p:childTnLst>
                              <p:par>
                                <p:cTn id="23" presetID="63" presetClass="path" presetSubtype="0" accel="50000" decel="50000" fill="hold" nodeType="clickEffect">
                                  <p:stCondLst>
                                    <p:cond delay="0"/>
                                  </p:stCondLst>
                                  <p:childTnLst>
                                    <p:animMotion origin="layout" path="M 0 0  L 0.25 0  E" pathEditMode="relative" ptsTypes="">
                                      <p:cBhvr>
                                        <p:cTn id="24" dur="2000" fill="hold"/>
                                        <p:tgtEl>
                                          <p:spTgt spid="89"/>
                                        </p:tgtEl>
                                        <p:attrNameLst>
                                          <p:attrName>ppt_x</p:attrName>
                                          <p:attrName>ppt_y</p:attrName>
                                        </p:attrNameLst>
                                      </p:cBhvr>
                                    </p:animMotion>
                                  </p:childTnLst>
                                </p:cTn>
                              </p:par>
                              <p:par>
                                <p:cTn id="25" presetID="63" presetClass="path" presetSubtype="0" accel="50000" decel="50000" fill="hold" grpId="0" nodeType="withEffect">
                                  <p:stCondLst>
                                    <p:cond delay="0"/>
                                  </p:stCondLst>
                                  <p:childTnLst>
                                    <p:animMotion origin="layout" path="M 0 0  L 0.25 0  E" pathEditMode="relative" ptsTypes="">
                                      <p:cBhvr>
                                        <p:cTn id="26" dur="2000" fill="hold"/>
                                        <p:tgtEl>
                                          <p:spTgt spid="48"/>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63" presetClass="path" presetSubtype="0" accel="50000" decel="50000" fill="hold" nodeType="clickEffect">
                                  <p:stCondLst>
                                    <p:cond delay="0"/>
                                  </p:stCondLst>
                                  <p:childTnLst>
                                    <p:animMotion origin="layout" path="M 0 0  L 0.25 0  E" pathEditMode="relative" ptsTypes="">
                                      <p:cBhvr>
                                        <p:cTn id="30" dur="2000" fill="hold"/>
                                        <p:tgtEl>
                                          <p:spTgt spid="65541"/>
                                        </p:tgtEl>
                                        <p:attrNameLst>
                                          <p:attrName>ppt_x</p:attrName>
                                          <p:attrName>ppt_y</p:attrName>
                                        </p:attrNameLst>
                                      </p:cBhvr>
                                    </p:animMotion>
                                  </p:childTnLst>
                                </p:cTn>
                              </p:par>
                              <p:par>
                                <p:cTn id="31" presetID="63" presetClass="path" presetSubtype="0" accel="50000" decel="50000" fill="hold" grpId="0" nodeType="withEffect">
                                  <p:stCondLst>
                                    <p:cond delay="0"/>
                                  </p:stCondLst>
                                  <p:childTnLst>
                                    <p:animMotion origin="layout" path="M 0 0  L 0.25 0  E" pathEditMode="relative" ptsTypes="">
                                      <p:cBhvr>
                                        <p:cTn id="32" dur="2000" fill="hold"/>
                                        <p:tgtEl>
                                          <p:spTgt spid="5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8" grpId="0" animBg="1"/>
      <p:bldP spid="57" grpId="0" animBg="1"/>
      <p:bldP spid="8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370007" y="998435"/>
            <a:ext cx="8213805" cy="730885"/>
          </a:xfrm>
          <a:prstGeom prst="rect">
            <a:avLst/>
          </a:prstGeom>
          <a:noFill/>
        </p:spPr>
        <p:txBody>
          <a:bodyPr wrap="square" rtlCol="0" anchor="t">
            <a:spAutoFit/>
          </a:bodyPr>
          <a:lstStyle/>
          <a:p>
            <a:pPr indent="457200">
              <a:lnSpc>
                <a:spcPct val="130000"/>
              </a:lnSpc>
            </a:pPr>
            <a:r>
              <a:rPr lang="zh-CN" altLang="en-US" sz="3200" b="1" dirty="0">
                <a:latin typeface="黑体" panose="02010600030101010101" charset="-122"/>
                <a:ea typeface="黑体" panose="02010600030101010101" charset="-122"/>
                <a:cs typeface="黑体" panose="02010600030101010101" charset="-122"/>
              </a:rPr>
              <a:t>朗读课文，总结每个自然段的含义。          </a:t>
            </a:r>
            <a:endParaRPr lang="zh-CN" altLang="en-US" sz="3200" b="1" dirty="0">
              <a:latin typeface="黑体" panose="02010600030101010101" charset="-122"/>
              <a:ea typeface="黑体" panose="02010600030101010101" charset="-122"/>
              <a:cs typeface="黑体" panose="02010600030101010101" charset="-122"/>
            </a:endParaRPr>
          </a:p>
        </p:txBody>
      </p:sp>
      <p:sp>
        <p:nvSpPr>
          <p:cNvPr id="19" name="文本框 14"/>
          <p:cNvSpPr txBox="1"/>
          <p:nvPr/>
        </p:nvSpPr>
        <p:spPr>
          <a:xfrm>
            <a:off x="536936" y="436158"/>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整体感知</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21" name="Text Box 3"/>
          <p:cNvSpPr txBox="1">
            <a:spLocks noChangeArrowheads="1"/>
          </p:cNvSpPr>
          <p:nvPr/>
        </p:nvSpPr>
        <p:spPr bwMode="auto">
          <a:xfrm>
            <a:off x="855980" y="1830070"/>
            <a:ext cx="7242175" cy="521970"/>
          </a:xfrm>
          <a:prstGeom prst="rect">
            <a:avLst/>
          </a:prstGeom>
          <a:noFill/>
          <a:ln w="9525">
            <a:noFill/>
            <a:miter lim="800000"/>
          </a:ln>
          <a:effectLst/>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第一自然段：从小到大介绍中国少年的责任。</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2" name="Text Box 4"/>
          <p:cNvSpPr txBox="1">
            <a:spLocks noChangeArrowheads="1"/>
          </p:cNvSpPr>
          <p:nvPr/>
        </p:nvSpPr>
        <p:spPr bwMode="auto">
          <a:xfrm>
            <a:off x="855980" y="2435225"/>
            <a:ext cx="7581265" cy="521970"/>
          </a:xfrm>
          <a:prstGeom prst="rect">
            <a:avLst/>
          </a:prstGeom>
          <a:noFill/>
          <a:ln w="9525">
            <a:noFill/>
            <a:miter lim="800000"/>
          </a:ln>
          <a:effectLst/>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第二自然段：用歌颂少年中国的蓬勃生命力。</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5" name="Text Box 5"/>
          <p:cNvSpPr txBox="1">
            <a:spLocks noChangeArrowheads="1"/>
          </p:cNvSpPr>
          <p:nvPr/>
        </p:nvSpPr>
        <p:spPr bwMode="auto">
          <a:xfrm>
            <a:off x="855980" y="2957195"/>
            <a:ext cx="7320915" cy="953135"/>
          </a:xfrm>
          <a:prstGeom prst="rect">
            <a:avLst/>
          </a:prstGeom>
          <a:noFill/>
          <a:ln w="9525">
            <a:noFill/>
            <a:miter lim="800000"/>
          </a:ln>
          <a:effectLst/>
        </p:spPr>
        <p:txBody>
          <a:bodyPr wrap="square">
            <a:spAutoFit/>
          </a:bodyPr>
          <a:lstStyle/>
          <a:p>
            <a:pPr>
              <a:spcBef>
                <a:spcPct val="50000"/>
              </a:spcBef>
            </a:pPr>
            <a:r>
              <a:rPr lang="zh-CN" altLang="en-US" sz="2800" b="1" dirty="0">
                <a:solidFill>
                  <a:srgbClr val="FF0000"/>
                </a:solidFill>
                <a:latin typeface="楷体" panose="02010609060101010101" pitchFamily="49" charset="-122"/>
                <a:ea typeface="楷体" panose="02010609060101010101" pitchFamily="49" charset="-122"/>
              </a:rPr>
              <a:t>第三自然段：抒发对少年中国和中国少年的赞美之情。</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1907704" y="1328082"/>
            <a:ext cx="6768752" cy="1210945"/>
          </a:xfrm>
          <a:prstGeom prst="rect">
            <a:avLst/>
          </a:prstGeom>
          <a:noFill/>
        </p:spPr>
        <p:txBody>
          <a:bodyPr wrap="square" rtlCol="0" anchor="t">
            <a:spAutoFit/>
          </a:bodyPr>
          <a:lstStyle/>
          <a:p>
            <a:pPr>
              <a:lnSpc>
                <a:spcPct val="130000"/>
              </a:lnSpc>
            </a:pPr>
            <a:r>
              <a:rPr lang="zh-CN" altLang="en-US" sz="2800" dirty="0">
                <a:latin typeface="+mj-ea"/>
                <a:ea typeface="+mj-ea"/>
              </a:rPr>
              <a:t>自由朗读第一自然段，思考：这一自然段从那些方面体现了少年对国家的影响？</a:t>
            </a:r>
            <a:endParaRPr lang="zh-CN" altLang="en-US" sz="2800" dirty="0">
              <a:latin typeface="+mj-ea"/>
              <a:ea typeface="+mj-ea"/>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4985" y="1094105"/>
            <a:ext cx="1392555" cy="1996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918" y="696387"/>
            <a:ext cx="8352928" cy="2554545"/>
          </a:xfrm>
          <a:prstGeom prst="rect">
            <a:avLst/>
          </a:prstGeom>
          <a:ln>
            <a:solidFill>
              <a:schemeClr val="accent1"/>
            </a:solidFill>
          </a:ln>
        </p:spPr>
        <p:txBody>
          <a:bodyPr wrap="square">
            <a:spAutoFit/>
          </a:bodyPr>
          <a:lstStyle/>
          <a:p>
            <a:r>
              <a:rPr lang="zh-CN" altLang="en-US" sz="3200" dirty="0">
                <a:latin typeface="楷体" panose="02010609060101010101" pitchFamily="49" charset="-122"/>
                <a:ea typeface="楷体" panose="02010609060101010101" pitchFamily="49" charset="-122"/>
              </a:rPr>
              <a:t>    故今日之责任，不在他人，而全在少年。少年智则国智，少年富则国富，少年强则国强，少年独立则国独立，少年自由则国自由，少年进步则国进步，少年胜于欧洲，则国胜于欧洲，少年雄于地球，则国雄于地球。</a:t>
            </a:r>
            <a:endParaRPr lang="zh-CN" altLang="en-US" sz="3200" dirty="0">
              <a:latin typeface="楷体" panose="02010609060101010101" pitchFamily="49" charset="-122"/>
              <a:ea typeface="楷体" panose="02010609060101010101" pitchFamily="49" charset="-122"/>
            </a:endParaRPr>
          </a:p>
        </p:txBody>
      </p:sp>
      <p:grpSp>
        <p:nvGrpSpPr>
          <p:cNvPr id="4" name="组合 3"/>
          <p:cNvGrpSpPr/>
          <p:nvPr/>
        </p:nvGrpSpPr>
        <p:grpSpPr>
          <a:xfrm>
            <a:off x="1039495" y="3275965"/>
            <a:ext cx="3493770" cy="1397000"/>
            <a:chOff x="1637" y="5159"/>
            <a:chExt cx="5502" cy="220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37" y="5159"/>
              <a:ext cx="1340" cy="1098"/>
            </a:xfrm>
            <a:prstGeom prst="rect">
              <a:avLst/>
            </a:prstGeom>
          </p:spPr>
        </p:pic>
        <p:sp>
          <p:nvSpPr>
            <p:cNvPr id="17" name="文本框 10"/>
            <p:cNvSpPr txBox="1"/>
            <p:nvPr/>
          </p:nvSpPr>
          <p:spPr>
            <a:xfrm>
              <a:off x="2941" y="5483"/>
              <a:ext cx="2395" cy="774"/>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endParaRPr lang="zh-CN" altLang="en-US" sz="2600" b="1" dirty="0">
                <a:latin typeface="宋体" panose="02010600030101010101" pitchFamily="2" charset="-122"/>
                <a:ea typeface="宋体" panose="02010600030101010101" pitchFamily="2" charset="-122"/>
              </a:endParaRPr>
            </a:p>
          </p:txBody>
        </p:sp>
        <p:sp>
          <p:nvSpPr>
            <p:cNvPr id="3" name="圆角矩形 2"/>
            <p:cNvSpPr/>
            <p:nvPr/>
          </p:nvSpPr>
          <p:spPr>
            <a:xfrm>
              <a:off x="1637" y="6429"/>
              <a:ext cx="5503" cy="93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latin typeface="楷体" panose="02010609060101010101" pitchFamily="49" charset="-122"/>
                  <a:ea typeface="楷体" panose="02010609060101010101" pitchFamily="49" charset="-122"/>
                </a:rPr>
                <a:t>要读出磅礴的气势</a:t>
              </a:r>
              <a:endParaRPr lang="zh-CN" altLang="en-US" sz="2800" b="1">
                <a:solidFill>
                  <a:srgbClr val="FF0000"/>
                </a:solidFill>
                <a:latin typeface="楷体" panose="02010609060101010101" pitchFamily="49" charset="-122"/>
                <a:ea typeface="楷体" panose="02010609060101010101" pitchFamily="49" charset="-122"/>
              </a:endParaRPr>
            </a:p>
          </p:txBody>
        </p:sp>
      </p:grpSp>
      <p:sp>
        <p:nvSpPr>
          <p:cNvPr id="5" name="圆角矩形 4"/>
          <p:cNvSpPr/>
          <p:nvPr/>
        </p:nvSpPr>
        <p:spPr>
          <a:xfrm>
            <a:off x="1259205" y="1203960"/>
            <a:ext cx="504190"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111625" y="1203960"/>
            <a:ext cx="504190"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6960870" y="1203960"/>
            <a:ext cx="504190"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259205" y="1722120"/>
            <a:ext cx="854075"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027295" y="1707515"/>
            <a:ext cx="740410"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64185" y="2211070"/>
            <a:ext cx="873125"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24425" y="2225675"/>
            <a:ext cx="843280"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2013585" y="2714625"/>
            <a:ext cx="925830"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爆炸形 1 13"/>
          <p:cNvSpPr/>
          <p:nvPr/>
        </p:nvSpPr>
        <p:spPr>
          <a:xfrm>
            <a:off x="5476875" y="3275330"/>
            <a:ext cx="2088515" cy="1397635"/>
          </a:xfrm>
          <a:prstGeom prst="irregularSeal1">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FFFF00"/>
                </a:solidFill>
                <a:latin typeface="宋体" panose="02010600030101010101" pitchFamily="2" charset="-122"/>
                <a:ea typeface="宋体" panose="02010600030101010101" pitchFamily="2" charset="-122"/>
              </a:rPr>
              <a:t>层层</a:t>
            </a:r>
            <a:endParaRPr lang="zh-CN" altLang="en-US" sz="2400">
              <a:solidFill>
                <a:srgbClr val="FFFF00"/>
              </a:solidFill>
              <a:latin typeface="宋体" panose="02010600030101010101" pitchFamily="2" charset="-122"/>
              <a:ea typeface="宋体" panose="02010600030101010101" pitchFamily="2" charset="-122"/>
            </a:endParaRPr>
          </a:p>
          <a:p>
            <a:pPr algn="ctr"/>
            <a:r>
              <a:rPr lang="zh-CN" altLang="en-US" sz="2400">
                <a:solidFill>
                  <a:srgbClr val="FFFF00"/>
                </a:solidFill>
                <a:latin typeface="宋体" panose="02010600030101010101" pitchFamily="2" charset="-122"/>
                <a:ea typeface="宋体" panose="02010600030101010101" pitchFamily="2" charset="-122"/>
              </a:rPr>
              <a:t>深入</a:t>
            </a:r>
            <a:endParaRPr lang="zh-CN" altLang="en-US" sz="2400">
              <a:solidFill>
                <a:srgbClr val="FFFF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heel(1)">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dissolve">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p:bldP spid="7" grpId="0" bldLvl="0" animBg="1"/>
      <p:bldP spid="8" grpId="0" bldLvl="0" animBg="1"/>
      <p:bldP spid="9" grpId="0" bldLvl="0" animBg="1"/>
      <p:bldP spid="10" grpId="0" bldLvl="0" animBg="1"/>
      <p:bldP spid="12" grpId="0" bldLvl="0" animBg="1"/>
      <p:bldP spid="13" grpId="0" bldLvl="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0"/>
          <p:cNvSpPr/>
          <p:nvPr/>
        </p:nvSpPr>
        <p:spPr>
          <a:xfrm>
            <a:off x="591480" y="988005"/>
            <a:ext cx="8455025" cy="3023905"/>
          </a:xfrm>
          <a:prstGeom prst="rect">
            <a:avLst/>
          </a:prstGeom>
          <a:noFill/>
          <a:ln w="9525">
            <a:noFill/>
          </a:ln>
        </p:spPr>
        <p:txBody>
          <a:bodyPr wrap="square" lIns="68580" tIns="34290" rIns="68580" bIns="34290">
            <a:spAutoFit/>
          </a:bodyPr>
          <a:lstStyle/>
          <a:p>
            <a:pPr>
              <a:lnSpc>
                <a:spcPct val="120000"/>
              </a:lnSpc>
            </a:pPr>
            <a:r>
              <a:rPr lang="zh-CN" altLang="en-US" sz="3200" b="1" dirty="0">
                <a:latin typeface="黑体" panose="02010600030101010101" charset="-122"/>
                <a:ea typeface="黑体" panose="02010600030101010101" charset="-122"/>
              </a:rPr>
              <a:t>一、选择题。</a:t>
            </a:r>
            <a:endParaRPr lang="zh-CN" altLang="en-US" sz="3200" b="1" dirty="0">
              <a:latin typeface="黑体" panose="02010600030101010101" charset="-122"/>
              <a:ea typeface="黑体" panose="02010600030101010101" charset="-122"/>
            </a:endParaRPr>
          </a:p>
          <a:p>
            <a:pPr>
              <a:lnSpc>
                <a:spcPct val="120000"/>
              </a:lnSpc>
            </a:pPr>
            <a:r>
              <a:rPr lang="zh-CN" altLang="en-US" sz="3200" b="1" dirty="0">
                <a:latin typeface="Songti SC" panose="02010600040101010101" pitchFamily="2" charset="-122"/>
                <a:ea typeface="Songti SC" panose="02010600040101010101" pitchFamily="2" charset="-122"/>
              </a:rPr>
              <a:t>　　作者认为复兴祖国的责任全在（　　）</a:t>
            </a:r>
            <a:endParaRPr lang="zh-CN" altLang="en-US" sz="3200" b="1" dirty="0">
              <a:latin typeface="Songti SC" panose="02010600040101010101" pitchFamily="2" charset="-122"/>
              <a:ea typeface="Songti SC" panose="02010600040101010101" pitchFamily="2" charset="-122"/>
            </a:endParaRPr>
          </a:p>
          <a:p>
            <a:pPr>
              <a:lnSpc>
                <a:spcPct val="120000"/>
              </a:lnSpc>
            </a:pPr>
            <a:r>
              <a:rPr lang="zh-CN" altLang="en-US" sz="3200" b="1" dirty="0">
                <a:latin typeface="Songti SC" panose="02010600040101010101" pitchFamily="2" charset="-122"/>
                <a:ea typeface="Songti SC" panose="02010600040101010101" pitchFamily="2" charset="-122"/>
              </a:rPr>
              <a:t>　　</a:t>
            </a:r>
            <a:r>
              <a:rPr lang="en-US" altLang="zh-CN" sz="3200" b="1" dirty="0">
                <a:latin typeface="Songti SC" panose="02010600040101010101" pitchFamily="2" charset="-122"/>
                <a:ea typeface="Songti SC" panose="02010600040101010101" pitchFamily="2" charset="-122"/>
              </a:rPr>
              <a:t>A.</a:t>
            </a:r>
            <a:r>
              <a:rPr lang="zh-CN" altLang="en-US" sz="3200" b="1" dirty="0">
                <a:latin typeface="Songti SC" panose="02010600040101010101" pitchFamily="2" charset="-122"/>
                <a:ea typeface="Songti SC" panose="02010600040101010101" pitchFamily="2" charset="-122"/>
              </a:rPr>
              <a:t>少年     　</a:t>
            </a:r>
            <a:endParaRPr lang="en-US" altLang="zh-CN" sz="3200" b="1" dirty="0">
              <a:latin typeface="Songti SC" panose="02010600040101010101" pitchFamily="2" charset="-122"/>
              <a:ea typeface="Songti SC" panose="02010600040101010101" pitchFamily="2" charset="-122"/>
            </a:endParaRPr>
          </a:p>
          <a:p>
            <a:pPr>
              <a:lnSpc>
                <a:spcPct val="120000"/>
              </a:lnSpc>
            </a:pPr>
            <a:r>
              <a:rPr lang="zh-CN" altLang="en-US" sz="3200" b="1" dirty="0">
                <a:latin typeface="Songti SC" panose="02010600040101010101" pitchFamily="2" charset="-122"/>
                <a:ea typeface="Songti SC" panose="02010600040101010101" pitchFamily="2" charset="-122"/>
              </a:rPr>
              <a:t>　　</a:t>
            </a:r>
            <a:r>
              <a:rPr lang="en-US" altLang="zh-CN" sz="3200" b="1" dirty="0">
                <a:latin typeface="Songti SC" panose="02010600040101010101" pitchFamily="2" charset="-122"/>
                <a:ea typeface="Songti SC" panose="02010600040101010101" pitchFamily="2" charset="-122"/>
              </a:rPr>
              <a:t>B.</a:t>
            </a:r>
            <a:r>
              <a:rPr lang="zh-CN" altLang="en-US" sz="3200" b="1" dirty="0">
                <a:latin typeface="Songti SC" panose="02010600040101010101" pitchFamily="2" charset="-122"/>
                <a:ea typeface="Songti SC" panose="02010600040101010101" pitchFamily="2" charset="-122"/>
              </a:rPr>
              <a:t>中年</a:t>
            </a:r>
            <a:endParaRPr lang="en-US" altLang="zh-CN" sz="3200" b="1" dirty="0">
              <a:latin typeface="Songti SC" panose="02010600040101010101" pitchFamily="2" charset="-122"/>
              <a:ea typeface="Songti SC" panose="02010600040101010101" pitchFamily="2" charset="-122"/>
            </a:endParaRPr>
          </a:p>
          <a:p>
            <a:pPr>
              <a:lnSpc>
                <a:spcPct val="120000"/>
              </a:lnSpc>
            </a:pPr>
            <a:r>
              <a:rPr lang="zh-CN" altLang="en-US" sz="3200" b="1" dirty="0">
                <a:latin typeface="Songti SC" panose="02010600040101010101" pitchFamily="2" charset="-122"/>
                <a:ea typeface="Songti SC" panose="02010600040101010101" pitchFamily="2" charset="-122"/>
              </a:rPr>
              <a:t>　　</a:t>
            </a:r>
            <a:r>
              <a:rPr lang="en-US" altLang="zh-CN" sz="3200" b="1" dirty="0">
                <a:latin typeface="Songti SC" panose="02010600040101010101" pitchFamily="2" charset="-122"/>
                <a:ea typeface="Songti SC" panose="02010600040101010101" pitchFamily="2" charset="-122"/>
              </a:rPr>
              <a:t>C.</a:t>
            </a:r>
            <a:r>
              <a:rPr lang="zh-CN" altLang="en-US" sz="3200" b="1" dirty="0">
                <a:latin typeface="Songti SC" panose="02010600040101010101" pitchFamily="2" charset="-122"/>
                <a:ea typeface="Songti SC" panose="02010600040101010101" pitchFamily="2" charset="-122"/>
              </a:rPr>
              <a:t>知识分子</a:t>
            </a:r>
            <a:endParaRPr lang="zh-CN" altLang="en-US" sz="3200" b="1" dirty="0">
              <a:latin typeface="Songti SC" panose="02010600040101010101" pitchFamily="2" charset="-122"/>
              <a:ea typeface="Songti SC" panose="02010600040101010101" pitchFamily="2" charset="-122"/>
            </a:endParaRPr>
          </a:p>
        </p:txBody>
      </p:sp>
      <p:sp>
        <p:nvSpPr>
          <p:cNvPr id="17" name="文本框 14"/>
          <p:cNvSpPr txBox="1"/>
          <p:nvPr/>
        </p:nvSpPr>
        <p:spPr>
          <a:xfrm>
            <a:off x="624428" y="411510"/>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5" name="矩形 4"/>
          <p:cNvSpPr/>
          <p:nvPr/>
        </p:nvSpPr>
        <p:spPr>
          <a:xfrm>
            <a:off x="7492721" y="1639565"/>
            <a:ext cx="319639" cy="500137"/>
          </a:xfrm>
          <a:prstGeom prst="rect">
            <a:avLst/>
          </a:prstGeom>
          <a:noFill/>
          <a:ln w="9525">
            <a:noFill/>
          </a:ln>
        </p:spPr>
        <p:txBody>
          <a:bodyPr wrap="none" lIns="68580" tIns="34290" rIns="68580" bIns="34290">
            <a:spAutoFit/>
          </a:bodyPr>
          <a:lstStyle/>
          <a:p>
            <a:r>
              <a:rPr lang="en-US" altLang="zh-CN" sz="2800" b="1" dirty="0">
                <a:solidFill>
                  <a:srgbClr val="FF0000"/>
                </a:solidFill>
                <a:latin typeface="黑体" panose="02010600030101010101" charset="-122"/>
                <a:ea typeface="黑体" panose="02010600030101010101" charset="-122"/>
              </a:rPr>
              <a:t>A</a:t>
            </a:r>
            <a:endParaRPr lang="zh-CN" altLang="en-US" sz="2800" b="1" dirty="0">
              <a:solidFill>
                <a:srgbClr val="FF0000"/>
              </a:solidFill>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0"/>
          <p:cNvSpPr/>
          <p:nvPr/>
        </p:nvSpPr>
        <p:spPr>
          <a:xfrm>
            <a:off x="323528" y="1431001"/>
            <a:ext cx="8455025" cy="2432974"/>
          </a:xfrm>
          <a:prstGeom prst="rect">
            <a:avLst/>
          </a:prstGeom>
          <a:noFill/>
          <a:ln w="9525">
            <a:noFill/>
          </a:ln>
        </p:spPr>
        <p:txBody>
          <a:bodyPr wrap="square" lIns="68580" tIns="34290" rIns="68580" bIns="34290">
            <a:spAutoFit/>
          </a:bodyPr>
          <a:lstStyle/>
          <a:p>
            <a:pPr>
              <a:lnSpc>
                <a:spcPct val="120000"/>
              </a:lnSpc>
            </a:pPr>
            <a:r>
              <a:rPr lang="zh-CN" altLang="en-US" sz="3200" b="1" dirty="0">
                <a:latin typeface="黑体" panose="02010600030101010101" charset="-122"/>
                <a:ea typeface="黑体" panose="02010600030101010101" charset="-122"/>
              </a:rPr>
              <a:t>　　</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百兽震惶”的 “惶”读</a:t>
            </a:r>
            <a:r>
              <a:rPr lang="en-US" altLang="zh-CN" sz="3200" dirty="0" err="1">
                <a:latin typeface="黑体" panose="02010600030101010101" charset="-122"/>
                <a:ea typeface="黑体" panose="02010600030101010101" charset="-122"/>
              </a:rPr>
              <a:t>huáng</a:t>
            </a:r>
            <a:r>
              <a:rPr lang="en-US" altLang="zh-CN" sz="3200" dirty="0"/>
              <a:t> </a:t>
            </a:r>
            <a:r>
              <a:rPr lang="zh-CN" altLang="en-US" sz="3200" b="1" dirty="0">
                <a:latin typeface="楷体" panose="02010609060101010101" pitchFamily="49" charset="-122"/>
                <a:ea typeface="楷体" panose="02010609060101010101" pitchFamily="49" charset="-122"/>
              </a:rPr>
              <a:t>，不读</a:t>
            </a:r>
            <a:r>
              <a:rPr lang="en-US" altLang="zh-CN" sz="3200" dirty="0" err="1">
                <a:latin typeface="黑体" panose="02010600030101010101" charset="-122"/>
                <a:ea typeface="黑体" panose="02010600030101010101" charset="-122"/>
              </a:rPr>
              <a:t>huán</a:t>
            </a:r>
            <a:r>
              <a:rPr lang="zh-CN" altLang="en-US" sz="3200" b="1" dirty="0">
                <a:latin typeface="楷体" panose="02010609060101010101" pitchFamily="49" charset="-122"/>
                <a:ea typeface="楷体" panose="02010609060101010101" pitchFamily="49" charset="-122"/>
              </a:rPr>
              <a:t>。（　　）</a:t>
            </a:r>
            <a:endParaRPr lang="en-US" altLang="zh-CN" sz="3200" b="1" dirty="0">
              <a:latin typeface="楷体" panose="02010609060101010101" pitchFamily="49" charset="-122"/>
              <a:ea typeface="楷体" panose="02010609060101010101" pitchFamily="49" charset="-122"/>
            </a:endParaRPr>
          </a:p>
          <a:p>
            <a:pPr>
              <a:lnSpc>
                <a:spcPct val="120000"/>
              </a:lnSpc>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地履其黄”的“履”读</a:t>
            </a:r>
            <a:r>
              <a:rPr lang="en-US" altLang="zh-CN" sz="3200" dirty="0" err="1">
                <a:latin typeface="黑体" panose="02010600030101010101" charset="-122"/>
                <a:ea typeface="黑体" panose="02010600030101010101" charset="-122"/>
              </a:rPr>
              <a:t>liǚ</a:t>
            </a:r>
            <a:r>
              <a:rPr lang="en-US" altLang="zh-CN" sz="3200" dirty="0">
                <a:latin typeface="黑体" panose="02010600030101010101" charset="-122"/>
                <a:ea typeface="黑体" panose="02010600030101010101" charset="-122"/>
              </a:rPr>
              <a:t> </a:t>
            </a:r>
            <a:r>
              <a:rPr lang="zh-CN" altLang="en-US" sz="3200" b="1" dirty="0">
                <a:latin typeface="楷体" panose="02010609060101010101" pitchFamily="49" charset="-122"/>
                <a:ea typeface="楷体" panose="02010609060101010101" pitchFamily="49" charset="-122"/>
              </a:rPr>
              <a:t>， 不</a:t>
            </a:r>
            <a:r>
              <a:rPr lang="en-US" altLang="zh-CN" sz="3200" dirty="0" err="1">
                <a:latin typeface="黑体" panose="02010600030101010101" charset="-122"/>
                <a:ea typeface="黑体" panose="02010600030101010101" charset="-122"/>
              </a:rPr>
              <a:t>lǚ</a:t>
            </a:r>
            <a:r>
              <a:rPr lang="en-US" altLang="zh-CN" sz="3200" dirty="0">
                <a:latin typeface="黑体" panose="02010600030101010101" charset="-122"/>
                <a:ea typeface="黑体" panose="02010600030101010101" charset="-122"/>
              </a:rPr>
              <a:t> </a:t>
            </a:r>
            <a:r>
              <a:rPr lang="zh-CN" altLang="en-US" sz="3200" b="1" dirty="0">
                <a:latin typeface="楷体" panose="02010609060101010101" pitchFamily="49" charset="-122"/>
                <a:ea typeface="楷体" panose="02010609060101010101" pitchFamily="49" charset="-122"/>
              </a:rPr>
              <a:t>。（　　）</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2267744" y="2067694"/>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0030101010101" charset="-122"/>
                <a:ea typeface="黑体" panose="02010600030101010101" charset="-122"/>
              </a:rPr>
              <a:t>√</a:t>
            </a:r>
            <a:endParaRPr lang="zh-CN" altLang="en-US" sz="2800" b="1" dirty="0">
              <a:solidFill>
                <a:srgbClr val="FF0000"/>
              </a:solidFill>
              <a:latin typeface="黑体" panose="02010600030101010101" charset="-122"/>
              <a:ea typeface="黑体" panose="02010600030101010101" charset="-122"/>
            </a:endParaRPr>
          </a:p>
        </p:txBody>
      </p:sp>
      <p:sp>
        <p:nvSpPr>
          <p:cNvPr id="4" name="矩形 3"/>
          <p:cNvSpPr/>
          <p:nvPr/>
        </p:nvSpPr>
        <p:spPr>
          <a:xfrm>
            <a:off x="1043608" y="3219822"/>
            <a:ext cx="499176" cy="500137"/>
          </a:xfrm>
          <a:prstGeom prst="rect">
            <a:avLst/>
          </a:prstGeom>
          <a:noFill/>
          <a:ln w="9525">
            <a:noFill/>
          </a:ln>
        </p:spPr>
        <p:txBody>
          <a:bodyPr wrap="none" lIns="68580" tIns="34290" rIns="68580" bIns="34290">
            <a:spAutoFit/>
          </a:bodyPr>
          <a:lstStyle/>
          <a:p>
            <a:r>
              <a:rPr lang="en-US" altLang="zh-CN" sz="2800" b="1" dirty="0">
                <a:solidFill>
                  <a:srgbClr val="FF0000"/>
                </a:solidFill>
                <a:latin typeface="黑体" panose="02010600030101010101" charset="-122"/>
                <a:ea typeface="黑体" panose="02010600030101010101" charset="-122"/>
              </a:rPr>
              <a:t>×</a:t>
            </a:r>
            <a:endParaRPr lang="zh-CN" altLang="en-US" sz="2800" b="1" dirty="0">
              <a:solidFill>
                <a:srgbClr val="FF0000"/>
              </a:solidFill>
              <a:latin typeface="黑体" panose="02010600030101010101" charset="-122"/>
              <a:ea typeface="黑体" panose="02010600030101010101" charset="-122"/>
            </a:endParaRPr>
          </a:p>
        </p:txBody>
      </p:sp>
      <p:sp>
        <p:nvSpPr>
          <p:cNvPr id="2" name="矩形 1"/>
          <p:cNvSpPr/>
          <p:nvPr/>
        </p:nvSpPr>
        <p:spPr>
          <a:xfrm>
            <a:off x="323528" y="627534"/>
            <a:ext cx="3041015" cy="583565"/>
          </a:xfrm>
          <a:prstGeom prst="rect">
            <a:avLst/>
          </a:prstGeom>
        </p:spPr>
        <p:txBody>
          <a:bodyPr wrap="none">
            <a:spAutoFit/>
          </a:bodyPr>
          <a:lstStyle/>
          <a:p>
            <a:r>
              <a:rPr lang="zh-CN" altLang="en-US" sz="3200" b="1" dirty="0">
                <a:latin typeface="黑体" panose="02010600030101010101" charset="-122"/>
                <a:ea typeface="黑体" panose="02010600030101010101" charset="-122"/>
              </a:rPr>
              <a:t>二、判断对错。</a:t>
            </a:r>
            <a:endParaRPr lang="zh-CN" altLang="en-US" sz="3200" b="1" dirty="0">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0"/>
          <p:cNvSpPr/>
          <p:nvPr/>
        </p:nvSpPr>
        <p:spPr>
          <a:xfrm>
            <a:off x="499504" y="627534"/>
            <a:ext cx="7600888" cy="659130"/>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黑体" panose="02010600030101010101" charset="-122"/>
                <a:ea typeface="黑体" panose="02010600030101010101" charset="-122"/>
              </a:rPr>
              <a:t>三、将下列搭配恰当的词语用线连起来。</a:t>
            </a:r>
            <a:endParaRPr lang="zh-CN" altLang="en-US" sz="3200" b="1" dirty="0">
              <a:latin typeface="黑体" panose="02010600030101010101" charset="-122"/>
              <a:ea typeface="黑体" panose="02010600030101010101" charset="-122"/>
            </a:endParaRPr>
          </a:p>
        </p:txBody>
      </p:sp>
      <p:sp>
        <p:nvSpPr>
          <p:cNvPr id="3" name="矩形 20"/>
          <p:cNvSpPr/>
          <p:nvPr/>
        </p:nvSpPr>
        <p:spPr>
          <a:xfrm>
            <a:off x="1331640" y="1491630"/>
            <a:ext cx="2088232"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Kaiti SC" panose="02010600040101010101" pitchFamily="2" charset="-122"/>
                <a:ea typeface="Kaiti SC" panose="02010600040101010101" pitchFamily="2" charset="-122"/>
              </a:rPr>
              <a:t>少年智则</a:t>
            </a:r>
            <a:endParaRPr lang="zh-CN" altLang="en-US" sz="3200" b="1" dirty="0">
              <a:latin typeface="Kaiti SC" panose="02010600040101010101" pitchFamily="2" charset="-122"/>
              <a:ea typeface="Kaiti SC" panose="02010600040101010101" pitchFamily="2" charset="-122"/>
            </a:endParaRPr>
          </a:p>
        </p:txBody>
      </p:sp>
      <p:sp>
        <p:nvSpPr>
          <p:cNvPr id="4" name="矩形 20"/>
          <p:cNvSpPr/>
          <p:nvPr/>
        </p:nvSpPr>
        <p:spPr>
          <a:xfrm>
            <a:off x="1403648" y="2188151"/>
            <a:ext cx="2160240"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Kaiti SC" panose="02010600040101010101" pitchFamily="2" charset="-122"/>
                <a:ea typeface="Kaiti SC" panose="02010600040101010101" pitchFamily="2" charset="-122"/>
              </a:rPr>
              <a:t>少年富则</a:t>
            </a:r>
            <a:endParaRPr lang="zh-CN" altLang="en-US" sz="3200" b="1" dirty="0">
              <a:latin typeface="Kaiti SC" panose="02010600040101010101" pitchFamily="2" charset="-122"/>
              <a:ea typeface="Kaiti SC" panose="02010600040101010101" pitchFamily="2" charset="-122"/>
            </a:endParaRPr>
          </a:p>
        </p:txBody>
      </p:sp>
      <p:sp>
        <p:nvSpPr>
          <p:cNvPr id="5" name="矩形 20"/>
          <p:cNvSpPr/>
          <p:nvPr/>
        </p:nvSpPr>
        <p:spPr>
          <a:xfrm>
            <a:off x="1331640" y="2884671"/>
            <a:ext cx="1944216" cy="660181"/>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Kaiti SC" panose="02010600040101010101" pitchFamily="2" charset="-122"/>
                <a:ea typeface="Kaiti SC" panose="02010600040101010101" pitchFamily="2" charset="-122"/>
              </a:rPr>
              <a:t>少年强则</a:t>
            </a:r>
            <a:endParaRPr lang="zh-CN" altLang="en-US" sz="3200" b="1" dirty="0">
              <a:latin typeface="Kaiti SC" panose="02010600040101010101" pitchFamily="2" charset="-122"/>
              <a:ea typeface="Kaiti SC" panose="02010600040101010101" pitchFamily="2" charset="-122"/>
            </a:endParaRPr>
          </a:p>
        </p:txBody>
      </p:sp>
      <p:sp>
        <p:nvSpPr>
          <p:cNvPr id="6" name="矩形 20"/>
          <p:cNvSpPr/>
          <p:nvPr/>
        </p:nvSpPr>
        <p:spPr>
          <a:xfrm>
            <a:off x="5194841" y="1491630"/>
            <a:ext cx="1393222" cy="581698"/>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Kaiti SC" panose="02010600040101010101" pitchFamily="2" charset="-122"/>
                <a:ea typeface="Kaiti SC" panose="02010600040101010101" pitchFamily="2" charset="-122"/>
              </a:rPr>
              <a:t>国强</a:t>
            </a:r>
            <a:endParaRPr lang="zh-CN" altLang="en-US" sz="3200" b="1" dirty="0">
              <a:latin typeface="Kaiti SC" panose="02010600040101010101" pitchFamily="2" charset="-122"/>
              <a:ea typeface="Kaiti SC" panose="02010600040101010101" pitchFamily="2" charset="-122"/>
            </a:endParaRPr>
          </a:p>
        </p:txBody>
      </p:sp>
      <p:sp>
        <p:nvSpPr>
          <p:cNvPr id="7" name="矩形 20"/>
          <p:cNvSpPr/>
          <p:nvPr/>
        </p:nvSpPr>
        <p:spPr>
          <a:xfrm>
            <a:off x="5194841" y="2188151"/>
            <a:ext cx="1393222" cy="581698"/>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Kaiti SC" panose="02010600040101010101" pitchFamily="2" charset="-122"/>
                <a:ea typeface="Kaiti SC" panose="02010600040101010101" pitchFamily="2" charset="-122"/>
              </a:rPr>
              <a:t>国智</a:t>
            </a:r>
            <a:endParaRPr lang="zh-CN" altLang="en-US" sz="3200" b="1" dirty="0">
              <a:latin typeface="Kaiti SC" panose="02010600040101010101" pitchFamily="2" charset="-122"/>
              <a:ea typeface="Kaiti SC" panose="02010600040101010101" pitchFamily="2" charset="-122"/>
            </a:endParaRPr>
          </a:p>
        </p:txBody>
      </p:sp>
      <p:sp>
        <p:nvSpPr>
          <p:cNvPr id="8" name="矩形 20"/>
          <p:cNvSpPr/>
          <p:nvPr/>
        </p:nvSpPr>
        <p:spPr>
          <a:xfrm>
            <a:off x="5194841" y="2884671"/>
            <a:ext cx="1393222" cy="581698"/>
          </a:xfrm>
          <a:prstGeom prst="rect">
            <a:avLst/>
          </a:prstGeom>
          <a:noFill/>
          <a:ln w="9525">
            <a:noFill/>
          </a:ln>
        </p:spPr>
        <p:txBody>
          <a:bodyPr wrap="square" lIns="68580" tIns="34290" rIns="68580" bIns="34290">
            <a:spAutoFit/>
          </a:bodyPr>
          <a:lstStyle/>
          <a:p>
            <a:pPr eaLnBrk="1" hangingPunct="1">
              <a:lnSpc>
                <a:spcPct val="120000"/>
              </a:lnSpc>
              <a:buFont typeface="Arial" panose="020B0604020202020204" pitchFamily="34" charset="0"/>
              <a:buNone/>
            </a:pPr>
            <a:r>
              <a:rPr lang="zh-CN" altLang="en-US" sz="3200" b="1" dirty="0">
                <a:latin typeface="Kaiti SC" panose="02010600040101010101" pitchFamily="2" charset="-122"/>
                <a:ea typeface="Kaiti SC" panose="02010600040101010101" pitchFamily="2" charset="-122"/>
              </a:rPr>
              <a:t>国富</a:t>
            </a:r>
            <a:endParaRPr lang="zh-CN" altLang="en-US" sz="3200" b="1" dirty="0">
              <a:latin typeface="Kaiti SC" panose="02010600040101010101" pitchFamily="2" charset="-122"/>
              <a:ea typeface="Kaiti SC" panose="02010600040101010101" pitchFamily="2" charset="-122"/>
            </a:endParaRPr>
          </a:p>
        </p:txBody>
      </p:sp>
      <p:cxnSp>
        <p:nvCxnSpPr>
          <p:cNvPr id="10" name="直接连接符 9"/>
          <p:cNvCxnSpPr>
            <a:endCxn id="6" idx="1"/>
          </p:cNvCxnSpPr>
          <p:nvPr/>
        </p:nvCxnSpPr>
        <p:spPr>
          <a:xfrm flipV="1">
            <a:off x="3034601" y="1782479"/>
            <a:ext cx="2160240" cy="143221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34601" y="2566620"/>
            <a:ext cx="2160240" cy="74667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016259" y="1813101"/>
            <a:ext cx="2250590" cy="73302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1">
            <a:hlinkClick r:id="rId1" action="ppaction://hlinkfile"/>
          </p:cNvPr>
          <p:cNvSpPr txBox="1">
            <a:spLocks noChangeArrowheads="1"/>
          </p:cNvSpPr>
          <p:nvPr/>
        </p:nvSpPr>
        <p:spPr bwMode="auto">
          <a:xfrm>
            <a:off x="6338015" y="3720946"/>
            <a:ext cx="13980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latin typeface="Kaiti SC" panose="02010600040101010101" pitchFamily="2" charset="-122"/>
                <a:ea typeface="Kaiti SC" panose="02010600040101010101" pitchFamily="2" charset="-122"/>
              </a:rPr>
              <a:t>字词听写</a:t>
            </a:r>
            <a:endParaRPr lang="zh-CN" altLang="en-US" sz="2400" b="1" dirty="0">
              <a:latin typeface="Kaiti SC" panose="02010600040101010101" pitchFamily="2" charset="-122"/>
              <a:ea typeface="Kaiti SC" panose="02010600040101010101" pitchFamily="2" charset="-122"/>
            </a:endParaRPr>
          </a:p>
        </p:txBody>
      </p:sp>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5386" y="3770381"/>
            <a:ext cx="351070" cy="380165"/>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7851344" y="3704357"/>
            <a:ext cx="335134" cy="4723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42255" y="1691732"/>
            <a:ext cx="7632849" cy="1842043"/>
          </a:xfrm>
          <a:prstGeom prst="rect">
            <a:avLst/>
          </a:prstGeom>
        </p:spPr>
        <p:txBody>
          <a:bodyPr wrap="square" lIns="68580" tIns="34290" rIns="68580" bIns="34290">
            <a:spAutoFit/>
          </a:bodyPr>
          <a:lstStyle/>
          <a:p>
            <a:pPr indent="457200" algn="just">
              <a:lnSpc>
                <a:spcPct val="120000"/>
              </a:lnSpc>
            </a:pPr>
            <a:r>
              <a:rPr lang="zh-CN" altLang="en-US" sz="3200" dirty="0">
                <a:latin typeface="黑体" panose="02010600030101010101" charset="-122"/>
                <a:ea typeface="黑体" panose="02010600030101010101" charset="-122"/>
              </a:rPr>
              <a:t>上节课我们学习了生字，朗读了课文，了解了时代背景及部分段落的意思，这节课让我们继续走进梁启超的少年中国说。</a:t>
            </a:r>
            <a:endParaRPr lang="zh-CN" altLang="en-US" sz="3200" dirty="0">
              <a:latin typeface="黑体" panose="02010600030101010101" charset="-122"/>
              <a:ea typeface="黑体" panose="02010600030101010101"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1077" y="546963"/>
            <a:ext cx="1629583" cy="378638"/>
          </a:xfrm>
          <a:prstGeom prst="rect">
            <a:avLst/>
          </a:prstGeom>
          <a:ln>
            <a:noFill/>
          </a:ln>
          <a:effectLst>
            <a:outerShdw blurRad="292100" dist="139700" dir="2700000" algn="tl" rotWithShape="0">
              <a:srgbClr val="333333">
                <a:alpha val="65000"/>
              </a:srgbClr>
            </a:outerShdw>
          </a:effectLst>
        </p:spPr>
      </p:pic>
      <p:sp>
        <p:nvSpPr>
          <p:cNvPr id="6" name="文本框 11"/>
          <p:cNvSpPr txBox="1"/>
          <p:nvPr/>
        </p:nvSpPr>
        <p:spPr>
          <a:xfrm>
            <a:off x="333190" y="536227"/>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tooopen_sy_240796422743.jpg"/>
          <p:cNvPicPr>
            <a:picLocks noChangeAspect="1"/>
          </p:cNvPicPr>
          <p:nvPr/>
        </p:nvPicPr>
        <p:blipFill>
          <a:blip r:embed="rId1" cstate="print"/>
          <a:srcRect r="32503"/>
          <a:stretch>
            <a:fillRect/>
          </a:stretch>
        </p:blipFill>
        <p:spPr>
          <a:xfrm>
            <a:off x="0" y="0"/>
            <a:ext cx="9144000" cy="5143500"/>
          </a:xfrm>
          <a:prstGeom prst="rect">
            <a:avLst/>
          </a:prstGeom>
        </p:spPr>
      </p:pic>
      <p:sp>
        <p:nvSpPr>
          <p:cNvPr id="9" name="矩形 8"/>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10686"/>
            <a:ext cx="2185214" cy="276999"/>
          </a:xfrm>
          <a:prstGeom prst="rect">
            <a:avLst/>
          </a:prstGeom>
          <a:noFill/>
        </p:spPr>
        <p:txBody>
          <a:bodyPr wrap="none" rtlCol="0">
            <a:spAutoFit/>
          </a:bodyPr>
          <a:lstStyle/>
          <a:p>
            <a:r>
              <a:rPr kumimoji="1" lang="zh-CN" altLang="en-US" sz="1200" dirty="0">
                <a:latin typeface="黑体" panose="02010600030101010101" charset="-122"/>
                <a:ea typeface="黑体" panose="02010600030101010101" charset="-122"/>
              </a:rPr>
              <a:t>人教版  语文  五年级  上册</a:t>
            </a:r>
            <a:endParaRPr kumimoji="1" lang="zh-CN" altLang="en-US" sz="1200" dirty="0">
              <a:latin typeface="黑体" panose="02010600030101010101" charset="-122"/>
              <a:ea typeface="黑体" panose="02010600030101010101" charset="-122"/>
            </a:endParaRPr>
          </a:p>
        </p:txBody>
      </p:sp>
      <p:sp>
        <p:nvSpPr>
          <p:cNvPr id="14" name="TextBox 48"/>
          <p:cNvSpPr txBox="1"/>
          <p:nvPr/>
        </p:nvSpPr>
        <p:spPr>
          <a:xfrm>
            <a:off x="2123728" y="1357630"/>
            <a:ext cx="4968552" cy="852805"/>
          </a:xfrm>
          <a:prstGeom prst="rect">
            <a:avLst/>
          </a:prstGeom>
          <a:noFill/>
          <a:ln w="19050">
            <a:solidFill>
              <a:schemeClr val="tx1"/>
            </a:solidFill>
          </a:ln>
          <a:effectLst>
            <a:softEdge rad="31750"/>
          </a:effectLst>
        </p:spPr>
        <p:txBody>
          <a:bodyPr wrap="square" lIns="68580" tIns="34290" rIns="68580" bIns="34290" rtlCol="0">
            <a:spAutoFit/>
          </a:bodyPr>
          <a:lstStyle/>
          <a:p>
            <a:r>
              <a:rPr lang="en-US" altLang="zh-CN" sz="5100" b="1" smtClean="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13  </a:t>
            </a:r>
            <a:r>
              <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少年中国说</a:t>
            </a:r>
            <a:endPar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2897" y="4238670"/>
            <a:ext cx="1629583" cy="378638"/>
          </a:xfrm>
          <a:prstGeom prst="rect">
            <a:avLst/>
          </a:prstGeom>
          <a:ln>
            <a:noFill/>
          </a:ln>
          <a:effectLst>
            <a:outerShdw blurRad="292100" dist="139700" dir="2700000" algn="tl" rotWithShape="0">
              <a:srgbClr val="333333">
                <a:alpha val="65000"/>
              </a:srgbClr>
            </a:outerShdw>
          </a:effectLst>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2897" y="4630648"/>
            <a:ext cx="1629583" cy="378638"/>
          </a:xfrm>
          <a:prstGeom prst="rect">
            <a:avLst/>
          </a:prstGeom>
          <a:ln>
            <a:noFill/>
          </a:ln>
          <a:effectLst>
            <a:outerShdw blurRad="292100" dist="139700" dir="2700000" algn="tl" rotWithShape="0">
              <a:srgbClr val="333333">
                <a:alpha val="65000"/>
              </a:srgbClr>
            </a:outerShdw>
          </a:effectLst>
        </p:spPr>
      </p:pic>
      <p:sp>
        <p:nvSpPr>
          <p:cNvPr id="19" name="文本框 15">
            <a:hlinkClick r:id="rId3" action="ppaction://hlinksldjump"/>
          </p:cNvPr>
          <p:cNvSpPr txBox="1"/>
          <p:nvPr/>
        </p:nvSpPr>
        <p:spPr>
          <a:xfrm>
            <a:off x="7275010" y="4227934"/>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sp>
        <p:nvSpPr>
          <p:cNvPr id="20" name="文本框 14">
            <a:hlinkClick r:id="rId4" action="ppaction://hlinksldjump"/>
          </p:cNvPr>
          <p:cNvSpPr txBox="1"/>
          <p:nvPr/>
        </p:nvSpPr>
        <p:spPr>
          <a:xfrm>
            <a:off x="7275010" y="4619912"/>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2021840" y="1358265"/>
            <a:ext cx="6993890" cy="2245360"/>
          </a:xfrm>
          <a:prstGeom prst="rect">
            <a:avLst/>
          </a:prstGeom>
          <a:noFill/>
        </p:spPr>
        <p:txBody>
          <a:bodyPr wrap="square" rtlCol="0" anchor="t">
            <a:spAutoFit/>
          </a:bodyPr>
          <a:lstStyle/>
          <a:p>
            <a:pPr fontAlgn="auto">
              <a:lnSpc>
                <a:spcPct val="100000"/>
              </a:lnSpc>
            </a:pPr>
            <a:r>
              <a:rPr lang="zh-CN" altLang="zh-CN" sz="2800" kern="100" dirty="0" smtClean="0">
                <a:latin typeface="黑体" panose="02010600030101010101" charset="-122"/>
                <a:ea typeface="黑体" panose="02010600030101010101" charset="-122"/>
                <a:cs typeface="Times New Roman" panose="02020603050405020304" charset="0"/>
              </a:rPr>
              <a:t>朗读课文第一自然段，思考：</a:t>
            </a:r>
            <a:endParaRPr lang="en-US" altLang="zh-CN" sz="2800" kern="100" dirty="0" smtClean="0">
              <a:latin typeface="黑体" panose="02010600030101010101" charset="-122"/>
              <a:ea typeface="黑体" panose="02010600030101010101" charset="-122"/>
              <a:cs typeface="Times New Roman" panose="02020603050405020304" charset="0"/>
            </a:endParaRPr>
          </a:p>
          <a:p>
            <a:pPr fontAlgn="auto">
              <a:lnSpc>
                <a:spcPct val="100000"/>
              </a:lnSpc>
            </a:pPr>
            <a:r>
              <a:rPr lang="en-US" altLang="zh-CN" sz="2800" dirty="0">
                <a:latin typeface="黑体" panose="02010600030101010101" charset="-122"/>
                <a:ea typeface="黑体" panose="02010600030101010101" charset="-122"/>
              </a:rPr>
              <a:t>1.这个自然段采用了怎样的结构方式？</a:t>
            </a:r>
            <a:endParaRPr lang="en-US" altLang="zh-CN" sz="2800" dirty="0">
              <a:latin typeface="黑体" panose="02010600030101010101" charset="-122"/>
              <a:ea typeface="黑体" panose="02010600030101010101" charset="-122"/>
            </a:endParaRPr>
          </a:p>
          <a:p>
            <a:pPr fontAlgn="auto">
              <a:lnSpc>
                <a:spcPct val="100000"/>
              </a:lnSpc>
            </a:pPr>
            <a:r>
              <a:rPr lang="en-US" altLang="zh-CN" sz="2800" dirty="0">
                <a:latin typeface="黑体" panose="02010600030101010101" charset="-122"/>
                <a:ea typeface="黑体" panose="02010600030101010101" charset="-122"/>
              </a:rPr>
              <a:t>2.这部分主要运用了什么修辞方法？有什么作用？</a:t>
            </a:r>
            <a:endParaRPr lang="en-US" altLang="zh-CN" sz="2800" dirty="0">
              <a:latin typeface="黑体" panose="02010600030101010101" charset="-122"/>
              <a:ea typeface="黑体" panose="02010600030101010101" charset="-122"/>
            </a:endParaRPr>
          </a:p>
          <a:p>
            <a:pPr fontAlgn="auto">
              <a:lnSpc>
                <a:spcPct val="100000"/>
              </a:lnSpc>
            </a:pPr>
            <a:r>
              <a:rPr lang="en-US" altLang="zh-CN" sz="2800" dirty="0">
                <a:latin typeface="黑体" panose="02010600030101010101" charset="-122"/>
                <a:ea typeface="黑体" panose="02010600030101010101" charset="-122"/>
              </a:rPr>
              <a:t>3.作者从哪些方面介绍了少年和中国的关系？</a:t>
            </a:r>
            <a:endParaRPr lang="en-US" altLang="zh-CN" sz="2800" dirty="0">
              <a:latin typeface="黑体" panose="02010600030101010101" charset="-122"/>
              <a:ea typeface="黑体" panose="02010600030101010101"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6220" y="1044575"/>
            <a:ext cx="1785620" cy="2559050"/>
          </a:xfrm>
          <a:prstGeom prst="rect">
            <a:avLst/>
          </a:prstGeom>
        </p:spPr>
      </p:pic>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1710" y="1039495"/>
            <a:ext cx="6942455" cy="2245360"/>
          </a:xfrm>
          <a:prstGeom prst="rect">
            <a:avLst/>
          </a:prstGeom>
        </p:spPr>
        <p:txBody>
          <a:bodyPr wrap="square">
            <a:spAutoFit/>
          </a:bodyPr>
          <a:lstStyle/>
          <a:p>
            <a:r>
              <a:rPr lang="zh-CN" altLang="en-US" sz="2800" dirty="0">
                <a:latin typeface="楷体" panose="02010609060101010101" pitchFamily="49" charset="-122"/>
                <a:ea typeface="楷体" panose="02010609060101010101" pitchFamily="49" charset="-122"/>
              </a:rPr>
              <a:t>    </a:t>
            </a:r>
            <a:r>
              <a:rPr lang="zh-CN" altLang="en-US" sz="2800" dirty="0">
                <a:solidFill>
                  <a:schemeClr val="tx1"/>
                </a:solidFill>
                <a:latin typeface="楷体" panose="02010609060101010101" pitchFamily="49" charset="-122"/>
                <a:ea typeface="楷体" panose="02010609060101010101" pitchFamily="49" charset="-122"/>
              </a:rPr>
              <a:t>故今日之责任，不在他人，而全在少年。少年智则国智，少年富则国富，少年强则国强，少年独立则国独立，少年自由则国自由，少年进步则国进步，少年胜于欧洲，则国胜于欧洲，少年雄于地球，则国雄于地球。</a:t>
            </a:r>
            <a:endParaRPr lang="zh-CN" altLang="en-US" sz="2800" dirty="0">
              <a:solidFill>
                <a:schemeClr val="tx1"/>
              </a:solidFill>
              <a:latin typeface="楷体" panose="02010609060101010101" pitchFamily="49" charset="-122"/>
              <a:ea typeface="楷体" panose="02010609060101010101" pitchFamily="49" charset="-122"/>
            </a:endParaRPr>
          </a:p>
        </p:txBody>
      </p:sp>
      <p:sp>
        <p:nvSpPr>
          <p:cNvPr id="5" name="圆角矩形 4"/>
          <p:cNvSpPr/>
          <p:nvPr/>
        </p:nvSpPr>
        <p:spPr>
          <a:xfrm>
            <a:off x="3559810" y="3636645"/>
            <a:ext cx="595630" cy="712470"/>
          </a:xfrm>
          <a:prstGeom prst="roundRect">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rgbClr val="FF0000"/>
                </a:solidFill>
                <a:latin typeface="宋体" panose="02010600030101010101" pitchFamily="2" charset="-122"/>
                <a:ea typeface="宋体" panose="02010600030101010101" pitchFamily="2" charset="-122"/>
              </a:rPr>
              <a:t>总</a:t>
            </a:r>
            <a:endParaRPr lang="zh-CN" altLang="en-US" sz="4400" b="1">
              <a:solidFill>
                <a:srgbClr val="FF0000"/>
              </a:solidFill>
              <a:latin typeface="宋体" panose="02010600030101010101" pitchFamily="2" charset="-122"/>
              <a:ea typeface="宋体" panose="02010600030101010101" pitchFamily="2" charset="-122"/>
            </a:endParaRPr>
          </a:p>
        </p:txBody>
      </p:sp>
      <p:sp>
        <p:nvSpPr>
          <p:cNvPr id="6" name="圆角矩形 5"/>
          <p:cNvSpPr/>
          <p:nvPr/>
        </p:nvSpPr>
        <p:spPr>
          <a:xfrm>
            <a:off x="4155440" y="3636645"/>
            <a:ext cx="688975" cy="712470"/>
          </a:xfrm>
          <a:prstGeom prst="roundRect">
            <a:avLst/>
          </a:prstGeom>
          <a:solidFill>
            <a:srgbClr val="FFC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a:solidFill>
                  <a:srgbClr val="FF0000"/>
                </a:solidFill>
                <a:latin typeface="宋体" panose="02010600030101010101" pitchFamily="2" charset="-122"/>
                <a:ea typeface="宋体" panose="02010600030101010101" pitchFamily="2" charset="-122"/>
              </a:rPr>
              <a:t>分</a:t>
            </a:r>
            <a:endParaRPr lang="zh-CN" altLang="en-US" sz="4400" b="1">
              <a:solidFill>
                <a:srgbClr val="FF0000"/>
              </a:solidFill>
              <a:latin typeface="宋体" panose="02010600030101010101" pitchFamily="2" charset="-122"/>
              <a:ea typeface="宋体" panose="02010600030101010101" pitchFamily="2" charset="-122"/>
            </a:endParaRPr>
          </a:p>
        </p:txBody>
      </p:sp>
      <p:sp>
        <p:nvSpPr>
          <p:cNvPr id="8" name="圆角矩形 7"/>
          <p:cNvSpPr/>
          <p:nvPr/>
        </p:nvSpPr>
        <p:spPr>
          <a:xfrm>
            <a:off x="1641475" y="1101090"/>
            <a:ext cx="6282690" cy="393065"/>
          </a:xfrm>
          <a:prstGeom prst="roundRect">
            <a:avLst/>
          </a:prstGeom>
          <a:noFill/>
          <a:ln w="28575">
            <a:solidFill>
              <a:srgbClr val="92D0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981710" y="1839595"/>
            <a:ext cx="7112635" cy="521970"/>
          </a:xfrm>
          <a:prstGeom prst="rect">
            <a:avLst/>
          </a:prstGeom>
          <a:noFill/>
        </p:spPr>
        <p:txBody>
          <a:bodyPr wrap="square" rtlCol="0">
            <a:spAutoFit/>
          </a:bodyPr>
          <a:lstStyle/>
          <a:p>
            <a:r>
              <a:rPr lang="en-US" altLang="zh-CN" sz="2800" b="1">
                <a:solidFill>
                  <a:srgbClr val="FF0000"/>
                </a:solidFill>
                <a:latin typeface="楷体" panose="02010609060101010101" pitchFamily="49" charset="-122"/>
                <a:ea typeface="楷体" panose="02010609060101010101" pitchFamily="49" charset="-122"/>
              </a:rPr>
              <a:t>~~~~~~~~~~~~~~~~~~~~~~~~~~~~~~~~~~~~~</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1005840" y="2233930"/>
            <a:ext cx="7112635" cy="521970"/>
          </a:xfrm>
          <a:prstGeom prst="rect">
            <a:avLst/>
          </a:prstGeom>
          <a:noFill/>
        </p:spPr>
        <p:txBody>
          <a:bodyPr wrap="square" rtlCol="0">
            <a:spAutoFit/>
          </a:bodyPr>
          <a:lstStyle/>
          <a:p>
            <a:r>
              <a:rPr lang="en-US" altLang="zh-CN" sz="2800" b="1">
                <a:solidFill>
                  <a:srgbClr val="FF0000"/>
                </a:solidFill>
                <a:latin typeface="楷体" panose="02010609060101010101" pitchFamily="49" charset="-122"/>
                <a:ea typeface="楷体" panose="02010609060101010101" pitchFamily="49" charset="-122"/>
              </a:rPr>
              <a:t>~~~~~~~~~~~~~~~~~~~~~~~~~~~~~~~~~~~~~</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894715" y="2666365"/>
            <a:ext cx="7112635" cy="521970"/>
          </a:xfrm>
          <a:prstGeom prst="rect">
            <a:avLst/>
          </a:prstGeom>
          <a:noFill/>
        </p:spPr>
        <p:txBody>
          <a:bodyPr wrap="square" rtlCol="0">
            <a:spAutoFit/>
          </a:bodyPr>
          <a:lstStyle/>
          <a:p>
            <a:r>
              <a:rPr lang="en-US" altLang="zh-CN" sz="2800" b="1">
                <a:solidFill>
                  <a:srgbClr val="FF0000"/>
                </a:solidFill>
                <a:latin typeface="楷体" panose="02010609060101010101" pitchFamily="49" charset="-122"/>
                <a:ea typeface="楷体" panose="02010609060101010101" pitchFamily="49" charset="-122"/>
              </a:rPr>
              <a:t>~~~~~~~~~~~~~~~~~~~~~~~~~~~~~~~~~~~~~~</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896620" y="3114675"/>
            <a:ext cx="7112635" cy="521970"/>
          </a:xfrm>
          <a:prstGeom prst="rect">
            <a:avLst/>
          </a:prstGeom>
          <a:noFill/>
        </p:spPr>
        <p:txBody>
          <a:bodyPr wrap="square" rtlCol="0">
            <a:spAutoFit/>
          </a:bodyPr>
          <a:lstStyle/>
          <a:p>
            <a:r>
              <a:rPr lang="en-US" altLang="zh-CN" sz="2800" b="1">
                <a:solidFill>
                  <a:srgbClr val="FF0000"/>
                </a:solidFill>
                <a:latin typeface="楷体" panose="02010609060101010101" pitchFamily="49" charset="-122"/>
                <a:ea typeface="楷体" panose="02010609060101010101" pitchFamily="49" charset="-122"/>
              </a:rPr>
              <a:t>~~~~~~~~~~~~~~~~~~~~~~~~~~~~~~~~~~~</a:t>
            </a:r>
            <a:endParaRPr lang="en-US" altLang="zh-CN" sz="2800" b="1">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dissolv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4" grpId="0"/>
      <p:bldP spid="7" grpId="0"/>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6620" y="542925"/>
            <a:ext cx="6942455" cy="1814830"/>
          </a:xfrm>
          <a:prstGeom prst="rect">
            <a:avLst/>
          </a:prstGeom>
        </p:spPr>
        <p:txBody>
          <a:bodyPr wrap="square">
            <a:spAutoFit/>
          </a:bodyPr>
          <a:lstStyle/>
          <a:p>
            <a:r>
              <a:rPr lang="zh-CN" altLang="en-US" sz="2800" dirty="0">
                <a:solidFill>
                  <a:schemeClr val="tx1"/>
                </a:solidFill>
                <a:latin typeface="楷体" panose="02010609060101010101" pitchFamily="49" charset="-122"/>
                <a:ea typeface="楷体" panose="02010609060101010101" pitchFamily="49" charset="-122"/>
              </a:rPr>
              <a:t>少年智则国智，少年富则国富，少年强则国强，少年独立则国独立，少年自由则国自由，少年进步则国进步，少年胜于欧洲，则国胜于欧洲，少年雄于地球，则国雄于地球。</a:t>
            </a:r>
            <a:endParaRPr lang="zh-CN" altLang="en-US" sz="2800" dirty="0">
              <a:solidFill>
                <a:schemeClr val="tx1"/>
              </a:solidFill>
              <a:latin typeface="楷体" panose="02010609060101010101" pitchFamily="49" charset="-122"/>
              <a:ea typeface="楷体" panose="02010609060101010101" pitchFamily="49" charset="-122"/>
            </a:endParaRPr>
          </a:p>
        </p:txBody>
      </p:sp>
      <p:sp>
        <p:nvSpPr>
          <p:cNvPr id="4" name="文本框 3"/>
          <p:cNvSpPr txBox="1"/>
          <p:nvPr/>
        </p:nvSpPr>
        <p:spPr>
          <a:xfrm>
            <a:off x="898525" y="926465"/>
            <a:ext cx="7112635" cy="521970"/>
          </a:xfrm>
          <a:prstGeom prst="rect">
            <a:avLst/>
          </a:prstGeom>
          <a:noFill/>
        </p:spPr>
        <p:txBody>
          <a:bodyPr wrap="square" rtlCol="0">
            <a:spAutoFit/>
          </a:bodyPr>
          <a:lstStyle/>
          <a:p>
            <a:r>
              <a:rPr lang="en-US" altLang="zh-CN" sz="2800" b="1">
                <a:solidFill>
                  <a:srgbClr val="FF0000"/>
                </a:solidFill>
                <a:latin typeface="楷体" panose="02010609060101010101" pitchFamily="49" charset="-122"/>
                <a:ea typeface="楷体" panose="02010609060101010101" pitchFamily="49" charset="-122"/>
              </a:rPr>
              <a:t>~~~~~~~~~~~~~~~~~~~~~~~~~~~~~~~~~~~~~</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922655" y="1320800"/>
            <a:ext cx="7112635" cy="521970"/>
          </a:xfrm>
          <a:prstGeom prst="rect">
            <a:avLst/>
          </a:prstGeom>
          <a:noFill/>
        </p:spPr>
        <p:txBody>
          <a:bodyPr wrap="square" rtlCol="0">
            <a:spAutoFit/>
          </a:bodyPr>
          <a:lstStyle/>
          <a:p>
            <a:r>
              <a:rPr lang="en-US" altLang="zh-CN" sz="2800" b="1">
                <a:solidFill>
                  <a:srgbClr val="FF0000"/>
                </a:solidFill>
                <a:latin typeface="楷体" panose="02010609060101010101" pitchFamily="49" charset="-122"/>
                <a:ea typeface="楷体" panose="02010609060101010101" pitchFamily="49" charset="-122"/>
              </a:rPr>
              <a:t>~~~~~~~~~~~~~~~~~~~~~~~~~~~~~~~~~~~~~</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811530" y="1753235"/>
            <a:ext cx="7112635" cy="521970"/>
          </a:xfrm>
          <a:prstGeom prst="rect">
            <a:avLst/>
          </a:prstGeom>
          <a:noFill/>
        </p:spPr>
        <p:txBody>
          <a:bodyPr wrap="square" rtlCol="0">
            <a:spAutoFit/>
          </a:bodyPr>
          <a:lstStyle/>
          <a:p>
            <a:r>
              <a:rPr lang="en-US" altLang="zh-CN" sz="2800" b="1">
                <a:solidFill>
                  <a:srgbClr val="FF0000"/>
                </a:solidFill>
                <a:latin typeface="楷体" panose="02010609060101010101" pitchFamily="49" charset="-122"/>
                <a:ea typeface="楷体" panose="02010609060101010101" pitchFamily="49" charset="-122"/>
              </a:rPr>
              <a:t>~~~~~~~~~~~~~~~~~~~~~~~~~~~~~~~~~~~~~~</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813435" y="2201545"/>
            <a:ext cx="7112635" cy="521970"/>
          </a:xfrm>
          <a:prstGeom prst="rect">
            <a:avLst/>
          </a:prstGeom>
          <a:noFill/>
        </p:spPr>
        <p:txBody>
          <a:bodyPr wrap="square" rtlCol="0">
            <a:spAutoFit/>
          </a:bodyPr>
          <a:lstStyle/>
          <a:p>
            <a:r>
              <a:rPr lang="en-US" altLang="zh-CN" sz="2800" b="1">
                <a:solidFill>
                  <a:srgbClr val="FF0000"/>
                </a:solidFill>
                <a:latin typeface="楷体" panose="02010609060101010101" pitchFamily="49" charset="-122"/>
                <a:ea typeface="楷体" panose="02010609060101010101" pitchFamily="49" charset="-122"/>
              </a:rPr>
              <a:t>~~~~~~~~~~~~~~~~~~~~~~~~~~~~~~~~~~~</a:t>
            </a:r>
            <a:endParaRPr lang="en-US" altLang="zh-CN" sz="2800" b="1">
              <a:solidFill>
                <a:srgbClr val="FF0000"/>
              </a:solidFill>
              <a:latin typeface="楷体" panose="02010609060101010101" pitchFamily="49" charset="-122"/>
              <a:ea typeface="楷体" panose="02010609060101010101" pitchFamily="49" charset="-122"/>
            </a:endParaRPr>
          </a:p>
        </p:txBody>
      </p:sp>
      <p:sp>
        <p:nvSpPr>
          <p:cNvPr id="12" name="云形 11"/>
          <p:cNvSpPr/>
          <p:nvPr/>
        </p:nvSpPr>
        <p:spPr>
          <a:xfrm>
            <a:off x="6397625" y="2357755"/>
            <a:ext cx="1770380" cy="1034415"/>
          </a:xfrm>
          <a:prstGeom prst="cloud">
            <a:avLst/>
          </a:prstGeom>
          <a:solidFill>
            <a:schemeClr val="accent1">
              <a:lumMod val="60000"/>
              <a:lumOff val="40000"/>
            </a:schemeClr>
          </a:solidFill>
          <a:ln>
            <a:solidFill>
              <a:schemeClr val="accent1">
                <a:lumMod val="20000"/>
                <a:lumOff val="8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rgbClr val="FF0000"/>
                </a:solidFill>
                <a:latin typeface="宋体" panose="02010600030101010101" pitchFamily="2" charset="-122"/>
                <a:ea typeface="宋体" panose="02010600030101010101" pitchFamily="2" charset="-122"/>
              </a:rPr>
              <a:t>排比</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100" name="文本框 99"/>
          <p:cNvSpPr txBox="1"/>
          <p:nvPr/>
        </p:nvSpPr>
        <p:spPr>
          <a:xfrm>
            <a:off x="813435" y="3395980"/>
            <a:ext cx="7614920" cy="1198880"/>
          </a:xfrm>
          <a:prstGeom prst="rect">
            <a:avLst/>
          </a:prstGeom>
          <a:noFill/>
          <a:ln w="9525">
            <a:noFill/>
          </a:ln>
        </p:spPr>
        <p:txBody>
          <a:bodyPr wrap="square">
            <a:spAutoFit/>
          </a:bodyPr>
          <a:lstStyle/>
          <a:p>
            <a:pPr indent="0"/>
            <a:r>
              <a:rPr lang="zh-CN" sz="2400" b="1">
                <a:latin typeface="Calibri" panose="020F0502020204030204" charset="0"/>
                <a:ea typeface="宋体" panose="02010600030101010101" pitchFamily="2" charset="-122"/>
              </a:rPr>
              <a:t>这个自然段主要运用了排比的修辞方法。分别从智、富、强、独立、自由、进步等几个方面论述了少年的责任。排比的修辞语气紧凑，感情强烈，有很强的感染力。</a:t>
            </a:r>
            <a:endParaRPr lang="zh-CN" altLang="en-US" sz="2400" b="1">
              <a:latin typeface="Calibri" panose="020F0502020204030204" charset="0"/>
              <a:ea typeface="宋体" panose="02010600030101010101" pitchFamily="2" charset="-122"/>
            </a:endParaRPr>
          </a:p>
        </p:txBody>
      </p:sp>
      <p:sp>
        <p:nvSpPr>
          <p:cNvPr id="3" name="Freeform 9"/>
          <p:cNvSpPr/>
          <p:nvPr/>
        </p:nvSpPr>
        <p:spPr bwMode="gray">
          <a:xfrm rot="2049878" flipH="1">
            <a:off x="6318250" y="1920875"/>
            <a:ext cx="438785" cy="52324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100000">
                <a:srgbClr val="00B050"/>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ssolve">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00" grpId="0"/>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706120" y="948055"/>
          <a:ext cx="4916170" cy="3767455"/>
        </p:xfrm>
        <a:graphic>
          <a:graphicData uri="http://schemas.openxmlformats.org/drawingml/2006/table">
            <a:tbl>
              <a:tblPr firstRow="1" bandRow="1">
                <a:tableStyleId>{5C22544A-7EE6-4342-B048-85BDC9FD1C3A}</a:tableStyleId>
              </a:tblPr>
              <a:tblGrid>
                <a:gridCol w="2458085"/>
                <a:gridCol w="2458085"/>
              </a:tblGrid>
              <a:tr h="474980">
                <a:tc>
                  <a:txBody>
                    <a:bodyPr/>
                    <a:lstStyle/>
                    <a:p>
                      <a:pPr algn="ctr">
                        <a:buNone/>
                      </a:pPr>
                      <a:r>
                        <a:rPr lang="zh-CN" altLang="en-US" sz="2400">
                          <a:latin typeface="黑体" panose="02010600030101010101" charset="-122"/>
                          <a:ea typeface="黑体" panose="02010600030101010101" charset="-122"/>
                        </a:rPr>
                        <a:t>少年</a:t>
                      </a:r>
                      <a:endParaRPr lang="zh-CN" altLang="en-US" sz="2400">
                        <a:latin typeface="黑体" panose="02010600030101010101" charset="-122"/>
                        <a:ea typeface="黑体" panose="02010600030101010101" charset="-122"/>
                      </a:endParaRPr>
                    </a:p>
                  </a:txBody>
                  <a:tcPr/>
                </a:tc>
                <a:tc>
                  <a:txBody>
                    <a:bodyPr/>
                    <a:lstStyle/>
                    <a:p>
                      <a:pPr algn="ctr">
                        <a:buNone/>
                      </a:pPr>
                      <a:r>
                        <a:rPr lang="zh-CN" altLang="en-US" sz="2400">
                          <a:latin typeface="黑体" panose="02010600030101010101" charset="-122"/>
                          <a:ea typeface="黑体" panose="02010600030101010101" charset="-122"/>
                        </a:rPr>
                        <a:t>中国</a:t>
                      </a:r>
                      <a:endParaRPr lang="zh-CN" altLang="en-US" sz="2400">
                        <a:latin typeface="黑体" panose="02010600030101010101" charset="-122"/>
                        <a:ea typeface="黑体" panose="02010600030101010101" charset="-122"/>
                      </a:endParaRPr>
                    </a:p>
                  </a:txBody>
                  <a:tcPr/>
                </a:tc>
              </a:tr>
              <a:tr h="411480">
                <a:tc>
                  <a:txBody>
                    <a:bodyPr/>
                    <a:lstStyle/>
                    <a:p>
                      <a:pPr algn="ctr">
                        <a:buNone/>
                      </a:pPr>
                      <a:endParaRPr lang="zh-CN" altLang="en-US" sz="2000">
                        <a:latin typeface="黑体" panose="02010600030101010101" charset="-122"/>
                        <a:ea typeface="黑体" panose="02010600030101010101" charset="-122"/>
                      </a:endParaRPr>
                    </a:p>
                  </a:txBody>
                  <a:tcPr/>
                </a:tc>
                <a:tc>
                  <a:txBody>
                    <a:bodyPr/>
                    <a:lstStyle/>
                    <a:p>
                      <a:pPr algn="ctr">
                        <a:buNone/>
                      </a:pPr>
                      <a:endParaRPr lang="zh-CN" altLang="en-US" sz="2000">
                        <a:latin typeface="黑体" panose="02010600030101010101" charset="-122"/>
                        <a:ea typeface="黑体" panose="02010600030101010101" charset="-122"/>
                      </a:endParaRPr>
                    </a:p>
                  </a:txBody>
                  <a:tcPr/>
                </a:tc>
              </a:tr>
              <a:tr h="411480">
                <a:tc>
                  <a:txBody>
                    <a:bodyPr/>
                    <a:lstStyle/>
                    <a:p>
                      <a:pPr algn="ctr">
                        <a:buNone/>
                      </a:pPr>
                      <a:endParaRPr lang="zh-CN" altLang="en-US" sz="2000">
                        <a:latin typeface="黑体" panose="02010600030101010101" charset="-122"/>
                        <a:ea typeface="黑体" panose="02010600030101010101" charset="-122"/>
                      </a:endParaRPr>
                    </a:p>
                  </a:txBody>
                  <a:tcPr/>
                </a:tc>
                <a:tc>
                  <a:txBody>
                    <a:bodyPr/>
                    <a:lstStyle/>
                    <a:p>
                      <a:pPr algn="ctr">
                        <a:buNone/>
                      </a:pPr>
                      <a:endParaRPr lang="zh-CN" altLang="en-US" sz="2000">
                        <a:latin typeface="黑体" panose="02010600030101010101" charset="-122"/>
                        <a:ea typeface="黑体" panose="02010600030101010101" charset="-122"/>
                      </a:endParaRPr>
                    </a:p>
                  </a:txBody>
                  <a:tcPr/>
                </a:tc>
              </a:tr>
              <a:tr h="412115">
                <a:tc>
                  <a:txBody>
                    <a:bodyPr/>
                    <a:lstStyle/>
                    <a:p>
                      <a:pPr algn="ctr">
                        <a:buNone/>
                      </a:pPr>
                      <a:endParaRPr lang="zh-CN" altLang="en-US" sz="2000">
                        <a:latin typeface="黑体" panose="02010600030101010101" charset="-122"/>
                        <a:ea typeface="黑体" panose="02010600030101010101" charset="-122"/>
                      </a:endParaRPr>
                    </a:p>
                  </a:txBody>
                  <a:tcPr/>
                </a:tc>
                <a:tc>
                  <a:txBody>
                    <a:bodyPr/>
                    <a:lstStyle/>
                    <a:p>
                      <a:pPr algn="ctr">
                        <a:buNone/>
                      </a:pPr>
                      <a:endParaRPr lang="zh-CN" altLang="en-US" sz="2000">
                        <a:latin typeface="黑体" panose="02010600030101010101" charset="-122"/>
                        <a:ea typeface="黑体" panose="02010600030101010101" charset="-122"/>
                      </a:endParaRPr>
                    </a:p>
                  </a:txBody>
                  <a:tcPr/>
                </a:tc>
              </a:tr>
              <a:tr h="410845">
                <a:tc>
                  <a:txBody>
                    <a:bodyPr/>
                    <a:lstStyle/>
                    <a:p>
                      <a:pPr algn="ctr">
                        <a:buNone/>
                      </a:pPr>
                      <a:endParaRPr lang="zh-CN" altLang="en-US" sz="2000">
                        <a:latin typeface="黑体" panose="02010600030101010101" charset="-122"/>
                        <a:ea typeface="黑体" panose="02010600030101010101" charset="-122"/>
                      </a:endParaRPr>
                    </a:p>
                  </a:txBody>
                  <a:tcPr/>
                </a:tc>
                <a:tc>
                  <a:txBody>
                    <a:bodyPr/>
                    <a:lstStyle/>
                    <a:p>
                      <a:pPr algn="ctr">
                        <a:buNone/>
                      </a:pPr>
                      <a:endParaRPr lang="zh-CN" altLang="en-US" sz="2000">
                        <a:latin typeface="黑体" panose="02010600030101010101" charset="-122"/>
                        <a:ea typeface="黑体" panose="02010600030101010101" charset="-122"/>
                      </a:endParaRPr>
                    </a:p>
                  </a:txBody>
                  <a:tcPr/>
                </a:tc>
              </a:tr>
              <a:tr h="412115">
                <a:tc>
                  <a:txBody>
                    <a:bodyPr/>
                    <a:lstStyle/>
                    <a:p>
                      <a:pPr algn="ctr">
                        <a:buNone/>
                      </a:pPr>
                      <a:endParaRPr lang="zh-CN" altLang="en-US" sz="2000">
                        <a:latin typeface="黑体" panose="02010600030101010101" charset="-122"/>
                        <a:ea typeface="黑体" panose="02010600030101010101" charset="-122"/>
                      </a:endParaRPr>
                    </a:p>
                  </a:txBody>
                  <a:tcPr/>
                </a:tc>
                <a:tc>
                  <a:txBody>
                    <a:bodyPr/>
                    <a:lstStyle/>
                    <a:p>
                      <a:pPr algn="ctr">
                        <a:buNone/>
                      </a:pPr>
                      <a:endParaRPr lang="zh-CN" altLang="en-US" sz="2000">
                        <a:latin typeface="黑体" panose="02010600030101010101" charset="-122"/>
                        <a:ea typeface="黑体" panose="02010600030101010101" charset="-122"/>
                      </a:endParaRPr>
                    </a:p>
                  </a:txBody>
                  <a:tcPr/>
                </a:tc>
              </a:tr>
              <a:tr h="411480">
                <a:tc>
                  <a:txBody>
                    <a:bodyPr/>
                    <a:lstStyle/>
                    <a:p>
                      <a:pPr algn="ctr">
                        <a:buNone/>
                      </a:pPr>
                      <a:endParaRPr lang="zh-CN" altLang="en-US" sz="2000">
                        <a:latin typeface="黑体" panose="02010600030101010101" charset="-122"/>
                        <a:ea typeface="黑体" panose="02010600030101010101" charset="-122"/>
                      </a:endParaRPr>
                    </a:p>
                  </a:txBody>
                  <a:tcPr/>
                </a:tc>
                <a:tc>
                  <a:txBody>
                    <a:bodyPr/>
                    <a:lstStyle/>
                    <a:p>
                      <a:pPr algn="ctr">
                        <a:buNone/>
                      </a:pPr>
                      <a:endParaRPr lang="zh-CN" altLang="en-US" sz="2000">
                        <a:latin typeface="黑体" panose="02010600030101010101" charset="-122"/>
                        <a:ea typeface="黑体" panose="02010600030101010101" charset="-122"/>
                      </a:endParaRPr>
                    </a:p>
                  </a:txBody>
                  <a:tcPr/>
                </a:tc>
              </a:tr>
              <a:tr h="411480">
                <a:tc>
                  <a:txBody>
                    <a:bodyPr/>
                    <a:lstStyle/>
                    <a:p>
                      <a:pPr algn="ctr">
                        <a:buNone/>
                      </a:pPr>
                      <a:endParaRPr lang="zh-CN" altLang="en-US" sz="2000">
                        <a:latin typeface="黑体" panose="02010600030101010101" charset="-122"/>
                        <a:ea typeface="黑体" panose="02010600030101010101" charset="-122"/>
                      </a:endParaRPr>
                    </a:p>
                  </a:txBody>
                  <a:tcPr/>
                </a:tc>
                <a:tc>
                  <a:txBody>
                    <a:bodyPr/>
                    <a:lstStyle/>
                    <a:p>
                      <a:pPr algn="ctr">
                        <a:buNone/>
                      </a:pPr>
                      <a:endParaRPr lang="zh-CN" altLang="en-US" sz="2000">
                        <a:latin typeface="黑体" panose="02010600030101010101" charset="-122"/>
                        <a:ea typeface="黑体" panose="02010600030101010101" charset="-122"/>
                      </a:endParaRPr>
                    </a:p>
                  </a:txBody>
                  <a:tcPr/>
                </a:tc>
              </a:tr>
              <a:tr h="411480">
                <a:tc>
                  <a:txBody>
                    <a:bodyPr/>
                    <a:lstStyle/>
                    <a:p>
                      <a:pPr algn="ctr">
                        <a:buNone/>
                      </a:pPr>
                      <a:endParaRPr lang="zh-CN" altLang="en-US" sz="2000">
                        <a:latin typeface="黑体" panose="02010600030101010101" charset="-122"/>
                        <a:ea typeface="黑体" panose="02010600030101010101" charset="-122"/>
                      </a:endParaRPr>
                    </a:p>
                  </a:txBody>
                  <a:tcPr/>
                </a:tc>
                <a:tc>
                  <a:txBody>
                    <a:bodyPr/>
                    <a:lstStyle/>
                    <a:p>
                      <a:pPr algn="ctr">
                        <a:buNone/>
                      </a:pPr>
                      <a:endParaRPr lang="zh-CN" altLang="en-US" sz="2000">
                        <a:latin typeface="黑体" panose="02010600030101010101" charset="-122"/>
                        <a:ea typeface="黑体" panose="02010600030101010101" charset="-122"/>
                      </a:endParaRPr>
                    </a:p>
                  </a:txBody>
                  <a:tcPr/>
                </a:tc>
              </a:tr>
            </a:tbl>
          </a:graphicData>
        </a:graphic>
      </p:graphicFrame>
      <p:sp>
        <p:nvSpPr>
          <p:cNvPr id="3" name="文本框 2"/>
          <p:cNvSpPr txBox="1"/>
          <p:nvPr/>
        </p:nvSpPr>
        <p:spPr>
          <a:xfrm>
            <a:off x="351790" y="337820"/>
            <a:ext cx="7310120" cy="491490"/>
          </a:xfrm>
          <a:prstGeom prst="rect">
            <a:avLst/>
          </a:prstGeom>
          <a:noFill/>
        </p:spPr>
        <p:txBody>
          <a:bodyPr wrap="square" rtlCol="0">
            <a:spAutoFit/>
          </a:bodyPr>
          <a:lstStyle/>
          <a:p>
            <a:r>
              <a:rPr lang="zh-CN" altLang="en-US" sz="2600" b="1">
                <a:latin typeface="黑体" panose="02010600030101010101" charset="-122"/>
                <a:ea typeface="黑体" panose="02010600030101010101" charset="-122"/>
              </a:rPr>
              <a:t>完成下列表格。说一说，从表格中你能看出什么？</a:t>
            </a:r>
            <a:endParaRPr lang="zh-CN" altLang="en-US" sz="2600" b="1">
              <a:latin typeface="黑体" panose="02010600030101010101" charset="-122"/>
              <a:ea typeface="黑体" panose="02010600030101010101" charset="-122"/>
            </a:endParaRPr>
          </a:p>
        </p:txBody>
      </p:sp>
      <p:sp>
        <p:nvSpPr>
          <p:cNvPr id="4" name="文本框 3"/>
          <p:cNvSpPr txBox="1"/>
          <p:nvPr/>
        </p:nvSpPr>
        <p:spPr>
          <a:xfrm>
            <a:off x="978535" y="1432560"/>
            <a:ext cx="46926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智</a:t>
            </a:r>
            <a:endParaRPr lang="zh-CN" altLang="en-US" sz="2400" b="1">
              <a:latin typeface="宋体" panose="02010600030101010101" pitchFamily="2" charset="-122"/>
              <a:ea typeface="宋体" panose="02010600030101010101" pitchFamily="2" charset="-122"/>
            </a:endParaRPr>
          </a:p>
        </p:txBody>
      </p:sp>
      <p:sp>
        <p:nvSpPr>
          <p:cNvPr id="6" name="文本框 5"/>
          <p:cNvSpPr txBox="1"/>
          <p:nvPr/>
        </p:nvSpPr>
        <p:spPr>
          <a:xfrm>
            <a:off x="1010285" y="1771650"/>
            <a:ext cx="46926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富</a:t>
            </a:r>
            <a:endParaRPr lang="zh-CN" altLang="en-US" sz="2400" b="1">
              <a:latin typeface="宋体" panose="02010600030101010101" pitchFamily="2" charset="-122"/>
              <a:ea typeface="宋体" panose="02010600030101010101" pitchFamily="2" charset="-122"/>
            </a:endParaRPr>
          </a:p>
        </p:txBody>
      </p:sp>
      <p:sp>
        <p:nvSpPr>
          <p:cNvPr id="7" name="文本框 6"/>
          <p:cNvSpPr txBox="1"/>
          <p:nvPr/>
        </p:nvSpPr>
        <p:spPr>
          <a:xfrm>
            <a:off x="1010285" y="2232025"/>
            <a:ext cx="46926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强</a:t>
            </a:r>
            <a:endParaRPr lang="zh-CN" altLang="en-US" sz="2400" b="1">
              <a:latin typeface="宋体" panose="02010600030101010101" pitchFamily="2" charset="-122"/>
              <a:ea typeface="宋体" panose="02010600030101010101" pitchFamily="2" charset="-122"/>
            </a:endParaRPr>
          </a:p>
        </p:txBody>
      </p:sp>
      <p:sp>
        <p:nvSpPr>
          <p:cNvPr id="8" name="文本框 7"/>
          <p:cNvSpPr txBox="1"/>
          <p:nvPr/>
        </p:nvSpPr>
        <p:spPr>
          <a:xfrm>
            <a:off x="1010285" y="2580005"/>
            <a:ext cx="87947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独立</a:t>
            </a:r>
            <a:endParaRPr lang="zh-CN" altLang="en-US" sz="2400" b="1">
              <a:latin typeface="宋体" panose="02010600030101010101" pitchFamily="2" charset="-122"/>
              <a:ea typeface="宋体" panose="02010600030101010101" pitchFamily="2" charset="-122"/>
            </a:endParaRPr>
          </a:p>
        </p:txBody>
      </p:sp>
      <p:sp>
        <p:nvSpPr>
          <p:cNvPr id="9" name="文本框 8"/>
          <p:cNvSpPr txBox="1"/>
          <p:nvPr/>
        </p:nvSpPr>
        <p:spPr>
          <a:xfrm>
            <a:off x="1010285" y="3040380"/>
            <a:ext cx="998220"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自由</a:t>
            </a:r>
            <a:endParaRPr lang="zh-CN" altLang="en-US" sz="2400" b="1">
              <a:latin typeface="宋体" panose="02010600030101010101" pitchFamily="2" charset="-122"/>
              <a:ea typeface="宋体" panose="02010600030101010101" pitchFamily="2" charset="-122"/>
            </a:endParaRPr>
          </a:p>
        </p:txBody>
      </p:sp>
      <p:sp>
        <p:nvSpPr>
          <p:cNvPr id="10" name="文本框 9"/>
          <p:cNvSpPr txBox="1"/>
          <p:nvPr/>
        </p:nvSpPr>
        <p:spPr>
          <a:xfrm>
            <a:off x="1010285" y="3408045"/>
            <a:ext cx="998220"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进步</a:t>
            </a:r>
            <a:endParaRPr lang="zh-CN" altLang="en-US" sz="2400" b="1">
              <a:latin typeface="宋体" panose="02010600030101010101" pitchFamily="2" charset="-122"/>
              <a:ea typeface="宋体" panose="02010600030101010101" pitchFamily="2" charset="-122"/>
            </a:endParaRPr>
          </a:p>
        </p:txBody>
      </p:sp>
      <p:sp>
        <p:nvSpPr>
          <p:cNvPr id="11" name="文本框 10"/>
          <p:cNvSpPr txBox="1"/>
          <p:nvPr/>
        </p:nvSpPr>
        <p:spPr>
          <a:xfrm>
            <a:off x="904240" y="3789045"/>
            <a:ext cx="159321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胜于欧洲</a:t>
            </a:r>
            <a:endParaRPr lang="zh-CN" altLang="en-US" sz="2400" b="1">
              <a:latin typeface="宋体" panose="02010600030101010101" pitchFamily="2" charset="-122"/>
              <a:ea typeface="宋体" panose="02010600030101010101" pitchFamily="2" charset="-122"/>
            </a:endParaRPr>
          </a:p>
        </p:txBody>
      </p:sp>
      <p:sp>
        <p:nvSpPr>
          <p:cNvPr id="12" name="文本框 11"/>
          <p:cNvSpPr txBox="1"/>
          <p:nvPr/>
        </p:nvSpPr>
        <p:spPr>
          <a:xfrm>
            <a:off x="904240" y="4163060"/>
            <a:ext cx="159321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雄于地球</a:t>
            </a:r>
            <a:endParaRPr lang="zh-CN" altLang="en-US" sz="2400" b="1">
              <a:latin typeface="宋体" panose="02010600030101010101" pitchFamily="2" charset="-122"/>
              <a:ea typeface="宋体" panose="02010600030101010101" pitchFamily="2" charset="-122"/>
            </a:endParaRPr>
          </a:p>
        </p:txBody>
      </p:sp>
      <p:sp>
        <p:nvSpPr>
          <p:cNvPr id="13" name="文本框 12"/>
          <p:cNvSpPr txBox="1"/>
          <p:nvPr/>
        </p:nvSpPr>
        <p:spPr>
          <a:xfrm>
            <a:off x="4166870" y="1431925"/>
            <a:ext cx="46926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智</a:t>
            </a:r>
            <a:endParaRPr lang="zh-CN" altLang="en-US" sz="2400" b="1">
              <a:latin typeface="宋体" panose="02010600030101010101" pitchFamily="2" charset="-122"/>
              <a:ea typeface="宋体" panose="02010600030101010101" pitchFamily="2" charset="-122"/>
            </a:endParaRPr>
          </a:p>
        </p:txBody>
      </p:sp>
      <p:sp>
        <p:nvSpPr>
          <p:cNvPr id="14" name="文本框 13"/>
          <p:cNvSpPr txBox="1"/>
          <p:nvPr/>
        </p:nvSpPr>
        <p:spPr>
          <a:xfrm>
            <a:off x="4166870" y="1771015"/>
            <a:ext cx="46926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富</a:t>
            </a:r>
            <a:endParaRPr lang="zh-CN" altLang="en-US" sz="2400" b="1">
              <a:latin typeface="宋体" panose="02010600030101010101" pitchFamily="2" charset="-122"/>
              <a:ea typeface="宋体" panose="02010600030101010101" pitchFamily="2" charset="-122"/>
            </a:endParaRPr>
          </a:p>
        </p:txBody>
      </p:sp>
      <p:sp>
        <p:nvSpPr>
          <p:cNvPr id="15" name="文本框 14"/>
          <p:cNvSpPr txBox="1"/>
          <p:nvPr/>
        </p:nvSpPr>
        <p:spPr>
          <a:xfrm>
            <a:off x="4166870" y="2231390"/>
            <a:ext cx="46926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强</a:t>
            </a:r>
            <a:endParaRPr lang="zh-CN" altLang="en-US" sz="2400" b="1">
              <a:latin typeface="宋体" panose="02010600030101010101" pitchFamily="2" charset="-122"/>
              <a:ea typeface="宋体" panose="02010600030101010101" pitchFamily="2" charset="-122"/>
            </a:endParaRPr>
          </a:p>
        </p:txBody>
      </p:sp>
      <p:sp>
        <p:nvSpPr>
          <p:cNvPr id="16" name="文本框 15"/>
          <p:cNvSpPr txBox="1"/>
          <p:nvPr/>
        </p:nvSpPr>
        <p:spPr>
          <a:xfrm>
            <a:off x="4166870" y="2579370"/>
            <a:ext cx="87947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独立</a:t>
            </a:r>
            <a:endParaRPr lang="zh-CN" altLang="en-US" sz="2400" b="1">
              <a:latin typeface="宋体" panose="02010600030101010101" pitchFamily="2" charset="-122"/>
              <a:ea typeface="宋体" panose="02010600030101010101" pitchFamily="2" charset="-122"/>
            </a:endParaRPr>
          </a:p>
        </p:txBody>
      </p:sp>
      <p:sp>
        <p:nvSpPr>
          <p:cNvPr id="17" name="文本框 16"/>
          <p:cNvSpPr txBox="1"/>
          <p:nvPr/>
        </p:nvSpPr>
        <p:spPr>
          <a:xfrm>
            <a:off x="4166870" y="3039745"/>
            <a:ext cx="998220"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自由</a:t>
            </a:r>
            <a:endParaRPr lang="zh-CN" altLang="en-US" sz="2400" b="1">
              <a:latin typeface="宋体" panose="02010600030101010101" pitchFamily="2" charset="-122"/>
              <a:ea typeface="宋体" panose="02010600030101010101" pitchFamily="2" charset="-122"/>
            </a:endParaRPr>
          </a:p>
        </p:txBody>
      </p:sp>
      <p:sp>
        <p:nvSpPr>
          <p:cNvPr id="18" name="文本框 17"/>
          <p:cNvSpPr txBox="1"/>
          <p:nvPr/>
        </p:nvSpPr>
        <p:spPr>
          <a:xfrm>
            <a:off x="4166870" y="3407410"/>
            <a:ext cx="998220"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进步</a:t>
            </a:r>
            <a:endParaRPr lang="zh-CN" altLang="en-US" sz="2400" b="1">
              <a:latin typeface="宋体" panose="02010600030101010101" pitchFamily="2" charset="-122"/>
              <a:ea typeface="宋体" panose="02010600030101010101" pitchFamily="2" charset="-122"/>
            </a:endParaRPr>
          </a:p>
        </p:txBody>
      </p:sp>
      <p:sp>
        <p:nvSpPr>
          <p:cNvPr id="19" name="文本框 18"/>
          <p:cNvSpPr txBox="1"/>
          <p:nvPr/>
        </p:nvSpPr>
        <p:spPr>
          <a:xfrm>
            <a:off x="4060825" y="3788410"/>
            <a:ext cx="159321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胜于欧洲</a:t>
            </a:r>
            <a:endParaRPr lang="zh-CN" altLang="en-US" sz="2400" b="1">
              <a:latin typeface="宋体" panose="02010600030101010101" pitchFamily="2" charset="-122"/>
              <a:ea typeface="宋体" panose="02010600030101010101" pitchFamily="2" charset="-122"/>
            </a:endParaRPr>
          </a:p>
        </p:txBody>
      </p:sp>
      <p:sp>
        <p:nvSpPr>
          <p:cNvPr id="20" name="文本框 19"/>
          <p:cNvSpPr txBox="1"/>
          <p:nvPr/>
        </p:nvSpPr>
        <p:spPr>
          <a:xfrm>
            <a:off x="4029075" y="4162425"/>
            <a:ext cx="1593215" cy="460375"/>
          </a:xfrm>
          <a:prstGeom prst="rect">
            <a:avLst/>
          </a:prstGeom>
          <a:noFill/>
        </p:spPr>
        <p:txBody>
          <a:bodyPr wrap="square" rtlCol="0">
            <a:spAutoFit/>
          </a:bodyPr>
          <a:lstStyle/>
          <a:p>
            <a:r>
              <a:rPr lang="zh-CN" altLang="en-US" sz="2400" b="1">
                <a:latin typeface="宋体" panose="02010600030101010101" pitchFamily="2" charset="-122"/>
                <a:ea typeface="宋体" panose="02010600030101010101" pitchFamily="2" charset="-122"/>
              </a:rPr>
              <a:t>雄于地球</a:t>
            </a:r>
            <a:endParaRPr lang="zh-CN" altLang="en-US" sz="2400" b="1">
              <a:latin typeface="宋体" panose="02010600030101010101" pitchFamily="2" charset="-122"/>
              <a:ea typeface="宋体" panose="02010600030101010101" pitchFamily="2" charset="-122"/>
            </a:endParaRPr>
          </a:p>
        </p:txBody>
      </p:sp>
      <p:grpSp>
        <p:nvGrpSpPr>
          <p:cNvPr id="22" name="组合 21"/>
          <p:cNvGrpSpPr/>
          <p:nvPr/>
        </p:nvGrpSpPr>
        <p:grpSpPr>
          <a:xfrm>
            <a:off x="5851525" y="948690"/>
            <a:ext cx="3121660" cy="3495040"/>
            <a:chOff x="9215" y="1494"/>
            <a:chExt cx="4916" cy="5504"/>
          </a:xfrm>
        </p:grpSpPr>
        <p:sp>
          <p:nvSpPr>
            <p:cNvPr id="21" name="圆角矩形 20"/>
            <p:cNvSpPr/>
            <p:nvPr/>
          </p:nvSpPr>
          <p:spPr>
            <a:xfrm>
              <a:off x="9215" y="1494"/>
              <a:ext cx="4789" cy="5505"/>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0" name="文本框 99"/>
            <p:cNvSpPr txBox="1"/>
            <p:nvPr/>
          </p:nvSpPr>
          <p:spPr>
            <a:xfrm>
              <a:off x="9215" y="1758"/>
              <a:ext cx="4917" cy="4797"/>
            </a:xfrm>
            <a:prstGeom prst="rect">
              <a:avLst/>
            </a:prstGeom>
            <a:noFill/>
            <a:ln w="9525">
              <a:noFill/>
            </a:ln>
          </p:spPr>
          <p:txBody>
            <a:bodyPr wrap="square">
              <a:spAutoFit/>
            </a:bodyPr>
            <a:lstStyle/>
            <a:p>
              <a:pPr indent="0"/>
              <a:r>
                <a:rPr lang="en-US" alt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sz="2400" b="1">
                  <a:solidFill>
                    <a:srgbClr val="FF0000"/>
                  </a:solidFill>
                  <a:latin typeface="宋体" panose="02010600030101010101" pitchFamily="2" charset="-122"/>
                  <a:ea typeface="宋体" panose="02010600030101010101" pitchFamily="2" charset="-122"/>
                  <a:cs typeface="宋体" panose="02010600030101010101" pitchFamily="2" charset="-122"/>
                </a:rPr>
                <a:t>少年和中国的关系非常密切。作者运用排比的句式告诉我们，少年的责任非常重大，我们每个少年都要肩负起自己的责任，因为，国家的强大靠的是少年。</a:t>
              </a:r>
              <a:endPar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ssolv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ssolv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dissolv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dissolv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dissolve">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dissolve">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dissolv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dissolve">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dissolve">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dissolve">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down)">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矩形 47"/>
          <p:cNvSpPr/>
          <p:nvPr/>
        </p:nvSpPr>
        <p:spPr>
          <a:xfrm>
            <a:off x="539552" y="987574"/>
            <a:ext cx="8280920" cy="3108543"/>
          </a:xfrm>
          <a:prstGeom prst="rect">
            <a:avLst/>
          </a:prstGeom>
        </p:spPr>
        <p:txBody>
          <a:bodyPr wrap="square">
            <a:spAutoFit/>
          </a:bodyPr>
          <a:lstStyle/>
          <a:p>
            <a:r>
              <a:rPr lang="zh-CN" altLang="en-US" sz="2800" b="1" dirty="0">
                <a:latin typeface="楷体" panose="02010609060101010101" pitchFamily="49" charset="-122"/>
                <a:ea typeface="楷体" panose="02010609060101010101" pitchFamily="49" charset="-122"/>
              </a:rPr>
              <a:t>    所以今天的责任，不在于他人，全在我们年轻人的肩上，年轻人聪明智慧，国家就聪明智慧；年轻人富有，国家就富有；年轻人强盛，国家就强盛；年轻人独立，国家就独立；年轻人自由，国家就自由；年轻人进步，国家就进步；年轻人胜过欧洲人，国家就胜过欧洲；年轻人在世界上称雄，国家就在世界上称雄。</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9004" y="589563"/>
            <a:ext cx="8064896" cy="953135"/>
          </a:xfrm>
          <a:prstGeom prst="rect">
            <a:avLst/>
          </a:prstGeom>
        </p:spPr>
        <p:txBody>
          <a:bodyPr wrap="square">
            <a:spAutoFit/>
          </a:bodyPr>
          <a:lstStyle/>
          <a:p>
            <a:r>
              <a:rPr lang="en-US" altLang="zh-CN" sz="2800" kern="100" dirty="0" smtClean="0">
                <a:latin typeface="黑体" panose="02010600030101010101" charset="-122"/>
                <a:ea typeface="黑体" panose="02010600030101010101" charset="-122"/>
                <a:cs typeface="Times New Roman" panose="02020603050405020304" charset="0"/>
              </a:rPr>
              <a:t>    </a:t>
            </a:r>
            <a:r>
              <a:rPr lang="zh-CN" altLang="zh-CN" sz="2800" kern="100" dirty="0" smtClean="0">
                <a:latin typeface="黑体" panose="02010600030101010101" charset="-122"/>
                <a:ea typeface="黑体" panose="02010600030101010101" charset="-122"/>
                <a:cs typeface="Times New Roman" panose="02020603050405020304" charset="0"/>
              </a:rPr>
              <a:t>齐读课文，感受作者炽热的爱国感情；体会句式整齐，气势磅礴的语言特点。</a:t>
            </a:r>
            <a:endParaRPr lang="zh-CN" altLang="en-US" sz="2800" dirty="0">
              <a:latin typeface="黑体" panose="02010600030101010101" charset="-122"/>
              <a:ea typeface="黑体" panose="02010600030101010101" charset="-122"/>
            </a:endParaRPr>
          </a:p>
        </p:txBody>
      </p:sp>
      <p:sp>
        <p:nvSpPr>
          <p:cNvPr id="7" name="矩形 6"/>
          <p:cNvSpPr/>
          <p:nvPr/>
        </p:nvSpPr>
        <p:spPr>
          <a:xfrm>
            <a:off x="827584" y="1779662"/>
            <a:ext cx="7416824" cy="1815882"/>
          </a:xfrm>
          <a:prstGeom prst="rect">
            <a:avLst/>
          </a:prstGeom>
        </p:spPr>
        <p:txBody>
          <a:bodyPr wrap="square">
            <a:spAutoFit/>
          </a:bodyPr>
          <a:lstStyle/>
          <a:p>
            <a:r>
              <a:rPr lang="zh-CN" altLang="en-US" sz="2800" dirty="0" smtClean="0">
                <a:latin typeface="楷体" panose="02010609060101010101" pitchFamily="49" charset="-122"/>
                <a:ea typeface="楷体" panose="02010609060101010101" pitchFamily="49" charset="-122"/>
              </a:rPr>
              <a:t>    少年</a:t>
            </a:r>
            <a:r>
              <a:rPr lang="zh-CN" altLang="en-US" sz="2800" dirty="0" smtClean="0">
                <a:solidFill>
                  <a:srgbClr val="FF0000"/>
                </a:solidFill>
                <a:latin typeface="楷体" panose="02010609060101010101" pitchFamily="49" charset="-122"/>
                <a:ea typeface="楷体" panose="02010609060101010101" pitchFamily="49" charset="-122"/>
              </a:rPr>
              <a:t>智</a:t>
            </a:r>
            <a:r>
              <a:rPr lang="zh-CN" altLang="en-US" sz="2800" dirty="0" smtClean="0">
                <a:latin typeface="楷体" panose="02010609060101010101" pitchFamily="49" charset="-122"/>
                <a:ea typeface="楷体" panose="02010609060101010101" pitchFamily="49" charset="-122"/>
              </a:rPr>
              <a:t>则国</a:t>
            </a:r>
            <a:r>
              <a:rPr lang="zh-CN" altLang="en-US" sz="2800" dirty="0" smtClean="0">
                <a:solidFill>
                  <a:srgbClr val="FF0000"/>
                </a:solidFill>
                <a:latin typeface="楷体" panose="02010609060101010101" pitchFamily="49" charset="-122"/>
                <a:ea typeface="楷体" panose="02010609060101010101" pitchFamily="49" charset="-122"/>
              </a:rPr>
              <a:t>智</a:t>
            </a:r>
            <a:r>
              <a:rPr lang="zh-CN" altLang="en-US" sz="2800" dirty="0" smtClean="0">
                <a:latin typeface="楷体" panose="02010609060101010101" pitchFamily="49" charset="-122"/>
                <a:ea typeface="楷体" panose="02010609060101010101" pitchFamily="49" charset="-122"/>
              </a:rPr>
              <a:t>，少年</a:t>
            </a:r>
            <a:r>
              <a:rPr lang="zh-CN" altLang="en-US" sz="2800" dirty="0" smtClean="0">
                <a:solidFill>
                  <a:srgbClr val="FF0000"/>
                </a:solidFill>
                <a:latin typeface="楷体" panose="02010609060101010101" pitchFamily="49" charset="-122"/>
                <a:ea typeface="楷体" panose="02010609060101010101" pitchFamily="49" charset="-122"/>
              </a:rPr>
              <a:t>富</a:t>
            </a:r>
            <a:r>
              <a:rPr lang="zh-CN" altLang="en-US" sz="2800" dirty="0" smtClean="0">
                <a:latin typeface="楷体" panose="02010609060101010101" pitchFamily="49" charset="-122"/>
                <a:ea typeface="楷体" panose="02010609060101010101" pitchFamily="49" charset="-122"/>
              </a:rPr>
              <a:t>则国</a:t>
            </a:r>
            <a:r>
              <a:rPr lang="zh-CN" altLang="en-US" sz="2800" dirty="0" smtClean="0">
                <a:solidFill>
                  <a:srgbClr val="FF0000"/>
                </a:solidFill>
                <a:latin typeface="楷体" panose="02010609060101010101" pitchFamily="49" charset="-122"/>
                <a:ea typeface="楷体" panose="02010609060101010101" pitchFamily="49" charset="-122"/>
              </a:rPr>
              <a:t>富</a:t>
            </a:r>
            <a:r>
              <a:rPr lang="zh-CN" altLang="en-US" sz="2800" dirty="0" smtClean="0">
                <a:latin typeface="楷体" panose="02010609060101010101" pitchFamily="49" charset="-122"/>
                <a:ea typeface="楷体" panose="02010609060101010101" pitchFamily="49" charset="-122"/>
              </a:rPr>
              <a:t>，少年</a:t>
            </a:r>
            <a:r>
              <a:rPr lang="zh-CN" altLang="en-US" sz="2800" dirty="0" smtClean="0">
                <a:solidFill>
                  <a:srgbClr val="FF0000"/>
                </a:solidFill>
                <a:latin typeface="楷体" panose="02010609060101010101" pitchFamily="49" charset="-122"/>
                <a:ea typeface="楷体" panose="02010609060101010101" pitchFamily="49" charset="-122"/>
              </a:rPr>
              <a:t>强</a:t>
            </a:r>
            <a:r>
              <a:rPr lang="zh-CN" altLang="en-US" sz="2800" dirty="0" smtClean="0">
                <a:latin typeface="楷体" panose="02010609060101010101" pitchFamily="49" charset="-122"/>
                <a:ea typeface="楷体" panose="02010609060101010101" pitchFamily="49" charset="-122"/>
              </a:rPr>
              <a:t>则国</a:t>
            </a:r>
            <a:r>
              <a:rPr lang="zh-CN" altLang="en-US" sz="2800" dirty="0" smtClean="0">
                <a:solidFill>
                  <a:srgbClr val="FF0000"/>
                </a:solidFill>
                <a:latin typeface="楷体" panose="02010609060101010101" pitchFamily="49" charset="-122"/>
                <a:ea typeface="楷体" panose="02010609060101010101" pitchFamily="49" charset="-122"/>
              </a:rPr>
              <a:t>强</a:t>
            </a:r>
            <a:r>
              <a:rPr lang="zh-CN" altLang="en-US" sz="2800" dirty="0" smtClean="0">
                <a:latin typeface="楷体" panose="02010609060101010101" pitchFamily="49" charset="-122"/>
                <a:ea typeface="楷体" panose="02010609060101010101" pitchFamily="49" charset="-122"/>
              </a:rPr>
              <a:t>，少年</a:t>
            </a:r>
            <a:r>
              <a:rPr lang="zh-CN" altLang="en-US" sz="2800" dirty="0" smtClean="0">
                <a:solidFill>
                  <a:srgbClr val="FF0000"/>
                </a:solidFill>
                <a:latin typeface="楷体" panose="02010609060101010101" pitchFamily="49" charset="-122"/>
                <a:ea typeface="楷体" panose="02010609060101010101" pitchFamily="49" charset="-122"/>
              </a:rPr>
              <a:t>独立</a:t>
            </a:r>
            <a:r>
              <a:rPr lang="zh-CN" altLang="en-US" sz="2800" dirty="0" smtClean="0">
                <a:latin typeface="楷体" panose="02010609060101010101" pitchFamily="49" charset="-122"/>
                <a:ea typeface="楷体" panose="02010609060101010101" pitchFamily="49" charset="-122"/>
              </a:rPr>
              <a:t>则国</a:t>
            </a:r>
            <a:r>
              <a:rPr lang="zh-CN" altLang="en-US" sz="2800" dirty="0" smtClean="0">
                <a:solidFill>
                  <a:srgbClr val="FF0000"/>
                </a:solidFill>
                <a:latin typeface="楷体" panose="02010609060101010101" pitchFamily="49" charset="-122"/>
                <a:ea typeface="楷体" panose="02010609060101010101" pitchFamily="49" charset="-122"/>
              </a:rPr>
              <a:t>独立</a:t>
            </a:r>
            <a:r>
              <a:rPr lang="zh-CN" altLang="en-US" sz="2800" dirty="0" smtClean="0">
                <a:latin typeface="楷体" panose="02010609060101010101" pitchFamily="49" charset="-122"/>
                <a:ea typeface="楷体" panose="02010609060101010101" pitchFamily="49" charset="-122"/>
              </a:rPr>
              <a:t>，少年</a:t>
            </a:r>
            <a:r>
              <a:rPr lang="zh-CN" altLang="en-US" sz="2800" dirty="0" smtClean="0">
                <a:solidFill>
                  <a:srgbClr val="FF0000"/>
                </a:solidFill>
                <a:latin typeface="楷体" panose="02010609060101010101" pitchFamily="49" charset="-122"/>
                <a:ea typeface="楷体" panose="02010609060101010101" pitchFamily="49" charset="-122"/>
              </a:rPr>
              <a:t>自由</a:t>
            </a:r>
            <a:r>
              <a:rPr lang="zh-CN" altLang="en-US" sz="2800" dirty="0" smtClean="0">
                <a:latin typeface="楷体" panose="02010609060101010101" pitchFamily="49" charset="-122"/>
                <a:ea typeface="楷体" panose="02010609060101010101" pitchFamily="49" charset="-122"/>
              </a:rPr>
              <a:t>则国</a:t>
            </a:r>
            <a:r>
              <a:rPr lang="zh-CN" altLang="en-US" sz="2800" dirty="0" smtClean="0">
                <a:solidFill>
                  <a:srgbClr val="FF0000"/>
                </a:solidFill>
                <a:latin typeface="楷体" panose="02010609060101010101" pitchFamily="49" charset="-122"/>
                <a:ea typeface="楷体" panose="02010609060101010101" pitchFamily="49" charset="-122"/>
              </a:rPr>
              <a:t>自由</a:t>
            </a:r>
            <a:r>
              <a:rPr lang="zh-CN" altLang="en-US" sz="2800" dirty="0" smtClean="0">
                <a:latin typeface="楷体" panose="02010609060101010101" pitchFamily="49" charset="-122"/>
                <a:ea typeface="楷体" panose="02010609060101010101" pitchFamily="49" charset="-122"/>
              </a:rPr>
              <a:t>，少年</a:t>
            </a:r>
            <a:r>
              <a:rPr lang="zh-CN" altLang="en-US" sz="2800" dirty="0" smtClean="0">
                <a:solidFill>
                  <a:srgbClr val="FF0000"/>
                </a:solidFill>
                <a:latin typeface="楷体" panose="02010609060101010101" pitchFamily="49" charset="-122"/>
                <a:ea typeface="楷体" panose="02010609060101010101" pitchFamily="49" charset="-122"/>
              </a:rPr>
              <a:t>进步</a:t>
            </a:r>
            <a:r>
              <a:rPr lang="zh-CN" altLang="en-US" sz="2800" dirty="0" smtClean="0">
                <a:latin typeface="楷体" panose="02010609060101010101" pitchFamily="49" charset="-122"/>
                <a:ea typeface="楷体" panose="02010609060101010101" pitchFamily="49" charset="-122"/>
              </a:rPr>
              <a:t>则</a:t>
            </a:r>
            <a:r>
              <a:rPr lang="zh-CN" altLang="en-US" sz="2800" dirty="0" smtClean="0">
                <a:solidFill>
                  <a:srgbClr val="FF0000"/>
                </a:solidFill>
                <a:latin typeface="楷体" panose="02010609060101010101" pitchFamily="49" charset="-122"/>
                <a:ea typeface="楷体" panose="02010609060101010101" pitchFamily="49" charset="-122"/>
              </a:rPr>
              <a:t>国进</a:t>
            </a:r>
            <a:r>
              <a:rPr lang="zh-CN" altLang="en-US" sz="2800" dirty="0" smtClean="0">
                <a:latin typeface="楷体" panose="02010609060101010101" pitchFamily="49" charset="-122"/>
                <a:ea typeface="楷体" panose="02010609060101010101" pitchFamily="49" charset="-122"/>
              </a:rPr>
              <a:t>步，少年胜于欧洲，则国</a:t>
            </a:r>
            <a:r>
              <a:rPr lang="zh-CN" altLang="en-US" sz="2800" dirty="0" smtClean="0">
                <a:solidFill>
                  <a:srgbClr val="FF0000"/>
                </a:solidFill>
                <a:latin typeface="楷体" panose="02010609060101010101" pitchFamily="49" charset="-122"/>
                <a:ea typeface="楷体" panose="02010609060101010101" pitchFamily="49" charset="-122"/>
              </a:rPr>
              <a:t>胜于欧洲</a:t>
            </a:r>
            <a:r>
              <a:rPr lang="zh-CN" altLang="en-US" sz="2800" dirty="0" smtClean="0">
                <a:latin typeface="楷体" panose="02010609060101010101" pitchFamily="49" charset="-122"/>
                <a:ea typeface="楷体" panose="02010609060101010101" pitchFamily="49" charset="-122"/>
              </a:rPr>
              <a:t>，少年</a:t>
            </a:r>
            <a:r>
              <a:rPr lang="zh-CN" altLang="en-US" sz="2800" dirty="0" smtClean="0">
                <a:solidFill>
                  <a:srgbClr val="FF0000"/>
                </a:solidFill>
                <a:latin typeface="楷体" panose="02010609060101010101" pitchFamily="49" charset="-122"/>
                <a:ea typeface="楷体" panose="02010609060101010101" pitchFamily="49" charset="-122"/>
              </a:rPr>
              <a:t>雄于地球</a:t>
            </a:r>
            <a:r>
              <a:rPr lang="zh-CN" altLang="en-US" sz="2800" dirty="0" smtClean="0">
                <a:latin typeface="楷体" panose="02010609060101010101" pitchFamily="49" charset="-122"/>
                <a:ea typeface="楷体" panose="02010609060101010101" pitchFamily="49" charset="-122"/>
              </a:rPr>
              <a:t>，则国</a:t>
            </a:r>
            <a:r>
              <a:rPr lang="zh-CN" altLang="en-US" sz="2800" dirty="0" smtClean="0">
                <a:solidFill>
                  <a:srgbClr val="FF0000"/>
                </a:solidFill>
                <a:latin typeface="楷体" panose="02010609060101010101" pitchFamily="49" charset="-122"/>
                <a:ea typeface="楷体" panose="02010609060101010101" pitchFamily="49" charset="-122"/>
              </a:rPr>
              <a:t>雄于地球</a:t>
            </a:r>
            <a:r>
              <a:rPr lang="zh-CN" altLang="en-US" sz="2800" dirty="0" smtClean="0">
                <a:latin typeface="楷体" panose="02010609060101010101" pitchFamily="49" charset="-122"/>
                <a:ea typeface="楷体" panose="02010609060101010101" pitchFamily="49" charset="-122"/>
              </a:rPr>
              <a:t>。</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5740" y="1151005"/>
            <a:ext cx="7780337"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1400175" y="1569085"/>
            <a:ext cx="6339840" cy="2306955"/>
          </a:xfrm>
          <a:prstGeom prst="rect">
            <a:avLst/>
          </a:prstGeom>
        </p:spPr>
        <p:txBody>
          <a:bodyPr wrap="square">
            <a:spAutoFit/>
          </a:bodyPr>
          <a:lstStyle/>
          <a:p>
            <a:pPr lvl="0" defTabSz="914400" fontAlgn="base">
              <a:spcBef>
                <a:spcPct val="0"/>
              </a:spcBef>
              <a:spcAft>
                <a:spcPct val="0"/>
              </a:spcAft>
            </a:pPr>
            <a:r>
              <a:rPr lang="en-US" altLang="zh-CN" sz="2400" dirty="0" smtClean="0">
                <a:latin typeface="楷体" panose="02010609060101010101" pitchFamily="49" charset="-122"/>
                <a:ea typeface="楷体" panose="02010609060101010101" pitchFamily="49" charset="-122"/>
                <a:cs typeface="Times New Roman" panose="02020603050405020304" charset="0"/>
                <a:sym typeface="+mn-ea"/>
              </a:rPr>
              <a:t>    </a:t>
            </a:r>
            <a:r>
              <a:rPr lang="zh-CN" altLang="en-US" sz="2400" dirty="0" smtClean="0">
                <a:latin typeface="楷体" panose="02010609060101010101" pitchFamily="49" charset="-122"/>
                <a:ea typeface="楷体" panose="02010609060101010101" pitchFamily="49" charset="-122"/>
                <a:cs typeface="Times New Roman" panose="02020603050405020304" charset="0"/>
                <a:sym typeface="+mn-ea"/>
              </a:rPr>
              <a:t>本段中的每一句话，结构都是基本相同的，为：</a:t>
            </a:r>
            <a:r>
              <a:rPr lang="zh-CN" altLang="en-US" sz="2400" dirty="0" smtClean="0">
                <a:latin typeface="楷体" panose="02010609060101010101" pitchFamily="49" charset="-122"/>
                <a:ea typeface="楷体" panose="02010609060101010101" pitchFamily="49" charset="-122"/>
                <a:sym typeface="+mn-ea"/>
              </a:rPr>
              <a:t>少年</a:t>
            </a:r>
            <a:r>
              <a:rPr lang="en-US" altLang="zh-CN" sz="2400" dirty="0" smtClean="0">
                <a:solidFill>
                  <a:srgbClr val="FF0000"/>
                </a:solidFill>
                <a:latin typeface="楷体" panose="02010609060101010101" pitchFamily="49" charset="-122"/>
                <a:ea typeface="楷体" panose="02010609060101010101" pitchFamily="49" charset="-122"/>
                <a:sym typeface="+mn-ea"/>
              </a:rPr>
              <a:t>X</a:t>
            </a:r>
            <a:r>
              <a:rPr lang="zh-CN" altLang="en-US" sz="2400" dirty="0" smtClean="0">
                <a:latin typeface="楷体" panose="02010609060101010101" pitchFamily="49" charset="-122"/>
                <a:ea typeface="楷体" panose="02010609060101010101" pitchFamily="49" charset="-122"/>
                <a:sym typeface="+mn-ea"/>
              </a:rPr>
              <a:t>则国</a:t>
            </a:r>
            <a:r>
              <a:rPr lang="en-US" altLang="zh-CN" sz="2400" dirty="0" smtClean="0">
                <a:solidFill>
                  <a:srgbClr val="FF0000"/>
                </a:solidFill>
                <a:latin typeface="楷体" panose="02010609060101010101" pitchFamily="49" charset="-122"/>
                <a:ea typeface="楷体" panose="02010609060101010101" pitchFamily="49" charset="-122"/>
                <a:sym typeface="+mn-ea"/>
              </a:rPr>
              <a:t>X</a:t>
            </a:r>
            <a:r>
              <a:rPr lang="zh-CN" altLang="en-US" sz="2400" dirty="0" smtClean="0">
                <a:latin typeface="楷体" panose="02010609060101010101" pitchFamily="49" charset="-122"/>
                <a:ea typeface="楷体" panose="02010609060101010101" pitchFamily="49" charset="-122"/>
                <a:sym typeface="+mn-ea"/>
              </a:rPr>
              <a:t>，我们可以按照这样的格式进行背诵。在背诵的时候，注意语气要层层递进，由智到强，由独立到自由，由胜于欧洲到雄于地球。在朗读的时候，要注意排比的语气，语气要随着文章的节奏步步加强。</a:t>
            </a:r>
            <a:endParaRPr lang="zh-CN" altLang="en-US" sz="2400" dirty="0"/>
          </a:p>
        </p:txBody>
      </p:sp>
      <p:sp>
        <p:nvSpPr>
          <p:cNvPr id="17" name="文本框 10"/>
          <p:cNvSpPr txBox="1"/>
          <p:nvPr/>
        </p:nvSpPr>
        <p:spPr>
          <a:xfrm>
            <a:off x="1400175" y="614680"/>
            <a:ext cx="357886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背诵指导</a:t>
            </a:r>
            <a:endParaRPr lang="zh-CN" altLang="en-US" sz="26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1835696" y="1275606"/>
            <a:ext cx="6768752" cy="1814830"/>
          </a:xfrm>
          <a:prstGeom prst="rect">
            <a:avLst/>
          </a:prstGeom>
          <a:noFill/>
        </p:spPr>
        <p:txBody>
          <a:bodyPr wrap="square" rtlCol="0" anchor="t">
            <a:spAutoFit/>
          </a:bodyPr>
          <a:lstStyle/>
          <a:p>
            <a:r>
              <a:rPr lang="zh-CN" altLang="zh-CN" sz="2800" kern="100" dirty="0" smtClean="0">
                <a:latin typeface="黑体" panose="02010600030101010101" charset="-122"/>
                <a:ea typeface="黑体" panose="02010600030101010101" charset="-122"/>
                <a:cs typeface="Times New Roman" panose="02020603050405020304" charset="0"/>
              </a:rPr>
              <a:t>朗读第二自然段，说一说：</a:t>
            </a:r>
            <a:endParaRPr lang="en-US" altLang="zh-CN" sz="2800" kern="100" dirty="0" smtClean="0">
              <a:latin typeface="黑体" panose="02010600030101010101" charset="-122"/>
              <a:ea typeface="黑体" panose="02010600030101010101" charset="-122"/>
              <a:cs typeface="Times New Roman" panose="02020603050405020304" charset="0"/>
            </a:endParaRPr>
          </a:p>
          <a:p>
            <a:r>
              <a:rPr lang="en-US" altLang="zh-CN" sz="2800" kern="100" dirty="0" smtClean="0">
                <a:latin typeface="黑体" panose="02010600030101010101" charset="-122"/>
                <a:ea typeface="黑体" panose="02010600030101010101" charset="-122"/>
                <a:cs typeface="Times New Roman" panose="02020603050405020304" charset="0"/>
              </a:rPr>
              <a:t>1.</a:t>
            </a:r>
            <a:r>
              <a:rPr lang="zh-CN" altLang="zh-CN" sz="2800" kern="100" dirty="0" smtClean="0">
                <a:latin typeface="黑体" panose="02010600030101010101" charset="-122"/>
                <a:ea typeface="黑体" panose="02010600030101010101" charset="-122"/>
                <a:cs typeface="Times New Roman" panose="02020603050405020304" charset="0"/>
              </a:rPr>
              <a:t>这一自然段描写了那些事物？</a:t>
            </a:r>
            <a:endParaRPr lang="en-US" altLang="zh-CN" sz="2800" kern="100" dirty="0" smtClean="0">
              <a:latin typeface="黑体" panose="02010600030101010101" charset="-122"/>
              <a:ea typeface="黑体" panose="02010600030101010101" charset="-122"/>
              <a:cs typeface="Times New Roman" panose="02020603050405020304" charset="0"/>
            </a:endParaRPr>
          </a:p>
          <a:p>
            <a:r>
              <a:rPr lang="en-US" altLang="zh-CN" sz="2800" kern="100" dirty="0" smtClean="0">
                <a:latin typeface="黑体" panose="02010600030101010101" charset="-122"/>
                <a:ea typeface="黑体" panose="02010600030101010101" charset="-122"/>
                <a:cs typeface="Times New Roman" panose="02020603050405020304" charset="0"/>
              </a:rPr>
              <a:t>2.</a:t>
            </a:r>
            <a:r>
              <a:rPr lang="zh-CN" altLang="zh-CN" sz="2800" kern="100" dirty="0" smtClean="0">
                <a:latin typeface="黑体" panose="02010600030101010101" charset="-122"/>
                <a:ea typeface="黑体" panose="02010600030101010101" charset="-122"/>
                <a:cs typeface="Times New Roman" panose="02020603050405020304" charset="0"/>
              </a:rPr>
              <a:t>这些事物有哪些特点？</a:t>
            </a:r>
            <a:endParaRPr lang="en-US" altLang="zh-CN" sz="2800" kern="100" dirty="0" smtClean="0">
              <a:latin typeface="黑体" panose="02010600030101010101" charset="-122"/>
              <a:ea typeface="黑体" panose="02010600030101010101" charset="-122"/>
              <a:cs typeface="Times New Roman" panose="02020603050405020304" charset="0"/>
            </a:endParaRPr>
          </a:p>
          <a:p>
            <a:r>
              <a:rPr lang="en-US" altLang="zh-CN" sz="2800" kern="100" dirty="0" smtClean="0">
                <a:latin typeface="黑体" panose="02010600030101010101" charset="-122"/>
                <a:ea typeface="黑体" panose="02010600030101010101" charset="-122"/>
                <a:cs typeface="Times New Roman" panose="02020603050405020304" charset="0"/>
              </a:rPr>
              <a:t>3.</a:t>
            </a:r>
            <a:r>
              <a:rPr lang="zh-CN" altLang="zh-CN" sz="2800" kern="100" dirty="0" smtClean="0">
                <a:latin typeface="黑体" panose="02010600030101010101" charset="-122"/>
                <a:ea typeface="黑体" panose="02010600030101010101" charset="-122"/>
                <a:cs typeface="Times New Roman" panose="02020603050405020304" charset="0"/>
              </a:rPr>
              <a:t>作者真地只是在描写这些事物吗？ </a:t>
            </a:r>
            <a:endParaRPr lang="en-US" altLang="zh-CN" sz="2800" kern="100" dirty="0" smtClean="0">
              <a:latin typeface="黑体" panose="02010600030101010101" charset="-122"/>
              <a:ea typeface="黑体" panose="02010600030101010101" charset="-122"/>
              <a:cs typeface="Times New Roman" panose="02020603050405020304" charset="0"/>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7990" y="1174750"/>
            <a:ext cx="1407795" cy="20180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755829" y="489223"/>
            <a:ext cx="7632848" cy="2675255"/>
          </a:xfrm>
          <a:prstGeom prst="rect">
            <a:avLst/>
          </a:prstGeom>
        </p:spPr>
        <p:txBody>
          <a:bodyPr wrap="square">
            <a:spAutoFit/>
          </a:bodyPr>
          <a:lstStyle/>
          <a:p>
            <a:pPr>
              <a:lnSpc>
                <a:spcPct val="120000"/>
              </a:lnSpc>
            </a:pPr>
            <a:r>
              <a:rPr lang="zh-CN" altLang="en-US" sz="2800" dirty="0">
                <a:latin typeface="楷体" panose="02010609060101010101" pitchFamily="49" charset="-122"/>
                <a:ea typeface="楷体" panose="02010609060101010101" pitchFamily="49" charset="-122"/>
              </a:rPr>
              <a:t>红日初升，其道大光。河出伏流，一泻汪洋。潜龙腾渊，鳞爪飞扬。乳虎啸谷，百兽震惶。鹰隼试翼，风尘翕张。奇花初胎，矞矞皇皇。干将发硎，有作其芒。天戴其苍，地履其黄。纵有千古，横有八荒。前途似海，来日方长。</a:t>
            </a:r>
            <a:endParaRPr lang="zh-CN" altLang="en-US" sz="2800" dirty="0">
              <a:latin typeface="楷体" panose="02010609060101010101" pitchFamily="49" charset="-122"/>
              <a:ea typeface="楷体" panose="02010609060101010101" pitchFamily="49" charset="-122"/>
            </a:endParaRPr>
          </a:p>
        </p:txBody>
      </p:sp>
      <p:grpSp>
        <p:nvGrpSpPr>
          <p:cNvPr id="4" name="组合 3"/>
          <p:cNvGrpSpPr/>
          <p:nvPr/>
        </p:nvGrpSpPr>
        <p:grpSpPr>
          <a:xfrm>
            <a:off x="1039495" y="3166745"/>
            <a:ext cx="3493770" cy="1397000"/>
            <a:chOff x="1637" y="5159"/>
            <a:chExt cx="5502" cy="220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37" y="5159"/>
              <a:ext cx="1340" cy="1098"/>
            </a:xfrm>
            <a:prstGeom prst="rect">
              <a:avLst/>
            </a:prstGeom>
          </p:spPr>
        </p:pic>
        <p:sp>
          <p:nvSpPr>
            <p:cNvPr id="17" name="文本框 10"/>
            <p:cNvSpPr txBox="1"/>
            <p:nvPr/>
          </p:nvSpPr>
          <p:spPr>
            <a:xfrm>
              <a:off x="2941" y="5483"/>
              <a:ext cx="2395" cy="774"/>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endParaRPr lang="zh-CN" altLang="en-US" sz="2600" b="1" dirty="0">
                <a:latin typeface="宋体" panose="02010600030101010101" pitchFamily="2" charset="-122"/>
                <a:ea typeface="宋体" panose="02010600030101010101" pitchFamily="2" charset="-122"/>
              </a:endParaRPr>
            </a:p>
          </p:txBody>
        </p:sp>
        <p:sp>
          <p:nvSpPr>
            <p:cNvPr id="3" name="圆角矩形 2"/>
            <p:cNvSpPr/>
            <p:nvPr/>
          </p:nvSpPr>
          <p:spPr>
            <a:xfrm>
              <a:off x="1637" y="6429"/>
              <a:ext cx="5503" cy="93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latin typeface="楷体" panose="02010609060101010101" pitchFamily="49" charset="-122"/>
                  <a:ea typeface="楷体" panose="02010609060101010101" pitchFamily="49" charset="-122"/>
                </a:rPr>
                <a:t>要读出韵律美</a:t>
              </a:r>
              <a:endParaRPr lang="zh-CN" altLang="en-US" sz="2800" b="1">
                <a:solidFill>
                  <a:srgbClr val="FF0000"/>
                </a:solidFill>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88024" y="987574"/>
            <a:ext cx="3672408" cy="1126462"/>
          </a:xfrm>
          <a:prstGeom prst="rect">
            <a:avLst/>
          </a:prstGeom>
        </p:spPr>
        <p:txBody>
          <a:bodyPr wrap="square">
            <a:spAutoFit/>
          </a:bodyPr>
          <a:lstStyle/>
          <a:p>
            <a:pPr>
              <a:lnSpc>
                <a:spcPct val="120000"/>
              </a:lnSpc>
            </a:pPr>
            <a:r>
              <a:rPr lang="zh-CN" altLang="en-US" sz="2800" dirty="0">
                <a:latin typeface="楷体" panose="02010609060101010101" pitchFamily="49" charset="-122"/>
                <a:ea typeface="楷体" panose="02010609060101010101" pitchFamily="49" charset="-122"/>
              </a:rPr>
              <a:t>红日初升，其道大光。河出伏流，一泻汪洋。</a:t>
            </a:r>
            <a:endParaRPr lang="zh-CN" altLang="en-US" sz="2800" dirty="0">
              <a:latin typeface="楷体" panose="02010609060101010101" pitchFamily="49" charset="-122"/>
              <a:ea typeface="楷体" panose="02010609060101010101" pitchFamily="49" charset="-122"/>
            </a:endParaRPr>
          </a:p>
        </p:txBody>
      </p:sp>
      <p:sp>
        <p:nvSpPr>
          <p:cNvPr id="3" name="矩形 2"/>
          <p:cNvSpPr/>
          <p:nvPr/>
        </p:nvSpPr>
        <p:spPr>
          <a:xfrm>
            <a:off x="4788024" y="2427734"/>
            <a:ext cx="3672408" cy="1384995"/>
          </a:xfrm>
          <a:prstGeom prst="rect">
            <a:avLst/>
          </a:prstGeom>
        </p:spPr>
        <p:txBody>
          <a:bodyPr wrap="square">
            <a:spAutoFit/>
          </a:bodyPr>
          <a:lstStyle/>
          <a:p>
            <a:r>
              <a:rPr lang="zh-CN" altLang="en-US" sz="2800" dirty="0">
                <a:latin typeface="黑体" panose="02010600030101010101" charset="-122"/>
                <a:ea typeface="黑体" panose="02010600030101010101" charset="-122"/>
              </a:rPr>
              <a:t>旭日东升，前程光明；黄河从地下流出，一泻千里，势不可挡；</a:t>
            </a:r>
            <a:endParaRPr lang="zh-CN" altLang="en-US" sz="2800" dirty="0">
              <a:latin typeface="黑体" panose="02010600030101010101" charset="-122"/>
              <a:ea typeface="黑体" panose="02010600030101010101" charset="-122"/>
            </a:endParaRPr>
          </a:p>
        </p:txBody>
      </p:sp>
      <p:pic>
        <p:nvPicPr>
          <p:cNvPr id="2050" name="Picture 2"/>
          <p:cNvPicPr>
            <a:picLocks noChangeAspect="1" noChangeArrowheads="1"/>
          </p:cNvPicPr>
          <p:nvPr/>
        </p:nvPicPr>
        <p:blipFill>
          <a:blip r:embed="rId1" cstate="print"/>
          <a:srcRect/>
          <a:stretch>
            <a:fillRect/>
          </a:stretch>
        </p:blipFill>
        <p:spPr bwMode="auto">
          <a:xfrm>
            <a:off x="323528" y="843558"/>
            <a:ext cx="4325369" cy="324036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2645" y="1202690"/>
            <a:ext cx="3957955" cy="2738120"/>
          </a:xfrm>
          <a:prstGeom prst="rect">
            <a:avLst/>
          </a:prstGeom>
          <a:noFill/>
        </p:spPr>
        <p:txBody>
          <a:bodyPr wrap="square" rtlCol="0">
            <a:spAutoFit/>
          </a:bodyPr>
          <a:lstStyle/>
          <a:p>
            <a:r>
              <a:rPr lang="zh-CN" altLang="en-US" sz="3200" b="1" dirty="0">
                <a:solidFill>
                  <a:srgbClr val="0000FF"/>
                </a:solidFill>
                <a:latin typeface="楷体" panose="02010609060101010101" pitchFamily="49" charset="-122"/>
                <a:ea typeface="楷体" panose="02010609060101010101" pitchFamily="49" charset="-122"/>
              </a:rPr>
              <a:t>梁启超</a:t>
            </a:r>
            <a:r>
              <a:rPr lang="zh-CN" altLang="en-US" sz="32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字卓如，号任公。中国近代著名的政治活动家、启蒙思想家、教育家、史学家和文学家。</a:t>
            </a:r>
            <a:endParaRPr lang="zh-CN" altLang="en-US"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7" name="文本框 11"/>
          <p:cNvSpPr txBox="1"/>
          <p:nvPr/>
        </p:nvSpPr>
        <p:spPr>
          <a:xfrm>
            <a:off x="172162" y="525491"/>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pic>
        <p:nvPicPr>
          <p:cNvPr id="8" name="Picture 11" descr="梁启超"/>
          <p:cNvPicPr>
            <a:picLocks noChangeAspect="1" noChangeArrowheads="1"/>
          </p:cNvPicPr>
          <p:nvPr/>
        </p:nvPicPr>
        <p:blipFill>
          <a:blip r:embed="rId2" cstate="print"/>
          <a:srcRect/>
          <a:stretch>
            <a:fillRect/>
          </a:stretch>
        </p:blipFill>
        <p:spPr bwMode="auto">
          <a:xfrm>
            <a:off x="968688" y="1096536"/>
            <a:ext cx="2040143" cy="266429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932040" y="771550"/>
            <a:ext cx="7632848" cy="1057790"/>
          </a:xfrm>
          <a:prstGeom prst="rect">
            <a:avLst/>
          </a:prstGeom>
        </p:spPr>
        <p:txBody>
          <a:bodyPr wrap="square">
            <a:spAutoFit/>
          </a:bodyPr>
          <a:lstStyle/>
          <a:p>
            <a:pPr>
              <a:lnSpc>
                <a:spcPct val="120000"/>
              </a:lnSpc>
            </a:pPr>
            <a:r>
              <a:rPr lang="zh-CN" altLang="en-US" sz="2800" dirty="0">
                <a:latin typeface="楷体" panose="02010609060101010101" pitchFamily="49" charset="-122"/>
                <a:ea typeface="楷体" panose="02010609060101010101" pitchFamily="49" charset="-122"/>
              </a:rPr>
              <a:t>潜龙腾渊，鳞爪飞扬。</a:t>
            </a:r>
            <a:endParaRPr lang="en-US" altLang="zh-CN" sz="2800" dirty="0">
              <a:latin typeface="楷体" panose="02010609060101010101" pitchFamily="49" charset="-122"/>
              <a:ea typeface="楷体" panose="02010609060101010101" pitchFamily="49" charset="-122"/>
            </a:endParaRPr>
          </a:p>
          <a:p>
            <a:pPr>
              <a:lnSpc>
                <a:spcPct val="120000"/>
              </a:lnSpc>
            </a:pPr>
            <a:r>
              <a:rPr lang="zh-CN" altLang="en-US" sz="2800" dirty="0">
                <a:latin typeface="楷体" panose="02010609060101010101" pitchFamily="49" charset="-122"/>
                <a:ea typeface="楷体" panose="02010609060101010101" pitchFamily="49" charset="-122"/>
              </a:rPr>
              <a:t>乳虎啸谷，百兽震惶。</a:t>
            </a:r>
            <a:endParaRPr lang="zh-CN" altLang="en-US" sz="2800" dirty="0">
              <a:latin typeface="楷体" panose="02010609060101010101" pitchFamily="49" charset="-122"/>
              <a:ea typeface="楷体" panose="02010609060101010101" pitchFamily="49" charset="-122"/>
            </a:endParaRPr>
          </a:p>
        </p:txBody>
      </p:sp>
      <p:sp>
        <p:nvSpPr>
          <p:cNvPr id="3" name="矩形 2"/>
          <p:cNvSpPr/>
          <p:nvPr/>
        </p:nvSpPr>
        <p:spPr>
          <a:xfrm>
            <a:off x="5076056" y="2067694"/>
            <a:ext cx="3456384" cy="2246769"/>
          </a:xfrm>
          <a:prstGeom prst="rect">
            <a:avLst/>
          </a:prstGeom>
        </p:spPr>
        <p:txBody>
          <a:bodyPr wrap="square">
            <a:spAutoFit/>
          </a:bodyPr>
          <a:lstStyle/>
          <a:p>
            <a:r>
              <a:rPr lang="zh-CN" altLang="en-US" sz="2800" dirty="0">
                <a:latin typeface="黑体" panose="02010600030101010101" charset="-122"/>
                <a:ea typeface="黑体" panose="02010600030101010101" charset="-122"/>
              </a:rPr>
              <a:t>潜藏的巨龙在深渊腾跃而起，各种水中生物纷纷散逃；幼虎在山谷吼叫，各种野兽无不震惊惶恐；</a:t>
            </a:r>
            <a:endParaRPr lang="zh-CN" altLang="en-US" sz="2800" dirty="0">
              <a:latin typeface="黑体" panose="02010600030101010101" charset="-122"/>
              <a:ea typeface="黑体" panose="02010600030101010101" charset="-122"/>
            </a:endParaRPr>
          </a:p>
        </p:txBody>
      </p:sp>
      <p:pic>
        <p:nvPicPr>
          <p:cNvPr id="3074" name="Picture 2"/>
          <p:cNvPicPr>
            <a:picLocks noChangeAspect="1" noChangeArrowheads="1"/>
          </p:cNvPicPr>
          <p:nvPr/>
        </p:nvPicPr>
        <p:blipFill>
          <a:blip r:embed="rId1" cstate="print"/>
          <a:srcRect/>
          <a:stretch>
            <a:fillRect/>
          </a:stretch>
        </p:blipFill>
        <p:spPr bwMode="auto">
          <a:xfrm>
            <a:off x="251519" y="915566"/>
            <a:ext cx="4271453" cy="324036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716016" y="1131590"/>
            <a:ext cx="3600400" cy="1124585"/>
          </a:xfrm>
          <a:prstGeom prst="rect">
            <a:avLst/>
          </a:prstGeom>
        </p:spPr>
        <p:txBody>
          <a:bodyPr wrap="square">
            <a:spAutoFit/>
          </a:bodyPr>
          <a:lstStyle/>
          <a:p>
            <a:pPr>
              <a:lnSpc>
                <a:spcPct val="120000"/>
              </a:lnSpc>
            </a:pPr>
            <a:r>
              <a:rPr lang="zh-CN" altLang="en-US" sz="2800" dirty="0">
                <a:latin typeface="楷体" panose="02010609060101010101" pitchFamily="49" charset="-122"/>
                <a:ea typeface="楷体" panose="02010609060101010101" pitchFamily="49" charset="-122"/>
              </a:rPr>
              <a:t>鹰隼试翼，风尘翕张。</a:t>
            </a:r>
            <a:endParaRPr lang="en-US" altLang="zh-CN" sz="2800" dirty="0">
              <a:latin typeface="楷体" panose="02010609060101010101" pitchFamily="49" charset="-122"/>
              <a:ea typeface="楷体" panose="02010609060101010101" pitchFamily="49" charset="-122"/>
            </a:endParaRPr>
          </a:p>
          <a:p>
            <a:pPr>
              <a:lnSpc>
                <a:spcPct val="120000"/>
              </a:lnSpc>
            </a:pPr>
            <a:r>
              <a:rPr lang="zh-CN" altLang="en-US" sz="2800" dirty="0">
                <a:latin typeface="楷体" panose="02010609060101010101" pitchFamily="49" charset="-122"/>
                <a:ea typeface="楷体" panose="02010609060101010101" pitchFamily="49" charset="-122"/>
              </a:rPr>
              <a:t>奇花初胎，矞矞皇皇。</a:t>
            </a:r>
            <a:endParaRPr lang="zh-CN" altLang="en-US" sz="2800" dirty="0">
              <a:latin typeface="楷体" panose="02010609060101010101" pitchFamily="49" charset="-122"/>
              <a:ea typeface="楷体" panose="02010609060101010101" pitchFamily="49" charset="-122"/>
            </a:endParaRPr>
          </a:p>
        </p:txBody>
      </p:sp>
      <p:sp>
        <p:nvSpPr>
          <p:cNvPr id="3" name="矩形 2"/>
          <p:cNvSpPr/>
          <p:nvPr/>
        </p:nvSpPr>
        <p:spPr>
          <a:xfrm>
            <a:off x="4716140" y="2427481"/>
            <a:ext cx="3419872" cy="1815882"/>
          </a:xfrm>
          <a:prstGeom prst="rect">
            <a:avLst/>
          </a:prstGeom>
        </p:spPr>
        <p:txBody>
          <a:bodyPr wrap="square">
            <a:spAutoFit/>
          </a:bodyPr>
          <a:lstStyle/>
          <a:p>
            <a:r>
              <a:rPr lang="zh-CN" altLang="en-US" sz="2800" dirty="0"/>
              <a:t>雄鹰展翅试飞，掀起狂风，飞沙走石；珍奇的鲜花含苞待放，万木逢春，生机勃勃；</a:t>
            </a:r>
            <a:endParaRPr lang="zh-CN" altLang="en-US" sz="2800" dirty="0"/>
          </a:p>
        </p:txBody>
      </p:sp>
      <p:pic>
        <p:nvPicPr>
          <p:cNvPr id="6148" name="Picture 4" descr="http://p3.so.qhmsg.com/bdr/_240_/t0154dcfc295119d248.jpg"/>
          <p:cNvPicPr>
            <a:picLocks noChangeAspect="1" noChangeArrowheads="1"/>
          </p:cNvPicPr>
          <p:nvPr/>
        </p:nvPicPr>
        <p:blipFill>
          <a:blip r:embed="rId1" cstate="print"/>
          <a:srcRect b="8651"/>
          <a:stretch>
            <a:fillRect/>
          </a:stretch>
        </p:blipFill>
        <p:spPr bwMode="auto">
          <a:xfrm>
            <a:off x="251520" y="2427734"/>
            <a:ext cx="4104456" cy="2088232"/>
          </a:xfrm>
          <a:prstGeom prst="rect">
            <a:avLst/>
          </a:prstGeom>
          <a:noFill/>
        </p:spPr>
      </p:pic>
      <p:pic>
        <p:nvPicPr>
          <p:cNvPr id="6146" name="Picture 2" descr="http://p0.so.qhmsg.com/bdr/_240_/t016053a4608c40f605.jpg"/>
          <p:cNvPicPr>
            <a:picLocks noChangeAspect="1" noChangeArrowheads="1"/>
          </p:cNvPicPr>
          <p:nvPr/>
        </p:nvPicPr>
        <p:blipFill>
          <a:blip r:embed="rId2" cstate="print"/>
          <a:srcRect/>
          <a:stretch>
            <a:fillRect/>
          </a:stretch>
        </p:blipFill>
        <p:spPr bwMode="auto">
          <a:xfrm>
            <a:off x="251520" y="699542"/>
            <a:ext cx="4104000" cy="2016224"/>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860032" y="915566"/>
            <a:ext cx="3816424" cy="1126462"/>
          </a:xfrm>
          <a:prstGeom prst="rect">
            <a:avLst/>
          </a:prstGeom>
        </p:spPr>
        <p:txBody>
          <a:bodyPr wrap="square">
            <a:spAutoFit/>
          </a:bodyPr>
          <a:lstStyle/>
          <a:p>
            <a:pPr>
              <a:lnSpc>
                <a:spcPct val="120000"/>
              </a:lnSpc>
            </a:pPr>
            <a:r>
              <a:rPr lang="zh-CN" altLang="en-US" sz="2800" dirty="0">
                <a:latin typeface="楷体" panose="02010609060101010101" pitchFamily="49" charset="-122"/>
                <a:ea typeface="楷体" panose="02010609060101010101" pitchFamily="49" charset="-122"/>
              </a:rPr>
              <a:t>干将发硎，有作其芒。</a:t>
            </a:r>
            <a:endParaRPr lang="en-US" altLang="zh-CN" sz="2800" dirty="0">
              <a:latin typeface="楷体" panose="02010609060101010101" pitchFamily="49" charset="-122"/>
              <a:ea typeface="楷体" panose="02010609060101010101" pitchFamily="49" charset="-122"/>
            </a:endParaRPr>
          </a:p>
          <a:p>
            <a:pPr>
              <a:lnSpc>
                <a:spcPct val="120000"/>
              </a:lnSpc>
            </a:pPr>
            <a:r>
              <a:rPr lang="zh-CN" altLang="en-US" sz="2800" dirty="0">
                <a:latin typeface="楷体" panose="02010609060101010101" pitchFamily="49" charset="-122"/>
                <a:ea typeface="楷体" panose="02010609060101010101" pitchFamily="49" charset="-122"/>
              </a:rPr>
              <a:t>天戴其苍，地履其黄。</a:t>
            </a:r>
            <a:endParaRPr lang="zh-CN" altLang="en-US" sz="2800" dirty="0">
              <a:latin typeface="楷体" panose="02010609060101010101" pitchFamily="49" charset="-122"/>
              <a:ea typeface="楷体" panose="02010609060101010101" pitchFamily="49" charset="-122"/>
            </a:endParaRPr>
          </a:p>
        </p:txBody>
      </p:sp>
      <p:sp>
        <p:nvSpPr>
          <p:cNvPr id="3" name="矩形 2"/>
          <p:cNvSpPr/>
          <p:nvPr/>
        </p:nvSpPr>
        <p:spPr>
          <a:xfrm>
            <a:off x="4860032" y="2355726"/>
            <a:ext cx="3923928" cy="1815882"/>
          </a:xfrm>
          <a:prstGeom prst="rect">
            <a:avLst/>
          </a:prstGeom>
        </p:spPr>
        <p:txBody>
          <a:bodyPr wrap="square">
            <a:spAutoFit/>
          </a:bodyPr>
          <a:lstStyle/>
          <a:p>
            <a:r>
              <a:rPr lang="zh-CN" altLang="en-US" sz="2800" dirty="0"/>
              <a:t>宝剑在磨刀石上磨出，发着耀眼的光芒。我们青年头顶着青天，脚踏着黄土大地</a:t>
            </a:r>
            <a:endParaRPr lang="zh-CN" altLang="en-US" sz="2800" dirty="0"/>
          </a:p>
        </p:txBody>
      </p:sp>
      <p:pic>
        <p:nvPicPr>
          <p:cNvPr id="4" name="图片 3"/>
          <p:cNvPicPr>
            <a:picLocks noChangeAspect="1"/>
          </p:cNvPicPr>
          <p:nvPr/>
        </p:nvPicPr>
        <p:blipFill>
          <a:blip r:embed="rId1"/>
          <a:stretch>
            <a:fillRect/>
          </a:stretch>
        </p:blipFill>
        <p:spPr>
          <a:xfrm>
            <a:off x="485140" y="915670"/>
            <a:ext cx="3895090" cy="2597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4644008" y="843558"/>
            <a:ext cx="3816424" cy="1126462"/>
          </a:xfrm>
          <a:prstGeom prst="rect">
            <a:avLst/>
          </a:prstGeom>
        </p:spPr>
        <p:txBody>
          <a:bodyPr wrap="square">
            <a:spAutoFit/>
          </a:bodyPr>
          <a:lstStyle/>
          <a:p>
            <a:pPr>
              <a:lnSpc>
                <a:spcPct val="120000"/>
              </a:lnSpc>
            </a:pPr>
            <a:r>
              <a:rPr lang="zh-CN" altLang="en-US" sz="2800" dirty="0">
                <a:latin typeface="楷体" panose="02010609060101010101" pitchFamily="49" charset="-122"/>
                <a:ea typeface="楷体" panose="02010609060101010101" pitchFamily="49" charset="-122"/>
              </a:rPr>
              <a:t>纵有千古，横有八荒，</a:t>
            </a:r>
            <a:endParaRPr lang="en-US" altLang="zh-CN" sz="2800" dirty="0">
              <a:latin typeface="楷体" panose="02010609060101010101" pitchFamily="49" charset="-122"/>
              <a:ea typeface="楷体" panose="02010609060101010101" pitchFamily="49" charset="-122"/>
            </a:endParaRPr>
          </a:p>
          <a:p>
            <a:pPr>
              <a:lnSpc>
                <a:spcPct val="120000"/>
              </a:lnSpc>
            </a:pPr>
            <a:r>
              <a:rPr lang="zh-CN" altLang="en-US" sz="2800" dirty="0">
                <a:latin typeface="楷体" panose="02010609060101010101" pitchFamily="49" charset="-122"/>
                <a:ea typeface="楷体" panose="02010609060101010101" pitchFamily="49" charset="-122"/>
              </a:rPr>
              <a:t>前途似海，来日方长。</a:t>
            </a:r>
            <a:endParaRPr lang="zh-CN" altLang="en-US" sz="2800" dirty="0">
              <a:latin typeface="楷体" panose="02010609060101010101" pitchFamily="49" charset="-122"/>
              <a:ea typeface="楷体" panose="02010609060101010101" pitchFamily="49" charset="-122"/>
            </a:endParaRPr>
          </a:p>
        </p:txBody>
      </p:sp>
      <p:sp>
        <p:nvSpPr>
          <p:cNvPr id="3" name="矩形 2"/>
          <p:cNvSpPr/>
          <p:nvPr/>
        </p:nvSpPr>
        <p:spPr>
          <a:xfrm>
            <a:off x="4572000" y="2139702"/>
            <a:ext cx="3942184" cy="2246769"/>
          </a:xfrm>
          <a:prstGeom prst="rect">
            <a:avLst/>
          </a:prstGeom>
        </p:spPr>
        <p:txBody>
          <a:bodyPr wrap="square">
            <a:spAutoFit/>
          </a:bodyPr>
          <a:lstStyle/>
          <a:p>
            <a:r>
              <a:rPr lang="zh-CN" altLang="en-US" sz="2800" dirty="0"/>
              <a:t>从纵的时间上看有着千年万载的历史，从横的空间看可通达四面八方，前途就象大海一样宽广，未来的岁月正长。</a:t>
            </a:r>
            <a:endParaRPr lang="zh-CN" altLang="en-US" sz="2800" dirty="0"/>
          </a:p>
        </p:txBody>
      </p:sp>
      <p:pic>
        <p:nvPicPr>
          <p:cNvPr id="4098" name="Picture 2"/>
          <p:cNvPicPr>
            <a:picLocks noChangeAspect="1" noChangeArrowheads="1"/>
          </p:cNvPicPr>
          <p:nvPr/>
        </p:nvPicPr>
        <p:blipFill>
          <a:blip r:embed="rId1" cstate="print"/>
          <a:srcRect/>
          <a:stretch>
            <a:fillRect/>
          </a:stretch>
        </p:blipFill>
        <p:spPr bwMode="auto">
          <a:xfrm>
            <a:off x="395536" y="1131590"/>
            <a:ext cx="3967328" cy="2808312"/>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683315" y="530671"/>
            <a:ext cx="7200800" cy="521970"/>
          </a:xfrm>
          <a:prstGeom prst="rect">
            <a:avLst/>
          </a:prstGeom>
          <a:noFill/>
          <a:ln w="9525">
            <a:noFill/>
            <a:miter lim="800000"/>
          </a:ln>
          <a:effectLst/>
        </p:spPr>
        <p:txBody>
          <a:bodyPr vert="horz" wrap="square" lIns="91440" tIns="45720" rIns="91440" bIns="45720" numCol="1" anchor="ctr" anchorCtr="0" compatLnSpc="1">
            <a:spAutoFit/>
          </a:bodyPr>
          <a:lstStyle/>
          <a:p>
            <a:pPr lvl="0" defTabSz="914400" fontAlgn="base">
              <a:spcBef>
                <a:spcPct val="0"/>
              </a:spcBef>
              <a:spcAft>
                <a:spcPct val="0"/>
              </a:spcAft>
            </a:pPr>
            <a:r>
              <a:rPr lang="zh-CN" altLang="zh-CN" sz="2800" kern="100" dirty="0" smtClean="0">
                <a:latin typeface="黑体" panose="02010600030101010101" charset="-122"/>
                <a:ea typeface="黑体" panose="02010600030101010101" charset="-122"/>
                <a:cs typeface="Times New Roman" panose="02020603050405020304" charset="0"/>
              </a:rPr>
              <a:t>这一自然段描写了那些事物？</a:t>
            </a:r>
            <a:endParaRPr kumimoji="0" lang="zh-CN" sz="2800" b="0" i="0" u="none" strike="noStrike" cap="none" normalizeH="0" baseline="0" dirty="0">
              <a:ln>
                <a:noFill/>
              </a:ln>
              <a:solidFill>
                <a:schemeClr val="tx1"/>
              </a:solidFill>
              <a:effectLst/>
              <a:latin typeface="黑体" panose="02010600030101010101" charset="-122"/>
              <a:ea typeface="黑体" panose="02010600030101010101" charset="-122"/>
              <a:cs typeface="宋体" panose="02010600030101010101" pitchFamily="2" charset="-122"/>
            </a:endParaRPr>
          </a:p>
        </p:txBody>
      </p:sp>
      <p:sp>
        <p:nvSpPr>
          <p:cNvPr id="4" name="矩形 3"/>
          <p:cNvSpPr/>
          <p:nvPr/>
        </p:nvSpPr>
        <p:spPr>
          <a:xfrm>
            <a:off x="683568" y="1234321"/>
            <a:ext cx="7632848" cy="2675255"/>
          </a:xfrm>
          <a:prstGeom prst="rect">
            <a:avLst/>
          </a:prstGeom>
        </p:spPr>
        <p:txBody>
          <a:bodyPr wrap="square">
            <a:spAutoFit/>
          </a:bodyPr>
          <a:lstStyle/>
          <a:p>
            <a:pPr>
              <a:lnSpc>
                <a:spcPct val="120000"/>
              </a:lnSpc>
            </a:pPr>
            <a:r>
              <a:rPr lang="zh-CN" altLang="en-US" sz="2800" b="1" dirty="0">
                <a:latin typeface="楷体" panose="02010609060101010101" pitchFamily="49" charset="-122"/>
                <a:ea typeface="楷体" panose="02010609060101010101" pitchFamily="49" charset="-122"/>
              </a:rPr>
              <a:t>红日初升，其道大光。河出伏流，一泻汪洋。潜龙腾渊，鳞爪飞扬。乳虎啸谷，百兽震惶。鹰隼试翼，风尘吸张。奇花初胎，矞矞皇皇。干将发硎，有作其芒。天戴其苍，地履其黄。纵有千古，横有八荒。前途似海，来日方长。</a:t>
            </a:r>
            <a:endParaRPr lang="zh-CN" altLang="en-US" sz="2800" b="1" dirty="0">
              <a:latin typeface="楷体" panose="02010609060101010101" pitchFamily="49" charset="-122"/>
              <a:ea typeface="楷体" panose="02010609060101010101" pitchFamily="49" charset="-122"/>
            </a:endParaRPr>
          </a:p>
        </p:txBody>
      </p:sp>
      <p:sp>
        <p:nvSpPr>
          <p:cNvPr id="6" name="圆角矩形 5"/>
          <p:cNvSpPr/>
          <p:nvPr/>
        </p:nvSpPr>
        <p:spPr>
          <a:xfrm>
            <a:off x="683260" y="1235075"/>
            <a:ext cx="847725" cy="502920"/>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729615" y="2242185"/>
            <a:ext cx="755015"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683895" y="1738630"/>
            <a:ext cx="847090"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319905" y="1851660"/>
            <a:ext cx="728345"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319905" y="2319655"/>
            <a:ext cx="728345"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238625" y="1330960"/>
            <a:ext cx="504190"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683895" y="2823210"/>
            <a:ext cx="847090" cy="50355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heel(1)">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animBg="1"/>
      <p:bldP spid="5" grpId="0" animBg="1"/>
      <p:bldP spid="7" grpId="0" animBg="1"/>
      <p:bldP spid="8"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p:cNvPicPr>
            <a:picLocks noChangeAspect="1" noChangeArrowheads="1"/>
          </p:cNvPicPr>
          <p:nvPr/>
        </p:nvPicPr>
        <p:blipFill>
          <a:blip r:embed="rId1" cstate="print"/>
          <a:srcRect/>
          <a:stretch>
            <a:fillRect/>
          </a:stretch>
        </p:blipFill>
        <p:spPr bwMode="auto">
          <a:xfrm>
            <a:off x="1115616" y="339502"/>
            <a:ext cx="6881656" cy="4104456"/>
          </a:xfrm>
          <a:prstGeom prst="rect">
            <a:avLst/>
          </a:prstGeom>
          <a:noFill/>
          <a:ln w="9525">
            <a:noFill/>
            <a:miter lim="800000"/>
            <a:headEnd/>
            <a:tailEnd/>
          </a:ln>
        </p:spPr>
      </p:pic>
      <p:sp>
        <p:nvSpPr>
          <p:cNvPr id="153601" name="Rectangle 1"/>
          <p:cNvSpPr>
            <a:spLocks noChangeArrowheads="1"/>
          </p:cNvSpPr>
          <p:nvPr/>
        </p:nvSpPr>
        <p:spPr bwMode="auto">
          <a:xfrm>
            <a:off x="1115616" y="3795886"/>
            <a:ext cx="5262979" cy="646331"/>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b="0" i="0" u="none" strike="noStrike" cap="none" normalizeH="0" baseline="0" dirty="0">
                <a:ln>
                  <a:noFill/>
                </a:ln>
                <a:solidFill>
                  <a:srgbClr val="FEFCDE"/>
                </a:solidFill>
                <a:effectLst/>
                <a:latin typeface="黑体" panose="02010600030101010101" charset="-122"/>
                <a:ea typeface="黑体" panose="02010600030101010101" charset="-122"/>
                <a:cs typeface="Times New Roman" panose="02020603050405020304" charset="0"/>
              </a:rPr>
              <a:t>自然景物（红日，黄河）</a:t>
            </a:r>
            <a:endParaRPr kumimoji="0" lang="zh-CN" sz="3600" b="0" i="0" u="none" strike="noStrike" cap="none" normalizeH="0" baseline="0" dirty="0">
              <a:ln>
                <a:noFill/>
              </a:ln>
              <a:solidFill>
                <a:srgbClr val="FEFCDE"/>
              </a:solidFill>
              <a:effectLst/>
              <a:latin typeface="黑体" panose="02010600030101010101" charset="-122"/>
              <a:ea typeface="黑体" panose="02010600030101010101"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1"/>
          <p:cNvSpPr>
            <a:spLocks noChangeArrowheads="1"/>
          </p:cNvSpPr>
          <p:nvPr/>
        </p:nvSpPr>
        <p:spPr bwMode="auto">
          <a:xfrm>
            <a:off x="323528" y="3835350"/>
            <a:ext cx="5724644" cy="646331"/>
          </a:xfrm>
          <a:prstGeom prst="rect">
            <a:avLst/>
          </a:prstGeom>
          <a:noFill/>
          <a:ln w="9525">
            <a:noFill/>
            <a:miter lim="800000"/>
          </a:ln>
          <a:effectLst/>
        </p:spPr>
        <p:txBody>
          <a:bodyPr vert="horz" wrap="none" lIns="91440" tIns="45720" rIns="91440" bIns="45720" numCol="1" anchor="ctr" anchorCtr="0" compatLnSpc="1">
            <a:spAutoFit/>
          </a:bodyPr>
          <a:lstStyle/>
          <a:p>
            <a:pPr lvl="0" defTabSz="914400" fontAlgn="base">
              <a:spcBef>
                <a:spcPct val="0"/>
              </a:spcBef>
              <a:spcAft>
                <a:spcPct val="0"/>
              </a:spcAft>
            </a:pPr>
            <a:r>
              <a:rPr kumimoji="0" lang="zh-CN" sz="3600" b="0" i="0" u="none" strike="noStrike" cap="none" normalizeH="0" baseline="0" dirty="0">
                <a:ln>
                  <a:noFill/>
                </a:ln>
                <a:solidFill>
                  <a:srgbClr val="FF0000"/>
                </a:solidFill>
                <a:effectLst/>
                <a:latin typeface="黑体" panose="02010600030101010101" charset="-122"/>
                <a:ea typeface="黑体" panose="02010600030101010101" charset="-122"/>
                <a:cs typeface="Times New Roman" panose="02020603050405020304" charset="0"/>
              </a:rPr>
              <a:t>动物（潜龙</a:t>
            </a:r>
            <a:r>
              <a:rPr lang="zh-CN" altLang="zh-CN" sz="3600" dirty="0">
                <a:solidFill>
                  <a:srgbClr val="FF0000"/>
                </a:solidFill>
                <a:latin typeface="黑体" panose="02010600030101010101" charset="-122"/>
                <a:ea typeface="黑体" panose="02010600030101010101" charset="-122"/>
                <a:cs typeface="Times New Roman" panose="02020603050405020304" charset="0"/>
              </a:rPr>
              <a:t>，</a:t>
            </a:r>
            <a:r>
              <a:rPr kumimoji="0" lang="zh-CN" sz="3600" b="0" i="0" u="none" strike="noStrike" cap="none" normalizeH="0" baseline="0" dirty="0">
                <a:ln>
                  <a:noFill/>
                </a:ln>
                <a:solidFill>
                  <a:srgbClr val="FF0000"/>
                </a:solidFill>
                <a:effectLst/>
                <a:latin typeface="黑体" panose="02010600030101010101" charset="-122"/>
                <a:ea typeface="黑体" panose="02010600030101010101" charset="-122"/>
                <a:cs typeface="Times New Roman" panose="02020603050405020304" charset="0"/>
              </a:rPr>
              <a:t>乳虎</a:t>
            </a:r>
            <a:r>
              <a:rPr lang="zh-CN" altLang="zh-CN" sz="3600" dirty="0">
                <a:solidFill>
                  <a:srgbClr val="FF0000"/>
                </a:solidFill>
                <a:latin typeface="黑体" panose="02010600030101010101" charset="-122"/>
                <a:ea typeface="黑体" panose="02010600030101010101" charset="-122"/>
                <a:cs typeface="Times New Roman" panose="02020603050405020304" charset="0"/>
              </a:rPr>
              <a:t>，</a:t>
            </a:r>
            <a:r>
              <a:rPr kumimoji="0" lang="zh-CN" sz="3600" b="0" i="0" u="none" strike="noStrike" cap="none" normalizeH="0" baseline="0" dirty="0">
                <a:ln>
                  <a:noFill/>
                </a:ln>
                <a:solidFill>
                  <a:srgbClr val="FF0000"/>
                </a:solidFill>
                <a:effectLst/>
                <a:latin typeface="黑体" panose="02010600030101010101" charset="-122"/>
                <a:ea typeface="黑体" panose="02010600030101010101" charset="-122"/>
                <a:cs typeface="Times New Roman" panose="02020603050405020304" charset="0"/>
              </a:rPr>
              <a:t>鹰隼）</a:t>
            </a:r>
            <a:endParaRPr kumimoji="0" lang="zh-CN" sz="3600" b="0" i="0" u="none" strike="noStrike" cap="none" normalizeH="0" baseline="0" dirty="0">
              <a:ln>
                <a:noFill/>
              </a:ln>
              <a:solidFill>
                <a:srgbClr val="FF0000"/>
              </a:solidFill>
              <a:effectLst/>
              <a:latin typeface="黑体" panose="02010600030101010101" charset="-122"/>
              <a:ea typeface="黑体" panose="02010600030101010101"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23215" y="810260"/>
            <a:ext cx="3990340" cy="2699385"/>
          </a:xfrm>
          <a:prstGeom prst="rect">
            <a:avLst/>
          </a:prstGeom>
        </p:spPr>
      </p:pic>
      <p:pic>
        <p:nvPicPr>
          <p:cNvPr id="3" name="图片 2"/>
          <p:cNvPicPr>
            <a:picLocks noChangeAspect="1"/>
          </p:cNvPicPr>
          <p:nvPr/>
        </p:nvPicPr>
        <p:blipFill>
          <a:blip r:embed="rId2" cstate="print"/>
          <a:stretch>
            <a:fillRect/>
          </a:stretch>
        </p:blipFill>
        <p:spPr>
          <a:xfrm>
            <a:off x="4796790" y="810260"/>
            <a:ext cx="3599180" cy="2700020"/>
          </a:xfrm>
          <a:prstGeom prst="rect">
            <a:avLst/>
          </a:prstGeom>
        </p:spPr>
      </p:pic>
      <p:pic>
        <p:nvPicPr>
          <p:cNvPr id="4" name="图片 3"/>
          <p:cNvPicPr>
            <a:picLocks noChangeAspect="1"/>
          </p:cNvPicPr>
          <p:nvPr/>
        </p:nvPicPr>
        <p:blipFill>
          <a:blip r:embed="rId3" cstate="print"/>
          <a:stretch>
            <a:fillRect/>
          </a:stretch>
        </p:blipFill>
        <p:spPr>
          <a:xfrm>
            <a:off x="2884170" y="550545"/>
            <a:ext cx="3163570" cy="2371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srcRect/>
          <a:stretch>
            <a:fillRect/>
          </a:stretch>
        </p:blipFill>
        <p:spPr bwMode="auto">
          <a:xfrm>
            <a:off x="467544" y="627534"/>
            <a:ext cx="4176464" cy="3168352"/>
          </a:xfrm>
          <a:prstGeom prst="rect">
            <a:avLst/>
          </a:prstGeom>
          <a:noFill/>
          <a:ln w="9525">
            <a:noFill/>
            <a:miter lim="800000"/>
            <a:headEnd/>
            <a:tailEnd/>
          </a:ln>
        </p:spPr>
      </p:pic>
      <p:sp>
        <p:nvSpPr>
          <p:cNvPr id="153601" name="Rectangle 1"/>
          <p:cNvSpPr>
            <a:spLocks noChangeArrowheads="1"/>
          </p:cNvSpPr>
          <p:nvPr/>
        </p:nvSpPr>
        <p:spPr bwMode="auto">
          <a:xfrm>
            <a:off x="642804" y="3796149"/>
            <a:ext cx="4339650" cy="646331"/>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600" i="0" u="none" strike="noStrike" cap="none" normalizeH="0" baseline="0" dirty="0">
                <a:ln>
                  <a:noFill/>
                </a:ln>
                <a:solidFill>
                  <a:srgbClr val="FF0000"/>
                </a:solidFill>
                <a:effectLst/>
                <a:latin typeface="黑体" panose="02010600030101010101" charset="-122"/>
                <a:ea typeface="黑体" panose="02010600030101010101" charset="-122"/>
                <a:cs typeface="Times New Roman" panose="02020603050405020304" charset="0"/>
              </a:rPr>
              <a:t>静物（奇花、干将）</a:t>
            </a:r>
            <a:endParaRPr kumimoji="0" lang="zh-CN" sz="3600" i="0" u="none" strike="noStrike" cap="none" normalizeH="0" baseline="0" dirty="0">
              <a:ln>
                <a:noFill/>
              </a:ln>
              <a:solidFill>
                <a:srgbClr val="FF0000"/>
              </a:solidFill>
              <a:effectLst/>
              <a:latin typeface="黑体" panose="02010600030101010101" charset="-122"/>
              <a:ea typeface="黑体" panose="02010600030101010101" charset="-122"/>
              <a:cs typeface="宋体" panose="02010600030101010101" pitchFamily="2" charset="-122"/>
            </a:endParaRPr>
          </a:p>
        </p:txBody>
      </p:sp>
      <p:pic>
        <p:nvPicPr>
          <p:cNvPr id="4" name="图片 3"/>
          <p:cNvPicPr>
            <a:picLocks noChangeAspect="1"/>
          </p:cNvPicPr>
          <p:nvPr/>
        </p:nvPicPr>
        <p:blipFill>
          <a:blip r:embed="rId2"/>
          <a:stretch>
            <a:fillRect/>
          </a:stretch>
        </p:blipFill>
        <p:spPr>
          <a:xfrm>
            <a:off x="4643755" y="627380"/>
            <a:ext cx="4473575" cy="3166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6355" y="671473"/>
            <a:ext cx="5516880" cy="521970"/>
          </a:xfrm>
          <a:prstGeom prst="rect">
            <a:avLst/>
          </a:prstGeom>
        </p:spPr>
        <p:txBody>
          <a:bodyPr wrap="none">
            <a:spAutoFit/>
          </a:bodyPr>
          <a:lstStyle/>
          <a:p>
            <a:r>
              <a:rPr lang="zh-CN" altLang="zh-CN" sz="2800" kern="100" dirty="0" smtClean="0">
                <a:latin typeface="黑体" panose="02010600030101010101" charset="-122"/>
                <a:ea typeface="黑体" panose="02010600030101010101" charset="-122"/>
                <a:cs typeface="Times New Roman" panose="02020603050405020304" charset="0"/>
              </a:rPr>
              <a:t>讨论：这些事物的共同点是什么？</a:t>
            </a:r>
            <a:endParaRPr lang="zh-CN" altLang="en-US" sz="2800" dirty="0"/>
          </a:p>
        </p:txBody>
      </p:sp>
      <p:sp>
        <p:nvSpPr>
          <p:cNvPr id="3" name="矩形 2"/>
          <p:cNvSpPr/>
          <p:nvPr/>
        </p:nvSpPr>
        <p:spPr>
          <a:xfrm>
            <a:off x="971600" y="1779662"/>
            <a:ext cx="7200800" cy="2158365"/>
          </a:xfrm>
          <a:prstGeom prst="rect">
            <a:avLst/>
          </a:prstGeom>
        </p:spPr>
        <p:txBody>
          <a:bodyPr wrap="square">
            <a:spAutoFit/>
          </a:bodyPr>
          <a:lstStyle/>
          <a:p>
            <a:pPr>
              <a:lnSpc>
                <a:spcPct val="120000"/>
              </a:lnSpc>
            </a:pPr>
            <a:r>
              <a:rPr lang="zh-CN" altLang="en-US" sz="2800" dirty="0">
                <a:latin typeface="楷体" panose="02010609060101010101" pitchFamily="49" charset="-122"/>
                <a:ea typeface="楷体" panose="02010609060101010101" pitchFamily="49" charset="-122"/>
              </a:rPr>
              <a:t>红日初升</a:t>
            </a:r>
            <a:r>
              <a:rPr lang="zh-CN" altLang="en-US" sz="2800" dirty="0" smtClean="0">
                <a:latin typeface="楷体" panose="02010609060101010101" pitchFamily="49" charset="-122"/>
                <a:ea typeface="楷体" panose="02010609060101010101" pitchFamily="49" charset="-122"/>
              </a:rPr>
              <a:t>，河</a:t>
            </a:r>
            <a:r>
              <a:rPr lang="zh-CN" altLang="en-US" sz="2800" dirty="0">
                <a:latin typeface="楷体" panose="02010609060101010101" pitchFamily="49" charset="-122"/>
                <a:ea typeface="楷体" panose="02010609060101010101" pitchFamily="49" charset="-122"/>
              </a:rPr>
              <a:t>出伏流</a:t>
            </a:r>
            <a:r>
              <a:rPr lang="zh-CN" altLang="en-US" sz="2800" dirty="0" smtClean="0">
                <a:latin typeface="楷体" panose="02010609060101010101" pitchFamily="49" charset="-122"/>
                <a:ea typeface="楷体" panose="02010609060101010101" pitchFamily="49" charset="-122"/>
              </a:rPr>
              <a:t>，潜</a:t>
            </a:r>
            <a:r>
              <a:rPr lang="zh-CN" altLang="en-US" sz="2800" dirty="0">
                <a:latin typeface="楷体" panose="02010609060101010101" pitchFamily="49" charset="-122"/>
                <a:ea typeface="楷体" panose="02010609060101010101" pitchFamily="49" charset="-122"/>
              </a:rPr>
              <a:t>龙腾渊</a:t>
            </a:r>
            <a:r>
              <a:rPr lang="zh-CN" altLang="en-US" sz="2800" dirty="0" smtClean="0">
                <a:latin typeface="楷体" panose="02010609060101010101" pitchFamily="49" charset="-122"/>
                <a:ea typeface="楷体" panose="02010609060101010101" pitchFamily="49" charset="-122"/>
              </a:rPr>
              <a:t>，乳</a:t>
            </a:r>
            <a:r>
              <a:rPr lang="zh-CN" altLang="en-US" sz="2800" dirty="0">
                <a:latin typeface="楷体" panose="02010609060101010101" pitchFamily="49" charset="-122"/>
                <a:ea typeface="楷体" panose="02010609060101010101" pitchFamily="49" charset="-122"/>
              </a:rPr>
              <a:t>虎啸谷</a:t>
            </a:r>
            <a:r>
              <a:rPr lang="zh-CN" altLang="en-US" sz="2800" dirty="0" smtClean="0">
                <a:latin typeface="楷体" panose="02010609060101010101" pitchFamily="49" charset="-122"/>
                <a:ea typeface="楷体" panose="02010609060101010101" pitchFamily="49" charset="-122"/>
              </a:rPr>
              <a:t>，鹰</a:t>
            </a:r>
            <a:r>
              <a:rPr lang="zh-CN" altLang="en-US" sz="2800" dirty="0">
                <a:latin typeface="楷体" panose="02010609060101010101" pitchFamily="49" charset="-122"/>
                <a:ea typeface="楷体" panose="02010609060101010101" pitchFamily="49" charset="-122"/>
              </a:rPr>
              <a:t>隼试翼</a:t>
            </a:r>
            <a:r>
              <a:rPr lang="zh-CN" altLang="en-US" sz="2800" dirty="0" smtClean="0">
                <a:latin typeface="楷体" panose="02010609060101010101" pitchFamily="49" charset="-122"/>
                <a:ea typeface="楷体" panose="02010609060101010101" pitchFamily="49" charset="-122"/>
              </a:rPr>
              <a:t>，奇</a:t>
            </a:r>
            <a:r>
              <a:rPr lang="zh-CN" altLang="en-US" sz="2800" dirty="0">
                <a:latin typeface="楷体" panose="02010609060101010101" pitchFamily="49" charset="-122"/>
                <a:ea typeface="楷体" panose="02010609060101010101" pitchFamily="49" charset="-122"/>
              </a:rPr>
              <a:t>花初胎</a:t>
            </a:r>
            <a:r>
              <a:rPr lang="zh-CN" altLang="en-US" sz="2800" dirty="0" smtClean="0">
                <a:latin typeface="楷体" panose="02010609060101010101" pitchFamily="49" charset="-122"/>
                <a:ea typeface="楷体" panose="02010609060101010101" pitchFamily="49" charset="-122"/>
              </a:rPr>
              <a:t>，干</a:t>
            </a:r>
            <a:r>
              <a:rPr lang="zh-CN" altLang="en-US" sz="2800" dirty="0">
                <a:latin typeface="楷体" panose="02010609060101010101" pitchFamily="49" charset="-122"/>
                <a:ea typeface="楷体" panose="02010609060101010101" pitchFamily="49" charset="-122"/>
              </a:rPr>
              <a:t>将发</a:t>
            </a:r>
            <a:r>
              <a:rPr lang="zh-CN" altLang="en-US" sz="2800" dirty="0" smtClean="0">
                <a:latin typeface="楷体" panose="02010609060101010101" pitchFamily="49" charset="-122"/>
                <a:ea typeface="楷体" panose="02010609060101010101" pitchFamily="49" charset="-122"/>
              </a:rPr>
              <a:t>硎这些事物都具有蓬勃的生机，在它们蓬勃的生长中都蕴含着壮美的未来。</a:t>
            </a:r>
            <a:endParaRPr lang="zh-CN" altLang="en-US" sz="28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0470" y="816888"/>
            <a:ext cx="8006080" cy="521970"/>
          </a:xfrm>
          <a:prstGeom prst="rect">
            <a:avLst/>
          </a:prstGeom>
        </p:spPr>
        <p:txBody>
          <a:bodyPr wrap="none">
            <a:spAutoFit/>
          </a:bodyPr>
          <a:lstStyle/>
          <a:p>
            <a:r>
              <a:rPr lang="zh-CN" altLang="zh-CN" sz="2800" kern="100" dirty="0" smtClean="0">
                <a:latin typeface="黑体" panose="02010600030101010101" charset="-122"/>
                <a:ea typeface="黑体" panose="02010600030101010101" charset="-122"/>
                <a:cs typeface="Times New Roman" panose="02020603050405020304" charset="0"/>
              </a:rPr>
              <a:t>讨论：这些事物都是静止的吗？它们代表了什么？</a:t>
            </a:r>
            <a:endParaRPr lang="zh-CN" altLang="en-US" sz="2800" dirty="0"/>
          </a:p>
        </p:txBody>
      </p:sp>
      <p:sp>
        <p:nvSpPr>
          <p:cNvPr id="3" name="矩形 2"/>
          <p:cNvSpPr/>
          <p:nvPr/>
        </p:nvSpPr>
        <p:spPr>
          <a:xfrm>
            <a:off x="971600" y="1779662"/>
            <a:ext cx="7200800" cy="2158365"/>
          </a:xfrm>
          <a:prstGeom prst="rect">
            <a:avLst/>
          </a:prstGeom>
        </p:spPr>
        <p:txBody>
          <a:bodyPr wrap="square">
            <a:spAutoFit/>
          </a:bodyPr>
          <a:lstStyle/>
          <a:p>
            <a:pPr>
              <a:lnSpc>
                <a:spcPct val="120000"/>
              </a:lnSpc>
            </a:pPr>
            <a:r>
              <a:rPr lang="zh-CN" altLang="en-US" sz="2800" dirty="0">
                <a:latin typeface="楷体" panose="02010609060101010101" pitchFamily="49" charset="-122"/>
                <a:ea typeface="楷体" panose="02010609060101010101" pitchFamily="49" charset="-122"/>
              </a:rPr>
              <a:t>这些事物都是动态的，都充满着生命力。作者用这些充满生命力的事物来比少年中国，就是告诉我们，少年中国就是最具有生命力，最有发展前途。</a:t>
            </a:r>
            <a:endParaRPr lang="zh-CN" altLang="en-US" sz="28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3500" y="1143635"/>
            <a:ext cx="3871595" cy="3192145"/>
          </a:xfrm>
          <a:prstGeom prst="rect">
            <a:avLst/>
          </a:prstGeom>
        </p:spPr>
        <p:txBody>
          <a:bodyPr wrap="square">
            <a:spAutoFit/>
          </a:bodyPr>
          <a:lstStyle/>
          <a:p>
            <a:pPr>
              <a:lnSpc>
                <a:spcPct val="120000"/>
              </a:lnSpc>
            </a:pPr>
            <a:r>
              <a:rPr lang="zh-CN" altLang="en-US" sz="2800" dirty="0">
                <a:latin typeface="楷体" panose="02010609060101010101" pitchFamily="49" charset="-122"/>
                <a:ea typeface="楷体" panose="02010609060101010101" pitchFamily="49" charset="-122"/>
              </a:rPr>
              <a:t>    清朝末期，国家形势非常严峻。内有清政府的闭关锁国带来的落后封闭，进步人士遭到打压，外有强敌入侵，想要瓜分中国。</a:t>
            </a:r>
            <a:endParaRPr lang="zh-CN" altLang="en-US" sz="2800" b="1" dirty="0">
              <a:latin typeface="楷体" panose="02010609060101010101" pitchFamily="49" charset="-122"/>
              <a:ea typeface="楷体" panose="02010609060101010101" pitchFamily="49" charset="-122"/>
            </a:endParaRPr>
          </a:p>
        </p:txBody>
      </p:sp>
      <p:pic>
        <p:nvPicPr>
          <p:cNvPr id="79874" name="Picture 2" descr="http://5b0988e595225.cdn.sohucs.com/images/20180402/d95de0d107e24be1abf9d7fa9a38d980.jpeg"/>
          <p:cNvPicPr>
            <a:picLocks noChangeAspect="1" noChangeArrowheads="1"/>
          </p:cNvPicPr>
          <p:nvPr/>
        </p:nvPicPr>
        <p:blipFill>
          <a:blip r:embed="rId1" cstate="print"/>
          <a:srcRect/>
          <a:stretch>
            <a:fillRect/>
          </a:stretch>
        </p:blipFill>
        <p:spPr bwMode="auto">
          <a:xfrm>
            <a:off x="827336" y="1143655"/>
            <a:ext cx="2664296" cy="3312368"/>
          </a:xfrm>
          <a:prstGeom prst="rect">
            <a:avLst/>
          </a:prstGeom>
          <a:noFill/>
        </p:spPr>
      </p:pic>
      <p:sp>
        <p:nvSpPr>
          <p:cNvPr id="6" name="矩形 5"/>
          <p:cNvSpPr/>
          <p:nvPr/>
        </p:nvSpPr>
        <p:spPr>
          <a:xfrm>
            <a:off x="323528" y="418415"/>
            <a:ext cx="3467616" cy="584775"/>
          </a:xfrm>
          <a:prstGeom prst="rect">
            <a:avLst/>
          </a:prstGeom>
        </p:spPr>
        <p:txBody>
          <a:bodyPr wrap="none">
            <a:spAutoFit/>
          </a:bodyPr>
          <a:lstStyle/>
          <a:p>
            <a:r>
              <a:rPr lang="zh-CN" altLang="en-US" sz="3200" dirty="0"/>
              <a:t>帝国主义瓜分中国</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39552" y="771550"/>
            <a:ext cx="7992888" cy="1361911"/>
          </a:xfrm>
          <a:prstGeom prst="rect">
            <a:avLst/>
          </a:prstGeom>
          <a:noFill/>
          <a:ln w="9525">
            <a:noFill/>
            <a:miter lim="800000"/>
          </a:ln>
          <a:effectLst/>
        </p:spPr>
        <p:txBody>
          <a:bodyPr vert="horz" wrap="square" lIns="68580" tIns="34290" rIns="68580" bIns="34290" numCol="1" anchor="ctr" anchorCtr="0" compatLnSpc="1">
            <a:spAutoFit/>
          </a:bodyPr>
          <a:lstStyle/>
          <a:p>
            <a:pPr lvl="0" indent="200025" eaLnBrk="0" fontAlgn="base" hangingPunct="0">
              <a:spcBef>
                <a:spcPct val="0"/>
              </a:spcBef>
              <a:spcAft>
                <a:spcPct val="0"/>
              </a:spcAft>
            </a:pPr>
            <a:r>
              <a:rPr lang="zh-CN" altLang="en-US" sz="2800" dirty="0">
                <a:solidFill>
                  <a:srgbClr val="000000"/>
                </a:solidFill>
                <a:latin typeface="黑体" panose="02010600030101010101" charset="-122"/>
                <a:ea typeface="黑体" panose="02010600030101010101" charset="-122"/>
                <a:cs typeface="Times New Roman" panose="02020603050405020304" charset="0"/>
              </a:rPr>
              <a:t>　</a:t>
            </a:r>
            <a:r>
              <a:rPr lang="zh-CN" altLang="en-US" sz="2800" dirty="0" smtClean="0">
                <a:solidFill>
                  <a:srgbClr val="000000"/>
                </a:solidFill>
                <a:latin typeface="黑体" panose="02010600030101010101" charset="-122"/>
                <a:ea typeface="黑体" panose="02010600030101010101" charset="-122"/>
                <a:cs typeface="Times New Roman" panose="02020603050405020304" charset="0"/>
              </a:rPr>
              <a:t>如果说</a:t>
            </a:r>
            <a:r>
              <a:rPr lang="en-US" altLang="zh-CN" sz="2800" dirty="0" smtClean="0">
                <a:latin typeface="黑体" panose="02010600030101010101" charset="-122"/>
                <a:ea typeface="黑体" panose="02010600030101010101" charset="-122"/>
                <a:cs typeface="Arial" panose="020B0604020202020204" pitchFamily="34" charset="0"/>
              </a:rPr>
              <a:t>“</a:t>
            </a:r>
            <a:r>
              <a:rPr lang="zh-CN" altLang="en-US" sz="2800" dirty="0">
                <a:latin typeface="黑体" panose="02010600030101010101" charset="-122"/>
                <a:ea typeface="黑体" panose="02010600030101010101" charset="-122"/>
                <a:cs typeface="Arial" panose="020B0604020202020204" pitchFamily="34" charset="0"/>
              </a:rPr>
              <a:t>红日初升”象征了少年中国的灿烂前程，那么“河出伏流”“潜龙腾渊”“乳虎啸谷”各自象征了什么</a:t>
            </a:r>
            <a:r>
              <a:rPr lang="zh-CN" altLang="en-US" sz="2800" dirty="0" smtClean="0">
                <a:latin typeface="黑体" panose="02010600030101010101" charset="-122"/>
                <a:ea typeface="黑体" panose="02010600030101010101" charset="-122"/>
                <a:cs typeface="Arial" panose="020B0604020202020204" pitchFamily="34" charset="0"/>
              </a:rPr>
              <a:t>？</a:t>
            </a:r>
            <a:endParaRPr lang="zh-CN" altLang="en-US" sz="2800" dirty="0">
              <a:latin typeface="黑体" panose="02010600030101010101" charset="-122"/>
              <a:ea typeface="黑体" panose="02010600030101010101" charset="-122"/>
              <a:cs typeface="宋体" panose="02010600030101010101" pitchFamily="2" charset="-122"/>
            </a:endParaRPr>
          </a:p>
        </p:txBody>
      </p:sp>
      <p:sp>
        <p:nvSpPr>
          <p:cNvPr id="3" name="矩形 2"/>
          <p:cNvSpPr/>
          <p:nvPr/>
        </p:nvSpPr>
        <p:spPr>
          <a:xfrm>
            <a:off x="755576" y="2355726"/>
            <a:ext cx="7992888" cy="1569660"/>
          </a:xfrm>
          <a:prstGeom prst="rect">
            <a:avLst/>
          </a:prstGeom>
        </p:spPr>
        <p:txBody>
          <a:bodyPr wrap="square">
            <a:spAutoFit/>
          </a:bodyPr>
          <a:lstStyle/>
          <a:p>
            <a:pPr lvl="0" defTabSz="9144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Times New Roman" panose="02020603050405020304" charset="0"/>
              </a:rPr>
              <a:t>   “河出伏流”象征少年中国的进步不可限量；“潜龙腾渊”象征少年中国的突然崛起；“乳虎啸谷”象征少年中国的巨大声威。</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782246" y="1286406"/>
            <a:ext cx="7632848" cy="1865126"/>
          </a:xfrm>
          <a:prstGeom prst="rect">
            <a:avLst/>
          </a:prstGeom>
        </p:spPr>
        <p:txBody>
          <a:bodyPr wrap="square">
            <a:spAutoFit/>
          </a:bodyPr>
          <a:lstStyle/>
          <a:p>
            <a:pPr>
              <a:lnSpc>
                <a:spcPct val="120000"/>
              </a:lnSpc>
            </a:pPr>
            <a:r>
              <a:rPr lang="zh-CN" altLang="en-US" sz="2400" dirty="0">
                <a:latin typeface="楷体" panose="02010609060101010101" pitchFamily="49" charset="-122"/>
                <a:ea typeface="楷体" panose="02010609060101010101" pitchFamily="49" charset="-122"/>
              </a:rPr>
              <a:t>红日初升，其道大</a:t>
            </a:r>
            <a:r>
              <a:rPr lang="zh-CN" altLang="en-US" sz="2400" u="sng" dirty="0">
                <a:solidFill>
                  <a:srgbClr val="FF0000"/>
                </a:solidFill>
                <a:latin typeface="楷体" panose="02010609060101010101" pitchFamily="49" charset="-122"/>
                <a:ea typeface="楷体" panose="02010609060101010101" pitchFamily="49" charset="-122"/>
              </a:rPr>
              <a:t>光</a:t>
            </a:r>
            <a:r>
              <a:rPr lang="zh-CN" altLang="en-US" sz="2400" dirty="0">
                <a:latin typeface="楷体" panose="02010609060101010101" pitchFamily="49" charset="-122"/>
                <a:ea typeface="楷体" panose="02010609060101010101" pitchFamily="49" charset="-122"/>
              </a:rPr>
              <a:t>。河出伏流，一泻汪</a:t>
            </a:r>
            <a:r>
              <a:rPr lang="zh-CN" altLang="en-US" sz="2400" u="sng" dirty="0">
                <a:solidFill>
                  <a:srgbClr val="FF0000"/>
                </a:solidFill>
                <a:latin typeface="楷体" panose="02010609060101010101" pitchFamily="49" charset="-122"/>
                <a:ea typeface="楷体" panose="02010609060101010101" pitchFamily="49" charset="-122"/>
              </a:rPr>
              <a:t>洋</a:t>
            </a:r>
            <a:r>
              <a:rPr lang="zh-CN" altLang="en-US" sz="2400" dirty="0">
                <a:latin typeface="楷体" panose="02010609060101010101" pitchFamily="49" charset="-122"/>
                <a:ea typeface="楷体" panose="02010609060101010101" pitchFamily="49" charset="-122"/>
              </a:rPr>
              <a:t>。潜龙腾渊，鳞爪飞</a:t>
            </a:r>
            <a:r>
              <a:rPr lang="zh-CN" altLang="en-US" sz="2400" u="sng" dirty="0">
                <a:solidFill>
                  <a:srgbClr val="FF0000"/>
                </a:solidFill>
                <a:latin typeface="楷体" panose="02010609060101010101" pitchFamily="49" charset="-122"/>
                <a:ea typeface="楷体" panose="02010609060101010101" pitchFamily="49" charset="-122"/>
              </a:rPr>
              <a:t>扬</a:t>
            </a:r>
            <a:r>
              <a:rPr lang="zh-CN" altLang="en-US" sz="2400" dirty="0">
                <a:latin typeface="楷体" panose="02010609060101010101" pitchFamily="49" charset="-122"/>
                <a:ea typeface="楷体" panose="02010609060101010101" pitchFamily="49" charset="-122"/>
              </a:rPr>
              <a:t>。乳虎啸谷，百兽震</a:t>
            </a:r>
            <a:r>
              <a:rPr lang="zh-CN" altLang="en-US" sz="2400" u="sng" dirty="0">
                <a:solidFill>
                  <a:srgbClr val="FF0000"/>
                </a:solidFill>
                <a:latin typeface="楷体" panose="02010609060101010101" pitchFamily="49" charset="-122"/>
                <a:ea typeface="楷体" panose="02010609060101010101" pitchFamily="49" charset="-122"/>
              </a:rPr>
              <a:t>惶</a:t>
            </a:r>
            <a:r>
              <a:rPr lang="zh-CN" altLang="en-US" sz="2400" dirty="0">
                <a:latin typeface="楷体" panose="02010609060101010101" pitchFamily="49" charset="-122"/>
                <a:ea typeface="楷体" panose="02010609060101010101" pitchFamily="49" charset="-122"/>
              </a:rPr>
              <a:t>。鹰隼试翼，风尘吸</a:t>
            </a:r>
            <a:r>
              <a:rPr lang="zh-CN" altLang="en-US" sz="2400" u="sng" dirty="0">
                <a:solidFill>
                  <a:srgbClr val="FF0000"/>
                </a:solidFill>
                <a:latin typeface="楷体" panose="02010609060101010101" pitchFamily="49" charset="-122"/>
                <a:ea typeface="楷体" panose="02010609060101010101" pitchFamily="49" charset="-122"/>
              </a:rPr>
              <a:t>张</a:t>
            </a:r>
            <a:r>
              <a:rPr lang="zh-CN" altLang="en-US" sz="2400" dirty="0">
                <a:latin typeface="楷体" panose="02010609060101010101" pitchFamily="49" charset="-122"/>
                <a:ea typeface="楷体" panose="02010609060101010101" pitchFamily="49" charset="-122"/>
              </a:rPr>
              <a:t>。奇花初胎，矞矞皇</a:t>
            </a:r>
            <a:r>
              <a:rPr lang="zh-CN" altLang="en-US" sz="2400" u="sng" dirty="0">
                <a:solidFill>
                  <a:srgbClr val="FF0000"/>
                </a:solidFill>
                <a:latin typeface="楷体" panose="02010609060101010101" pitchFamily="49" charset="-122"/>
                <a:ea typeface="楷体" panose="02010609060101010101" pitchFamily="49" charset="-122"/>
              </a:rPr>
              <a:t>皇</a:t>
            </a:r>
            <a:r>
              <a:rPr lang="zh-CN" altLang="en-US" sz="2400" dirty="0">
                <a:latin typeface="楷体" panose="02010609060101010101" pitchFamily="49" charset="-122"/>
                <a:ea typeface="楷体" panose="02010609060101010101" pitchFamily="49" charset="-122"/>
              </a:rPr>
              <a:t>。干将发硎，有作其</a:t>
            </a:r>
            <a:r>
              <a:rPr lang="zh-CN" altLang="en-US" sz="2400" u="sng" dirty="0">
                <a:solidFill>
                  <a:srgbClr val="FF0000"/>
                </a:solidFill>
                <a:latin typeface="楷体" panose="02010609060101010101" pitchFamily="49" charset="-122"/>
                <a:ea typeface="楷体" panose="02010609060101010101" pitchFamily="49" charset="-122"/>
              </a:rPr>
              <a:t>芒</a:t>
            </a:r>
            <a:r>
              <a:rPr lang="zh-CN" altLang="en-US" sz="2400" dirty="0">
                <a:latin typeface="楷体" panose="02010609060101010101" pitchFamily="49" charset="-122"/>
                <a:ea typeface="楷体" panose="02010609060101010101" pitchFamily="49" charset="-122"/>
              </a:rPr>
              <a:t>。天戴其苍，地履其</a:t>
            </a:r>
            <a:r>
              <a:rPr lang="zh-CN" altLang="en-US" sz="2400" u="sng" dirty="0">
                <a:solidFill>
                  <a:srgbClr val="FF0000"/>
                </a:solidFill>
                <a:latin typeface="楷体" panose="02010609060101010101" pitchFamily="49" charset="-122"/>
                <a:ea typeface="楷体" panose="02010609060101010101" pitchFamily="49" charset="-122"/>
              </a:rPr>
              <a:t>黄</a:t>
            </a:r>
            <a:r>
              <a:rPr lang="zh-CN" altLang="en-US" sz="2400" dirty="0">
                <a:latin typeface="楷体" panose="02010609060101010101" pitchFamily="49" charset="-122"/>
                <a:ea typeface="楷体" panose="02010609060101010101" pitchFamily="49" charset="-122"/>
              </a:rPr>
              <a:t>。纵有千古，横有八</a:t>
            </a:r>
            <a:r>
              <a:rPr lang="zh-CN" altLang="en-US" sz="2400" u="sng" dirty="0">
                <a:solidFill>
                  <a:srgbClr val="FF0000"/>
                </a:solidFill>
                <a:latin typeface="楷体" panose="02010609060101010101" pitchFamily="49" charset="-122"/>
                <a:ea typeface="楷体" panose="02010609060101010101" pitchFamily="49" charset="-122"/>
              </a:rPr>
              <a:t>荒</a:t>
            </a:r>
            <a:r>
              <a:rPr lang="zh-CN" altLang="en-US" sz="2400" dirty="0">
                <a:latin typeface="楷体" panose="02010609060101010101" pitchFamily="49" charset="-122"/>
                <a:ea typeface="楷体" panose="02010609060101010101" pitchFamily="49" charset="-122"/>
              </a:rPr>
              <a:t>。前途似海，来日方</a:t>
            </a:r>
            <a:r>
              <a:rPr lang="zh-CN" altLang="en-US" sz="2400" u="sng" dirty="0">
                <a:solidFill>
                  <a:srgbClr val="FF0000"/>
                </a:solidFill>
                <a:latin typeface="楷体" panose="02010609060101010101" pitchFamily="49" charset="-122"/>
                <a:ea typeface="楷体" panose="02010609060101010101" pitchFamily="49" charset="-122"/>
              </a:rPr>
              <a:t>长</a:t>
            </a:r>
            <a:r>
              <a:rPr lang="zh-CN" altLang="en-US" sz="2400" dirty="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p:txBody>
      </p:sp>
      <p:sp>
        <p:nvSpPr>
          <p:cNvPr id="3" name="Rectangle 2"/>
          <p:cNvSpPr>
            <a:spLocks noChangeArrowheads="1"/>
          </p:cNvSpPr>
          <p:nvPr/>
        </p:nvSpPr>
        <p:spPr bwMode="auto">
          <a:xfrm>
            <a:off x="782499" y="4022755"/>
            <a:ext cx="3057247" cy="58477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0" i="0" u="none" strike="noStrike" cap="none" normalizeH="0" baseline="0" dirty="0">
                <a:ln>
                  <a:noFill/>
                </a:ln>
                <a:solidFill>
                  <a:schemeClr val="tx1"/>
                </a:solidFill>
                <a:effectLst/>
                <a:latin typeface="黑体" panose="02010600030101010101" charset="-122"/>
                <a:ea typeface="黑体" panose="02010600030101010101" charset="-122"/>
                <a:cs typeface="Times New Roman" panose="02020603050405020304" charset="0"/>
              </a:rPr>
              <a:t>押韵、四言韵文</a:t>
            </a:r>
            <a:endParaRPr kumimoji="0" lang="zh-CN" sz="3200" b="0" i="0" u="none" strike="noStrike" cap="none" normalizeH="0" baseline="0" dirty="0">
              <a:ln>
                <a:noFill/>
              </a:ln>
              <a:solidFill>
                <a:schemeClr val="tx1"/>
              </a:solidFill>
              <a:effectLst/>
              <a:latin typeface="黑体" panose="02010600030101010101" charset="-122"/>
              <a:ea typeface="黑体" panose="02010600030101010101" charset="-122"/>
              <a:cs typeface="宋体" panose="02010600030101010101" pitchFamily="2" charset="-122"/>
            </a:endParaRPr>
          </a:p>
        </p:txBody>
      </p:sp>
      <p:sp>
        <p:nvSpPr>
          <p:cNvPr id="4" name="矩形 3"/>
          <p:cNvSpPr/>
          <p:nvPr/>
        </p:nvSpPr>
        <p:spPr>
          <a:xfrm>
            <a:off x="5132457" y="4022710"/>
            <a:ext cx="3057247" cy="584775"/>
          </a:xfrm>
          <a:prstGeom prst="rect">
            <a:avLst/>
          </a:prstGeom>
        </p:spPr>
        <p:txBody>
          <a:bodyPr wrap="none">
            <a:spAutoFit/>
          </a:bodyPr>
          <a:lstStyle/>
          <a:p>
            <a:pPr lvl="0" defTabSz="914400" fontAlgn="base">
              <a:spcBef>
                <a:spcPct val="0"/>
              </a:spcBef>
              <a:spcAft>
                <a:spcPct val="0"/>
              </a:spcAft>
            </a:pPr>
            <a:r>
              <a:rPr lang="zh-CN" altLang="zh-CN" sz="3200" dirty="0">
                <a:latin typeface="黑体" panose="02010600030101010101" charset="-122"/>
                <a:ea typeface="黑体" panose="02010600030101010101" charset="-122"/>
                <a:cs typeface="Times New Roman" panose="02020603050405020304" charset="0"/>
              </a:rPr>
              <a:t>比喻和排比手法</a:t>
            </a:r>
            <a:endParaRPr lang="zh-CN" altLang="zh-CN" sz="3200" dirty="0">
              <a:latin typeface="黑体" panose="02010600030101010101" charset="-122"/>
              <a:ea typeface="黑体" panose="02010600030101010101" charset="-122"/>
              <a:cs typeface="宋体" panose="02010600030101010101" pitchFamily="2" charset="-122"/>
            </a:endParaRPr>
          </a:p>
        </p:txBody>
      </p:sp>
      <p:sp>
        <p:nvSpPr>
          <p:cNvPr id="5" name="矩形 4"/>
          <p:cNvSpPr/>
          <p:nvPr/>
        </p:nvSpPr>
        <p:spPr>
          <a:xfrm>
            <a:off x="125279" y="491773"/>
            <a:ext cx="8064896" cy="521970"/>
          </a:xfrm>
          <a:prstGeom prst="rect">
            <a:avLst/>
          </a:prstGeom>
        </p:spPr>
        <p:txBody>
          <a:bodyPr wrap="square">
            <a:spAutoFit/>
          </a:bodyPr>
          <a:lstStyle/>
          <a:p>
            <a:r>
              <a:rPr lang="en-US" altLang="zh-CN" sz="2800" kern="100" dirty="0" smtClean="0">
                <a:latin typeface="黑体" panose="02010600030101010101" charset="-122"/>
                <a:ea typeface="黑体" panose="02010600030101010101" charset="-122"/>
                <a:cs typeface="Times New Roman" panose="02020603050405020304" charset="0"/>
              </a:rPr>
              <a:t>    </a:t>
            </a:r>
            <a:r>
              <a:rPr lang="zh-CN" altLang="zh-CN" sz="2800" kern="100" dirty="0" smtClean="0">
                <a:latin typeface="黑体" panose="02010600030101010101" charset="-122"/>
                <a:ea typeface="黑体" panose="02010600030101010101" charset="-122"/>
                <a:cs typeface="Times New Roman" panose="02020603050405020304" charset="0"/>
              </a:rPr>
              <a:t>齐读这一自然段，要读出节奏感和韵律感。</a:t>
            </a:r>
            <a:endParaRPr lang="zh-CN" altLang="en-US" sz="2800" dirty="0">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bldLvl="0" animBg="1"/>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5740" y="1151005"/>
            <a:ext cx="7780337"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1400175" y="1979295"/>
            <a:ext cx="6339840" cy="1076325"/>
          </a:xfrm>
          <a:prstGeom prst="rect">
            <a:avLst/>
          </a:prstGeom>
        </p:spPr>
        <p:txBody>
          <a:bodyPr wrap="square">
            <a:spAutoFit/>
          </a:bodyPr>
          <a:lstStyle/>
          <a:p>
            <a:pPr lvl="0" defTabSz="914400" fontAlgn="base">
              <a:spcBef>
                <a:spcPct val="0"/>
              </a:spcBef>
              <a:spcAft>
                <a:spcPct val="0"/>
              </a:spcAft>
            </a:pP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    </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背诵本段时，要注意事物的出现顺序，按照八个字一组进行背诵。</a:t>
            </a:r>
            <a:endParaRPr lang="zh-CN" altLang="en-US" sz="3200" dirty="0" smtClean="0">
              <a:latin typeface="楷体" panose="02010609060101010101" pitchFamily="49" charset="-122"/>
              <a:ea typeface="楷体" panose="02010609060101010101" pitchFamily="49" charset="-122"/>
              <a:cs typeface="Times New Roman" panose="02020603050405020304" charset="0"/>
              <a:sym typeface="+mn-ea"/>
            </a:endParaRPr>
          </a:p>
        </p:txBody>
      </p:sp>
      <p:sp>
        <p:nvSpPr>
          <p:cNvPr id="17" name="文本框 10"/>
          <p:cNvSpPr txBox="1"/>
          <p:nvPr/>
        </p:nvSpPr>
        <p:spPr>
          <a:xfrm>
            <a:off x="1400175" y="614680"/>
            <a:ext cx="357886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背诵指导</a:t>
            </a:r>
            <a:endParaRPr lang="zh-CN" altLang="en-US" sz="26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95045" y="1160780"/>
            <a:ext cx="1407795" cy="2018030"/>
          </a:xfrm>
          <a:prstGeom prst="rect">
            <a:avLst/>
          </a:prstGeom>
        </p:spPr>
      </p:pic>
      <p:sp>
        <p:nvSpPr>
          <p:cNvPr id="100" name="文本框 99"/>
          <p:cNvSpPr txBox="1"/>
          <p:nvPr/>
        </p:nvSpPr>
        <p:spPr>
          <a:xfrm>
            <a:off x="2482215" y="1400810"/>
            <a:ext cx="5502910" cy="1076325"/>
          </a:xfrm>
          <a:prstGeom prst="rect">
            <a:avLst/>
          </a:prstGeom>
          <a:noFill/>
          <a:ln w="9525">
            <a:noFill/>
          </a:ln>
        </p:spPr>
        <p:txBody>
          <a:bodyPr wrap="square">
            <a:spAutoFit/>
          </a:bodyPr>
          <a:lstStyle/>
          <a:p>
            <a:pPr indent="0"/>
            <a:r>
              <a:rPr lang="zh-CN" sz="3200" b="1">
                <a:latin typeface="黑体" panose="02010600030101010101" charset="-122"/>
                <a:ea typeface="黑体" panose="02010600030101010101" charset="-122"/>
              </a:rPr>
              <a:t>朗读第三自然段，说一说，这一段承载了怎样的思想感情。</a:t>
            </a:r>
            <a:endParaRPr lang="zh-CN" altLang="en-US" sz="3200" b="1">
              <a:latin typeface="黑体" panose="02010600030101010101" charset="-122"/>
              <a:ea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1"/>
          <p:cNvSpPr>
            <a:spLocks noChangeArrowheads="1"/>
          </p:cNvSpPr>
          <p:nvPr/>
        </p:nvSpPr>
        <p:spPr bwMode="auto">
          <a:xfrm>
            <a:off x="1092200" y="699770"/>
            <a:ext cx="6721475" cy="1076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zh-CN" sz="32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美哉，我少年中国，与天不老！壮哉，我中国少年，与国无疆！</a:t>
            </a:r>
            <a:endParaRPr kumimoji="0" lang="zh-CN" sz="32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cs typeface="Times New Roman" panose="02020603050405020304" charset="0"/>
            </a:endParaRPr>
          </a:p>
        </p:txBody>
      </p:sp>
      <p:grpSp>
        <p:nvGrpSpPr>
          <p:cNvPr id="4" name="组合 3"/>
          <p:cNvGrpSpPr/>
          <p:nvPr/>
        </p:nvGrpSpPr>
        <p:grpSpPr>
          <a:xfrm>
            <a:off x="1013460" y="2915920"/>
            <a:ext cx="3493770" cy="1397000"/>
            <a:chOff x="1637" y="5159"/>
            <a:chExt cx="5502" cy="220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37" y="5159"/>
              <a:ext cx="1340" cy="1098"/>
            </a:xfrm>
            <a:prstGeom prst="rect">
              <a:avLst/>
            </a:prstGeom>
          </p:spPr>
        </p:pic>
        <p:sp>
          <p:nvSpPr>
            <p:cNvPr id="17" name="文本框 10"/>
            <p:cNvSpPr txBox="1"/>
            <p:nvPr/>
          </p:nvSpPr>
          <p:spPr>
            <a:xfrm>
              <a:off x="2941" y="5483"/>
              <a:ext cx="2395" cy="774"/>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endParaRPr lang="zh-CN" altLang="en-US" sz="2600" b="1" dirty="0">
                <a:latin typeface="宋体" panose="02010600030101010101" pitchFamily="2" charset="-122"/>
                <a:ea typeface="宋体" panose="02010600030101010101" pitchFamily="2" charset="-122"/>
              </a:endParaRPr>
            </a:p>
          </p:txBody>
        </p:sp>
        <p:sp>
          <p:nvSpPr>
            <p:cNvPr id="3" name="圆角矩形 2"/>
            <p:cNvSpPr/>
            <p:nvPr/>
          </p:nvSpPr>
          <p:spPr>
            <a:xfrm>
              <a:off x="1637" y="6429"/>
              <a:ext cx="5503" cy="93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rgbClr val="FF0000"/>
                  </a:solidFill>
                  <a:latin typeface="楷体" panose="02010609060101010101" pitchFamily="49" charset="-122"/>
                  <a:ea typeface="楷体" panose="02010609060101010101" pitchFamily="49" charset="-122"/>
                </a:rPr>
                <a:t>要读出赞美之情</a:t>
              </a:r>
              <a:endParaRPr lang="zh-CN" altLang="en-US" sz="2800" b="1">
                <a:solidFill>
                  <a:srgbClr val="FF0000"/>
                </a:solidFill>
                <a:latin typeface="楷体" panose="02010609060101010101" pitchFamily="49" charset="-122"/>
                <a:ea typeface="楷体" panose="02010609060101010101" pitchFamily="49" charset="-122"/>
              </a:endParaRPr>
            </a:p>
          </p:txBody>
        </p:sp>
      </p:grpSp>
      <p:sp>
        <p:nvSpPr>
          <p:cNvPr id="6" name="圆角矩形 5"/>
          <p:cNvSpPr/>
          <p:nvPr/>
        </p:nvSpPr>
        <p:spPr>
          <a:xfrm>
            <a:off x="7099935" y="699770"/>
            <a:ext cx="384810" cy="502920"/>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6477635" y="1202690"/>
            <a:ext cx="356235" cy="502920"/>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9"/>
          <p:cNvSpPr/>
          <p:nvPr/>
        </p:nvSpPr>
        <p:spPr bwMode="gray">
          <a:xfrm rot="20049878">
            <a:off x="6929120" y="1675765"/>
            <a:ext cx="371475" cy="523240"/>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100000">
                <a:srgbClr val="00B050"/>
              </a:gs>
              <a:gs pos="100000">
                <a:schemeClr val="hlink">
                  <a:gamma/>
                  <a:tint val="31765"/>
                  <a:invGamma/>
                </a:schemeClr>
              </a:gs>
            </a:gsLst>
            <a:lin ang="0" scaled="1"/>
          </a:gradFill>
          <a:ln>
            <a:noFill/>
          </a:ln>
          <a:extLst>
            <a:ext uri="{91240B29-F687-4F45-9708-019B960494DF}">
              <a14:hiddenLine xmlns:a14="http://schemas.microsoft.com/office/drawing/2010/main" w="0">
                <a:solidFill>
                  <a:srgbClr val="00A06C"/>
                </a:solidFill>
                <a:prstDash val="solid"/>
                <a:round/>
              </a14:hiddenLine>
            </a:ext>
          </a:extLst>
        </p:spPr>
        <p:txBody>
          <a:bodyPr/>
          <a:lstStyle/>
          <a:p>
            <a:endParaRPr lang="zh-CN" altLang="en-US"/>
          </a:p>
        </p:txBody>
      </p:sp>
      <p:sp>
        <p:nvSpPr>
          <p:cNvPr id="100" name="文本框 99"/>
          <p:cNvSpPr txBox="1"/>
          <p:nvPr/>
        </p:nvSpPr>
        <p:spPr>
          <a:xfrm>
            <a:off x="5166360" y="2029460"/>
            <a:ext cx="3496310" cy="2676525"/>
          </a:xfrm>
          <a:prstGeom prst="rect">
            <a:avLst/>
          </a:prstGeom>
          <a:noFill/>
          <a:ln w="9525">
            <a:noFill/>
          </a:ln>
        </p:spPr>
        <p:txBody>
          <a:bodyPr wrap="square">
            <a:spAutoFit/>
          </a:bodyPr>
          <a:lstStyle/>
          <a:p>
            <a:pPr indent="0"/>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sz="2800" b="1">
                <a:latin typeface="宋体" panose="02010600030101010101" pitchFamily="2" charset="-122"/>
                <a:ea typeface="宋体" panose="02010600030101010101" pitchFamily="2" charset="-122"/>
                <a:cs typeface="宋体" panose="02010600030101010101" pitchFamily="2" charset="-122"/>
              </a:rPr>
              <a:t>这段是抒情段，作者用两个感叹句，再次重申了中国少年和少年中国密切的关系以及作者对他们的赞美之情。</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up)">
                                      <p:cBhvr>
                                        <p:cTn id="17" dur="5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dissolve">
                                      <p:cBhvr>
                                        <p:cTn id="22" dur="500"/>
                                        <p:tgtEl>
                                          <p:spTgt spid="10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ssolv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P spid="59" grpId="0" bldLvl="0" animBg="1"/>
      <p:bldP spid="10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3566" y="1114058"/>
            <a:ext cx="6696744" cy="1384995"/>
          </a:xfrm>
          <a:prstGeom prst="rect">
            <a:avLst/>
          </a:prstGeom>
        </p:spPr>
        <p:txBody>
          <a:bodyPr wrap="square">
            <a:spAutoFit/>
          </a:bodyPr>
          <a:lstStyle/>
          <a:p>
            <a:r>
              <a:rPr lang="zh-CN" altLang="en-US" sz="2800" dirty="0">
                <a:latin typeface="楷体" panose="02010609060101010101" pitchFamily="49" charset="-122"/>
                <a:ea typeface="楷体" panose="02010609060101010101" pitchFamily="49" charset="-122"/>
              </a:rPr>
              <a:t>   美丽啊我的少年中国，将与天地共存不老！雄壮啊我的中国少年，将与祖国万寿无疆！</a:t>
            </a:r>
            <a:endParaRPr lang="zh-CN" altLang="en-US" sz="28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5740" y="1151005"/>
            <a:ext cx="7780337"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a:xfrm>
            <a:off x="1400175" y="1979295"/>
            <a:ext cx="6339840" cy="1568450"/>
          </a:xfrm>
          <a:prstGeom prst="rect">
            <a:avLst/>
          </a:prstGeom>
        </p:spPr>
        <p:txBody>
          <a:bodyPr wrap="square">
            <a:spAutoFit/>
          </a:bodyPr>
          <a:lstStyle/>
          <a:p>
            <a:pPr lvl="0" defTabSz="914400" fontAlgn="base">
              <a:spcBef>
                <a:spcPct val="0"/>
              </a:spcBef>
              <a:spcAft>
                <a:spcPct val="0"/>
              </a:spcAft>
            </a:pP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    </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本段只有两句话。背诵时注意，先</a:t>
            </a: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美</a:t>
            </a: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后</a:t>
            </a: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壮</a:t>
            </a: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，先</a:t>
            </a: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少年中国</a:t>
            </a: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后</a:t>
            </a: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中国少年</a:t>
            </a:r>
            <a:r>
              <a:rPr lang="en-US" altLang="zh-CN" sz="3200" dirty="0" smtClean="0">
                <a:latin typeface="楷体" panose="02010609060101010101" pitchFamily="49" charset="-122"/>
                <a:ea typeface="楷体" panose="02010609060101010101" pitchFamily="49" charset="-122"/>
                <a:cs typeface="Times New Roman" panose="02020603050405020304" charset="0"/>
                <a:sym typeface="+mn-ea"/>
              </a:rPr>
              <a:t>”</a:t>
            </a:r>
            <a:r>
              <a:rPr lang="zh-CN" altLang="en-US" sz="3200" dirty="0" smtClean="0">
                <a:latin typeface="楷体" panose="02010609060101010101" pitchFamily="49" charset="-122"/>
                <a:ea typeface="楷体" panose="02010609060101010101" pitchFamily="49" charset="-122"/>
                <a:cs typeface="Times New Roman" panose="02020603050405020304" charset="0"/>
                <a:sym typeface="+mn-ea"/>
              </a:rPr>
              <a:t>。</a:t>
            </a:r>
            <a:endParaRPr lang="zh-CN" altLang="en-US" sz="3200" dirty="0" smtClean="0">
              <a:latin typeface="楷体" panose="02010609060101010101" pitchFamily="49" charset="-122"/>
              <a:ea typeface="楷体" panose="02010609060101010101" pitchFamily="49" charset="-122"/>
              <a:cs typeface="Times New Roman" panose="02020603050405020304" charset="0"/>
              <a:sym typeface="+mn-ea"/>
            </a:endParaRPr>
          </a:p>
        </p:txBody>
      </p:sp>
      <p:sp>
        <p:nvSpPr>
          <p:cNvPr id="17" name="文本框 10"/>
          <p:cNvSpPr txBox="1"/>
          <p:nvPr/>
        </p:nvSpPr>
        <p:spPr>
          <a:xfrm>
            <a:off x="1400175" y="614680"/>
            <a:ext cx="3578860"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背诵指导</a:t>
            </a:r>
            <a:endParaRPr lang="zh-CN" altLang="en-US" sz="26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81050" y="600075"/>
            <a:ext cx="6331585" cy="1076325"/>
          </a:xfrm>
          <a:prstGeom prst="rect">
            <a:avLst/>
          </a:prstGeom>
          <a:noFill/>
        </p:spPr>
        <p:txBody>
          <a:bodyPr wrap="square" rtlCol="0">
            <a:spAutoFit/>
          </a:bodyPr>
          <a:lstStyle/>
          <a:p>
            <a:r>
              <a:rPr lang="en-US" altLang="zh-CN" sz="3200">
                <a:latin typeface="黑体" panose="02010600030101010101" charset="-122"/>
                <a:ea typeface="黑体" panose="02010600030101010101" charset="-122"/>
                <a:cs typeface="黑体" panose="02010600030101010101" charset="-122"/>
              </a:rPr>
              <a:t>    </a:t>
            </a:r>
            <a:r>
              <a:rPr lang="zh-CN" altLang="en-US" sz="3200">
                <a:latin typeface="黑体" panose="02010600030101010101" charset="-122"/>
                <a:ea typeface="黑体" panose="02010600030101010101" charset="-122"/>
                <a:cs typeface="黑体" panose="02010600030101010101" charset="-122"/>
              </a:rPr>
              <a:t>学习了这篇文章之后，你打算做一个怎样的少年？</a:t>
            </a:r>
            <a:endParaRPr lang="zh-CN" altLang="en-US" sz="3200">
              <a:latin typeface="黑体" panose="02010600030101010101" charset="-122"/>
              <a:ea typeface="黑体" panose="02010600030101010101" charset="-122"/>
              <a:cs typeface="黑体" panose="02010600030101010101" charset="-122"/>
            </a:endParaRPr>
          </a:p>
        </p:txBody>
      </p:sp>
      <p:pic>
        <p:nvPicPr>
          <p:cNvPr id="4" name="图片 3"/>
          <p:cNvPicPr>
            <a:picLocks noChangeAspect="1"/>
          </p:cNvPicPr>
          <p:nvPr/>
        </p:nvPicPr>
        <p:blipFill>
          <a:blip r:embed="rId1"/>
          <a:stretch>
            <a:fillRect/>
          </a:stretch>
        </p:blipFill>
        <p:spPr>
          <a:xfrm>
            <a:off x="531495" y="2293620"/>
            <a:ext cx="3048000" cy="1905000"/>
          </a:xfrm>
          <a:prstGeom prst="rect">
            <a:avLst/>
          </a:prstGeom>
        </p:spPr>
      </p:pic>
      <p:pic>
        <p:nvPicPr>
          <p:cNvPr id="5" name="图片 4"/>
          <p:cNvPicPr>
            <a:picLocks noChangeAspect="1"/>
          </p:cNvPicPr>
          <p:nvPr/>
        </p:nvPicPr>
        <p:blipFill>
          <a:blip r:embed="rId2"/>
          <a:stretch>
            <a:fillRect/>
          </a:stretch>
        </p:blipFill>
        <p:spPr>
          <a:xfrm>
            <a:off x="3816985" y="2141220"/>
            <a:ext cx="2514600" cy="2209800"/>
          </a:xfrm>
          <a:prstGeom prst="rect">
            <a:avLst/>
          </a:prstGeom>
        </p:spPr>
      </p:pic>
      <p:pic>
        <p:nvPicPr>
          <p:cNvPr id="6" name="图片 5"/>
          <p:cNvPicPr>
            <a:picLocks noChangeAspect="1"/>
          </p:cNvPicPr>
          <p:nvPr/>
        </p:nvPicPr>
        <p:blipFill>
          <a:blip r:embed="rId3" cstate="print">
            <a:clrChange>
              <a:clrFrom>
                <a:srgbClr val="000000">
                  <a:alpha val="100000"/>
                </a:srgbClr>
              </a:clrFrom>
              <a:clrTo>
                <a:srgbClr val="000000">
                  <a:alpha val="100000"/>
                  <a:alpha val="0"/>
                </a:srgbClr>
              </a:clrTo>
            </a:clrChange>
          </a:blip>
          <a:stretch>
            <a:fillRect/>
          </a:stretch>
        </p:blipFill>
        <p:spPr>
          <a:xfrm>
            <a:off x="6656070" y="2293620"/>
            <a:ext cx="2272030" cy="1903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57202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anose="020B0604020202020204" pitchFamily="34" charset="0"/>
              <a:ea typeface="宋体" panose="02010600030101010101" pitchFamily="2" charset="-122"/>
              <a:cs typeface="宋体" panose="02010600030101010101" pitchFamily="2" charset="-122"/>
            </a:endParaRPr>
          </a:p>
        </p:txBody>
      </p:sp>
      <p:sp>
        <p:nvSpPr>
          <p:cNvPr id="16" name="文本框 14"/>
          <p:cNvSpPr txBox="1"/>
          <p:nvPr/>
        </p:nvSpPr>
        <p:spPr>
          <a:xfrm>
            <a:off x="624428" y="41151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19" name="圆角矩形 18"/>
          <p:cNvSpPr/>
          <p:nvPr/>
        </p:nvSpPr>
        <p:spPr>
          <a:xfrm>
            <a:off x="1027109" y="1028233"/>
            <a:ext cx="7073283" cy="2983677"/>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TextBox 23"/>
          <p:cNvSpPr txBox="1"/>
          <p:nvPr/>
        </p:nvSpPr>
        <p:spPr>
          <a:xfrm>
            <a:off x="1936174" y="1707361"/>
            <a:ext cx="553998" cy="1800493"/>
          </a:xfrm>
          <a:prstGeom prst="rect">
            <a:avLst/>
          </a:prstGeom>
          <a:noFill/>
        </p:spPr>
        <p:txBody>
          <a:bodyPr vert="eaVert" wrap="none" lIns="68580" tIns="34290" rIns="68580" bIns="34290" rtlCol="0">
            <a:spAutoFit/>
          </a:bodyPr>
          <a:lstStyle/>
          <a:p>
            <a:r>
              <a:rPr lang="zh-CN" altLang="en-US" sz="2700" dirty="0"/>
              <a:t>少年中国说</a:t>
            </a:r>
            <a:endParaRPr lang="zh-CN" altLang="en-US" sz="2700" dirty="0"/>
          </a:p>
        </p:txBody>
      </p:sp>
      <p:sp>
        <p:nvSpPr>
          <p:cNvPr id="27" name="TextBox 26"/>
          <p:cNvSpPr txBox="1"/>
          <p:nvPr/>
        </p:nvSpPr>
        <p:spPr>
          <a:xfrm>
            <a:off x="2843298" y="1419622"/>
            <a:ext cx="1523494" cy="484748"/>
          </a:xfrm>
          <a:prstGeom prst="rect">
            <a:avLst/>
          </a:prstGeom>
          <a:noFill/>
        </p:spPr>
        <p:txBody>
          <a:bodyPr wrap="none" lIns="68580" tIns="34290" rIns="68580" bIns="34290" rtlCol="0">
            <a:spAutoFit/>
          </a:bodyPr>
          <a:lstStyle/>
          <a:p>
            <a:r>
              <a:rPr lang="zh-CN" altLang="en-US" sz="2700" dirty="0"/>
              <a:t>少</a:t>
            </a:r>
            <a:r>
              <a:rPr lang="zh-CN" altLang="en-US" sz="2700" dirty="0" smtClean="0"/>
              <a:t>年中国</a:t>
            </a:r>
            <a:endParaRPr lang="zh-CN" altLang="en-US" sz="2700" dirty="0"/>
          </a:p>
        </p:txBody>
      </p:sp>
      <p:sp>
        <p:nvSpPr>
          <p:cNvPr id="28" name="TextBox 27"/>
          <p:cNvSpPr txBox="1"/>
          <p:nvPr/>
        </p:nvSpPr>
        <p:spPr>
          <a:xfrm>
            <a:off x="4567576" y="1419612"/>
            <a:ext cx="1523494" cy="484748"/>
          </a:xfrm>
          <a:prstGeom prst="rect">
            <a:avLst/>
          </a:prstGeom>
          <a:noFill/>
        </p:spPr>
        <p:txBody>
          <a:bodyPr wrap="none" lIns="68580" tIns="34290" rIns="68580" bIns="34290" rtlCol="0">
            <a:spAutoFit/>
          </a:bodyPr>
          <a:lstStyle/>
          <a:p>
            <a:r>
              <a:rPr lang="zh-CN" altLang="en-US" sz="2700" dirty="0" smtClean="0"/>
              <a:t>中国少年</a:t>
            </a:r>
            <a:endParaRPr lang="zh-CN" altLang="en-US" sz="2700" dirty="0"/>
          </a:p>
        </p:txBody>
      </p:sp>
      <p:sp>
        <p:nvSpPr>
          <p:cNvPr id="31" name="TextBox 30"/>
          <p:cNvSpPr txBox="1"/>
          <p:nvPr/>
        </p:nvSpPr>
        <p:spPr>
          <a:xfrm>
            <a:off x="6333466" y="1851670"/>
            <a:ext cx="969496" cy="1540806"/>
          </a:xfrm>
          <a:prstGeom prst="rect">
            <a:avLst/>
          </a:prstGeom>
          <a:noFill/>
        </p:spPr>
        <p:txBody>
          <a:bodyPr vert="eaVert" wrap="none" lIns="68580" tIns="34290" rIns="68580" bIns="34290" rtlCol="0">
            <a:spAutoFit/>
          </a:bodyPr>
          <a:lstStyle/>
          <a:p>
            <a:r>
              <a:rPr lang="zh-CN" altLang="en-US" sz="2700" dirty="0"/>
              <a:t>讴歌少年 </a:t>
            </a:r>
            <a:endParaRPr lang="en-US" altLang="zh-CN" sz="2700" dirty="0"/>
          </a:p>
          <a:p>
            <a:r>
              <a:rPr lang="zh-CN" altLang="en-US" sz="2700" dirty="0"/>
              <a:t>期盼未来</a:t>
            </a:r>
            <a:endParaRPr lang="zh-CN" altLang="en-US" sz="2700" dirty="0"/>
          </a:p>
        </p:txBody>
      </p:sp>
      <p:sp>
        <p:nvSpPr>
          <p:cNvPr id="17" name="左大括号 16"/>
          <p:cNvSpPr/>
          <p:nvPr/>
        </p:nvSpPr>
        <p:spPr>
          <a:xfrm>
            <a:off x="2589050" y="1347614"/>
            <a:ext cx="144016" cy="25202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TextBox 21"/>
          <p:cNvSpPr txBox="1"/>
          <p:nvPr/>
        </p:nvSpPr>
        <p:spPr>
          <a:xfrm>
            <a:off x="4083071" y="2365504"/>
            <a:ext cx="484748" cy="484748"/>
          </a:xfrm>
          <a:prstGeom prst="rect">
            <a:avLst/>
          </a:prstGeom>
          <a:noFill/>
        </p:spPr>
        <p:txBody>
          <a:bodyPr wrap="none" lIns="68580" tIns="34290" rIns="68580" bIns="34290" rtlCol="0">
            <a:spAutoFit/>
          </a:bodyPr>
          <a:lstStyle/>
          <a:p>
            <a:r>
              <a:rPr lang="zh-CN" altLang="en-US" sz="2700" dirty="0" smtClean="0"/>
              <a:t>景</a:t>
            </a:r>
            <a:endParaRPr lang="zh-CN" altLang="en-US" sz="2700" dirty="0"/>
          </a:p>
        </p:txBody>
      </p:sp>
      <p:sp>
        <p:nvSpPr>
          <p:cNvPr id="23" name="TextBox 22"/>
          <p:cNvSpPr txBox="1"/>
          <p:nvPr/>
        </p:nvSpPr>
        <p:spPr>
          <a:xfrm>
            <a:off x="3093106" y="3311138"/>
            <a:ext cx="484748" cy="484748"/>
          </a:xfrm>
          <a:prstGeom prst="rect">
            <a:avLst/>
          </a:prstGeom>
          <a:noFill/>
        </p:spPr>
        <p:txBody>
          <a:bodyPr wrap="none" lIns="68580" tIns="34290" rIns="68580" bIns="34290" rtlCol="0">
            <a:spAutoFit/>
          </a:bodyPr>
          <a:lstStyle/>
          <a:p>
            <a:r>
              <a:rPr lang="zh-CN" altLang="en-US" sz="2700" dirty="0" smtClean="0"/>
              <a:t>美</a:t>
            </a:r>
            <a:endParaRPr lang="zh-CN" altLang="en-US" sz="2700" dirty="0"/>
          </a:p>
        </p:txBody>
      </p:sp>
      <p:sp>
        <p:nvSpPr>
          <p:cNvPr id="32" name="TextBox 31"/>
          <p:cNvSpPr txBox="1"/>
          <p:nvPr/>
        </p:nvSpPr>
        <p:spPr>
          <a:xfrm>
            <a:off x="5086738" y="3310880"/>
            <a:ext cx="484748" cy="484748"/>
          </a:xfrm>
          <a:prstGeom prst="rect">
            <a:avLst/>
          </a:prstGeom>
          <a:noFill/>
        </p:spPr>
        <p:txBody>
          <a:bodyPr wrap="none" lIns="68580" tIns="34290" rIns="68580" bIns="34290" rtlCol="0">
            <a:spAutoFit/>
          </a:bodyPr>
          <a:lstStyle/>
          <a:p>
            <a:r>
              <a:rPr lang="zh-CN" altLang="en-US" sz="2700" dirty="0" smtClean="0"/>
              <a:t>壮</a:t>
            </a:r>
            <a:endParaRPr lang="zh-CN" altLang="en-US" sz="2700" dirty="0"/>
          </a:p>
        </p:txBody>
      </p:sp>
      <p:sp>
        <p:nvSpPr>
          <p:cNvPr id="33" name="左大括号 32"/>
          <p:cNvSpPr/>
          <p:nvPr/>
        </p:nvSpPr>
        <p:spPr>
          <a:xfrm flipH="1">
            <a:off x="6091035" y="1347614"/>
            <a:ext cx="144016" cy="252028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dissolve">
                                      <p:cBhvr>
                                        <p:cTn id="10" dur="500"/>
                                        <p:tgtEl>
                                          <p:spTgt spid="2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dissolve">
                                      <p:cBhvr>
                                        <p:cTn id="13" dur="500"/>
                                        <p:tgtEl>
                                          <p:spTgt spid="2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dissolve">
                                      <p:cBhvr>
                                        <p:cTn id="16" dur="500"/>
                                        <p:tgtEl>
                                          <p:spTgt spid="3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dissolve">
                                      <p:cBhvr>
                                        <p:cTn id="25" dur="500"/>
                                        <p:tgtEl>
                                          <p:spTgt spid="23"/>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dissolve">
                                      <p:cBhvr>
                                        <p:cTn id="28" dur="500"/>
                                        <p:tgtEl>
                                          <p:spTgt spid="3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dissolve">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P spid="31" grpId="0"/>
      <p:bldP spid="17" grpId="0" animBg="1"/>
      <p:bldP spid="22" grpId="0"/>
      <p:bldP spid="23" grpId="0"/>
      <p:bldP spid="32" grpId="0"/>
      <p:bldP spid="3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71550" y="1275715"/>
            <a:ext cx="6500495" cy="1618615"/>
          </a:xfrm>
          <a:prstGeom prst="rect">
            <a:avLst/>
          </a:prstGeom>
        </p:spPr>
        <p:txBody>
          <a:bodyPr wrap="square" lIns="68580" tIns="34290" rIns="68580" bIns="34290">
            <a:spAutoFit/>
          </a:bodyPr>
          <a:lstStyle/>
          <a:p>
            <a:pPr indent="457200" algn="just">
              <a:lnSpc>
                <a:spcPct val="120000"/>
              </a:lnSpc>
            </a:pPr>
            <a:r>
              <a:rPr lang="zh-CN" altLang="en-US" sz="2800" dirty="0">
                <a:latin typeface="楷体" panose="02010609060101010101" pitchFamily="49" charset="-122"/>
                <a:ea typeface="楷体" panose="02010609060101010101" pitchFamily="49" charset="-122"/>
              </a:rPr>
              <a:t>这篇散文极力歌颂少年的</a:t>
            </a:r>
            <a:r>
              <a:rPr lang="zh-CN" altLang="en-US" sz="2800" u="sng"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，热切希望出现“少年中国”，寄托了作者对</a:t>
            </a:r>
            <a:r>
              <a:rPr lang="zh-CN" altLang="en-US" sz="2800" u="sng"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a:t>
            </a:r>
            <a:endParaRPr lang="zh-CN" altLang="en-US" sz="2700" dirty="0">
              <a:latin typeface="楷体" panose="02010609060101010101" pitchFamily="49" charset="-122"/>
              <a:ea typeface="楷体" panose="02010609060101010101"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2" name="文本框 1"/>
          <p:cNvSpPr txBox="1"/>
          <p:nvPr/>
        </p:nvSpPr>
        <p:spPr>
          <a:xfrm>
            <a:off x="1765935" y="2372360"/>
            <a:ext cx="3738880" cy="521970"/>
          </a:xfrm>
          <a:prstGeom prst="rect">
            <a:avLst/>
          </a:prstGeom>
          <a:noFill/>
        </p:spPr>
        <p:txBody>
          <a:bodyPr wrap="none" rtlCol="0">
            <a:spAutoFit/>
          </a:bodyPr>
          <a:lstStyle/>
          <a:p>
            <a:pPr algn="l"/>
            <a:r>
              <a:rPr lang="zh-CN" altLang="en-US" sz="2800" dirty="0">
                <a:solidFill>
                  <a:srgbClr val="FF0000"/>
                </a:solidFill>
                <a:latin typeface="楷体" panose="02010609060101010101" pitchFamily="49" charset="-122"/>
                <a:ea typeface="楷体" panose="02010609060101010101" pitchFamily="49" charset="-122"/>
                <a:sym typeface="+mn-ea"/>
              </a:rPr>
              <a:t>少年中国的热爱和期望</a:t>
            </a:r>
            <a:endParaRPr lang="zh-CN" altLang="en-US" sz="2800" dirty="0">
              <a:solidFill>
                <a:srgbClr val="FF0000"/>
              </a:solidFill>
              <a:latin typeface="楷体" panose="02010609060101010101" pitchFamily="49" charset="-122"/>
              <a:ea typeface="楷体" panose="02010609060101010101" pitchFamily="49" charset="-122"/>
              <a:sym typeface="+mn-ea"/>
            </a:endParaRPr>
          </a:p>
        </p:txBody>
      </p:sp>
      <p:sp>
        <p:nvSpPr>
          <p:cNvPr id="3" name="文本框 2"/>
          <p:cNvSpPr txBox="1"/>
          <p:nvPr/>
        </p:nvSpPr>
        <p:spPr>
          <a:xfrm>
            <a:off x="5504815" y="1275715"/>
            <a:ext cx="1605280" cy="521970"/>
          </a:xfrm>
          <a:prstGeom prst="rect">
            <a:avLst/>
          </a:prstGeom>
          <a:noFill/>
        </p:spPr>
        <p:txBody>
          <a:bodyPr wrap="none" rtlCol="0">
            <a:spAutoFit/>
          </a:bodyPr>
          <a:lstStyle/>
          <a:p>
            <a:pPr algn="l"/>
            <a:r>
              <a:rPr lang="zh-CN" altLang="en-US" sz="2800" dirty="0">
                <a:solidFill>
                  <a:srgbClr val="FF0000"/>
                </a:solidFill>
                <a:latin typeface="楷体" panose="02010609060101010101" pitchFamily="49" charset="-122"/>
                <a:ea typeface="楷体" panose="02010609060101010101" pitchFamily="49" charset="-122"/>
                <a:sym typeface="+mn-ea"/>
              </a:rPr>
              <a:t>朝气蓬勃</a:t>
            </a:r>
            <a:endParaRPr lang="zh-CN" altLang="en-US" sz="2800" dirty="0">
              <a:solidFill>
                <a:srgbClr val="FF0000"/>
              </a:solidFill>
              <a:latin typeface="楷体" panose="02010609060101010101" pitchFamily="49" charset="-122"/>
              <a:ea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1" name="Picture 3"/>
          <p:cNvPicPr>
            <a:picLocks noChangeArrowheads="1"/>
          </p:cNvPicPr>
          <p:nvPr/>
        </p:nvPicPr>
        <p:blipFill>
          <a:blip r:embed="rId1" cstate="print"/>
          <a:srcRect/>
          <a:stretch>
            <a:fillRect/>
          </a:stretch>
        </p:blipFill>
        <p:spPr bwMode="auto">
          <a:xfrm>
            <a:off x="467544" y="1059582"/>
            <a:ext cx="2520000" cy="1620000"/>
          </a:xfrm>
          <a:prstGeom prst="rect">
            <a:avLst/>
          </a:prstGeom>
          <a:noFill/>
          <a:ln w="9525">
            <a:noFill/>
            <a:miter lim="800000"/>
            <a:headEnd/>
            <a:tailEnd/>
          </a:ln>
        </p:spPr>
      </p:pic>
      <p:pic>
        <p:nvPicPr>
          <p:cNvPr id="78853" name="Picture 5"/>
          <p:cNvPicPr>
            <a:picLocks noChangeArrowheads="1"/>
          </p:cNvPicPr>
          <p:nvPr/>
        </p:nvPicPr>
        <p:blipFill>
          <a:blip r:embed="rId2" cstate="print"/>
          <a:srcRect/>
          <a:stretch>
            <a:fillRect/>
          </a:stretch>
        </p:blipFill>
        <p:spPr bwMode="auto">
          <a:xfrm>
            <a:off x="467544" y="2787774"/>
            <a:ext cx="2520000" cy="1620000"/>
          </a:xfrm>
          <a:prstGeom prst="rect">
            <a:avLst/>
          </a:prstGeom>
          <a:noFill/>
          <a:ln w="9525">
            <a:noFill/>
            <a:miter lim="800000"/>
            <a:headEnd/>
            <a:tailEnd/>
          </a:ln>
        </p:spPr>
      </p:pic>
      <p:pic>
        <p:nvPicPr>
          <p:cNvPr id="78854" name="Picture 6"/>
          <p:cNvPicPr>
            <a:picLocks noChangeArrowheads="1"/>
          </p:cNvPicPr>
          <p:nvPr/>
        </p:nvPicPr>
        <p:blipFill>
          <a:blip r:embed="rId3" cstate="print"/>
          <a:srcRect/>
          <a:stretch>
            <a:fillRect/>
          </a:stretch>
        </p:blipFill>
        <p:spPr bwMode="auto">
          <a:xfrm>
            <a:off x="2987442" y="2787774"/>
            <a:ext cx="2520000" cy="1620000"/>
          </a:xfrm>
          <a:prstGeom prst="rect">
            <a:avLst/>
          </a:prstGeom>
          <a:noFill/>
          <a:ln w="9525">
            <a:noFill/>
            <a:miter lim="800000"/>
            <a:headEnd/>
            <a:tailEnd/>
          </a:ln>
        </p:spPr>
      </p:pic>
      <p:pic>
        <p:nvPicPr>
          <p:cNvPr id="78855" name="Picture 7"/>
          <p:cNvPicPr>
            <a:picLocks noChangeArrowheads="1"/>
          </p:cNvPicPr>
          <p:nvPr/>
        </p:nvPicPr>
        <p:blipFill>
          <a:blip r:embed="rId4" cstate="print"/>
          <a:srcRect/>
          <a:stretch>
            <a:fillRect/>
          </a:stretch>
        </p:blipFill>
        <p:spPr bwMode="auto">
          <a:xfrm>
            <a:off x="3059832" y="1059582"/>
            <a:ext cx="2520000" cy="1620000"/>
          </a:xfrm>
          <a:prstGeom prst="rect">
            <a:avLst/>
          </a:prstGeom>
          <a:noFill/>
          <a:ln w="9525">
            <a:noFill/>
            <a:miter lim="800000"/>
            <a:headEnd/>
            <a:tailEnd/>
          </a:ln>
        </p:spPr>
      </p:pic>
      <p:pic>
        <p:nvPicPr>
          <p:cNvPr id="78856" name="Picture 8"/>
          <p:cNvPicPr>
            <a:picLocks noChangeArrowheads="1"/>
          </p:cNvPicPr>
          <p:nvPr/>
        </p:nvPicPr>
        <p:blipFill>
          <a:blip r:embed="rId5" cstate="print"/>
          <a:srcRect/>
          <a:stretch>
            <a:fillRect/>
          </a:stretch>
        </p:blipFill>
        <p:spPr bwMode="auto">
          <a:xfrm>
            <a:off x="5652120" y="1059582"/>
            <a:ext cx="2520000" cy="1620000"/>
          </a:xfrm>
          <a:prstGeom prst="rect">
            <a:avLst/>
          </a:prstGeom>
          <a:noFill/>
          <a:ln w="9525">
            <a:noFill/>
            <a:miter lim="800000"/>
            <a:headEnd/>
            <a:tailEnd/>
          </a:ln>
        </p:spPr>
      </p:pic>
      <p:pic>
        <p:nvPicPr>
          <p:cNvPr id="78857" name="Picture 9"/>
          <p:cNvPicPr>
            <a:picLocks noChangeArrowheads="1"/>
          </p:cNvPicPr>
          <p:nvPr/>
        </p:nvPicPr>
        <p:blipFill>
          <a:blip r:embed="rId6" cstate="print"/>
          <a:srcRect/>
          <a:stretch>
            <a:fillRect/>
          </a:stretch>
        </p:blipFill>
        <p:spPr bwMode="auto">
          <a:xfrm>
            <a:off x="5652120" y="2787774"/>
            <a:ext cx="2520000" cy="16200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blinds(horizontal)">
                                      <p:cBhvr>
                                        <p:cTn id="7" dur="500"/>
                                        <p:tgtEl>
                                          <p:spTgt spid="7885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8855"/>
                                        </p:tgtEl>
                                        <p:attrNameLst>
                                          <p:attrName>style.visibility</p:attrName>
                                        </p:attrNameLst>
                                      </p:cBhvr>
                                      <p:to>
                                        <p:strVal val="visible"/>
                                      </p:to>
                                    </p:set>
                                    <p:animEffect transition="in" filter="blinds(horizontal)">
                                      <p:cBhvr>
                                        <p:cTn id="12" dur="500"/>
                                        <p:tgtEl>
                                          <p:spTgt spid="7885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8856"/>
                                        </p:tgtEl>
                                        <p:attrNameLst>
                                          <p:attrName>style.visibility</p:attrName>
                                        </p:attrNameLst>
                                      </p:cBhvr>
                                      <p:to>
                                        <p:strVal val="visible"/>
                                      </p:to>
                                    </p:set>
                                    <p:animEffect transition="in" filter="blinds(horizontal)">
                                      <p:cBhvr>
                                        <p:cTn id="17" dur="500"/>
                                        <p:tgtEl>
                                          <p:spTgt spid="7885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8853"/>
                                        </p:tgtEl>
                                        <p:attrNameLst>
                                          <p:attrName>style.visibility</p:attrName>
                                        </p:attrNameLst>
                                      </p:cBhvr>
                                      <p:to>
                                        <p:strVal val="visible"/>
                                      </p:to>
                                    </p:set>
                                    <p:animEffect transition="in" filter="blinds(horizontal)">
                                      <p:cBhvr>
                                        <p:cTn id="22" dur="500"/>
                                        <p:tgtEl>
                                          <p:spTgt spid="7885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8854"/>
                                        </p:tgtEl>
                                        <p:attrNameLst>
                                          <p:attrName>style.visibility</p:attrName>
                                        </p:attrNameLst>
                                      </p:cBhvr>
                                      <p:to>
                                        <p:strVal val="visible"/>
                                      </p:to>
                                    </p:set>
                                    <p:animEffect transition="in" filter="blinds(horizontal)">
                                      <p:cBhvr>
                                        <p:cTn id="27" dur="500"/>
                                        <p:tgtEl>
                                          <p:spTgt spid="7885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8857"/>
                                        </p:tgtEl>
                                        <p:attrNameLst>
                                          <p:attrName>style.visibility</p:attrName>
                                        </p:attrNameLst>
                                      </p:cBhvr>
                                      <p:to>
                                        <p:strVal val="visible"/>
                                      </p:to>
                                    </p:set>
                                    <p:animEffect transition="in" filter="blinds(horizontal)">
                                      <p:cBhvr>
                                        <p:cTn id="32" dur="500"/>
                                        <p:tgtEl>
                                          <p:spTgt spid="78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rcRect t="7813" b="7813"/>
          <a:stretch>
            <a:fillRect/>
          </a:stretch>
        </p:blipFill>
        <p:spPr>
          <a:xfrm>
            <a:off x="-43180" y="-7620"/>
            <a:ext cx="9211310" cy="5181600"/>
          </a:xfrm>
          <a:prstGeom prst="rect">
            <a:avLst/>
          </a:prstGeom>
        </p:spPr>
      </p:pic>
      <p:sp>
        <p:nvSpPr>
          <p:cNvPr id="6" name="文本框 14"/>
          <p:cNvSpPr txBox="1"/>
          <p:nvPr/>
        </p:nvSpPr>
        <p:spPr>
          <a:xfrm>
            <a:off x="624428" y="411510"/>
            <a:ext cx="1931348" cy="561692"/>
          </a:xfrm>
          <a:prstGeom prst="rect">
            <a:avLst/>
          </a:prstGeom>
          <a:solidFill>
            <a:schemeClr val="bg1">
              <a:alpha val="51000"/>
            </a:schemeClr>
          </a:solid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3" name="文本框 2"/>
          <p:cNvSpPr txBox="1"/>
          <p:nvPr/>
        </p:nvSpPr>
        <p:spPr>
          <a:xfrm>
            <a:off x="179705" y="1283335"/>
            <a:ext cx="5126990" cy="3538220"/>
          </a:xfrm>
          <a:prstGeom prst="rect">
            <a:avLst/>
          </a:prstGeom>
          <a:solidFill>
            <a:schemeClr val="bg1">
              <a:alpha val="51000"/>
            </a:schemeClr>
          </a:solidFill>
        </p:spPr>
        <p:txBody>
          <a:bodyPr wrap="square" rtlCol="0" anchor="t">
            <a:spAutoFit/>
          </a:bodyPr>
          <a:lstStyle/>
          <a:p>
            <a:pPr algn="ctr"/>
            <a:r>
              <a:rPr lang="zh-CN" altLang="en-US" sz="3200" b="1">
                <a:latin typeface="宋体" panose="02010600030101010101" pitchFamily="2" charset="-122"/>
                <a:ea typeface="宋体" panose="02010600030101010101" pitchFamily="2" charset="-122"/>
                <a:cs typeface="宋体" panose="02010600030101010101" pitchFamily="2" charset="-122"/>
              </a:rPr>
              <a:t>长歌行</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algn="ctr"/>
            <a:r>
              <a:rPr lang="zh-CN" altLang="en-US" sz="2400" b="1">
                <a:latin typeface="宋体" panose="02010600030101010101" pitchFamily="2" charset="-122"/>
                <a:ea typeface="宋体" panose="02010600030101010101" pitchFamily="2" charset="-122"/>
                <a:cs typeface="宋体" panose="02010600030101010101" pitchFamily="2" charset="-122"/>
              </a:rPr>
              <a:t>       汉乐府</a:t>
            </a:r>
            <a:r>
              <a:rPr lang="zh-CN" altLang="en-US" sz="3200" b="1">
                <a:latin typeface="宋体" panose="02010600030101010101" pitchFamily="2" charset="-122"/>
                <a:ea typeface="宋体" panose="02010600030101010101" pitchFamily="2" charset="-122"/>
                <a:cs typeface="宋体" panose="02010600030101010101" pitchFamily="2" charset="-122"/>
              </a:rPr>
              <a:t> </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algn="ctr"/>
            <a:r>
              <a:rPr lang="zh-CN" altLang="en-US" sz="3200" b="1">
                <a:latin typeface="楷体" panose="02010609060101010101" pitchFamily="49" charset="-122"/>
                <a:ea typeface="楷体" panose="02010609060101010101" pitchFamily="49" charset="-122"/>
                <a:cs typeface="楷体" panose="02010609060101010101" pitchFamily="49" charset="-122"/>
              </a:rPr>
              <a:t>青青园中葵，朝露待日晞。</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algn="ctr"/>
            <a:r>
              <a:rPr lang="zh-CN" altLang="en-US" sz="3200" b="1">
                <a:latin typeface="楷体" panose="02010609060101010101" pitchFamily="49" charset="-122"/>
                <a:ea typeface="楷体" panose="02010609060101010101" pitchFamily="49" charset="-122"/>
                <a:cs typeface="楷体" panose="02010609060101010101" pitchFamily="49" charset="-122"/>
              </a:rPr>
              <a:t>阳春布德泽，万物生光辉。</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algn="ctr"/>
            <a:r>
              <a:rPr lang="zh-CN" altLang="en-US" sz="3200" b="1">
                <a:latin typeface="楷体" panose="02010609060101010101" pitchFamily="49" charset="-122"/>
                <a:ea typeface="楷体" panose="02010609060101010101" pitchFamily="49" charset="-122"/>
                <a:cs typeface="楷体" panose="02010609060101010101" pitchFamily="49" charset="-122"/>
              </a:rPr>
              <a:t>常恐秋节至，焜黄华叶衰。</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algn="ctr"/>
            <a:r>
              <a:rPr lang="zh-CN" altLang="en-US" sz="3200" b="1">
                <a:latin typeface="楷体" panose="02010609060101010101" pitchFamily="49" charset="-122"/>
                <a:ea typeface="楷体" panose="02010609060101010101" pitchFamily="49" charset="-122"/>
                <a:cs typeface="楷体" panose="02010609060101010101" pitchFamily="49" charset="-122"/>
              </a:rPr>
              <a:t>百川东到海，何时复西归？</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a:p>
            <a:pPr algn="ctr"/>
            <a:r>
              <a:rPr lang="zh-CN" altLang="en-US" sz="3200" b="1">
                <a:latin typeface="楷体" panose="02010609060101010101" pitchFamily="49" charset="-122"/>
                <a:ea typeface="楷体" panose="02010609060101010101" pitchFamily="49" charset="-122"/>
                <a:cs typeface="楷体" panose="02010609060101010101" pitchFamily="49" charset="-122"/>
              </a:rPr>
              <a:t>少壮不努力，老大徒伤悲。</a:t>
            </a:r>
            <a:endParaRPr lang="zh-CN" altLang="en-US" sz="3200" b="1">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ChangeArrowheads="1"/>
          </p:cNvSpPr>
          <p:nvPr/>
        </p:nvSpPr>
        <p:spPr bwMode="auto">
          <a:xfrm>
            <a:off x="395536" y="1585655"/>
            <a:ext cx="7488832" cy="2007235"/>
          </a:xfrm>
          <a:prstGeom prst="rect">
            <a:avLst/>
          </a:prstGeom>
          <a:noFill/>
          <a:ln w="9525">
            <a:noFill/>
            <a:miter lim="800000"/>
          </a:ln>
          <a:effectLst/>
        </p:spPr>
        <p:txBody>
          <a:bodyPr vert="horz" wrap="square" lIns="68580" tIns="34290" rIns="68580" bIns="34290" numCol="1" anchor="ctr" anchorCtr="0" compatLnSpc="1">
            <a:spAutoFit/>
          </a:bodyPr>
          <a:lstStyle/>
          <a:p>
            <a:pPr lvl="0" indent="200025" eaLnBrk="0" fontAlgn="base" hangingPunct="0">
              <a:spcBef>
                <a:spcPct val="0"/>
              </a:spcBef>
              <a:spcAft>
                <a:spcPct val="0"/>
              </a:spcAft>
            </a:pPr>
            <a:r>
              <a:rPr lang="en-US" altLang="zh-CN" sz="2800" dirty="0" smtClean="0">
                <a:latin typeface="楷体" panose="02010609060101010101" pitchFamily="49" charset="-122"/>
                <a:ea typeface="楷体" panose="02010609060101010101" pitchFamily="49" charset="-122"/>
                <a:cs typeface="Times New Roman" panose="02020603050405020304" charset="0"/>
              </a:rPr>
              <a:t>1.</a:t>
            </a:r>
            <a:r>
              <a:rPr lang="en-US" altLang="zh-CN" sz="2800" dirty="0" smtClean="0">
                <a:latin typeface="楷体" panose="02010609060101010101" pitchFamily="49" charset="-122"/>
                <a:ea typeface="楷体" panose="02010609060101010101" pitchFamily="49" charset="-122"/>
                <a:cs typeface="Arial" panose="020B0604020202020204" pitchFamily="34" charset="0"/>
              </a:rPr>
              <a:t>“</a:t>
            </a:r>
            <a:r>
              <a:rPr lang="zh-CN" altLang="en-US" sz="2800" dirty="0">
                <a:latin typeface="楷体" panose="02010609060101010101" pitchFamily="49" charset="-122"/>
                <a:ea typeface="楷体" panose="02010609060101010101" pitchFamily="49" charset="-122"/>
                <a:cs typeface="Arial" panose="020B0604020202020204" pitchFamily="34" charset="0"/>
              </a:rPr>
              <a:t>红日初升”象征了少年中国的灿烂前</a:t>
            </a:r>
            <a:r>
              <a:rPr lang="zh-CN" altLang="en-US" sz="2800" dirty="0" smtClean="0">
                <a:latin typeface="楷体" panose="02010609060101010101" pitchFamily="49" charset="-122"/>
                <a:ea typeface="楷体" panose="02010609060101010101" pitchFamily="49" charset="-122"/>
                <a:cs typeface="Arial" panose="020B0604020202020204" pitchFamily="34" charset="0"/>
              </a:rPr>
              <a:t>程，</a:t>
            </a:r>
            <a:r>
              <a:rPr lang="zh-CN" altLang="en-US" sz="2800" dirty="0" smtClean="0">
                <a:latin typeface="楷体" panose="02010609060101010101" pitchFamily="49" charset="-122"/>
                <a:ea typeface="楷体" panose="02010609060101010101" pitchFamily="49" charset="-122"/>
                <a:cs typeface="Times New Roman" panose="02020603050405020304" charset="0"/>
              </a:rPr>
              <a:t>“河出伏流”象征少年中国的进步不可限量。（     ）</a:t>
            </a:r>
            <a:endParaRPr lang="zh-CN" altLang="en-US" sz="2000" dirty="0">
              <a:latin typeface="楷体" panose="02010609060101010101" pitchFamily="49" charset="-122"/>
              <a:ea typeface="楷体" panose="02010609060101010101" pitchFamily="49" charset="-122"/>
              <a:cs typeface="宋体" panose="02010600030101010101" pitchFamily="2" charset="-122"/>
            </a:endParaRPr>
          </a:p>
          <a:p>
            <a:pPr indent="200025" eaLnBrk="0" fontAlgn="base" hangingPunct="0">
              <a:lnSpc>
                <a:spcPct val="150000"/>
              </a:lnSpc>
              <a:spcBef>
                <a:spcPct val="0"/>
              </a:spcBef>
              <a:spcAft>
                <a:spcPct val="0"/>
              </a:spcAft>
            </a:pPr>
            <a:endParaRPr lang="zh-CN" altLang="en-US" sz="2800" dirty="0">
              <a:latin typeface="楷体" panose="02010609060101010101" pitchFamily="49" charset="-122"/>
              <a:ea typeface="楷体" panose="02010609060101010101" pitchFamily="49" charset="-122"/>
              <a:cs typeface="宋体" panose="02010600030101010101" pitchFamily="2" charset="-122"/>
            </a:endParaRPr>
          </a:p>
        </p:txBody>
      </p:sp>
      <p:sp>
        <p:nvSpPr>
          <p:cNvPr id="9" name="Rectangle 1"/>
          <p:cNvSpPr>
            <a:spLocks noChangeArrowheads="1"/>
          </p:cNvSpPr>
          <p:nvPr/>
        </p:nvSpPr>
        <p:spPr bwMode="auto">
          <a:xfrm>
            <a:off x="547038" y="973624"/>
            <a:ext cx="7019697" cy="561692"/>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zh-CN" altLang="en-US" sz="3200" dirty="0">
                <a:solidFill>
                  <a:srgbClr val="000000"/>
                </a:solidFill>
                <a:latin typeface="黑体" panose="02010600030101010101" charset="-122"/>
                <a:ea typeface="黑体" panose="02010600030101010101" charset="-122"/>
                <a:cs typeface="Times New Roman" panose="02020603050405020304" charset="0"/>
              </a:rPr>
              <a:t>一</a:t>
            </a:r>
            <a:r>
              <a:rPr lang="zh-CN" altLang="en-US" sz="3200" dirty="0" smtClean="0">
                <a:solidFill>
                  <a:srgbClr val="000000"/>
                </a:solidFill>
                <a:latin typeface="黑体" panose="02010600030101010101" charset="-122"/>
                <a:ea typeface="黑体" panose="02010600030101010101" charset="-122"/>
                <a:cs typeface="Times New Roman" panose="02020603050405020304" charset="0"/>
              </a:rPr>
              <a:t>、判断</a:t>
            </a:r>
            <a:endParaRPr lang="zh-CN" altLang="en-US" sz="3200" dirty="0">
              <a:latin typeface="黑体" panose="02010600030101010101" charset="-122"/>
              <a:ea typeface="黑体" panose="02010600030101010101" charset="-122"/>
              <a:cs typeface="宋体" panose="02010600030101010101" pitchFamily="2" charset="-122"/>
            </a:endParaRPr>
          </a:p>
        </p:txBody>
      </p:sp>
      <p:sp>
        <p:nvSpPr>
          <p:cNvPr id="10"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课堂练习</a:t>
            </a:r>
            <a:endParaRPr lang="zh-CN" altLang="en-US" sz="3200" b="1" dirty="0">
              <a:solidFill>
                <a:srgbClr val="875000"/>
              </a:solidFill>
              <a:latin typeface="幼圆" panose="02010509060101010101" pitchFamily="49" charset="-122"/>
              <a:ea typeface="幼圆" panose="02010509060101010101" pitchFamily="49" charset="-122"/>
            </a:endParaRPr>
          </a:p>
        </p:txBody>
      </p:sp>
      <p:sp>
        <p:nvSpPr>
          <p:cNvPr id="12" name="矩形 11"/>
          <p:cNvSpPr/>
          <p:nvPr/>
        </p:nvSpPr>
        <p:spPr>
          <a:xfrm>
            <a:off x="611560" y="2986955"/>
            <a:ext cx="7488832" cy="1384995"/>
          </a:xfrm>
          <a:prstGeom prst="rect">
            <a:avLst/>
          </a:prstGeom>
        </p:spPr>
        <p:txBody>
          <a:bodyPr wrap="square">
            <a:spAutoFit/>
          </a:bodyPr>
          <a:lstStyle/>
          <a:p>
            <a:pPr lvl="0" defTabSz="914400" fontAlgn="base">
              <a:spcBef>
                <a:spcPct val="0"/>
              </a:spcBef>
              <a:spcAft>
                <a:spcPct val="0"/>
              </a:spcAft>
            </a:pPr>
            <a:r>
              <a:rPr lang="en-US" altLang="zh-CN" sz="2800" dirty="0" smtClean="0">
                <a:latin typeface="楷体" panose="02010609060101010101" pitchFamily="49" charset="-122"/>
                <a:ea typeface="楷体" panose="02010609060101010101" pitchFamily="49" charset="-122"/>
                <a:cs typeface="Times New Roman" panose="02020603050405020304" charset="0"/>
              </a:rPr>
              <a:t>2.</a:t>
            </a:r>
            <a:r>
              <a:rPr lang="zh-CN" altLang="en-US" sz="2800" dirty="0" smtClean="0">
                <a:latin typeface="楷体" panose="02010609060101010101" pitchFamily="49" charset="-122"/>
                <a:ea typeface="楷体" panose="02010609060101010101" pitchFamily="49" charset="-122"/>
                <a:cs typeface="Times New Roman" panose="02020603050405020304" charset="0"/>
              </a:rPr>
              <a:t>“</a:t>
            </a:r>
            <a:r>
              <a:rPr lang="zh-CN" altLang="en-US" sz="2800" dirty="0">
                <a:latin typeface="楷体" panose="02010609060101010101" pitchFamily="49" charset="-122"/>
                <a:ea typeface="楷体" panose="02010609060101010101" pitchFamily="49" charset="-122"/>
                <a:cs typeface="Times New Roman" panose="02020603050405020304" charset="0"/>
              </a:rPr>
              <a:t>潜龙腾渊”象征少</a:t>
            </a:r>
            <a:r>
              <a:rPr lang="zh-CN" altLang="en-US" sz="2800" dirty="0" smtClean="0">
                <a:latin typeface="楷体" panose="02010609060101010101" pitchFamily="49" charset="-122"/>
                <a:ea typeface="楷体" panose="02010609060101010101" pitchFamily="49" charset="-122"/>
                <a:cs typeface="Times New Roman" panose="02020603050405020304" charset="0"/>
              </a:rPr>
              <a:t>年被水淹没无法腾飞；“</a:t>
            </a:r>
            <a:r>
              <a:rPr lang="zh-CN" altLang="en-US" sz="2800" dirty="0">
                <a:latin typeface="楷体" panose="02010609060101010101" pitchFamily="49" charset="-122"/>
                <a:ea typeface="楷体" panose="02010609060101010101" pitchFamily="49" charset="-122"/>
                <a:cs typeface="Times New Roman" panose="02020603050405020304" charset="0"/>
              </a:rPr>
              <a:t>乳虎啸谷”象征少年中</a:t>
            </a:r>
            <a:r>
              <a:rPr lang="zh-CN" altLang="en-US" sz="2800" dirty="0" smtClean="0">
                <a:latin typeface="楷体" panose="02010609060101010101" pitchFamily="49" charset="-122"/>
                <a:ea typeface="楷体" panose="02010609060101010101" pitchFamily="49" charset="-122"/>
                <a:cs typeface="Times New Roman" panose="02020603050405020304" charset="0"/>
              </a:rPr>
              <a:t>国还小，不能震慑百兽。（     ）</a:t>
            </a:r>
            <a:endParaRPr lang="zh-CN" altLang="en-US" sz="2800" dirty="0">
              <a:latin typeface="楷体" panose="02010609060101010101" pitchFamily="49" charset="-122"/>
              <a:ea typeface="楷体" panose="02010609060101010101" pitchFamily="49" charset="-122"/>
              <a:cs typeface="宋体" panose="02010600030101010101" pitchFamily="2" charset="-122"/>
            </a:endParaRPr>
          </a:p>
        </p:txBody>
      </p:sp>
      <p:sp>
        <p:nvSpPr>
          <p:cNvPr id="13" name="TextBox 12"/>
          <p:cNvSpPr txBox="1"/>
          <p:nvPr/>
        </p:nvSpPr>
        <p:spPr>
          <a:xfrm>
            <a:off x="1835696" y="3795886"/>
            <a:ext cx="1080120" cy="584775"/>
          </a:xfrm>
          <a:prstGeom prst="rect">
            <a:avLst/>
          </a:prstGeom>
          <a:noFill/>
        </p:spPr>
        <p:txBody>
          <a:bodyPr wrap="square" rtlCol="0">
            <a:spAutoFit/>
          </a:bodyPr>
          <a:lstStyle/>
          <a:p>
            <a:r>
              <a:rPr lang="en-US" altLang="zh-CN" sz="3200" dirty="0" smtClean="0">
                <a:solidFill>
                  <a:srgbClr val="FF0000"/>
                </a:solidFill>
              </a:rPr>
              <a:t>×</a:t>
            </a:r>
            <a:endParaRPr lang="zh-CN" altLang="en-US" sz="3200" dirty="0">
              <a:solidFill>
                <a:srgbClr val="FF0000"/>
              </a:solidFill>
            </a:endParaRPr>
          </a:p>
        </p:txBody>
      </p:sp>
      <p:sp>
        <p:nvSpPr>
          <p:cNvPr id="14" name="TextBox 13"/>
          <p:cNvSpPr txBox="1"/>
          <p:nvPr/>
        </p:nvSpPr>
        <p:spPr>
          <a:xfrm>
            <a:off x="899592" y="2499742"/>
            <a:ext cx="1080120" cy="584775"/>
          </a:xfrm>
          <a:prstGeom prst="rect">
            <a:avLst/>
          </a:prstGeom>
          <a:noFill/>
        </p:spPr>
        <p:txBody>
          <a:bodyPr wrap="square" rtlCol="0">
            <a:spAutoFit/>
          </a:bodyPr>
          <a:lstStyle/>
          <a:p>
            <a:r>
              <a:rPr lang="zh-CN" altLang="en-US" sz="3200" dirty="0" smtClean="0">
                <a:solidFill>
                  <a:srgbClr val="FF0000"/>
                </a:solidFill>
              </a:rPr>
              <a:t>√</a:t>
            </a:r>
            <a:endParaRPr lang="zh-CN" altLang="en-US" sz="32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0833"/>
                                        </p:tgtEl>
                                        <p:attrNameLst>
                                          <p:attrName>style.visibility</p:attrName>
                                        </p:attrNameLst>
                                      </p:cBhvr>
                                      <p:to>
                                        <p:strVal val="visible"/>
                                      </p:to>
                                    </p:set>
                                    <p:animEffect transition="in" filter="wipe(down)">
                                      <p:cBhvr>
                                        <p:cTn id="10" dur="500"/>
                                        <p:tgtEl>
                                          <p:spTgt spid="12083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3" grpId="0" bldLvl="0" animBg="1"/>
      <p:bldP spid="9" grpId="0" bldLvl="0" animBg="1"/>
      <p:bldP spid="12" grpId="0"/>
      <p:bldP spid="13"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555526"/>
            <a:ext cx="8352928" cy="1568450"/>
          </a:xfrm>
          <a:prstGeom prst="rect">
            <a:avLst/>
          </a:prstGeom>
        </p:spPr>
        <p:txBody>
          <a:bodyPr wrap="square">
            <a:spAutoFit/>
          </a:bodyPr>
          <a:lstStyle/>
          <a:p>
            <a:pPr indent="200025" fontAlgn="base">
              <a:spcBef>
                <a:spcPct val="0"/>
              </a:spcBef>
              <a:spcAft>
                <a:spcPct val="0"/>
              </a:spcAft>
            </a:pPr>
            <a:r>
              <a:rPr lang="zh-CN" altLang="en-US" sz="3200" b="1" dirty="0">
                <a:solidFill>
                  <a:srgbClr val="000000"/>
                </a:solidFill>
                <a:latin typeface="黑体" panose="02010600030101010101" charset="-122"/>
                <a:ea typeface="黑体" panose="02010600030101010101" charset="-122"/>
                <a:cs typeface="黑体" panose="02010600030101010101" charset="-122"/>
              </a:rPr>
              <a:t>二、</a:t>
            </a:r>
            <a:r>
              <a:rPr lang="zh-CN" altLang="en-US" sz="3200" b="1" dirty="0">
                <a:latin typeface="黑体" panose="02010600030101010101" charset="-122"/>
                <a:ea typeface="黑体" panose="02010600030101010101" charset="-122"/>
                <a:cs typeface="黑体" panose="02010600030101010101" charset="-122"/>
              </a:rPr>
              <a:t>“美哉我少年中国，与天不老！壮哉我中国少年，与国无疆！</a:t>
            </a:r>
            <a:r>
              <a:rPr lang="zh-CN" altLang="en-US" sz="3200" b="1" dirty="0" smtClean="0">
                <a:latin typeface="黑体" panose="02010600030101010101" charset="-122"/>
                <a:ea typeface="黑体" panose="02010600030101010101" charset="-122"/>
                <a:cs typeface="黑体" panose="02010600030101010101" charset="-122"/>
              </a:rPr>
              <a:t>”联系实际生活，说说现在少年中国与中国少年之美。</a:t>
            </a:r>
            <a:endParaRPr lang="zh-CN" altLang="en-US" sz="3200" b="1" dirty="0">
              <a:solidFill>
                <a:srgbClr val="000000"/>
              </a:solidFill>
              <a:latin typeface="黑体" panose="02010600030101010101" charset="-122"/>
              <a:ea typeface="黑体" panose="02010600030101010101" charset="-122"/>
              <a:cs typeface="黑体" panose="02010600030101010101" charset="-122"/>
            </a:endParaRPr>
          </a:p>
        </p:txBody>
      </p:sp>
      <p:sp>
        <p:nvSpPr>
          <p:cNvPr id="7" name="矩形 6"/>
          <p:cNvSpPr/>
          <p:nvPr/>
        </p:nvSpPr>
        <p:spPr>
          <a:xfrm>
            <a:off x="395536" y="2211710"/>
            <a:ext cx="8280920" cy="1814830"/>
          </a:xfrm>
          <a:prstGeom prst="rect">
            <a:avLst/>
          </a:prstGeom>
        </p:spPr>
        <p:txBody>
          <a:bodyPr wrap="square">
            <a:spAutoFit/>
          </a:bodyPr>
          <a:lstStyle/>
          <a:p>
            <a:pPr lvl="0" defTabSz="914400" fontAlgn="base">
              <a:spcBef>
                <a:spcPct val="0"/>
              </a:spcBef>
              <a:spcAft>
                <a:spcPct val="0"/>
              </a:spcAft>
            </a:pPr>
            <a:r>
              <a:rPr lang="zh-CN" altLang="en-US" sz="2800" b="1" dirty="0">
                <a:solidFill>
                  <a:srgbClr val="FF0000"/>
                </a:solidFill>
                <a:latin typeface="楷体" panose="02010609060101010101" pitchFamily="49" charset="-122"/>
                <a:ea typeface="楷体" panose="02010609060101010101" pitchFamily="49" charset="-122"/>
                <a:cs typeface="Times New Roman" panose="02020603050405020304" charset="0"/>
              </a:rPr>
              <a:t>高</a:t>
            </a:r>
            <a:r>
              <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charset="0"/>
              </a:rPr>
              <a:t>铁飞速发展，里程世界第一。</a:t>
            </a:r>
            <a:endParaRPr lang="en-US" altLang="zh-CN" sz="2800" b="1" dirty="0" smtClean="0">
              <a:solidFill>
                <a:srgbClr val="FF0000"/>
              </a:solidFill>
              <a:latin typeface="楷体" panose="02010609060101010101" pitchFamily="49" charset="-122"/>
              <a:ea typeface="楷体" panose="02010609060101010101" pitchFamily="49" charset="-122"/>
              <a:cs typeface="Times New Roman" panose="02020603050405020304" charset="0"/>
            </a:endParaRPr>
          </a:p>
          <a:p>
            <a:pPr lvl="0" defTabSz="914400" fontAlgn="base">
              <a:spcBef>
                <a:spcPct val="0"/>
              </a:spcBef>
              <a:spcAft>
                <a:spcPct val="0"/>
              </a:spcAft>
            </a:pPr>
            <a:r>
              <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charset="0"/>
              </a:rPr>
              <a:t>飞机遨游苍穹，载重量逐年上升。</a:t>
            </a:r>
            <a:endParaRPr lang="en-US" altLang="zh-CN" sz="2800" b="1" dirty="0" smtClean="0">
              <a:solidFill>
                <a:srgbClr val="FF0000"/>
              </a:solidFill>
              <a:latin typeface="楷体" panose="02010609060101010101" pitchFamily="49" charset="-122"/>
              <a:ea typeface="楷体" panose="02010609060101010101" pitchFamily="49" charset="-122"/>
              <a:cs typeface="Times New Roman" panose="02020603050405020304" charset="0"/>
            </a:endParaRPr>
          </a:p>
          <a:p>
            <a:pPr lvl="0" defTabSz="914400" fontAlgn="base">
              <a:spcBef>
                <a:spcPct val="0"/>
              </a:spcBef>
              <a:spcAft>
                <a:spcPct val="0"/>
              </a:spcAft>
            </a:pPr>
            <a:r>
              <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charset="0"/>
              </a:rPr>
              <a:t>蛟龙号深入海底，探索大洋深处。</a:t>
            </a:r>
            <a:endPar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charset="0"/>
            </a:endParaRPr>
          </a:p>
          <a:p>
            <a:pPr lvl="0" defTabSz="914400" fontAlgn="base">
              <a:spcBef>
                <a:spcPct val="0"/>
              </a:spcBef>
              <a:spcAft>
                <a:spcPct val="0"/>
              </a:spcAft>
            </a:pPr>
            <a:r>
              <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charset="0"/>
              </a:rPr>
              <a:t>中国航空航天队伍，人均年龄才三十几岁。</a:t>
            </a:r>
            <a:endParaRPr lang="zh-CN" altLang="en-US" sz="2800" b="1" dirty="0" smtClean="0">
              <a:solidFill>
                <a:srgbClr val="FF0000"/>
              </a:solidFill>
              <a:latin typeface="楷体" panose="02010609060101010101" pitchFamily="49" charset="-122"/>
              <a:ea typeface="楷体" panose="02010609060101010101" pitchFamily="49" charset="-122"/>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486410" y="741680"/>
            <a:ext cx="8098790" cy="1545590"/>
          </a:xfrm>
          <a:prstGeom prst="rect">
            <a:avLst/>
          </a:prstGeom>
          <a:noFill/>
          <a:ln w="9525">
            <a:noFill/>
            <a:miter lim="800000"/>
          </a:ln>
          <a:effectLst/>
        </p:spPr>
        <p:txBody>
          <a:bodyPr vert="horz" wrap="square" lIns="68580" tIns="34290" rIns="68580" bIns="34290" numCol="1" anchor="ctr" anchorCtr="0" compatLnSpc="1">
            <a:spAutoFit/>
          </a:bodyPr>
          <a:lstStyle/>
          <a:p>
            <a:pPr lvl="0" indent="200025" fontAlgn="base">
              <a:spcBef>
                <a:spcPct val="0"/>
              </a:spcBef>
              <a:spcAft>
                <a:spcPct val="0"/>
              </a:spcAft>
            </a:pPr>
            <a:r>
              <a:rPr lang="zh-CN" altLang="en-US" sz="3200" b="1" dirty="0">
                <a:solidFill>
                  <a:srgbClr val="000000"/>
                </a:solidFill>
                <a:latin typeface="黑体" panose="02010600030101010101" charset="-122"/>
                <a:ea typeface="黑体" panose="02010600030101010101" charset="-122"/>
                <a:cs typeface="黑体" panose="02010600030101010101" charset="-122"/>
              </a:rPr>
              <a:t>三、</a:t>
            </a:r>
            <a:r>
              <a:rPr lang="zh-CN" altLang="zh-CN" sz="3200" b="1" dirty="0">
                <a:latin typeface="黑体" panose="02010600030101010101" charset="-122"/>
                <a:ea typeface="黑体" panose="02010600030101010101" charset="-122"/>
                <a:cs typeface="黑体" panose="02010600030101010101" charset="-122"/>
              </a:rPr>
              <a:t>作者认为当今“少年”应该怎样做，才会达到“少年强则中国强、少年智则中国智”的程度？请概括回答。</a:t>
            </a:r>
            <a:endParaRPr lang="zh-CN" altLang="en-US" sz="3200" b="1" dirty="0">
              <a:latin typeface="黑体" panose="02010600030101010101" charset="-122"/>
              <a:ea typeface="黑体" panose="02010600030101010101" charset="-122"/>
              <a:cs typeface="黑体" panose="02010600030101010101" charset="-122"/>
            </a:endParaRPr>
          </a:p>
        </p:txBody>
      </p:sp>
      <p:sp>
        <p:nvSpPr>
          <p:cNvPr id="22" name="TextBox 21"/>
          <p:cNvSpPr txBox="1"/>
          <p:nvPr/>
        </p:nvSpPr>
        <p:spPr>
          <a:xfrm>
            <a:off x="683568" y="2550413"/>
            <a:ext cx="7704856" cy="1077218"/>
          </a:xfrm>
          <a:prstGeom prst="rect">
            <a:avLst/>
          </a:prstGeom>
          <a:noFill/>
        </p:spPr>
        <p:txBody>
          <a:bodyPr wrap="square" rtlCol="0">
            <a:spAutoFit/>
          </a:bodyPr>
          <a:lstStyle/>
          <a:p>
            <a:r>
              <a:rPr lang="en-US" altLang="zh-CN" sz="3200" b="1" dirty="0">
                <a:solidFill>
                  <a:srgbClr val="FF0000"/>
                </a:solidFill>
                <a:latin typeface="楷体" panose="02010609060101010101" pitchFamily="49" charset="-122"/>
                <a:ea typeface="楷体" panose="02010609060101010101" pitchFamily="49" charset="-122"/>
              </a:rPr>
              <a:t>   </a:t>
            </a:r>
            <a:r>
              <a:rPr lang="zh-CN" altLang="zh-CN" sz="3200" b="1" dirty="0">
                <a:solidFill>
                  <a:srgbClr val="FF0000"/>
                </a:solidFill>
                <a:latin typeface="楷体" panose="02010609060101010101" pitchFamily="49" charset="-122"/>
                <a:ea typeface="楷体" panose="02010609060101010101" pitchFamily="49" charset="-122"/>
              </a:rPr>
              <a:t>要有理想；具备相当的国际视野；要自强修身。</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3195" y="515620"/>
            <a:ext cx="4639310" cy="3784600"/>
          </a:xfrm>
          <a:prstGeom prst="rect">
            <a:avLst/>
          </a:prstGeom>
        </p:spPr>
        <p:txBody>
          <a:bodyPr wrap="square">
            <a:spAutoFit/>
          </a:bodyPr>
          <a:lstStyle/>
          <a:p>
            <a:r>
              <a:rPr lang="zh-CN" altLang="en-US" sz="2400" dirty="0">
                <a:latin typeface="楷体" panose="02010609060101010101" pitchFamily="49" charset="-122"/>
                <a:ea typeface="楷体" panose="02010609060101010101" pitchFamily="49" charset="-122"/>
              </a:rPr>
              <a:t>     本文作于光绪二十六年（公元</a:t>
            </a:r>
            <a:r>
              <a:rPr lang="en-US" altLang="zh-CN" sz="2400" dirty="0">
                <a:latin typeface="楷体" panose="02010609060101010101" pitchFamily="49" charset="-122"/>
                <a:ea typeface="楷体" panose="02010609060101010101" pitchFamily="49" charset="-122"/>
              </a:rPr>
              <a:t>1900</a:t>
            </a:r>
            <a:r>
              <a:rPr lang="zh-CN" altLang="en-US" sz="2400" dirty="0">
                <a:latin typeface="楷体" panose="02010609060101010101" pitchFamily="49" charset="-122"/>
                <a:ea typeface="楷体" panose="02010609060101010101" pitchFamily="49" charset="-122"/>
              </a:rPr>
              <a:t>年）。</a:t>
            </a:r>
            <a:r>
              <a:rPr sz="2400" dirty="0">
                <a:latin typeface="楷体" panose="02010609060101010101" pitchFamily="49" charset="-122"/>
                <a:ea typeface="楷体" panose="02010609060101010101" pitchFamily="49" charset="-122"/>
              </a:rPr>
              <a:t>当时帝国主义污蔑中国是“老大帝国”，是“东亚病夫”，是“一盘散沙”，不能自立，只能由列强共管或瓜分。</a:t>
            </a:r>
            <a:r>
              <a:rPr lang="zh-CN" sz="2400" dirty="0">
                <a:latin typeface="楷体" panose="02010609060101010101" pitchFamily="49" charset="-122"/>
                <a:ea typeface="楷体" panose="02010609060101010101" pitchFamily="49" charset="-122"/>
              </a:rPr>
              <a:t>而一些无知的国人</a:t>
            </a:r>
            <a:r>
              <a:rPr sz="2400" dirty="0">
                <a:latin typeface="楷体" panose="02010609060101010101" pitchFamily="49" charset="-122"/>
                <a:ea typeface="楷体" panose="02010609060101010101" pitchFamily="49" charset="-122"/>
              </a:rPr>
              <a:t>，也跟着叫嚷“中国不亡是无天理”“任何列强三日内就可以灭亡中国”。</a:t>
            </a:r>
            <a:r>
              <a:rPr lang="zh-CN" sz="2400" dirty="0">
                <a:latin typeface="楷体" panose="02010609060101010101" pitchFamily="49" charset="-122"/>
                <a:ea typeface="楷体" panose="02010609060101010101" pitchFamily="49" charset="-122"/>
              </a:rPr>
              <a:t>针对这种情况</a:t>
            </a:r>
            <a:r>
              <a:rPr sz="2400" dirty="0">
                <a:latin typeface="楷体" panose="02010609060101010101" pitchFamily="49" charset="-122"/>
                <a:ea typeface="楷体" panose="02010609060101010101" pitchFamily="49" charset="-122"/>
              </a:rPr>
              <a:t>，梁启超适时地写出这篇《少年中国说》。</a:t>
            </a:r>
            <a:endParaRPr sz="2400"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674870" y="678180"/>
            <a:ext cx="4383405" cy="2542540"/>
          </a:xfrm>
          <a:prstGeom prst="rect">
            <a:avLst/>
          </a:prstGeom>
        </p:spPr>
      </p:pic>
      <p:sp>
        <p:nvSpPr>
          <p:cNvPr id="4" name="文本框 3"/>
          <p:cNvSpPr txBox="1"/>
          <p:nvPr/>
        </p:nvSpPr>
        <p:spPr>
          <a:xfrm>
            <a:off x="4933950" y="1350010"/>
            <a:ext cx="3700780" cy="1198880"/>
          </a:xfrm>
          <a:prstGeom prst="rect">
            <a:avLst/>
          </a:prstGeom>
          <a:noFill/>
        </p:spPr>
        <p:txBody>
          <a:bodyPr wrap="square" rtlCol="0">
            <a:spAutoFit/>
          </a:bodyPr>
          <a:lstStyle/>
          <a:p>
            <a:r>
              <a:rPr lang="zh-CN" altLang="en-US" sz="4400">
                <a:solidFill>
                  <a:schemeClr val="bg1"/>
                </a:solidFill>
                <a:latin typeface="华文行楷" panose="02010800040101010101" charset="-122"/>
                <a:ea typeface="华文行楷" panose="02010800040101010101" charset="-122"/>
              </a:rPr>
              <a:t>少年强则国强</a:t>
            </a:r>
            <a:endParaRPr lang="zh-CN" altLang="en-US" sz="4400">
              <a:solidFill>
                <a:schemeClr val="bg1"/>
              </a:solidFill>
              <a:latin typeface="华文行楷" panose="02010800040101010101" charset="-122"/>
              <a:ea typeface="华文行楷" panose="02010800040101010101" charset="-122"/>
            </a:endParaRPr>
          </a:p>
          <a:p>
            <a:r>
              <a:rPr lang="zh-CN" altLang="en-US" sz="2800">
                <a:solidFill>
                  <a:schemeClr val="bg1"/>
                </a:solidFill>
                <a:latin typeface="华文行楷" panose="02010800040101010101" charset="-122"/>
                <a:ea typeface="华文行楷" panose="02010800040101010101" charset="-122"/>
              </a:rPr>
              <a:t>                            梁启超</a:t>
            </a:r>
            <a:endParaRPr lang="zh-CN" altLang="en-US" sz="2800">
              <a:solidFill>
                <a:schemeClr val="bg1"/>
              </a:solidFill>
              <a:latin typeface="华文行楷" panose="02010800040101010101" charset="-122"/>
              <a:ea typeface="华文行楷" panose="020108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1549187" y="1905258"/>
            <a:ext cx="6647974" cy="1754326"/>
          </a:xfrm>
          <a:prstGeom prst="rect">
            <a:avLst/>
          </a:prstGeom>
        </p:spPr>
        <p:txBody>
          <a:bodyPr wrap="none">
            <a:spAutoFit/>
          </a:bodyPr>
          <a:lstStyle/>
          <a:p>
            <a:r>
              <a:rPr lang="zh-CN" altLang="en-US" sz="3600" dirty="0">
                <a:latin typeface="楷体" panose="02010609060101010101" pitchFamily="49" charset="-122"/>
                <a:ea typeface="楷体" panose="02010609060101010101" pitchFamily="49" charset="-122"/>
              </a:rPr>
              <a:t>一</a:t>
            </a:r>
            <a:r>
              <a:rPr lang="zh-CN" altLang="en-US" sz="3600" dirty="0">
                <a:solidFill>
                  <a:srgbClr val="FF0000"/>
                </a:solidFill>
                <a:latin typeface="楷体" panose="02010609060101010101" pitchFamily="49" charset="-122"/>
                <a:ea typeface="楷体" panose="02010609060101010101" pitchFamily="49" charset="-122"/>
              </a:rPr>
              <a:t>泻</a:t>
            </a:r>
            <a:r>
              <a:rPr lang="zh-CN" altLang="en-US" sz="3600" dirty="0">
                <a:latin typeface="楷体" panose="02010609060101010101" pitchFamily="49" charset="-122"/>
                <a:ea typeface="楷体" panose="02010609060101010101" pitchFamily="49" charset="-122"/>
              </a:rPr>
              <a:t>汪洋  </a:t>
            </a:r>
            <a:r>
              <a:rPr lang="zh-CN" altLang="en-US" sz="3600" dirty="0">
                <a:solidFill>
                  <a:srgbClr val="FF0000"/>
                </a:solidFill>
                <a:latin typeface="楷体" panose="02010609060101010101" pitchFamily="49" charset="-122"/>
                <a:ea typeface="楷体" panose="02010609060101010101" pitchFamily="49" charset="-122"/>
              </a:rPr>
              <a:t>鳞</a:t>
            </a:r>
            <a:r>
              <a:rPr lang="zh-CN" altLang="en-US" sz="3600" dirty="0">
                <a:latin typeface="楷体" panose="02010609060101010101" pitchFamily="49" charset="-122"/>
                <a:ea typeface="楷体" panose="02010609060101010101" pitchFamily="49" charset="-122"/>
              </a:rPr>
              <a:t>爪飞扬  百兽震</a:t>
            </a:r>
            <a:r>
              <a:rPr lang="zh-CN" altLang="en-US" sz="3600" dirty="0">
                <a:solidFill>
                  <a:srgbClr val="FF0000"/>
                </a:solidFill>
                <a:latin typeface="楷体" panose="02010609060101010101" pitchFamily="49" charset="-122"/>
                <a:ea typeface="楷体" panose="02010609060101010101" pitchFamily="49" charset="-122"/>
              </a:rPr>
              <a:t>惶</a:t>
            </a:r>
            <a:endParaRPr lang="en-US" altLang="zh-CN" sz="3600" dirty="0">
              <a:solidFill>
                <a:srgbClr val="FF0000"/>
              </a:solidFill>
              <a:latin typeface="楷体" panose="02010609060101010101" pitchFamily="49" charset="-122"/>
              <a:ea typeface="楷体" panose="02010609060101010101" pitchFamily="49" charset="-122"/>
            </a:endParaRPr>
          </a:p>
          <a:p>
            <a:r>
              <a:rPr lang="zh-CN" altLang="en-US" sz="3600" dirty="0">
                <a:latin typeface="楷体" panose="02010609060101010101" pitchFamily="49" charset="-122"/>
                <a:ea typeface="楷体" panose="02010609060101010101" pitchFamily="49" charset="-122"/>
              </a:rPr>
              <a:t>  </a:t>
            </a:r>
            <a:endParaRPr lang="en-US" altLang="zh-CN" sz="3600" dirty="0">
              <a:latin typeface="楷体" panose="02010609060101010101" pitchFamily="49" charset="-122"/>
              <a:ea typeface="楷体" panose="02010609060101010101" pitchFamily="49" charset="-122"/>
            </a:endParaRPr>
          </a:p>
          <a:p>
            <a:r>
              <a:rPr lang="zh-CN" altLang="en-US" sz="3600" dirty="0">
                <a:latin typeface="楷体" panose="02010609060101010101" pitchFamily="49" charset="-122"/>
                <a:ea typeface="楷体" panose="02010609060101010101" pitchFamily="49" charset="-122"/>
              </a:rPr>
              <a:t>奇花初</a:t>
            </a:r>
            <a:r>
              <a:rPr lang="zh-CN" altLang="en-US" sz="3600" dirty="0">
                <a:solidFill>
                  <a:srgbClr val="FF0000"/>
                </a:solidFill>
                <a:latin typeface="楷体" panose="02010609060101010101" pitchFamily="49" charset="-122"/>
                <a:ea typeface="楷体" panose="02010609060101010101" pitchFamily="49" charset="-122"/>
              </a:rPr>
              <a:t>胎</a:t>
            </a:r>
            <a:r>
              <a:rPr lang="zh-CN" altLang="en-US" sz="3600" dirty="0">
                <a:latin typeface="楷体" panose="02010609060101010101" pitchFamily="49" charset="-122"/>
                <a:ea typeface="楷体" panose="02010609060101010101" pitchFamily="49" charset="-122"/>
              </a:rPr>
              <a:t>  地</a:t>
            </a:r>
            <a:r>
              <a:rPr lang="zh-CN" altLang="en-US" sz="3600" dirty="0">
                <a:solidFill>
                  <a:srgbClr val="FF0000"/>
                </a:solidFill>
                <a:latin typeface="楷体" panose="02010609060101010101" pitchFamily="49" charset="-122"/>
                <a:ea typeface="楷体" panose="02010609060101010101" pitchFamily="49" charset="-122"/>
              </a:rPr>
              <a:t>履</a:t>
            </a:r>
            <a:r>
              <a:rPr lang="zh-CN" altLang="en-US" sz="3600" dirty="0">
                <a:latin typeface="楷体" panose="02010609060101010101" pitchFamily="49" charset="-122"/>
                <a:ea typeface="楷体" panose="02010609060101010101" pitchFamily="49" charset="-122"/>
              </a:rPr>
              <a:t>其黄  美</a:t>
            </a:r>
            <a:r>
              <a:rPr lang="zh-CN" altLang="en-US" sz="3600" dirty="0">
                <a:solidFill>
                  <a:srgbClr val="FF0000"/>
                </a:solidFill>
                <a:latin typeface="楷体" panose="02010609060101010101" pitchFamily="49" charset="-122"/>
                <a:ea typeface="楷体" panose="02010609060101010101" pitchFamily="49" charset="-122"/>
              </a:rPr>
              <a:t>哉</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42" name="矩形 41"/>
          <p:cNvSpPr/>
          <p:nvPr/>
        </p:nvSpPr>
        <p:spPr>
          <a:xfrm>
            <a:off x="1873885" y="1447165"/>
            <a:ext cx="6630670" cy="1753235"/>
          </a:xfrm>
          <a:prstGeom prst="rect">
            <a:avLst/>
          </a:prstGeom>
        </p:spPr>
        <p:txBody>
          <a:bodyPr wrap="square">
            <a:spAutoFit/>
          </a:bodyPr>
          <a:lstStyle/>
          <a:p>
            <a:r>
              <a:rPr lang="en-US" altLang="zh-CN" sz="3600" dirty="0" err="1">
                <a:latin typeface="黑体" panose="02010600030101010101" charset="-122"/>
                <a:ea typeface="黑体" panose="02010600030101010101" charset="-122"/>
              </a:rPr>
              <a:t>xiè</a:t>
            </a:r>
            <a:r>
              <a:rPr lang="en-US" altLang="zh-CN" sz="3600" dirty="0">
                <a:latin typeface="黑体" panose="02010600030101010101" charset="-122"/>
                <a:ea typeface="黑体" panose="02010600030101010101" charset="-122"/>
              </a:rPr>
              <a:t>     </a:t>
            </a:r>
            <a:r>
              <a:rPr lang="en-US" altLang="zh-CN" sz="3600" dirty="0" err="1">
                <a:latin typeface="黑体" panose="02010600030101010101" charset="-122"/>
                <a:ea typeface="黑体" panose="02010600030101010101" charset="-122"/>
              </a:rPr>
              <a:t>lín</a:t>
            </a:r>
            <a:r>
              <a:rPr lang="en-US" altLang="zh-CN" sz="3600" dirty="0">
                <a:latin typeface="黑体" panose="02010600030101010101" charset="-122"/>
                <a:ea typeface="黑体" panose="02010600030101010101" charset="-122"/>
              </a:rPr>
              <a:t>            </a:t>
            </a:r>
            <a:r>
              <a:rPr lang="en-US" altLang="zh-CN" sz="3600" dirty="0" err="1">
                <a:latin typeface="黑体" panose="02010600030101010101" charset="-122"/>
                <a:ea typeface="黑体" panose="02010600030101010101" charset="-122"/>
              </a:rPr>
              <a:t>huáng</a:t>
            </a:r>
            <a:r>
              <a:rPr lang="en-US" altLang="zh-CN" sz="3600" dirty="0">
                <a:latin typeface="黑体" panose="02010600030101010101" charset="-122"/>
                <a:ea typeface="黑体" panose="02010600030101010101" charset="-122"/>
              </a:rPr>
              <a:t> </a:t>
            </a:r>
            <a:endParaRPr lang="en-US" altLang="zh-CN" sz="3600" dirty="0">
              <a:latin typeface="黑体" panose="02010600030101010101" charset="-122"/>
              <a:ea typeface="黑体" panose="02010600030101010101" charset="-122"/>
            </a:endParaRPr>
          </a:p>
          <a:p>
            <a:r>
              <a:rPr lang="en-US" altLang="zh-CN" sz="3600" dirty="0">
                <a:latin typeface="黑体" panose="02010600030101010101" charset="-122"/>
                <a:ea typeface="黑体" panose="02010600030101010101" charset="-122"/>
              </a:rPr>
              <a:t>  </a:t>
            </a:r>
            <a:endParaRPr lang="en-US" altLang="zh-CN" sz="3600" dirty="0">
              <a:latin typeface="黑体" panose="02010600030101010101" charset="-122"/>
              <a:ea typeface="黑体" panose="02010600030101010101" charset="-122"/>
            </a:endParaRPr>
          </a:p>
          <a:p>
            <a:r>
              <a:rPr lang="en-US" altLang="zh-CN" sz="3600" dirty="0">
                <a:latin typeface="黑体" panose="02010600030101010101" charset="-122"/>
                <a:ea typeface="黑体" panose="02010600030101010101" charset="-122"/>
              </a:rPr>
              <a:t>    </a:t>
            </a:r>
            <a:r>
              <a:rPr lang="en-US" altLang="zh-CN" sz="3600" dirty="0" err="1">
                <a:latin typeface="黑体" panose="02010600030101010101" charset="-122"/>
                <a:ea typeface="黑体" panose="02010600030101010101" charset="-122"/>
              </a:rPr>
              <a:t>tāi</a:t>
            </a:r>
            <a:r>
              <a:rPr lang="en-US" altLang="zh-CN" sz="3600" dirty="0">
                <a:latin typeface="黑体" panose="02010600030101010101" charset="-122"/>
                <a:ea typeface="黑体" panose="02010600030101010101" charset="-122"/>
              </a:rPr>
              <a:t>    </a:t>
            </a:r>
            <a:r>
              <a:rPr lang="en-US" altLang="zh-CN" sz="3600" dirty="0" err="1">
                <a:latin typeface="黑体" panose="02010600030101010101" charset="-122"/>
                <a:ea typeface="黑体" panose="02010600030101010101" charset="-122"/>
              </a:rPr>
              <a:t>lǚ</a:t>
            </a:r>
            <a:r>
              <a:rPr lang="en-US" altLang="zh-CN" sz="3600" dirty="0">
                <a:latin typeface="黑体" panose="02010600030101010101" charset="-122"/>
                <a:ea typeface="黑体" panose="02010600030101010101" charset="-122"/>
              </a:rPr>
              <a:t>       </a:t>
            </a:r>
            <a:r>
              <a:rPr lang="en-US" altLang="zh-CN" sz="3600" dirty="0" err="1">
                <a:latin typeface="黑体" panose="02010600030101010101" charset="-122"/>
                <a:ea typeface="黑体" panose="02010600030101010101" charset="-122"/>
              </a:rPr>
              <a:t>zāi</a:t>
            </a:r>
            <a:r>
              <a:rPr lang="en-US" altLang="zh-CN" sz="3600" dirty="0">
                <a:latin typeface="黑体" panose="02010600030101010101" charset="-122"/>
                <a:ea typeface="黑体" panose="02010600030101010101" charset="-122"/>
              </a:rPr>
              <a:t> </a:t>
            </a:r>
            <a:endParaRPr lang="zh-CN" altLang="en-US" sz="3600" dirty="0">
              <a:latin typeface="黑体" panose="02010600030101010101" charset="-122"/>
              <a:ea typeface="黑体" panose="02010600030101010101" charset="-122"/>
            </a:endParaRPr>
          </a:p>
        </p:txBody>
      </p:sp>
      <p:pic>
        <p:nvPicPr>
          <p:cNvPr id="61441" name="Picture 1"/>
          <p:cNvPicPr>
            <a:picLocks noChangeAspect="1" noChangeArrowheads="1"/>
          </p:cNvPicPr>
          <p:nvPr/>
        </p:nvPicPr>
        <p:blipFill>
          <a:blip r:embed="rId1" cstate="print"/>
          <a:srcRect/>
          <a:stretch>
            <a:fillRect/>
          </a:stretch>
        </p:blipFill>
        <p:spPr bwMode="auto">
          <a:xfrm>
            <a:off x="1874049" y="1570871"/>
            <a:ext cx="1224136" cy="438150"/>
          </a:xfrm>
          <a:prstGeom prst="rect">
            <a:avLst/>
          </a:prstGeom>
          <a:noFill/>
          <a:ln w="9525">
            <a:noFill/>
            <a:miter lim="800000"/>
            <a:headEnd/>
            <a:tailEnd/>
          </a:ln>
        </p:spPr>
      </p:pic>
      <p:pic>
        <p:nvPicPr>
          <p:cNvPr id="12" name="Picture 1"/>
          <p:cNvPicPr>
            <a:picLocks noChangeAspect="1" noChangeArrowheads="1"/>
          </p:cNvPicPr>
          <p:nvPr/>
        </p:nvPicPr>
        <p:blipFill>
          <a:blip r:embed="rId1" cstate="print"/>
          <a:srcRect/>
          <a:stretch>
            <a:fillRect/>
          </a:stretch>
        </p:blipFill>
        <p:spPr bwMode="auto">
          <a:xfrm>
            <a:off x="3493403" y="1545218"/>
            <a:ext cx="1224136" cy="438150"/>
          </a:xfrm>
          <a:prstGeom prst="rect">
            <a:avLst/>
          </a:prstGeom>
          <a:noFill/>
          <a:ln w="9525">
            <a:noFill/>
            <a:miter lim="800000"/>
            <a:headEnd/>
            <a:tailEnd/>
          </a:ln>
        </p:spPr>
      </p:pic>
      <p:pic>
        <p:nvPicPr>
          <p:cNvPr id="13" name="Picture 1"/>
          <p:cNvPicPr>
            <a:picLocks noChangeAspect="1" noChangeArrowheads="1"/>
          </p:cNvPicPr>
          <p:nvPr/>
        </p:nvPicPr>
        <p:blipFill>
          <a:blip r:embed="rId1" cstate="print"/>
          <a:srcRect/>
          <a:stretch>
            <a:fillRect/>
          </a:stretch>
        </p:blipFill>
        <p:spPr bwMode="auto">
          <a:xfrm>
            <a:off x="6819741" y="1544836"/>
            <a:ext cx="1872208" cy="438150"/>
          </a:xfrm>
          <a:prstGeom prst="rect">
            <a:avLst/>
          </a:prstGeom>
          <a:noFill/>
          <a:ln w="9525">
            <a:noFill/>
            <a:miter lim="800000"/>
            <a:headEnd/>
            <a:tailEnd/>
          </a:ln>
        </p:spPr>
      </p:pic>
      <p:pic>
        <p:nvPicPr>
          <p:cNvPr id="14" name="Picture 1"/>
          <p:cNvPicPr>
            <a:picLocks noChangeAspect="1" noChangeArrowheads="1"/>
          </p:cNvPicPr>
          <p:nvPr/>
        </p:nvPicPr>
        <p:blipFill>
          <a:blip r:embed="rId1" cstate="print"/>
          <a:srcRect/>
          <a:stretch>
            <a:fillRect/>
          </a:stretch>
        </p:blipFill>
        <p:spPr bwMode="auto">
          <a:xfrm>
            <a:off x="2701315" y="2697346"/>
            <a:ext cx="1224136" cy="438150"/>
          </a:xfrm>
          <a:prstGeom prst="rect">
            <a:avLst/>
          </a:prstGeom>
          <a:noFill/>
          <a:ln w="9525">
            <a:noFill/>
            <a:miter lim="800000"/>
            <a:headEnd/>
            <a:tailEnd/>
          </a:ln>
        </p:spPr>
      </p:pic>
      <p:pic>
        <p:nvPicPr>
          <p:cNvPr id="15" name="Picture 1"/>
          <p:cNvPicPr>
            <a:picLocks noChangeAspect="1" noChangeArrowheads="1"/>
          </p:cNvPicPr>
          <p:nvPr/>
        </p:nvPicPr>
        <p:blipFill>
          <a:blip r:embed="rId1" cstate="print"/>
          <a:srcRect/>
          <a:stretch>
            <a:fillRect/>
          </a:stretch>
        </p:blipFill>
        <p:spPr bwMode="auto">
          <a:xfrm>
            <a:off x="4141475" y="2625338"/>
            <a:ext cx="1224136" cy="438150"/>
          </a:xfrm>
          <a:prstGeom prst="rect">
            <a:avLst/>
          </a:prstGeom>
          <a:noFill/>
          <a:ln w="9525">
            <a:noFill/>
            <a:miter lim="800000"/>
            <a:headEnd/>
            <a:tailEnd/>
          </a:ln>
        </p:spPr>
      </p:pic>
      <p:pic>
        <p:nvPicPr>
          <p:cNvPr id="16" name="Picture 1"/>
          <p:cNvPicPr>
            <a:picLocks noChangeAspect="1" noChangeArrowheads="1"/>
          </p:cNvPicPr>
          <p:nvPr/>
        </p:nvPicPr>
        <p:blipFill>
          <a:blip r:embed="rId1" cstate="print"/>
          <a:srcRect/>
          <a:stretch>
            <a:fillRect/>
          </a:stretch>
        </p:blipFill>
        <p:spPr bwMode="auto">
          <a:xfrm>
            <a:off x="6229707" y="2625338"/>
            <a:ext cx="1224136" cy="438150"/>
          </a:xfrm>
          <a:prstGeom prst="rect">
            <a:avLst/>
          </a:prstGeom>
          <a:noFill/>
          <a:ln w="9525">
            <a:noFill/>
            <a:miter lim="800000"/>
            <a:headEnd/>
            <a:tailEnd/>
          </a:ln>
        </p:spPr>
      </p:pic>
      <p:pic>
        <p:nvPicPr>
          <p:cNvPr id="4" name="Picture 1"/>
          <p:cNvPicPr>
            <a:picLocks noChangeAspect="1" noChangeArrowheads="1"/>
          </p:cNvPicPr>
          <p:nvPr/>
        </p:nvPicPr>
        <p:blipFill>
          <a:blip r:embed="rId1" cstate="print"/>
          <a:srcRect/>
          <a:stretch>
            <a:fillRect/>
          </a:stretch>
        </p:blipFill>
        <p:spPr bwMode="auto">
          <a:xfrm>
            <a:off x="1489710" y="2009140"/>
            <a:ext cx="629920" cy="438150"/>
          </a:xfrm>
          <a:prstGeom prst="rect">
            <a:avLst/>
          </a:prstGeom>
          <a:noFill/>
          <a:ln w="9525">
            <a:noFill/>
            <a:miter lim="800000"/>
            <a:headEnd/>
            <a:tailEnd/>
          </a:ln>
        </p:spPr>
      </p:pic>
      <p:pic>
        <p:nvPicPr>
          <p:cNvPr id="5" name="Picture 1"/>
          <p:cNvPicPr>
            <a:picLocks noChangeAspect="1" noChangeArrowheads="1"/>
          </p:cNvPicPr>
          <p:nvPr/>
        </p:nvPicPr>
        <p:blipFill>
          <a:blip r:embed="rId1" cstate="print"/>
          <a:srcRect/>
          <a:stretch>
            <a:fillRect/>
          </a:stretch>
        </p:blipFill>
        <p:spPr bwMode="auto">
          <a:xfrm>
            <a:off x="2580640" y="1983105"/>
            <a:ext cx="911860" cy="438150"/>
          </a:xfrm>
          <a:prstGeom prst="rect">
            <a:avLst/>
          </a:prstGeom>
          <a:noFill/>
          <a:ln w="9525">
            <a:noFill/>
            <a:miter lim="800000"/>
            <a:headEnd/>
            <a:tailEnd/>
          </a:ln>
        </p:spPr>
      </p:pic>
      <p:pic>
        <p:nvPicPr>
          <p:cNvPr id="6" name="Picture 1"/>
          <p:cNvPicPr>
            <a:picLocks noChangeAspect="1" noChangeArrowheads="1"/>
          </p:cNvPicPr>
          <p:nvPr/>
        </p:nvPicPr>
        <p:blipFill>
          <a:blip r:embed="rId1" cstate="print"/>
          <a:srcRect/>
          <a:stretch>
            <a:fillRect/>
          </a:stretch>
        </p:blipFill>
        <p:spPr bwMode="auto">
          <a:xfrm>
            <a:off x="4382770" y="2009140"/>
            <a:ext cx="1426210" cy="438150"/>
          </a:xfrm>
          <a:prstGeom prst="rect">
            <a:avLst/>
          </a:prstGeom>
          <a:noFill/>
          <a:ln w="9525">
            <a:noFill/>
            <a:miter lim="800000"/>
            <a:headEnd/>
            <a:tailEnd/>
          </a:ln>
        </p:spPr>
      </p:pic>
      <p:pic>
        <p:nvPicPr>
          <p:cNvPr id="7" name="Picture 1"/>
          <p:cNvPicPr>
            <a:picLocks noChangeAspect="1" noChangeArrowheads="1"/>
          </p:cNvPicPr>
          <p:nvPr/>
        </p:nvPicPr>
        <p:blipFill>
          <a:blip r:embed="rId1" cstate="print"/>
          <a:srcRect/>
          <a:stretch>
            <a:fillRect/>
          </a:stretch>
        </p:blipFill>
        <p:spPr bwMode="auto">
          <a:xfrm>
            <a:off x="6099175" y="2009140"/>
            <a:ext cx="1447165" cy="438150"/>
          </a:xfrm>
          <a:prstGeom prst="rect">
            <a:avLst/>
          </a:prstGeom>
          <a:noFill/>
          <a:ln w="9525">
            <a:noFill/>
            <a:miter lim="800000"/>
            <a:headEnd/>
            <a:tailEnd/>
          </a:ln>
        </p:spPr>
      </p:pic>
      <p:pic>
        <p:nvPicPr>
          <p:cNvPr id="8" name="Picture 1"/>
          <p:cNvPicPr>
            <a:picLocks noChangeAspect="1" noChangeArrowheads="1"/>
          </p:cNvPicPr>
          <p:nvPr/>
        </p:nvPicPr>
        <p:blipFill>
          <a:blip r:embed="rId1" cstate="print"/>
          <a:srcRect/>
          <a:stretch>
            <a:fillRect/>
          </a:stretch>
        </p:blipFill>
        <p:spPr bwMode="auto">
          <a:xfrm>
            <a:off x="1672590" y="3063240"/>
            <a:ext cx="1336040" cy="509270"/>
          </a:xfrm>
          <a:prstGeom prst="rect">
            <a:avLst/>
          </a:prstGeom>
          <a:noFill/>
          <a:ln w="9525">
            <a:noFill/>
            <a:miter lim="800000"/>
            <a:headEnd/>
            <a:tailEnd/>
          </a:ln>
        </p:spPr>
      </p:pic>
      <p:pic>
        <p:nvPicPr>
          <p:cNvPr id="9" name="Picture 1"/>
          <p:cNvPicPr>
            <a:picLocks noChangeAspect="1" noChangeArrowheads="1"/>
          </p:cNvPicPr>
          <p:nvPr/>
        </p:nvPicPr>
        <p:blipFill>
          <a:blip r:embed="rId1" cstate="print"/>
          <a:srcRect/>
          <a:stretch>
            <a:fillRect/>
          </a:stretch>
        </p:blipFill>
        <p:spPr bwMode="auto">
          <a:xfrm>
            <a:off x="3752850" y="3063240"/>
            <a:ext cx="629920" cy="438150"/>
          </a:xfrm>
          <a:prstGeom prst="rect">
            <a:avLst/>
          </a:prstGeom>
          <a:noFill/>
          <a:ln w="9525">
            <a:noFill/>
            <a:miter lim="800000"/>
            <a:headEnd/>
            <a:tailEnd/>
          </a:ln>
        </p:spPr>
      </p:pic>
      <p:pic>
        <p:nvPicPr>
          <p:cNvPr id="10" name="Picture 1"/>
          <p:cNvPicPr>
            <a:picLocks noChangeAspect="1" noChangeArrowheads="1"/>
          </p:cNvPicPr>
          <p:nvPr/>
        </p:nvPicPr>
        <p:blipFill>
          <a:blip r:embed="rId1" cstate="print"/>
          <a:srcRect/>
          <a:stretch>
            <a:fillRect/>
          </a:stretch>
        </p:blipFill>
        <p:spPr bwMode="auto">
          <a:xfrm>
            <a:off x="4873625" y="3063875"/>
            <a:ext cx="935355" cy="509905"/>
          </a:xfrm>
          <a:prstGeom prst="rect">
            <a:avLst/>
          </a:prstGeom>
          <a:noFill/>
          <a:ln w="9525">
            <a:noFill/>
            <a:miter lim="800000"/>
            <a:headEnd/>
            <a:tailEnd/>
          </a:ln>
        </p:spPr>
      </p:pic>
      <p:pic>
        <p:nvPicPr>
          <p:cNvPr id="11" name="Picture 1"/>
          <p:cNvPicPr>
            <a:picLocks noChangeAspect="1" noChangeArrowheads="1"/>
          </p:cNvPicPr>
          <p:nvPr/>
        </p:nvPicPr>
        <p:blipFill>
          <a:blip r:embed="rId1" cstate="print"/>
          <a:srcRect/>
          <a:stretch>
            <a:fillRect/>
          </a:stretch>
        </p:blipFill>
        <p:spPr bwMode="auto">
          <a:xfrm>
            <a:off x="6099175" y="3063240"/>
            <a:ext cx="629920" cy="50990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61441"/>
                                        </p:tgtEl>
                                      </p:cBhvr>
                                    </p:animEffect>
                                    <p:set>
                                      <p:cBhvr>
                                        <p:cTn id="7" dur="1" fill="hold">
                                          <p:stCondLst>
                                            <p:cond delay="499"/>
                                          </p:stCondLst>
                                        </p:cTn>
                                        <p:tgtEl>
                                          <p:spTgt spid="6144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4" presetClass="exit" presetSubtype="10" fill="hold" nodeType="withEffect">
                                  <p:stCondLst>
                                    <p:cond delay="0"/>
                                  </p:stCondLst>
                                  <p:childTnLst>
                                    <p:animEffect transition="out" filter="randombar(horizontal)">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nodeType="clickEffect">
                                  <p:stCondLst>
                                    <p:cond delay="0"/>
                                  </p:stCondLst>
                                  <p:childTnLst>
                                    <p:animEffect transition="out" filter="randombar(horizont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nodeType="clickEffect">
                                  <p:stCondLst>
                                    <p:cond delay="0"/>
                                  </p:stCondLst>
                                  <p:childTnLst>
                                    <p:animEffect transition="out" filter="randombar(horizontal)">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nodeType="clickEffect">
                                  <p:stCondLst>
                                    <p:cond delay="0"/>
                                  </p:stCondLst>
                                  <p:childTnLst>
                                    <p:animEffect transition="out" filter="randombar(horizontal)">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nodeType="clickEffect">
                                  <p:stCondLst>
                                    <p:cond delay="0"/>
                                  </p:stCondLst>
                                  <p:childTnLst>
                                    <p:animEffect transition="out" filter="randombar(horizontal)">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nodeType="clickEffect">
                                  <p:stCondLst>
                                    <p:cond delay="0"/>
                                  </p:stCondLst>
                                  <p:childTnLst>
                                    <p:animEffect transition="out" filter="randombar(horizontal)">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4" presetClass="exit" presetSubtype="10" fill="hold" nodeType="clickEffect">
                                  <p:stCondLst>
                                    <p:cond delay="0"/>
                                  </p:stCondLst>
                                  <p:childTnLst>
                                    <p:animEffect transition="out" filter="randombar(horizontal)">
                                      <p:cBhvr>
                                        <p:cTn id="44" dur="500"/>
                                        <p:tgtEl>
                                          <p:spTgt spid="8"/>
                                        </p:tgtEl>
                                      </p:cBhvr>
                                    </p:animEffect>
                                    <p:set>
                                      <p:cBhvr>
                                        <p:cTn id="45" dur="1" fill="hold">
                                          <p:stCondLst>
                                            <p:cond delay="499"/>
                                          </p:stCondLst>
                                        </p:cTn>
                                        <p:tgtEl>
                                          <p:spTgt spid="8"/>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4" presetClass="exit" presetSubtype="10" fill="hold" nodeType="clickEffect">
                                  <p:stCondLst>
                                    <p:cond delay="0"/>
                                  </p:stCondLst>
                                  <p:childTnLst>
                                    <p:animEffect transition="out" filter="randombar(horizontal)">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4" presetClass="exit" presetSubtype="10" fill="hold" nodeType="clickEffect">
                                  <p:stCondLst>
                                    <p:cond delay="0"/>
                                  </p:stCondLst>
                                  <p:childTnLst>
                                    <p:animEffect transition="out" filter="randombar(horizontal)">
                                      <p:cBhvr>
                                        <p:cTn id="54" dur="500"/>
                                        <p:tgtEl>
                                          <p:spTgt spid="9"/>
                                        </p:tgtEl>
                                      </p:cBhvr>
                                    </p:animEffect>
                                    <p:set>
                                      <p:cBhvr>
                                        <p:cTn id="55" dur="1" fill="hold">
                                          <p:stCondLst>
                                            <p:cond delay="499"/>
                                          </p:stCondLst>
                                        </p:cTn>
                                        <p:tgtEl>
                                          <p:spTgt spid="9"/>
                                        </p:tgtEl>
                                        <p:attrNameLst>
                                          <p:attrName>style.visibility</p:attrName>
                                        </p:attrNameLst>
                                      </p:cBhvr>
                                      <p:to>
                                        <p:strVal val="hidden"/>
                                      </p:to>
                                    </p:set>
                                  </p:childTnLst>
                                </p:cTn>
                              </p:par>
                              <p:par>
                                <p:cTn id="56" presetID="14" presetClass="exit" presetSubtype="10" fill="hold" nodeType="withEffect">
                                  <p:stCondLst>
                                    <p:cond delay="0"/>
                                  </p:stCondLst>
                                  <p:childTnLst>
                                    <p:animEffect transition="out" filter="randombar(horizontal)">
                                      <p:cBhvr>
                                        <p:cTn id="57" dur="500"/>
                                        <p:tgtEl>
                                          <p:spTgt spid="10"/>
                                        </p:tgtEl>
                                      </p:cBhvr>
                                    </p:animEffect>
                                    <p:set>
                                      <p:cBhvr>
                                        <p:cTn id="58" dur="1" fill="hold">
                                          <p:stCondLst>
                                            <p:cond delay="499"/>
                                          </p:stCondLst>
                                        </p:cTn>
                                        <p:tgtEl>
                                          <p:spTgt spid="1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4" presetClass="exit" presetSubtype="10" fill="hold" nodeType="clickEffect">
                                  <p:stCondLst>
                                    <p:cond delay="0"/>
                                  </p:stCondLst>
                                  <p:childTnLst>
                                    <p:animEffect transition="out" filter="randombar(horizontal)">
                                      <p:cBhvr>
                                        <p:cTn id="62" dur="500"/>
                                        <p:tgtEl>
                                          <p:spTgt spid="16"/>
                                        </p:tgtEl>
                                      </p:cBhvr>
                                    </p:animEffect>
                                    <p:set>
                                      <p:cBhvr>
                                        <p:cTn id="63" dur="1" fill="hold">
                                          <p:stCondLst>
                                            <p:cond delay="499"/>
                                          </p:stCondLst>
                                        </p:cTn>
                                        <p:tgtEl>
                                          <p:spTgt spid="16"/>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4" presetClass="exit" presetSubtype="10" fill="hold" nodeType="clickEffect">
                                  <p:stCondLst>
                                    <p:cond delay="0"/>
                                  </p:stCondLst>
                                  <p:childTnLst>
                                    <p:animEffect transition="out" filter="randombar(horizontal)">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61441"/>
                                        </p:tgtEl>
                                        <p:attrNameLst>
                                          <p:attrName>style.visibility</p:attrName>
                                        </p:attrNameLst>
                                      </p:cBhvr>
                                      <p:to>
                                        <p:strVal val="visible"/>
                                      </p:to>
                                    </p:set>
                                    <p:animEffect transition="in" filter="randombar(horizontal)">
                                      <p:cBhvr>
                                        <p:cTn id="73" dur="500"/>
                                        <p:tgtEl>
                                          <p:spTgt spid="61441"/>
                                        </p:tgtEl>
                                      </p:cBhvr>
                                    </p:animEffect>
                                  </p:childTnLst>
                                </p:cTn>
                              </p:par>
                              <p:par>
                                <p:cTn id="74" presetID="14" presetClass="entr" presetSubtype="10" fill="hold"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randombar(horizontal)">
                                      <p:cBhvr>
                                        <p:cTn id="76" dur="500"/>
                                        <p:tgtEl>
                                          <p:spTgt spid="12"/>
                                        </p:tgtEl>
                                      </p:cBhvr>
                                    </p:animEffect>
                                  </p:childTnLst>
                                </p:cTn>
                              </p:par>
                              <p:par>
                                <p:cTn id="77" presetID="14" presetClass="entr" presetSubtype="10" fill="hold"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randombar(horizontal)">
                                      <p:cBhvr>
                                        <p:cTn id="79" dur="500"/>
                                        <p:tgtEl>
                                          <p:spTgt spid="13"/>
                                        </p:tgtEl>
                                      </p:cBhvr>
                                    </p:animEffect>
                                  </p:childTnLst>
                                </p:cTn>
                              </p:par>
                              <p:par>
                                <p:cTn id="80" presetID="14" presetClass="entr" presetSubtype="10"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randombar(horizontal)">
                                      <p:cBhvr>
                                        <p:cTn id="82" dur="500"/>
                                        <p:tgtEl>
                                          <p:spTgt spid="14"/>
                                        </p:tgtEl>
                                      </p:cBhvr>
                                    </p:animEffect>
                                  </p:childTnLst>
                                </p:cTn>
                              </p:par>
                              <p:par>
                                <p:cTn id="83" presetID="14" presetClass="entr" presetSubtype="10" fill="hold"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randombar(horizontal)">
                                      <p:cBhvr>
                                        <p:cTn id="85" dur="500"/>
                                        <p:tgtEl>
                                          <p:spTgt spid="15"/>
                                        </p:tgtEl>
                                      </p:cBhvr>
                                    </p:animEffect>
                                  </p:childTnLst>
                                </p:cTn>
                              </p:par>
                              <p:par>
                                <p:cTn id="86" presetID="14" presetClass="entr" presetSubtype="10" fill="hold" nodeType="with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randombar(horizontal)">
                                      <p:cBhvr>
                                        <p:cTn id="8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文本框 64"/>
          <p:cNvSpPr txBox="1"/>
          <p:nvPr/>
        </p:nvSpPr>
        <p:spPr>
          <a:xfrm>
            <a:off x="1001063" y="1669728"/>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泻</a:t>
            </a:r>
            <a:endParaRPr lang="en-US" altLang="zh-CN" sz="6600" b="1" dirty="0" err="1">
              <a:solidFill>
                <a:srgbClr val="FF0000"/>
              </a:solidFill>
              <a:latin typeface="楷体" panose="02010609060101010101" pitchFamily="49" charset="-122"/>
              <a:ea typeface="楷体" panose="02010609060101010101" pitchFamily="49" charset="-122"/>
            </a:endParaRPr>
          </a:p>
        </p:txBody>
      </p:sp>
      <p:sp>
        <p:nvSpPr>
          <p:cNvPr id="12294" name="文本框 64"/>
          <p:cNvSpPr txBox="1"/>
          <p:nvPr/>
        </p:nvSpPr>
        <p:spPr>
          <a:xfrm>
            <a:off x="2297207" y="1669728"/>
            <a:ext cx="999303"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潜</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6" name="文本框 64"/>
          <p:cNvSpPr txBox="1"/>
          <p:nvPr/>
        </p:nvSpPr>
        <p:spPr>
          <a:xfrm>
            <a:off x="3593351" y="1669728"/>
            <a:ext cx="944527"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试</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8" name="文本框 64"/>
          <p:cNvSpPr txBox="1"/>
          <p:nvPr/>
        </p:nvSpPr>
        <p:spPr>
          <a:xfrm>
            <a:off x="4817487" y="1669728"/>
            <a:ext cx="94452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胎</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0" name="文本框 64"/>
          <p:cNvSpPr txBox="1"/>
          <p:nvPr/>
        </p:nvSpPr>
        <p:spPr>
          <a:xfrm>
            <a:off x="5108808" y="3600128"/>
            <a:ext cx="93547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履</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2" name="文本框 64"/>
          <p:cNvSpPr txBox="1"/>
          <p:nvPr/>
        </p:nvSpPr>
        <p:spPr>
          <a:xfrm>
            <a:off x="6332944" y="3600128"/>
            <a:ext cx="834658"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疆</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19" name="组合 7"/>
          <p:cNvGrpSpPr/>
          <p:nvPr/>
        </p:nvGrpSpPr>
        <p:grpSpPr>
          <a:xfrm>
            <a:off x="6332944" y="3600128"/>
            <a:ext cx="1029163" cy="1085656"/>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1" name="组合 7"/>
          <p:cNvGrpSpPr/>
          <p:nvPr/>
        </p:nvGrpSpPr>
        <p:grpSpPr>
          <a:xfrm>
            <a:off x="5108808" y="3600128"/>
            <a:ext cx="1029163" cy="1085656"/>
            <a:chOff x="2437" y="2032"/>
            <a:chExt cx="1244" cy="1264"/>
          </a:xfrm>
        </p:grpSpPr>
        <p:sp>
          <p:nvSpPr>
            <p:cNvPr id="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5" name="组合 7"/>
          <p:cNvGrpSpPr/>
          <p:nvPr/>
        </p:nvGrpSpPr>
        <p:grpSpPr>
          <a:xfrm>
            <a:off x="4817487" y="1664192"/>
            <a:ext cx="1029163" cy="1085656"/>
            <a:chOff x="2437" y="2032"/>
            <a:chExt cx="1244" cy="1264"/>
          </a:xfrm>
        </p:grpSpPr>
        <p:sp>
          <p:nvSpPr>
            <p:cNvPr id="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9" name="组合 7"/>
          <p:cNvGrpSpPr/>
          <p:nvPr/>
        </p:nvGrpSpPr>
        <p:grpSpPr>
          <a:xfrm>
            <a:off x="3521343" y="1664192"/>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2297207" y="1664192"/>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7" name="组合 7"/>
          <p:cNvGrpSpPr/>
          <p:nvPr/>
        </p:nvGrpSpPr>
        <p:grpSpPr>
          <a:xfrm>
            <a:off x="1001063" y="1668984"/>
            <a:ext cx="1029163" cy="1085656"/>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2" name="矩形 61"/>
          <p:cNvSpPr/>
          <p:nvPr/>
        </p:nvSpPr>
        <p:spPr>
          <a:xfrm>
            <a:off x="1000660" y="1079262"/>
            <a:ext cx="5466080" cy="583565"/>
          </a:xfrm>
          <a:prstGeom prst="rect">
            <a:avLst/>
          </a:prstGeom>
        </p:spPr>
        <p:txBody>
          <a:bodyPr wrap="none">
            <a:spAutoFit/>
          </a:bodyPr>
          <a:lstStyle/>
          <a:p>
            <a:pPr algn="l"/>
            <a:r>
              <a:rPr lang="en-US" altLang="zh-CN" sz="3200" dirty="0" err="1">
                <a:latin typeface="黑体" panose="02010600030101010101" charset="-122"/>
                <a:ea typeface="黑体" panose="02010600030101010101" charset="-122"/>
              </a:rPr>
              <a:t>xiè</a:t>
            </a:r>
            <a:r>
              <a:rPr lang="en-US" altLang="zh-CN" sz="3200" dirty="0">
                <a:latin typeface="黑体" panose="02010600030101010101" charset="-122"/>
                <a:ea typeface="黑体" panose="02010600030101010101" charset="-122"/>
              </a:rPr>
              <a:t>    </a:t>
            </a:r>
            <a:r>
              <a:rPr lang="en-US" altLang="zh-CN" sz="3200" dirty="0" err="1">
                <a:latin typeface="黑体" panose="02010600030101010101" charset="-122"/>
                <a:ea typeface="黑体" panose="02010600030101010101" charset="-122"/>
              </a:rPr>
              <a:t>qián</a:t>
            </a:r>
            <a:r>
              <a:rPr lang="en-US" altLang="zh-CN" sz="3200" dirty="0">
                <a:latin typeface="黑体" panose="02010600030101010101" charset="-122"/>
                <a:ea typeface="黑体" panose="02010600030101010101" charset="-122"/>
              </a:rPr>
              <a:t>  </a:t>
            </a:r>
            <a:r>
              <a:rPr lang="en-US" altLang="zh-CN" sz="3200" dirty="0" err="1">
                <a:latin typeface="黑体" panose="02010600030101010101" charset="-122"/>
                <a:ea typeface="黑体" panose="02010600030101010101" charset="-122"/>
              </a:rPr>
              <a:t>shì</a:t>
            </a:r>
            <a:r>
              <a:rPr lang="en-US" altLang="zh-CN" sz="3200" dirty="0">
                <a:latin typeface="黑体" panose="02010600030101010101" charset="-122"/>
                <a:ea typeface="黑体" panose="02010600030101010101" charset="-122"/>
              </a:rPr>
              <a:t>   </a:t>
            </a:r>
            <a:r>
              <a:rPr lang="en-US" altLang="zh-CN" sz="3200" dirty="0" err="1">
                <a:latin typeface="黑体" panose="02010600030101010101" charset="-122"/>
                <a:ea typeface="黑体" panose="02010600030101010101" charset="-122"/>
              </a:rPr>
              <a:t>tāi</a:t>
            </a:r>
            <a:r>
              <a:rPr lang="en-US" altLang="zh-CN" sz="3200" dirty="0">
                <a:latin typeface="黑体" panose="02010600030101010101" charset="-122"/>
                <a:ea typeface="黑体" panose="02010600030101010101" charset="-122"/>
              </a:rPr>
              <a:t>    </a:t>
            </a:r>
            <a:endParaRPr lang="zh-CN" altLang="en-US" sz="3200" dirty="0">
              <a:latin typeface="黑体" panose="02010600030101010101" charset="-122"/>
              <a:ea typeface="黑体" panose="02010600030101010101" charset="-122"/>
            </a:endParaRPr>
          </a:p>
        </p:txBody>
      </p:sp>
      <p:sp>
        <p:nvSpPr>
          <p:cNvPr id="6" name="文本框 64"/>
          <p:cNvSpPr txBox="1"/>
          <p:nvPr/>
        </p:nvSpPr>
        <p:spPr>
          <a:xfrm>
            <a:off x="3782928" y="3584253"/>
            <a:ext cx="935477"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皇</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7" name="组合 7"/>
          <p:cNvGrpSpPr/>
          <p:nvPr/>
        </p:nvGrpSpPr>
        <p:grpSpPr>
          <a:xfrm>
            <a:off x="3782928" y="3584253"/>
            <a:ext cx="1029163" cy="1085656"/>
            <a:chOff x="2437" y="2032"/>
            <a:chExt cx="1244" cy="1264"/>
          </a:xfrm>
        </p:grpSpPr>
        <p:sp>
          <p:nvSpPr>
            <p:cNvPr id="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1" name="文本框 10"/>
          <p:cNvSpPr txBox="1"/>
          <p:nvPr/>
        </p:nvSpPr>
        <p:spPr>
          <a:xfrm>
            <a:off x="3750310" y="2885440"/>
            <a:ext cx="3856990" cy="583565"/>
          </a:xfrm>
          <a:prstGeom prst="rect">
            <a:avLst/>
          </a:prstGeom>
          <a:noFill/>
        </p:spPr>
        <p:txBody>
          <a:bodyPr wrap="square" rtlCol="0" anchor="t">
            <a:spAutoFit/>
          </a:bodyPr>
          <a:lstStyle/>
          <a:p>
            <a:r>
              <a:rPr lang="en-US" altLang="zh-CN" sz="3200" dirty="0" err="1">
                <a:latin typeface="黑体" panose="02010600030101010101" charset="-122"/>
                <a:ea typeface="黑体" panose="02010600030101010101" charset="-122"/>
                <a:sym typeface="+mn-ea"/>
              </a:rPr>
              <a:t>huáng  lǚ</a:t>
            </a:r>
            <a:r>
              <a:rPr lang="en-US" altLang="zh-CN" sz="3200" dirty="0">
                <a:latin typeface="黑体" panose="02010600030101010101" charset="-122"/>
                <a:ea typeface="黑体" panose="02010600030101010101" charset="-122"/>
                <a:sym typeface="+mn-ea"/>
              </a:rPr>
              <a:t>   ji</a:t>
            </a:r>
            <a:r>
              <a:rPr lang="en-US" altLang="zh-CN" sz="3200" dirty="0" err="1">
                <a:latin typeface="黑体" panose="02010600030101010101" charset="-122"/>
                <a:ea typeface="黑体" panose="02010600030101010101" charset="-122"/>
                <a:sym typeface="+mn-ea"/>
              </a:rPr>
              <a:t>āng</a:t>
            </a:r>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down)">
                                      <p:cBhvr>
                                        <p:cTn id="7" dur="500"/>
                                        <p:tgtEl>
                                          <p:spTgt spid="6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1" nodeType="clickEffect">
                                  <p:stCondLst>
                                    <p:cond delay="0"/>
                                  </p:stCondLst>
                                  <p:childTnLst>
                                    <p:animEffect transition="out" filter="wipe(down)">
                                      <p:cBhvr>
                                        <p:cTn id="14" dur="500"/>
                                        <p:tgtEl>
                                          <p:spTgt spid="62"/>
                                        </p:tgtEl>
                                      </p:cBhvr>
                                    </p:animEffect>
                                    <p:set>
                                      <p:cBhvr>
                                        <p:cTn id="15" dur="1" fill="hold">
                                          <p:stCondLst>
                                            <p:cond delay="499"/>
                                          </p:stCondLst>
                                        </p:cTn>
                                        <p:tgtEl>
                                          <p:spTgt spid="62"/>
                                        </p:tgtEl>
                                        <p:attrNameLst>
                                          <p:attrName>style.visibility</p:attrName>
                                        </p:attrNameLst>
                                      </p:cBhvr>
                                      <p:to>
                                        <p:strVal val="hidden"/>
                                      </p:to>
                                    </p:set>
                                  </p:childTnLst>
                                </p:cTn>
                              </p:par>
                              <p:par>
                                <p:cTn id="16" presetID="22" presetClass="exit" presetSubtype="4" fill="hold" grpId="1" nodeType="withEffect">
                                  <p:stCondLst>
                                    <p:cond delay="0"/>
                                  </p:stCondLst>
                                  <p:childTnLst>
                                    <p:animEffect transition="out" filter="wipe(down)">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2"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23746" y="1791261"/>
            <a:ext cx="2996726" cy="2505217"/>
          </a:xfrm>
          <a:prstGeom prst="rect">
            <a:avLst/>
          </a:prstGeom>
        </p:spPr>
      </p:pic>
      <p:cxnSp>
        <p:nvCxnSpPr>
          <p:cNvPr id="59" name="直线连接符 75"/>
          <p:cNvCxnSpPr/>
          <p:nvPr/>
        </p:nvCxnSpPr>
        <p:spPr>
          <a:xfrm>
            <a:off x="6203721" y="2719032"/>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1" name="图片 6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20" y="1791261"/>
            <a:ext cx="3115462" cy="2505217"/>
          </a:xfrm>
          <a:prstGeom prst="rect">
            <a:avLst/>
          </a:prstGeom>
        </p:spPr>
      </p:pic>
      <p:sp>
        <p:nvSpPr>
          <p:cNvPr id="62" name="文本框 64"/>
          <p:cNvSpPr txBox="1"/>
          <p:nvPr/>
        </p:nvSpPr>
        <p:spPr>
          <a:xfrm>
            <a:off x="917923" y="2283718"/>
            <a:ext cx="1800200"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左右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64" name="文本框 64"/>
          <p:cNvSpPr txBox="1"/>
          <p:nvPr/>
        </p:nvSpPr>
        <p:spPr>
          <a:xfrm>
            <a:off x="6372200" y="2283718"/>
            <a:ext cx="1944216" cy="438582"/>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半包围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65"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生字归类</a:t>
            </a:r>
            <a:endParaRPr lang="zh-CN" altLang="en-US" sz="3300" b="1" dirty="0">
              <a:latin typeface="楷体" panose="02010609060101010101" pitchFamily="49" charset="-122"/>
              <a:ea typeface="楷体" panose="02010609060101010101" pitchFamily="49" charset="-122"/>
            </a:endParaRPr>
          </a:p>
        </p:txBody>
      </p:sp>
      <p:cxnSp>
        <p:nvCxnSpPr>
          <p:cNvPr id="153" name="直线连接符 5"/>
          <p:cNvCxnSpPr/>
          <p:nvPr/>
        </p:nvCxnSpPr>
        <p:spPr>
          <a:xfrm>
            <a:off x="669474" y="2719032"/>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56" name="文本框 64"/>
          <p:cNvSpPr txBox="1"/>
          <p:nvPr/>
        </p:nvSpPr>
        <p:spPr>
          <a:xfrm>
            <a:off x="6418051" y="1227633"/>
            <a:ext cx="608489" cy="623248"/>
          </a:xfrm>
          <a:prstGeom prst="rect">
            <a:avLst/>
          </a:prstGeom>
          <a:noFill/>
          <a:ln w="9525">
            <a:noFill/>
          </a:ln>
        </p:spPr>
        <p:txBody>
          <a:bodyPr lIns="68580" tIns="34290" rIns="68580" bIns="34290" anchor="b">
            <a:spAutoFit/>
          </a:bodyPr>
          <a:lstStyle/>
          <a:p>
            <a:pPr eaLnBrk="1" hangingPunct="1"/>
            <a:r>
              <a:rPr lang="zh-CN" altLang="en-US" sz="3600" b="1" dirty="0">
                <a:latin typeface="楷体" panose="02010609060101010101" pitchFamily="49" charset="-122"/>
                <a:ea typeface="楷体" panose="02010609060101010101" pitchFamily="49" charset="-122"/>
              </a:rPr>
              <a:t>履</a:t>
            </a:r>
            <a:endParaRPr lang="zh-CN" altLang="en-US" sz="3600" b="1" dirty="0">
              <a:latin typeface="楷体" panose="02010609060101010101" pitchFamily="49" charset="-122"/>
              <a:ea typeface="楷体" panose="02010609060101010101" pitchFamily="49" charset="-122"/>
            </a:endParaRPr>
          </a:p>
        </p:txBody>
      </p:sp>
      <p:sp>
        <p:nvSpPr>
          <p:cNvPr id="157" name="文本框 64"/>
          <p:cNvSpPr txBox="1"/>
          <p:nvPr/>
        </p:nvSpPr>
        <p:spPr>
          <a:xfrm>
            <a:off x="3053914" y="1228422"/>
            <a:ext cx="608488" cy="623248"/>
          </a:xfrm>
          <a:prstGeom prst="rect">
            <a:avLst/>
          </a:prstGeom>
          <a:noFill/>
          <a:ln w="9525">
            <a:noFill/>
          </a:ln>
        </p:spPr>
        <p:txBody>
          <a:bodyPr lIns="68580" tIns="34290" rIns="68580" bIns="34290" anchor="b">
            <a:spAutoFit/>
          </a:bodyPr>
          <a:lstStyle/>
          <a:p>
            <a:pPr eaLnBrk="1" hangingPunct="1"/>
            <a:r>
              <a:rPr lang="zh-CN" altLang="en-US" sz="3600" b="1" dirty="0">
                <a:latin typeface="楷体" panose="02010609060101010101" pitchFamily="49" charset="-122"/>
                <a:ea typeface="楷体" panose="02010609060101010101" pitchFamily="49" charset="-122"/>
              </a:rPr>
              <a:t>潜</a:t>
            </a:r>
            <a:endParaRPr lang="zh-CN" altLang="en-US" sz="3600" b="1" dirty="0">
              <a:latin typeface="楷体" panose="02010609060101010101" pitchFamily="49" charset="-122"/>
              <a:ea typeface="楷体" panose="02010609060101010101" pitchFamily="49" charset="-122"/>
            </a:endParaRPr>
          </a:p>
        </p:txBody>
      </p:sp>
      <p:sp>
        <p:nvSpPr>
          <p:cNvPr id="158" name="文本框 64"/>
          <p:cNvSpPr txBox="1"/>
          <p:nvPr/>
        </p:nvSpPr>
        <p:spPr>
          <a:xfrm>
            <a:off x="7169467" y="1229370"/>
            <a:ext cx="608489" cy="622300"/>
          </a:xfrm>
          <a:prstGeom prst="rect">
            <a:avLst/>
          </a:prstGeom>
          <a:noFill/>
          <a:ln w="9525">
            <a:noFill/>
          </a:ln>
        </p:spPr>
        <p:txBody>
          <a:bodyPr lIns="68580" tIns="34290" rIns="68580" bIns="34290" anchor="b">
            <a:spAutoFit/>
          </a:bodyPr>
          <a:lstStyle/>
          <a:p>
            <a:pPr eaLnBrk="1" hangingPunct="1"/>
            <a:r>
              <a:rPr lang="zh-CN" altLang="en-US" sz="3600" b="1" dirty="0">
                <a:latin typeface="楷体" panose="02010609060101010101" pitchFamily="49" charset="-122"/>
                <a:ea typeface="楷体" panose="02010609060101010101" pitchFamily="49" charset="-122"/>
              </a:rPr>
              <a:t>疆</a:t>
            </a:r>
            <a:endParaRPr lang="zh-CN" altLang="en-US" sz="3600" b="1" dirty="0">
              <a:latin typeface="楷体" panose="02010609060101010101" pitchFamily="49" charset="-122"/>
              <a:ea typeface="楷体" panose="02010609060101010101" pitchFamily="49" charset="-122"/>
            </a:endParaRPr>
          </a:p>
        </p:txBody>
      </p:sp>
      <p:sp>
        <p:nvSpPr>
          <p:cNvPr id="159" name="文本框 64"/>
          <p:cNvSpPr txBox="1"/>
          <p:nvPr/>
        </p:nvSpPr>
        <p:spPr>
          <a:xfrm>
            <a:off x="3849768" y="1229370"/>
            <a:ext cx="608488" cy="622300"/>
          </a:xfrm>
          <a:prstGeom prst="rect">
            <a:avLst/>
          </a:prstGeom>
          <a:noFill/>
          <a:ln w="9525">
            <a:noFill/>
          </a:ln>
        </p:spPr>
        <p:txBody>
          <a:bodyPr lIns="68580" tIns="34290" rIns="68580" bIns="34290" anchor="b">
            <a:spAutoFit/>
          </a:bodyPr>
          <a:lstStyle/>
          <a:p>
            <a:pPr eaLnBrk="1" hangingPunct="1"/>
            <a:r>
              <a:rPr lang="zh-CN" altLang="en-US" sz="3600" b="1" dirty="0">
                <a:latin typeface="楷体" panose="02010609060101010101" pitchFamily="49" charset="-122"/>
                <a:ea typeface="楷体" panose="02010609060101010101" pitchFamily="49" charset="-122"/>
              </a:rPr>
              <a:t>试</a:t>
            </a:r>
            <a:endParaRPr lang="zh-CN" altLang="en-US" sz="3600" b="1" dirty="0">
              <a:latin typeface="楷体" panose="02010609060101010101" pitchFamily="49" charset="-122"/>
              <a:ea typeface="楷体" panose="02010609060101010101" pitchFamily="49" charset="-122"/>
            </a:endParaRPr>
          </a:p>
        </p:txBody>
      </p:sp>
      <p:sp>
        <p:nvSpPr>
          <p:cNvPr id="163" name="文本框 64"/>
          <p:cNvSpPr txBox="1"/>
          <p:nvPr/>
        </p:nvSpPr>
        <p:spPr>
          <a:xfrm>
            <a:off x="2319267" y="1228422"/>
            <a:ext cx="608489" cy="623248"/>
          </a:xfrm>
          <a:prstGeom prst="rect">
            <a:avLst/>
          </a:prstGeom>
          <a:noFill/>
          <a:ln w="9525">
            <a:noFill/>
          </a:ln>
        </p:spPr>
        <p:txBody>
          <a:bodyPr lIns="68580" tIns="34290" rIns="68580" bIns="34290" anchor="b">
            <a:spAutoFit/>
          </a:bodyPr>
          <a:lstStyle/>
          <a:p>
            <a:pPr eaLnBrk="1" hangingPunct="1"/>
            <a:r>
              <a:rPr lang="zh-CN" altLang="en-US" sz="3600" b="1" dirty="0">
                <a:latin typeface="楷体" panose="02010609060101010101" pitchFamily="49" charset="-122"/>
                <a:ea typeface="楷体" panose="02010609060101010101" pitchFamily="49" charset="-122"/>
              </a:rPr>
              <a:t>泻</a:t>
            </a:r>
            <a:endParaRPr lang="zh-CN" altLang="en-US" sz="3600" b="1" dirty="0">
              <a:latin typeface="楷体" panose="02010609060101010101" pitchFamily="49" charset="-122"/>
              <a:ea typeface="楷体" panose="02010609060101010101" pitchFamily="49" charset="-122"/>
            </a:endParaRPr>
          </a:p>
        </p:txBody>
      </p:sp>
      <p:sp>
        <p:nvSpPr>
          <p:cNvPr id="164" name="文本框 64"/>
          <p:cNvSpPr txBox="1"/>
          <p:nvPr/>
        </p:nvSpPr>
        <p:spPr>
          <a:xfrm>
            <a:off x="4718744" y="1227633"/>
            <a:ext cx="608489" cy="623248"/>
          </a:xfrm>
          <a:prstGeom prst="rect">
            <a:avLst/>
          </a:prstGeom>
          <a:noFill/>
          <a:ln w="9525">
            <a:noFill/>
          </a:ln>
        </p:spPr>
        <p:txBody>
          <a:bodyPr lIns="68580" tIns="34290" rIns="68580" bIns="34290" anchor="b">
            <a:spAutoFit/>
          </a:bodyPr>
          <a:lstStyle/>
          <a:p>
            <a:pPr eaLnBrk="1" hangingPunct="1"/>
            <a:r>
              <a:rPr lang="zh-CN" altLang="en-US" sz="3600" b="1" dirty="0">
                <a:latin typeface="楷体" panose="02010609060101010101" pitchFamily="49" charset="-122"/>
                <a:ea typeface="楷体" panose="02010609060101010101" pitchFamily="49" charset="-122"/>
              </a:rPr>
              <a:t>胎</a:t>
            </a:r>
            <a:endParaRPr lang="en-US" altLang="zh-CN" sz="3600" b="1" dirty="0" err="1">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392170" y="2395855"/>
            <a:ext cx="2454275" cy="2239645"/>
          </a:xfrm>
          <a:prstGeom prst="rect">
            <a:avLst/>
          </a:prstGeom>
        </p:spPr>
      </p:pic>
      <p:cxnSp>
        <p:nvCxnSpPr>
          <p:cNvPr id="4" name="直线连接符 75"/>
          <p:cNvCxnSpPr/>
          <p:nvPr/>
        </p:nvCxnSpPr>
        <p:spPr>
          <a:xfrm>
            <a:off x="3525926" y="3201632"/>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5" name="文本框 64"/>
          <p:cNvSpPr txBox="1"/>
          <p:nvPr/>
        </p:nvSpPr>
        <p:spPr>
          <a:xfrm>
            <a:off x="3766160" y="2766318"/>
            <a:ext cx="1944216" cy="437515"/>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上下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2" name="文本框 64"/>
          <p:cNvSpPr txBox="1"/>
          <p:nvPr/>
        </p:nvSpPr>
        <p:spPr>
          <a:xfrm>
            <a:off x="5664306" y="1228581"/>
            <a:ext cx="608489" cy="622300"/>
          </a:xfrm>
          <a:prstGeom prst="rect">
            <a:avLst/>
          </a:prstGeom>
          <a:noFill/>
          <a:ln w="9525">
            <a:noFill/>
          </a:ln>
        </p:spPr>
        <p:txBody>
          <a:bodyPr lIns="68580" tIns="34290" rIns="68580" bIns="34290" anchor="b">
            <a:spAutoFit/>
          </a:bodyPr>
          <a:lstStyle/>
          <a:p>
            <a:pPr eaLnBrk="1" hangingPunct="1"/>
            <a:r>
              <a:rPr lang="zh-CN" altLang="en-US" sz="3600" b="1" dirty="0">
                <a:latin typeface="楷体" panose="02010609060101010101" pitchFamily="49" charset="-122"/>
                <a:ea typeface="楷体" panose="02010609060101010101" pitchFamily="49" charset="-122"/>
              </a:rPr>
              <a:t>皇</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44444E-6 -2.71605E-6 L -0.20417 0.29877 " pathEditMode="relative" rAng="0" ptsTypes="AA">
                                      <p:cBhvr>
                                        <p:cTn id="6" dur="2000" fill="hold"/>
                                        <p:tgtEl>
                                          <p:spTgt spid="163"/>
                                        </p:tgtEl>
                                        <p:attrNameLst>
                                          <p:attrName>ppt_x</p:attrName>
                                          <p:attrName>ppt_y</p:attrName>
                                        </p:attrNameLst>
                                      </p:cBhvr>
                                      <p:rCtr x="-10200" y="1490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5E-6 -2.71605E-6 L -0.20573 0.29877 " pathEditMode="relative" rAng="0" ptsTypes="AA">
                                      <p:cBhvr>
                                        <p:cTn id="10" dur="2000" fill="hold"/>
                                        <p:tgtEl>
                                          <p:spTgt spid="157"/>
                                        </p:tgtEl>
                                        <p:attrNameLst>
                                          <p:attrName>ppt_x</p:attrName>
                                          <p:attrName>ppt_y</p:attrName>
                                        </p:attrNameLst>
                                      </p:cBhvr>
                                      <p:rCtr x="-10300" y="1490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3.33333E-6 -2.71605E-6 L -0.21407 0.29877 " pathEditMode="relative" rAng="0" ptsTypes="AA">
                                      <p:cBhvr>
                                        <p:cTn id="14" dur="2000" fill="hold"/>
                                        <p:tgtEl>
                                          <p:spTgt spid="159"/>
                                        </p:tgtEl>
                                        <p:attrNameLst>
                                          <p:attrName>ppt_x</p:attrName>
                                          <p:attrName>ppt_y</p:attrName>
                                        </p:attrNameLst>
                                      </p:cBhvr>
                                      <p:rCtr x="-10700" y="14900"/>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0.000000 -0.000123 L -0.482361 0.410741 " pathEditMode="relative" rAng="0" ptsTypes="">
                                      <p:cBhvr>
                                        <p:cTn id="18" dur="2000" fill="hold"/>
                                        <p:tgtEl>
                                          <p:spTgt spid="164"/>
                                        </p:tgtEl>
                                        <p:attrNameLst>
                                          <p:attrName>ppt_x</p:attrName>
                                          <p:attrName>ppt_y</p:attrName>
                                        </p:attrNameLst>
                                      </p:cBhvr>
                                      <p:rCtr x="-233" y="212"/>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0.000000 -0.000123 L -0.160556 0.424691 " pathEditMode="relative" rAng="0" ptsTypes="">
                                      <p:cBhvr>
                                        <p:cTn id="22" dur="2000" fill="hold"/>
                                        <p:tgtEl>
                                          <p:spTgt spid="2"/>
                                        </p:tgtEl>
                                        <p:attrNameLst>
                                          <p:attrName>ppt_x</p:attrName>
                                          <p:attrName>ppt_y</p:attrName>
                                        </p:attrNameLst>
                                      </p:cBhvr>
                                      <p:rCtr x="46" y="150"/>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1.66667E-6 -4.07407E-6 L 0.09184 0.29908 " pathEditMode="relative" rAng="0" ptsTypes="AA">
                                      <p:cBhvr>
                                        <p:cTn id="26" dur="2000" fill="hold"/>
                                        <p:tgtEl>
                                          <p:spTgt spid="156"/>
                                        </p:tgtEl>
                                        <p:attrNameLst>
                                          <p:attrName>ppt_x</p:attrName>
                                          <p:attrName>ppt_y</p:attrName>
                                        </p:attrNameLst>
                                      </p:cBhvr>
                                      <p:rCtr x="4600" y="14900"/>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0.000000 -0.000123 L -0.663750 0.410494 " pathEditMode="relative" rAng="0" ptsTypes="">
                                      <p:cBhvr>
                                        <p:cTn id="30" dur="2000" fill="hold"/>
                                        <p:tgtEl>
                                          <p:spTgt spid="158"/>
                                        </p:tgtEl>
                                        <p:attrNameLst>
                                          <p:attrName>ppt_x</p:attrName>
                                          <p:attrName>ppt_y</p:attrName>
                                        </p:attrNameLst>
                                      </p:cBhvr>
                                      <p:rCtr x="-321" y="2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p:bldP spid="159" grpId="0"/>
      <p:bldP spid="163" grpId="0"/>
      <p:bldP spid="164" grpId="0"/>
      <p:bldP spid="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15.xml><?xml version="1.0" encoding="utf-8"?>
<p:tagLst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4026</Words>
  <Application>WPS 演示</Application>
  <PresentationFormat>全屏显示(16:9)</PresentationFormat>
  <Paragraphs>406</Paragraphs>
  <Slides>53</Slides>
  <Notes>10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53</vt:i4>
      </vt:variant>
    </vt:vector>
  </HeadingPairs>
  <TitlesOfParts>
    <vt:vector size="68" baseType="lpstr">
      <vt:lpstr>Arial</vt:lpstr>
      <vt:lpstr>宋体</vt:lpstr>
      <vt:lpstr>Wingdings</vt:lpstr>
      <vt:lpstr>楷体</vt:lpstr>
      <vt:lpstr>黑体</vt:lpstr>
      <vt:lpstr>Kaiti SC</vt:lpstr>
      <vt:lpstr>华文行楷</vt:lpstr>
      <vt:lpstr>微软雅黑</vt:lpstr>
      <vt:lpstr>华文楷体</vt:lpstr>
      <vt:lpstr>汉语拼音</vt:lpstr>
      <vt:lpstr>幼圆</vt:lpstr>
      <vt:lpstr>Songti SC</vt:lpstr>
      <vt:lpstr>Times New Roman</vt:lpstr>
      <vt:lpstr>Calibri</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关注公众号：小学备课网 获得更多免费资料喔</Company>
  <LinksUpToDate>false</LinksUpToDate>
  <SharedDoc>false</SharedDoc>
  <HyperlinksChanged>false</HyperlinksChanged>
  <AppVersion>14.0000</AppVersion>
  <Manager>关注公众号：小学备课网 获得更多免费资料喔</Manager>
  <HyperlinkBase>关注公众号：小学备课网 获得更多免费资料喔</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关注公众号：小学备课网 获得更多免费资料喔</dc:title>
  <dc:creator>关注公众号：小学备课网 获得更多免费资料喔</dc:creator>
  <cp:keywords>关注公众号：小学备课网 获得更多免费资料喔</cp:keywords>
  <dc:description>关注公众号：小学备课网 获得更多免费资料喔</dc:description>
  <dc:subject>关注公众号：小学备课网 获得更多免费资料喔</dc:subject>
  <cp:category>关注公众号：小学备课网 获得更多免费资料喔</cp:category>
  <cp:lastModifiedBy>帅锅锅</cp:lastModifiedBy>
  <cp:revision>114</cp:revision>
  <dcterms:created xsi:type="dcterms:W3CDTF">2017-03-17T02:28:00Z</dcterms:created>
  <dcterms:modified xsi:type="dcterms:W3CDTF">2019-07-26T02:41:27Z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