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71" r:id="rId3"/>
    <p:sldId id="264" r:id="rId4"/>
    <p:sldId id="321" r:id="rId5"/>
    <p:sldId id="322" r:id="rId6"/>
    <p:sldId id="263" r:id="rId7"/>
    <p:sldId id="257" r:id="rId8"/>
    <p:sldId id="274" r:id="rId9"/>
    <p:sldId id="289" r:id="rId10"/>
    <p:sldId id="287" r:id="rId11"/>
    <p:sldId id="258" r:id="rId12"/>
    <p:sldId id="323" r:id="rId13"/>
    <p:sldId id="275" r:id="rId14"/>
    <p:sldId id="276" r:id="rId15"/>
    <p:sldId id="281" r:id="rId16"/>
    <p:sldId id="317" r:id="rId17"/>
    <p:sldId id="269" r:id="rId18"/>
    <p:sldId id="259" r:id="rId19"/>
    <p:sldId id="261" r:id="rId20"/>
    <p:sldId id="266" r:id="rId21"/>
    <p:sldId id="288" r:id="rId22"/>
    <p:sldId id="26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87" d="100"/>
          <a:sy n="87" d="100"/>
        </p:scale>
        <p:origin x="-852" y="-84"/>
      </p:cViewPr>
      <p:guideLst>
        <p:guide orient="horz" pos="21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617BFA2-112D-409C-A18C-FA087E924CBB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FD45901-68C5-4A0C-AC14-B95314242C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DF7278CE-B02B-4BE4-A960-8FC58988FE69}" type="slidenum">
              <a:rPr lang="zh-CN" altLang="en-US"/>
              <a:pPr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44F85CDC-F248-441B-BE43-07ACF2150ED4}" type="slidenum">
              <a:rPr lang="zh-CN" altLang="en-US"/>
              <a:pPr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496AA221-89C0-41F9-905F-7CB7AC73FADC}" type="slidenum">
              <a:rPr lang="zh-CN" altLang="en-US"/>
              <a:pPr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14DE4D-E5D6-4E8A-9A2F-9B2B77A3AE97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BB1A4D-79CD-4B07-94E0-288BA6F560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F0EC40E-0D87-41A7-965F-E26529E494F4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F7B8405-5670-4DA7-BF38-60CC055BD8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60285DD-6D6C-4EB0-9153-63846FF2CC7E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666C8F-2C6B-4481-A5F6-9A80AE7027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8CA4D40-31E0-4D24-8FBD-0A41472AD0AB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D04D397-1F1E-49EA-949F-BBEAFA292C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0B6EFC-991E-4BB9-89CF-E595B566E21F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4AEAC46-0DCC-4245-A987-FD07CA0EC3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1DE785-77DD-426C-82A5-2BC561C8C8F0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C8E813C-F68E-430A-B8EE-DD26D578C2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F3BF8F9-1C42-43FE-9C68-E9A59FC265E1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348E24E-A5FE-41B2-A684-2DC1E1F2B7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EF273B-4611-40FE-86E9-1AE2462E7FBE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DE7C3D-2C29-4AF6-BA2E-F5C3FFFC15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0A913BE-6D01-466C-8D2B-176497B0E8DE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4D5903B-51E4-4D4B-B5C5-B189EDE9A1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3FF444-35F2-4F7F-A6B0-1163C320B5F8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0621C73-E883-4FFE-8044-82BC2788BF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2ABF5D1-3CD3-4134-90FF-5C22AC7234FD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0A6987D-9B5F-4A5E-9DA9-7E7C3E1AC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08175" y="2947988"/>
            <a:ext cx="5724525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一年级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语文 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上册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348038" y="1844675"/>
            <a:ext cx="2286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苏教版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662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17"/>
          <p:cNvSpPr txBox="1">
            <a:spLocks noChangeArrowheads="1"/>
          </p:cNvSpPr>
          <p:nvPr/>
        </p:nvSpPr>
        <p:spPr bwMode="auto">
          <a:xfrm>
            <a:off x="1071563" y="2357438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近义词：</a:t>
            </a:r>
          </a:p>
        </p:txBody>
      </p:sp>
      <p:sp>
        <p:nvSpPr>
          <p:cNvPr id="26629" name="TextBox 18"/>
          <p:cNvSpPr txBox="1">
            <a:spLocks noChangeArrowheads="1"/>
          </p:cNvSpPr>
          <p:nvPr/>
        </p:nvSpPr>
        <p:spPr bwMode="auto">
          <a:xfrm>
            <a:off x="3000375" y="2928938"/>
            <a:ext cx="16383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休息</a:t>
            </a:r>
            <a:r>
              <a:rPr lang="en-US" altLang="zh-CN" sz="3600">
                <a:latin typeface="Calibri" pitchFamily="34" charset="0"/>
              </a:rPr>
              <a:t>---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572000" y="2928938"/>
            <a:ext cx="11636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歇息</a:t>
            </a:r>
          </a:p>
        </p:txBody>
      </p:sp>
      <p:sp>
        <p:nvSpPr>
          <p:cNvPr id="26631" name="TextBox 17"/>
          <p:cNvSpPr txBox="1">
            <a:spLocks noChangeArrowheads="1"/>
          </p:cNvSpPr>
          <p:nvPr/>
        </p:nvSpPr>
        <p:spPr bwMode="auto">
          <a:xfrm>
            <a:off x="1071563" y="3929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反义词：</a:t>
            </a:r>
          </a:p>
        </p:txBody>
      </p:sp>
      <p:sp>
        <p:nvSpPr>
          <p:cNvPr id="26632" name="TextBox 25"/>
          <p:cNvSpPr txBox="1">
            <a:spLocks noChangeArrowheads="1"/>
          </p:cNvSpPr>
          <p:nvPr/>
        </p:nvSpPr>
        <p:spPr bwMode="auto">
          <a:xfrm>
            <a:off x="3357563" y="4429125"/>
            <a:ext cx="1069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问</a:t>
            </a:r>
            <a:r>
              <a:rPr lang="en-US" altLang="zh-CN" sz="3600">
                <a:latin typeface="Calibri" pitchFamily="34" charset="0"/>
              </a:rPr>
              <a:t>---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4" name="TextBox 26"/>
          <p:cNvSpPr txBox="1">
            <a:spLocks noChangeArrowheads="1"/>
          </p:cNvSpPr>
          <p:nvPr/>
        </p:nvSpPr>
        <p:spPr bwMode="auto">
          <a:xfrm>
            <a:off x="4714875" y="4429125"/>
            <a:ext cx="647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00063" y="19288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651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4786313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214438" y="2357438"/>
            <a:ext cx="70723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      播放“神九”升空视频。请同学们交流看后的感受。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500" y="3429000"/>
            <a:ext cx="72199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    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7654" name="TextBox 13"/>
          <p:cNvSpPr txBox="1">
            <a:spLocks noChangeArrowheads="1"/>
          </p:cNvSpPr>
          <p:nvPr/>
        </p:nvSpPr>
        <p:spPr bwMode="auto">
          <a:xfrm>
            <a:off x="278606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一、导入新课</a:t>
            </a:r>
          </a:p>
        </p:txBody>
      </p:sp>
      <p:sp>
        <p:nvSpPr>
          <p:cNvPr id="10" name="矩形 9"/>
          <p:cNvSpPr/>
          <p:nvPr/>
        </p:nvSpPr>
        <p:spPr>
          <a:xfrm>
            <a:off x="1643063" y="3786188"/>
            <a:ext cx="6215062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</a:rPr>
              <a:t>学习课文</a:t>
            </a:r>
            <a:r>
              <a:rPr lang="en-US" altLang="zh-CN" sz="3600" b="1" dirty="0">
                <a:solidFill>
                  <a:srgbClr val="FF0000"/>
                </a:solidFill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</a:rPr>
              <a:t>给刘洋阿姨的信</a:t>
            </a:r>
            <a:r>
              <a:rPr lang="en-US" altLang="zh-CN" sz="3600" b="1" dirty="0">
                <a:solidFill>
                  <a:srgbClr val="FF0000"/>
                </a:solidFill>
              </a:rPr>
              <a:t>》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3074" name="Picture 2" descr="G:\苏教版一年级课件\我叫“神舟号”\t0188f96c516d1118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8863" y="4664075"/>
            <a:ext cx="2505075" cy="2382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75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5000625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13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928688" y="2643188"/>
            <a:ext cx="75009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   （一）整体感知文本：阅读课文，看一看豆豆问了刘洋阿姨几个问题？用笔标画出来。</a:t>
            </a:r>
          </a:p>
        </p:txBody>
      </p:sp>
      <p:pic>
        <p:nvPicPr>
          <p:cNvPr id="3074" name="Picture 2" descr="G:\苏教版一年级课件\我叫“神舟号”\4190782_121927063850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2813" y="4779963"/>
            <a:ext cx="244475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69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5072063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Box 13"/>
          <p:cNvSpPr txBox="1">
            <a:spLocks noChangeArrowheads="1"/>
          </p:cNvSpPr>
          <p:nvPr/>
        </p:nvSpPr>
        <p:spPr bwMode="auto">
          <a:xfrm>
            <a:off x="2857500" y="1214438"/>
            <a:ext cx="29543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14438" y="2500313"/>
            <a:ext cx="70008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1</a:t>
            </a:r>
            <a:r>
              <a:rPr lang="zh-CN" altLang="en-US" sz="3600">
                <a:latin typeface="宋体" charset="-122"/>
              </a:rPr>
              <a:t>、从太空看地球是什么样子的？</a:t>
            </a:r>
          </a:p>
          <a:p>
            <a:endParaRPr lang="en-US" altLang="zh-CN" sz="3600">
              <a:latin typeface="宋体" charset="-122"/>
            </a:endParaRPr>
          </a:p>
          <a:p>
            <a:r>
              <a:rPr lang="en-US" altLang="zh-CN" sz="3600">
                <a:latin typeface="宋体" charset="-122"/>
              </a:rPr>
              <a:t>2</a:t>
            </a:r>
            <a:r>
              <a:rPr lang="zh-CN" altLang="en-US" sz="3600">
                <a:latin typeface="宋体" charset="-122"/>
              </a:rPr>
              <a:t>、您在天上能不能给家里人打电话？</a:t>
            </a:r>
          </a:p>
        </p:txBody>
      </p:sp>
      <p:pic>
        <p:nvPicPr>
          <p:cNvPr id="9" name="Picture 2" descr="G:\苏教版一年级课件\第一单元\我叫“神舟号”\20120205133030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1763" y="4664075"/>
            <a:ext cx="3073400" cy="2382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5143500"/>
            <a:ext cx="1690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13"/>
          <p:cNvSpPr txBox="1">
            <a:spLocks noChangeArrowheads="1"/>
          </p:cNvSpPr>
          <p:nvPr/>
        </p:nvSpPr>
        <p:spPr bwMode="auto">
          <a:xfrm>
            <a:off x="2786063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14375" y="2214563"/>
            <a:ext cx="74295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      </a:t>
            </a:r>
            <a:r>
              <a:rPr lang="en-US" altLang="zh-CN" sz="3600">
                <a:latin typeface="宋体" charset="-122"/>
              </a:rPr>
              <a:t>3</a:t>
            </a:r>
            <a:r>
              <a:rPr lang="zh-CN" altLang="en-US" sz="3600">
                <a:latin typeface="宋体" charset="-122"/>
              </a:rPr>
              <a:t>、 “天宫”里没有水，您怎能像鱼儿一样，从“神九”游进去的呢？</a:t>
            </a:r>
          </a:p>
          <a:p>
            <a:r>
              <a:rPr lang="en-US" altLang="zh-CN" sz="3600">
                <a:latin typeface="宋体" charset="-122"/>
              </a:rPr>
              <a:t>   4</a:t>
            </a:r>
            <a:r>
              <a:rPr lang="zh-CN" altLang="en-US" sz="3600">
                <a:latin typeface="宋体" charset="-122"/>
              </a:rPr>
              <a:t>、从太空回到地球上是很累的，是吗？</a:t>
            </a:r>
          </a:p>
        </p:txBody>
      </p:sp>
      <p:pic>
        <p:nvPicPr>
          <p:cNvPr id="4098" name="Picture 2" descr="G:\苏教版一年级课件\我叫“神舟号”\2008728215535508_2.jpg"/>
          <p:cNvPicPr>
            <a:picLocks noChangeAspect="1" noChangeArrowheads="1"/>
          </p:cNvPicPr>
          <p:nvPr/>
        </p:nvPicPr>
        <p:blipFill>
          <a:blip r:embed="rId3" cstate="print"/>
          <a:srcRect l="21500" t="19676" r="29000" b="34839"/>
          <a:stretch>
            <a:fillRect/>
          </a:stretch>
        </p:blipFill>
        <p:spPr bwMode="auto">
          <a:xfrm>
            <a:off x="5857884" y="4643446"/>
            <a:ext cx="2428892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747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1071563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Box 13"/>
          <p:cNvSpPr txBox="1">
            <a:spLocks noChangeArrowheads="1"/>
          </p:cNvSpPr>
          <p:nvPr/>
        </p:nvSpPr>
        <p:spPr bwMode="auto">
          <a:xfrm>
            <a:off x="2500313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57250" y="2214563"/>
            <a:ext cx="75009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    （二）你觉得豆豆提的哪个问题最有趣？</a:t>
            </a:r>
          </a:p>
          <a:p>
            <a:r>
              <a:rPr lang="zh-CN" altLang="en-US" sz="3600"/>
              <a:t>      以你喜欢的方式读一读，注意疑问句的语气，感受刘洋阿姨在太空生活的神奇。</a:t>
            </a:r>
          </a:p>
        </p:txBody>
      </p:sp>
      <p:pic>
        <p:nvPicPr>
          <p:cNvPr id="8" name="Picture 2" descr="G:\苏教版一年级课件\我叫“神舟号”\300220_212614725000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5838" y="4705350"/>
            <a:ext cx="2224087" cy="1519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1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786313"/>
            <a:ext cx="17145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143000" y="2571750"/>
            <a:ext cx="6786563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       豆豆的问题表现了小朋友对于神奇的航天事业的关心，这些问题也等待着我们长大后去探索。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32773" name="TextBox 10"/>
          <p:cNvSpPr txBox="1">
            <a:spLocks noChangeArrowheads="1"/>
          </p:cNvSpPr>
          <p:nvPr/>
        </p:nvSpPr>
        <p:spPr bwMode="auto">
          <a:xfrm>
            <a:off x="2857500" y="1285875"/>
            <a:ext cx="2954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pic>
        <p:nvPicPr>
          <p:cNvPr id="9" name="Picture 2" descr="G:\苏教版一年级课件\我叫“神舟号”\2008728215535508_2.jpg"/>
          <p:cNvPicPr>
            <a:picLocks noChangeAspect="1" noChangeArrowheads="1"/>
          </p:cNvPicPr>
          <p:nvPr/>
        </p:nvPicPr>
        <p:blipFill>
          <a:blip r:embed="rId3" cstate="print"/>
          <a:srcRect l="21500" t="19676" r="29000" b="34839"/>
          <a:stretch>
            <a:fillRect/>
          </a:stretch>
        </p:blipFill>
        <p:spPr bwMode="auto">
          <a:xfrm>
            <a:off x="5857884" y="4572008"/>
            <a:ext cx="2428892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795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857250"/>
            <a:ext cx="224313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7"/>
          <p:cNvSpPr txBox="1">
            <a:spLocks noChangeArrowheads="1"/>
          </p:cNvSpPr>
          <p:nvPr/>
        </p:nvSpPr>
        <p:spPr bwMode="auto">
          <a:xfrm>
            <a:off x="1285875" y="2071688"/>
            <a:ext cx="85725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给刘洋阿姨的信</a:t>
            </a:r>
          </a:p>
        </p:txBody>
      </p:sp>
      <p:sp>
        <p:nvSpPr>
          <p:cNvPr id="33797" name="TextBox 8"/>
          <p:cNvSpPr txBox="1">
            <a:spLocks noChangeArrowheads="1"/>
          </p:cNvSpPr>
          <p:nvPr/>
        </p:nvSpPr>
        <p:spPr bwMode="auto">
          <a:xfrm>
            <a:off x="2571750" y="2500313"/>
            <a:ext cx="7143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豆豆的问题</a:t>
            </a:r>
          </a:p>
        </p:txBody>
      </p:sp>
      <p:sp>
        <p:nvSpPr>
          <p:cNvPr id="33798" name="TextBox 9"/>
          <p:cNvSpPr txBox="1">
            <a:spLocks noChangeArrowheads="1"/>
          </p:cNvSpPr>
          <p:nvPr/>
        </p:nvSpPr>
        <p:spPr bwMode="auto">
          <a:xfrm>
            <a:off x="3500438" y="2500313"/>
            <a:ext cx="3571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太空的地球？</a:t>
            </a:r>
            <a:endParaRPr lang="en-US" altLang="zh-CN" sz="3600">
              <a:latin typeface="Calibri" pitchFamily="34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143125" y="2928938"/>
            <a:ext cx="173038" cy="2009775"/>
          </a:xfrm>
          <a:prstGeom prst="leftBrace">
            <a:avLst>
              <a:gd name="adj1" fmla="val 843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098" name="Picture 2" descr="G:\苏教版一年级课件\第一单元\我叫“神舟号”\t0188f96c516d1118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5205413"/>
            <a:ext cx="1822450" cy="982662"/>
          </a:xfrm>
          <a:prstGeom prst="rect">
            <a:avLst/>
          </a:prstGeom>
          <a:noFill/>
        </p:spPr>
      </p:pic>
      <p:sp>
        <p:nvSpPr>
          <p:cNvPr id="10" name="左大括号 9"/>
          <p:cNvSpPr/>
          <p:nvPr/>
        </p:nvSpPr>
        <p:spPr>
          <a:xfrm>
            <a:off x="3286125" y="2928938"/>
            <a:ext cx="142875" cy="1928812"/>
          </a:xfrm>
          <a:prstGeom prst="leftBrace">
            <a:avLst>
              <a:gd name="adj1" fmla="val 843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802" name="TextBox 9"/>
          <p:cNvSpPr txBox="1">
            <a:spLocks noChangeArrowheads="1"/>
          </p:cNvSpPr>
          <p:nvPr/>
        </p:nvSpPr>
        <p:spPr bwMode="auto">
          <a:xfrm>
            <a:off x="3500438" y="3143250"/>
            <a:ext cx="3571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能不能打电话？</a:t>
            </a:r>
            <a:endParaRPr lang="en-US" altLang="zh-CN" sz="3600">
              <a:latin typeface="Calibri" pitchFamily="34" charset="0"/>
            </a:endParaRPr>
          </a:p>
        </p:txBody>
      </p:sp>
      <p:sp>
        <p:nvSpPr>
          <p:cNvPr id="33803" name="TextBox 9"/>
          <p:cNvSpPr txBox="1">
            <a:spLocks noChangeArrowheads="1"/>
          </p:cNvSpPr>
          <p:nvPr/>
        </p:nvSpPr>
        <p:spPr bwMode="auto">
          <a:xfrm>
            <a:off x="3500438" y="3857625"/>
            <a:ext cx="3571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怎么游进太空？</a:t>
            </a:r>
            <a:endParaRPr lang="en-US" altLang="zh-CN" sz="3600">
              <a:latin typeface="Calibri" pitchFamily="34" charset="0"/>
            </a:endParaRPr>
          </a:p>
        </p:txBody>
      </p:sp>
      <p:sp>
        <p:nvSpPr>
          <p:cNvPr id="33804" name="TextBox 9"/>
          <p:cNvSpPr txBox="1">
            <a:spLocks noChangeArrowheads="1"/>
          </p:cNvSpPr>
          <p:nvPr/>
        </p:nvSpPr>
        <p:spPr bwMode="auto">
          <a:xfrm>
            <a:off x="3571875" y="4500563"/>
            <a:ext cx="3071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会不会很累？</a:t>
            </a:r>
            <a:endParaRPr lang="en-US" altLang="zh-CN" sz="3600">
              <a:latin typeface="Calibri" pitchFamily="34" charset="0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6858000" y="2643188"/>
            <a:ext cx="285750" cy="2482850"/>
          </a:xfrm>
          <a:prstGeom prst="leftBrace">
            <a:avLst>
              <a:gd name="adj1" fmla="val 8333"/>
              <a:gd name="adj2" fmla="val 50899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806" name="TextBox 8"/>
          <p:cNvSpPr txBox="1">
            <a:spLocks noChangeArrowheads="1"/>
          </p:cNvSpPr>
          <p:nvPr/>
        </p:nvSpPr>
        <p:spPr bwMode="auto">
          <a:xfrm>
            <a:off x="7286625" y="2071688"/>
            <a:ext cx="71437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伟大的航天事业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819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4643438"/>
            <a:ext cx="203041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71563" y="2214563"/>
            <a:ext cx="7319962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   </a:t>
            </a:r>
            <a:r>
              <a:rPr lang="zh-CN" altLang="en-US" sz="3600" dirty="0">
                <a:latin typeface="+mn-ea"/>
                <a:ea typeface="+mn-ea"/>
              </a:rPr>
              <a:t> 本文通过豆豆给神舟九号的宇航员刘洋阿姨的一封信，展现了我国科学技术的巨大成就，激发我们的爱国热情和民族自豪感。</a:t>
            </a:r>
            <a:endParaRPr lang="zh-CN" altLang="en-US" sz="3600" dirty="0">
              <a:latin typeface="+mn-ea"/>
              <a:ea typeface="+mn-ea"/>
            </a:endParaRPr>
          </a:p>
        </p:txBody>
      </p:sp>
      <p:pic>
        <p:nvPicPr>
          <p:cNvPr id="5122" name="Picture 2" descr="G:\苏教版一年级课件\第一单元\我叫“神舟号”\12335583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2550" y="4730750"/>
            <a:ext cx="2506663" cy="2187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843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928688"/>
            <a:ext cx="21542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14500" y="2357438"/>
            <a:ext cx="62865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dirty="0"/>
              <a:t>我乘飞船看世界</a:t>
            </a:r>
          </a:p>
          <a:p>
            <a:pPr>
              <a:defRPr/>
            </a:pPr>
            <a:r>
              <a:rPr lang="zh-CN" altLang="en-US" sz="3600" dirty="0"/>
              <a:t>小火箭，快点火，</a:t>
            </a:r>
          </a:p>
          <a:p>
            <a:pPr>
              <a:defRPr/>
            </a:pPr>
            <a:r>
              <a:rPr lang="zh-CN" altLang="en-US" sz="3600" dirty="0"/>
              <a:t>我乘飞船看世界。</a:t>
            </a:r>
          </a:p>
          <a:p>
            <a:pPr>
              <a:defRPr/>
            </a:pPr>
            <a:r>
              <a:rPr lang="zh-CN" altLang="en-US" sz="3600" dirty="0"/>
              <a:t>我看到了中国的万里长城，</a:t>
            </a:r>
          </a:p>
          <a:p>
            <a:pPr>
              <a:defRPr/>
            </a:pPr>
            <a:r>
              <a:rPr lang="zh-CN" altLang="en-US" sz="3600" dirty="0"/>
              <a:t>我看到了新加坡的西罗索古堡，</a:t>
            </a:r>
          </a:p>
          <a:p>
            <a:pPr>
              <a:defRPr/>
            </a:pPr>
            <a:r>
              <a:rPr lang="zh-CN" altLang="en-US" sz="3600" dirty="0"/>
              <a:t>世界真奇妙！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38" y="1214438"/>
            <a:ext cx="550068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b="1" dirty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7</a:t>
            </a:r>
            <a:r>
              <a:rPr kumimoji="1" lang="zh-CN" altLang="en-US" sz="4800" b="1" dirty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、</a:t>
            </a:r>
            <a:r>
              <a:rPr kumimoji="1" lang="zh-CN" altLang="en-US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给刘洋阿姨的信</a:t>
            </a:r>
            <a:endParaRPr kumimoji="1" lang="en-US" altLang="zh-CN" sz="4800" b="1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  <a:ea typeface="+mn-ea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11413" y="1989138"/>
            <a:ext cx="4105275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G:\苏教版一年级课件\我叫“神舟号”\300220_113242239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2640013"/>
            <a:ext cx="6297612" cy="3151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心灵感悟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867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4786313"/>
            <a:ext cx="2232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矩形 5"/>
          <p:cNvSpPr>
            <a:spLocks noChangeArrowheads="1"/>
          </p:cNvSpPr>
          <p:nvPr/>
        </p:nvSpPr>
        <p:spPr bwMode="auto">
          <a:xfrm>
            <a:off x="857250" y="2143125"/>
            <a:ext cx="76438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         “神舟号”探秘太空，祖国的航天事业多么伟大神奇。我们应该从小热爱科学，学科学，将来为祖国的航天事业做贡献，为人类造福。</a:t>
            </a:r>
          </a:p>
        </p:txBody>
      </p:sp>
      <p:pic>
        <p:nvPicPr>
          <p:cNvPr id="3074" name="Picture 2" descr="G:\苏教版一年级课件\第一单元\我叫“神舟号”\20120205133030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4643438"/>
            <a:ext cx="2786062" cy="1357312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作业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1563" y="2428875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1</a:t>
            </a:r>
            <a:r>
              <a:rPr lang="zh-CN" altLang="en-US" sz="3600" dirty="0">
                <a:latin typeface="+mn-ea"/>
                <a:ea typeface="+mn-ea"/>
              </a:rPr>
              <a:t>．熟读课文。</a:t>
            </a:r>
            <a:br>
              <a:rPr lang="zh-CN" altLang="en-US" sz="3600" dirty="0">
                <a:latin typeface="+mn-ea"/>
                <a:ea typeface="+mn-ea"/>
              </a:rPr>
            </a:br>
            <a:r>
              <a:rPr lang="en-US" altLang="zh-CN" sz="3600" dirty="0">
                <a:latin typeface="+mn-ea"/>
                <a:ea typeface="+mn-ea"/>
              </a:rPr>
              <a:t>2</a:t>
            </a:r>
            <a:r>
              <a:rPr lang="zh-CN" altLang="en-US" sz="3600" dirty="0">
                <a:latin typeface="+mn-ea"/>
                <a:ea typeface="+mn-ea"/>
              </a:rPr>
              <a:t>．抄写生字和词语。</a:t>
            </a:r>
          </a:p>
        </p:txBody>
      </p:sp>
      <p:pic>
        <p:nvPicPr>
          <p:cNvPr id="2050" name="Picture 2" descr="G:\苏教版一年级课件\第一单元\我叫“神舟号”\300220_21261472500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4550" y="3565525"/>
            <a:ext cx="2085975" cy="2646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苏教版一年级课件\第一单元\我叫“神舟号”\2008728215535508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0613" y="1231900"/>
            <a:ext cx="6742112" cy="6089650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3500438"/>
            <a:ext cx="5907087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pic>
        <p:nvPicPr>
          <p:cNvPr id="1638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4643438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矩形 9"/>
          <p:cNvSpPr>
            <a:spLocks noChangeArrowheads="1"/>
          </p:cNvSpPr>
          <p:nvPr/>
        </p:nvSpPr>
        <p:spPr bwMode="auto">
          <a:xfrm>
            <a:off x="1143000" y="2214563"/>
            <a:ext cx="71437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宋体" charset="-122"/>
              </a:rPr>
              <a:t>    神舟号 </a:t>
            </a:r>
            <a:r>
              <a:rPr lang="en-US" altLang="zh-CN" sz="3600">
                <a:latin typeface="宋体" charset="-122"/>
              </a:rPr>
              <a:t>:</a:t>
            </a:r>
            <a:r>
              <a:rPr lang="zh-CN" altLang="en-US" sz="3600">
                <a:latin typeface="宋体" charset="-122"/>
              </a:rPr>
              <a:t>神舟飞船是由中国为其载人航天计划研制的载人宇宙飞船系列，其原型机神舟一号于</a:t>
            </a:r>
            <a:r>
              <a:rPr lang="en-US" altLang="zh-CN" sz="3600">
                <a:latin typeface="宋体" charset="-122"/>
              </a:rPr>
              <a:t>1999</a:t>
            </a:r>
            <a:r>
              <a:rPr lang="zh-CN" altLang="en-US" sz="3600">
                <a:latin typeface="宋体" charset="-122"/>
              </a:rPr>
              <a:t>年成功发射。</a:t>
            </a:r>
          </a:p>
        </p:txBody>
      </p:sp>
      <p:pic>
        <p:nvPicPr>
          <p:cNvPr id="1026" name="Picture 2" descr="G:\苏教版一年级课件\我叫“神舟号”\20120205133030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1988" y="4548188"/>
            <a:ext cx="2805112" cy="1657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pic>
        <p:nvPicPr>
          <p:cNvPr id="1843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857250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矩形 9"/>
          <p:cNvSpPr>
            <a:spLocks noChangeArrowheads="1"/>
          </p:cNvSpPr>
          <p:nvPr/>
        </p:nvSpPr>
        <p:spPr bwMode="auto">
          <a:xfrm>
            <a:off x="785813" y="2214563"/>
            <a:ext cx="75406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       神舟九号飞船是中国航天计划中的一艘载人宇宙飞船，是神舟号系列飞船之一。“神九” 是中国第一个宇宙实验室项目</a:t>
            </a:r>
            <a:r>
              <a:rPr lang="en-US" altLang="zh-CN" sz="3600"/>
              <a:t>921-2</a:t>
            </a:r>
            <a:r>
              <a:rPr lang="zh-CN" altLang="en-US" sz="3600"/>
              <a:t>计划的组成部分，“天宫” 与“神九” 载人交会对接将为中国航天史上掀开极具突破性的一章。</a:t>
            </a:r>
            <a:endParaRPr lang="zh-CN" altLang="en-US" sz="3600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pic>
        <p:nvPicPr>
          <p:cNvPr id="20482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4714875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矩形 9"/>
          <p:cNvSpPr>
            <a:spLocks noChangeArrowheads="1"/>
          </p:cNvSpPr>
          <p:nvPr/>
        </p:nvSpPr>
        <p:spPr bwMode="auto">
          <a:xfrm>
            <a:off x="857250" y="2000250"/>
            <a:ext cx="7715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刘洋简介：</a:t>
            </a:r>
          </a:p>
          <a:p>
            <a:r>
              <a:rPr lang="en-US" altLang="zh-CN" sz="3600"/>
              <a:t>       2012</a:t>
            </a:r>
            <a:r>
              <a:rPr lang="zh-CN" altLang="en-US" sz="3600"/>
              <a:t>年</a:t>
            </a:r>
            <a:r>
              <a:rPr lang="en-US" altLang="zh-CN" sz="3600"/>
              <a:t>3</a:t>
            </a:r>
            <a:r>
              <a:rPr lang="zh-CN" altLang="en-US" sz="3600"/>
              <a:t>月入选神舟九号任务飞行乘组。</a:t>
            </a:r>
            <a:r>
              <a:rPr lang="en-US" altLang="zh-CN" sz="3600"/>
              <a:t>2012</a:t>
            </a:r>
            <a:r>
              <a:rPr lang="zh-CN" altLang="en-US" sz="3600"/>
              <a:t>年</a:t>
            </a:r>
            <a:r>
              <a:rPr lang="en-US" altLang="zh-CN" sz="3600"/>
              <a:t>6</a:t>
            </a:r>
            <a:r>
              <a:rPr lang="zh-CN" altLang="en-US" sz="3600"/>
              <a:t>月神舟九号顺利升空，成为中国第一位飞天的女航天员。</a:t>
            </a:r>
          </a:p>
        </p:txBody>
      </p:sp>
      <p:pic>
        <p:nvPicPr>
          <p:cNvPr id="11" name="Picture 4" descr="http://i6.qhimg.com/dr/270_500_/t017222bd285ab8e14f.jpg?size=875x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4550" y="4352925"/>
            <a:ext cx="1963738" cy="1871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531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85813" y="2500313"/>
            <a:ext cx="73406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1</a:t>
            </a:r>
            <a:r>
              <a:rPr lang="zh-CN" altLang="en-US" sz="3600" dirty="0">
                <a:latin typeface="+mn-ea"/>
                <a:ea typeface="+mn-ea"/>
              </a:rPr>
              <a:t>、指名朗读</a:t>
            </a:r>
            <a:r>
              <a:rPr lang="en-US" altLang="zh-CN" sz="3600" dirty="0">
                <a:latin typeface="+mn-ea"/>
                <a:ea typeface="+mn-ea"/>
              </a:rPr>
              <a:t>《</a:t>
            </a:r>
            <a:r>
              <a:rPr lang="zh-CN" altLang="en-US" sz="3600" dirty="0">
                <a:latin typeface="+mn-ea"/>
                <a:ea typeface="+mn-ea"/>
              </a:rPr>
              <a:t>给刘洋阿姨的信</a:t>
            </a:r>
            <a:r>
              <a:rPr lang="en-US" altLang="zh-CN" sz="3600" dirty="0">
                <a:latin typeface="+mn-ea"/>
                <a:ea typeface="+mn-ea"/>
              </a:rPr>
              <a:t>》</a:t>
            </a:r>
            <a:r>
              <a:rPr lang="zh-CN" altLang="en-US" sz="3600" dirty="0">
                <a:latin typeface="+mn-ea"/>
                <a:ea typeface="+mn-ea"/>
              </a:rPr>
              <a:t>。</a:t>
            </a:r>
            <a:endParaRPr lang="en-US" altLang="zh-CN" sz="3600" dirty="0">
              <a:latin typeface="+mn-ea"/>
              <a:ea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2</a:t>
            </a:r>
            <a:r>
              <a:rPr lang="zh-CN" altLang="en-US" sz="3600" dirty="0">
                <a:latin typeface="+mn-ea"/>
                <a:ea typeface="+mn-ea"/>
              </a:rPr>
              <a:t>、指名认读生字和词语。</a:t>
            </a:r>
            <a:endParaRPr lang="en-US" altLang="zh-CN" sz="3600" dirty="0">
              <a:latin typeface="+mn-ea"/>
              <a:ea typeface="+mn-ea"/>
            </a:endParaRPr>
          </a:p>
        </p:txBody>
      </p:sp>
      <p:pic>
        <p:nvPicPr>
          <p:cNvPr id="2050" name="Picture 2" descr="G:\苏教版一年级课件\我叫“神舟号”\15314549_2009020908374752383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13" y="4260850"/>
            <a:ext cx="3878262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355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571625" y="2571750"/>
            <a:ext cx="52863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电  有  从  回  豆  年</a:t>
            </a:r>
            <a:endParaRPr lang="zh-CN" altLang="en-US" sz="3600" dirty="0">
              <a:latin typeface="+mn-ea"/>
              <a:ea typeface="+mn-ea"/>
            </a:endParaRPr>
          </a:p>
        </p:txBody>
      </p:sp>
      <p:pic>
        <p:nvPicPr>
          <p:cNvPr id="9" name="Picture 2" descr="G:\苏教版一年级课件\我叫“神舟号”\15314549_2009020908374752383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7450" y="4400550"/>
            <a:ext cx="3876675" cy="18415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258888" y="3487738"/>
            <a:ext cx="6648450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阿姨  老师  太空  地球  休息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4579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428750" y="2500313"/>
            <a:ext cx="6286500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电</a:t>
            </a:r>
            <a:r>
              <a:rPr lang="zh-CN" altLang="en-US" sz="3600" dirty="0">
                <a:latin typeface="+mn-ea"/>
                <a:ea typeface="+mn-ea"/>
              </a:rPr>
              <a:t>、年</a:t>
            </a:r>
            <a:r>
              <a:rPr lang="zh-CN" altLang="en-US" sz="3600" dirty="0">
                <a:latin typeface="+mn-ea"/>
                <a:ea typeface="+mn-ea"/>
              </a:rPr>
              <a:t>：</a:t>
            </a:r>
            <a:r>
              <a:rPr lang="zh-CN" altLang="en-US" sz="3600" dirty="0">
                <a:latin typeface="+mn-ea"/>
                <a:ea typeface="+mn-ea"/>
              </a:rPr>
              <a:t>独体字</a:t>
            </a:r>
            <a:endParaRPr lang="en-US" altLang="zh-CN" sz="3600" dirty="0">
              <a:latin typeface="+mn-ea"/>
              <a:ea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  <a:sym typeface="+mn-ea"/>
              </a:rPr>
              <a:t>从</a:t>
            </a:r>
            <a:r>
              <a:rPr lang="zh-CN" altLang="en-US" sz="3600" dirty="0">
                <a:latin typeface="+mn-ea"/>
                <a:ea typeface="+mn-ea"/>
                <a:sym typeface="+mn-ea"/>
              </a:rPr>
              <a:t>：</a:t>
            </a:r>
            <a:r>
              <a:rPr lang="zh-CN" altLang="en-US" sz="3600" dirty="0">
                <a:latin typeface="+mn-ea"/>
                <a:ea typeface="+mn-ea"/>
                <a:sym typeface="+mn-ea"/>
              </a:rPr>
              <a:t>左右结构、左窄右宽</a:t>
            </a:r>
            <a:endParaRPr lang="en-US" altLang="zh-CN" sz="3600" dirty="0">
              <a:latin typeface="+mn-ea"/>
              <a:ea typeface="+mn-ea"/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  <a:sym typeface="+mn-ea"/>
              </a:rPr>
              <a:t>回：全包围结构</a:t>
            </a:r>
            <a:endParaRPr lang="en-US" altLang="zh-CN" sz="3600" dirty="0">
              <a:latin typeface="+mn-ea"/>
              <a:ea typeface="+mn-ea"/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  <a:sym typeface="+mn-ea"/>
              </a:rPr>
              <a:t>有：半包围结构</a:t>
            </a:r>
            <a:endParaRPr lang="en-US" altLang="zh-CN" sz="3600" dirty="0">
              <a:latin typeface="+mn-ea"/>
              <a:ea typeface="+mn-ea"/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  <a:sym typeface="+mn-ea"/>
              </a:rPr>
              <a:t>豆：上中下结构</a:t>
            </a:r>
            <a:endParaRPr lang="zh-CN" altLang="en-US" sz="3600" dirty="0">
              <a:latin typeface="+mn-ea"/>
              <a:ea typeface="+mn-ea"/>
            </a:endParaRPr>
          </a:p>
        </p:txBody>
      </p:sp>
      <p:pic>
        <p:nvPicPr>
          <p:cNvPr id="24581" name="Picture 4" descr="http://i6.qhimg.com/dr/270_500_/t017222bd285ab8e14f.jpg?size=875x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4214813"/>
            <a:ext cx="21431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560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8"/>
          <p:cNvSpPr txBox="1">
            <a:spLocks noChangeArrowheads="1"/>
          </p:cNvSpPr>
          <p:nvPr/>
        </p:nvSpPr>
        <p:spPr bwMode="auto">
          <a:xfrm>
            <a:off x="827088" y="3933825"/>
            <a:ext cx="6461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空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1474788" y="3500438"/>
            <a:ext cx="214312" cy="157162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6" name="TextBox 11"/>
          <p:cNvSpPr txBox="1">
            <a:spLocks noChangeArrowheads="1"/>
          </p:cNvSpPr>
          <p:nvPr/>
        </p:nvSpPr>
        <p:spPr bwMode="auto">
          <a:xfrm>
            <a:off x="1763713" y="3357563"/>
            <a:ext cx="1082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kōng</a:t>
            </a:r>
          </a:p>
        </p:txBody>
      </p:sp>
      <p:sp>
        <p:nvSpPr>
          <p:cNvPr id="25607" name="TextBox 13"/>
          <p:cNvSpPr txBox="1">
            <a:spLocks noChangeArrowheads="1"/>
          </p:cNvSpPr>
          <p:nvPr/>
        </p:nvSpPr>
        <p:spPr bwMode="auto">
          <a:xfrm>
            <a:off x="1690688" y="4437063"/>
            <a:ext cx="1082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kòng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09888" y="335756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天空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909888" y="443865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空闲</a:t>
            </a:r>
          </a:p>
        </p:txBody>
      </p:sp>
      <p:sp>
        <p:nvSpPr>
          <p:cNvPr id="25610" name="TextBox 16"/>
          <p:cNvSpPr txBox="1">
            <a:spLocks noChangeArrowheads="1"/>
          </p:cNvSpPr>
          <p:nvPr/>
        </p:nvSpPr>
        <p:spPr bwMode="auto">
          <a:xfrm>
            <a:off x="754063" y="25003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多音字：</a:t>
            </a:r>
          </a:p>
        </p:txBody>
      </p:sp>
      <p:sp>
        <p:nvSpPr>
          <p:cNvPr id="25611" name="TextBox 28"/>
          <p:cNvSpPr txBox="1">
            <a:spLocks noChangeArrowheads="1"/>
          </p:cNvSpPr>
          <p:nvPr/>
        </p:nvSpPr>
        <p:spPr bwMode="auto">
          <a:xfrm>
            <a:off x="4494213" y="3933825"/>
            <a:ext cx="6461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累</a:t>
            </a:r>
          </a:p>
        </p:txBody>
      </p:sp>
      <p:sp>
        <p:nvSpPr>
          <p:cNvPr id="30" name="左大括号 29"/>
          <p:cNvSpPr/>
          <p:nvPr/>
        </p:nvSpPr>
        <p:spPr>
          <a:xfrm>
            <a:off x="5068888" y="3429000"/>
            <a:ext cx="214312" cy="157162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13" name="TextBox 30"/>
          <p:cNvSpPr txBox="1">
            <a:spLocks noChangeArrowheads="1"/>
          </p:cNvSpPr>
          <p:nvPr/>
        </p:nvSpPr>
        <p:spPr bwMode="auto">
          <a:xfrm>
            <a:off x="5357813" y="3286125"/>
            <a:ext cx="625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lèi</a:t>
            </a:r>
          </a:p>
        </p:txBody>
      </p:sp>
      <p:sp>
        <p:nvSpPr>
          <p:cNvPr id="25614" name="TextBox 31"/>
          <p:cNvSpPr txBox="1">
            <a:spLocks noChangeArrowheads="1"/>
          </p:cNvSpPr>
          <p:nvPr/>
        </p:nvSpPr>
        <p:spPr bwMode="auto">
          <a:xfrm>
            <a:off x="5357813" y="4437063"/>
            <a:ext cx="625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lěi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156325" y="3298825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劳累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156325" y="450850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积累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3" grpId="0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820</Words>
  <Application>Microsoft Office PowerPoint</Application>
  <Paragraphs>89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Arial</vt:lpstr>
      <vt:lpstr>宋体</vt:lpstr>
      <vt:lpstr>Calibri</vt:lpstr>
      <vt:lpstr>华文楷体</vt:lpstr>
      <vt:lpstr>Candara</vt:lpstr>
      <vt:lpstr>方正大标宋简体</vt:lpstr>
      <vt:lpstr>黑体</vt:lpstr>
      <vt:lpstr>华文新魏</vt:lpstr>
      <vt:lpstr>+mn-ea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Microsoft</cp:lastModifiedBy>
  <dcterms:created xsi:type="dcterms:W3CDTF">2016-02-24T03:41:00Z</dcterms:created>
  <dcterms:modified xsi:type="dcterms:W3CDTF">2018-09-23T00:37:34Z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