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11088590" r:id="rId3"/>
    <p:sldId id="11088549" r:id="rId4"/>
    <p:sldId id="11088581" r:id="rId5"/>
    <p:sldId id="11088580" r:id="rId6"/>
    <p:sldId id="11088578" r:id="rId7"/>
    <p:sldId id="11088577" r:id="rId8"/>
    <p:sldId id="11088583" r:id="rId9"/>
    <p:sldId id="11088585" r:id="rId10"/>
    <p:sldId id="11088589" r:id="rId11"/>
    <p:sldId id="11088582" r:id="rId12"/>
    <p:sldId id="11088588" r:id="rId13"/>
    <p:sldId id="11088584" r:id="rId14"/>
    <p:sldId id="11088587" r:id="rId15"/>
    <p:sldId id="11088555" r:id="rId16"/>
  </p:sldIdLst>
  <p:sldSz cx="9144000" cy="6858000" type="screen4x3"/>
  <p:notesSz cx="7103745" cy="10234295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微软雅黑" panose="020B0503020204020204" pitchFamily="34" charset="-122"/>
      <p:regular r:id="rId25"/>
    </p:embeddedFont>
    <p:embeddedFont>
      <p:font typeface="Calibri" panose="020F0502020204030204"/>
      <p:regular r:id="rId26"/>
      <p:bold r:id="rId27"/>
      <p:italic r:id="rId28"/>
      <p:boldItalic r:id="rId29"/>
    </p:embeddedFont>
    <p:embeddedFont>
      <p:font typeface="楷体" panose="02010609060101010101" pitchFamily="49" charset="-122"/>
      <p:regular r:id="rId30"/>
    </p:embeddedFont>
    <p:embeddedFont>
      <p:font typeface="黑体" panose="02010609060101010101" pitchFamily="49" charset="-122"/>
      <p:regular r:id="rId3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0CC00"/>
    <a:srgbClr val="CEFED0"/>
    <a:srgbClr val="FCFCF4"/>
    <a:srgbClr val="9933FF"/>
    <a:srgbClr val="843CC0"/>
    <a:srgbClr val="FECE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82" y="-264"/>
      </p:cViewPr>
      <p:guideLst>
        <p:guide orient="horz" pos="2852"/>
        <p:guide pos="29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11.fntdata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4889947-A55B-45F6-901D-5DFAFD4F3C23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6C6D239-8AA6-4407-8104-48673BD2499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1EBB66C-9839-4B5B-B574-7ECD27AC3F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53FEC61-0314-43FF-B24C-D7C2723304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12C715-1C66-4540-9011-4E47709F4A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3F1DA9-37E7-48A5-9C83-CC57370824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1E957DB-5DF2-4649-9060-C302D948E2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33F78F3-8B04-4FC5-87C7-23A2121F0E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C4005FE-79F9-4276-A815-C3C5BE6398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213794" y="5839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BD8EAC7-DDCB-4565-A4DE-5AD0555C1F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B7493EA-9FFA-4A13-B44C-663551206C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A8B4BF-DBA8-49C3-A84F-6D06AE0AB3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3769E0-46C1-4B8B-BCA7-4026B576E0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4E4A502-6698-4A07-9F19-B7BF95A71A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685867B-5839-4E16-A7E3-5DE050BCE5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EF1DC53-D968-45A9-A70B-88DFB4AEED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48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47.xml"/><Relationship Id="rId18" Type="http://schemas.openxmlformats.org/officeDocument/2006/relationships/tags" Target="../tags/tag46.xml"/><Relationship Id="rId17" Type="http://schemas.openxmlformats.org/officeDocument/2006/relationships/tags" Target="../tags/tag45.xml"/><Relationship Id="rId16" Type="http://schemas.openxmlformats.org/officeDocument/2006/relationships/tags" Target="../tags/tag44.xml"/><Relationship Id="rId15" Type="http://schemas.openxmlformats.org/officeDocument/2006/relationships/tags" Target="../tags/tag43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5"/>
            </p:custDataLst>
          </p:nvPr>
        </p:nvSpPr>
        <p:spPr bwMode="auto">
          <a:xfrm>
            <a:off x="501650" y="431801"/>
            <a:ext cx="8140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6"/>
            </p:custDataLst>
          </p:nvPr>
        </p:nvSpPr>
        <p:spPr bwMode="auto">
          <a:xfrm>
            <a:off x="501650" y="1295400"/>
            <a:ext cx="8140700" cy="5039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60401" y="6350001"/>
            <a:ext cx="2024063" cy="317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87689" y="6350001"/>
            <a:ext cx="2968625" cy="317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457950" y="6350001"/>
            <a:ext cx="2025650" cy="3175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64302AF1-0566-4912-8A59-4009F93FF61C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fontAlgn="base">
        <a:spcBef>
          <a:spcPct val="0"/>
        </a:spcBef>
        <a:spcAft>
          <a:spcPct val="0"/>
        </a:spcAft>
        <a:defRPr sz="21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4.jpe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ad7e5476dd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7175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6"/>
          <p:cNvPicPr>
            <a:picLocks noChangeAspect="1" noChangeArrowheads="1"/>
          </p:cNvPicPr>
          <p:nvPr/>
        </p:nvPicPr>
        <p:blipFill>
          <a:blip r:embed="rId2" cstate="email"/>
          <a:srcRect b="-2846"/>
          <a:stretch>
            <a:fillRect/>
          </a:stretch>
        </p:blipFill>
        <p:spPr bwMode="auto">
          <a:xfrm>
            <a:off x="487364" y="947210"/>
            <a:ext cx="2693986" cy="535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>
          <a:xfrm>
            <a:off x="-1" y="1935690"/>
            <a:ext cx="9147175" cy="1607610"/>
          </a:xfrm>
          <a:prstGeom prst="rect">
            <a:avLst/>
          </a:prstGeom>
          <a:solidFill>
            <a:srgbClr val="FFFFFF">
              <a:alpha val="9000"/>
            </a:srgbClr>
          </a:solidFill>
          <a:ln w="12700">
            <a:noFill/>
          </a:ln>
          <a:effectLst>
            <a:softEdge rad="127000"/>
          </a:effectLst>
        </p:spPr>
        <p:txBody>
          <a:bodyPr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latin typeface="楷体" panose="02010609060101010101" pitchFamily="49" charset="-122"/>
                <a:ea typeface="楷体" panose="02010609060101010101" pitchFamily="49" charset="-122"/>
              </a:rPr>
              <a:t>口语交际：</a:t>
            </a:r>
            <a:endParaRPr lang="zh-CN" altLang="en-US" sz="4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5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5400" b="1" noProof="1">
                <a:latin typeface="楷体" panose="02010609060101010101" pitchFamily="49" charset="-122"/>
                <a:ea typeface="楷体" panose="02010609060101010101" pitchFamily="49" charset="-122"/>
              </a:rPr>
              <a:t>最喜欢的人物形象</a:t>
            </a:r>
            <a:endParaRPr lang="zh-CN" altLang="en-US" sz="5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1"/>
          <p:cNvGrpSpPr/>
          <p:nvPr/>
        </p:nvGrpSpPr>
        <p:grpSpPr bwMode="auto">
          <a:xfrm>
            <a:off x="87314" y="143934"/>
            <a:ext cx="2295525" cy="1185333"/>
            <a:chOff x="52599" y="101562"/>
            <a:chExt cx="2295247" cy="887929"/>
          </a:xfrm>
        </p:grpSpPr>
        <p:pic>
          <p:nvPicPr>
            <p:cNvPr id="12290" name="图片 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661" y="115096"/>
              <a:ext cx="1863701" cy="69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1" name="图片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93106" y="101562"/>
              <a:ext cx="754740" cy="887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2" name="图片 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463247">
              <a:off x="52599" y="507615"/>
              <a:ext cx="306866" cy="4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3" name="文本框 6"/>
            <p:cNvSpPr txBox="1">
              <a:spLocks noChangeArrowheads="1"/>
            </p:cNvSpPr>
            <p:nvPr/>
          </p:nvSpPr>
          <p:spPr bwMode="auto">
            <a:xfrm>
              <a:off x="248272" y="172190"/>
              <a:ext cx="1627172" cy="39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交际范例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267" name="TextBox 6"/>
          <p:cNvSpPr txBox="1">
            <a:spLocks noChangeArrowheads="1"/>
          </p:cNvSpPr>
          <p:nvPr/>
        </p:nvSpPr>
        <p:spPr bwMode="auto">
          <a:xfrm>
            <a:off x="4241800" y="1392767"/>
            <a:ext cx="4756150" cy="349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  <a:defRPr/>
            </a:pPr>
            <a:r>
              <a:rPr lang="zh-CN" altLang="en-US" sz="3400" b="1" dirty="0">
                <a:latin typeface="+mn-ea"/>
                <a:ea typeface="+mn-ea"/>
              </a:rPr>
              <a:t>　　大家好，我最喜</a:t>
            </a:r>
            <a:endParaRPr lang="en-US" altLang="zh-CN" sz="3400" b="1" dirty="0">
              <a:latin typeface="+mn-ea"/>
              <a:ea typeface="+mn-ea"/>
            </a:endParaRPr>
          </a:p>
          <a:p>
            <a:pPr eaLnBrk="0" hangingPunct="0">
              <a:lnSpc>
                <a:spcPct val="130000"/>
              </a:lnSpc>
              <a:defRPr/>
            </a:pPr>
            <a:r>
              <a:rPr lang="zh-CN" altLang="en-US" sz="3400" b="1" dirty="0">
                <a:latin typeface="+mn-ea"/>
                <a:ea typeface="+mn-ea"/>
              </a:rPr>
              <a:t>欢的人物形象是</a:t>
            </a:r>
            <a:r>
              <a:rPr lang="zh-CN" altLang="en-US" sz="3400" b="1" dirty="0">
                <a:solidFill>
                  <a:srgbClr val="FF00FF"/>
                </a:solidFill>
                <a:latin typeface="+mn-ea"/>
                <a:ea typeface="+mn-ea"/>
              </a:rPr>
              <a:t>哪吒</a:t>
            </a:r>
            <a:r>
              <a:rPr lang="zh-CN" altLang="en-US" sz="3400" b="1" dirty="0">
                <a:latin typeface="+mn-ea"/>
                <a:ea typeface="+mn-ea"/>
              </a:rPr>
              <a:t>，他出自动画片</a:t>
            </a:r>
            <a:r>
              <a:rPr lang="en-US" altLang="zh-CN" sz="3400" b="1" dirty="0">
                <a:latin typeface="+mn-ea"/>
                <a:ea typeface="+mn-ea"/>
              </a:rPr>
              <a:t>《</a:t>
            </a:r>
            <a:r>
              <a:rPr lang="zh-CN" altLang="en-US" sz="3400" b="1" dirty="0">
                <a:latin typeface="+mn-ea"/>
                <a:ea typeface="+mn-ea"/>
              </a:rPr>
              <a:t>哪吒</a:t>
            </a:r>
            <a:endParaRPr lang="en-US" altLang="zh-CN" sz="3400" b="1" dirty="0">
              <a:latin typeface="+mn-ea"/>
              <a:ea typeface="+mn-ea"/>
            </a:endParaRPr>
          </a:p>
          <a:p>
            <a:pPr eaLnBrk="0" hangingPunct="0">
              <a:lnSpc>
                <a:spcPct val="130000"/>
              </a:lnSpc>
              <a:defRPr/>
            </a:pPr>
            <a:r>
              <a:rPr lang="zh-CN" altLang="en-US" sz="3400" b="1" dirty="0">
                <a:latin typeface="+mn-ea"/>
                <a:ea typeface="+mn-ea"/>
              </a:rPr>
              <a:t>闹海</a:t>
            </a:r>
            <a:r>
              <a:rPr lang="en-US" altLang="zh-CN" sz="3400" b="1" dirty="0">
                <a:latin typeface="+mn-ea"/>
                <a:ea typeface="+mn-ea"/>
              </a:rPr>
              <a:t>》</a:t>
            </a:r>
            <a:r>
              <a:rPr lang="zh-CN" altLang="en-US" sz="3400" b="1" dirty="0">
                <a:latin typeface="+mn-ea"/>
                <a:ea typeface="+mn-ea"/>
              </a:rPr>
              <a:t>。我喜欢他的</a:t>
            </a:r>
            <a:endParaRPr lang="en-US" altLang="zh-CN" sz="3400" b="1" dirty="0">
              <a:latin typeface="+mn-ea"/>
              <a:ea typeface="+mn-ea"/>
            </a:endParaRPr>
          </a:p>
          <a:p>
            <a:pPr eaLnBrk="0" hangingPunct="0">
              <a:lnSpc>
                <a:spcPct val="130000"/>
              </a:lnSpc>
              <a:defRPr/>
            </a:pPr>
            <a:r>
              <a:rPr lang="zh-CN" altLang="en-US" sz="3400" b="1" dirty="0">
                <a:latin typeface="+mn-ea"/>
                <a:ea typeface="+mn-ea"/>
              </a:rPr>
              <a:t>理由有三个。　　</a:t>
            </a:r>
            <a:endParaRPr lang="zh-CN" altLang="en-US" sz="3400" b="1" dirty="0">
              <a:latin typeface="+mn-ea"/>
              <a:ea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838421" y="1497880"/>
            <a:ext cx="3088834" cy="41945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723900" y="1166285"/>
            <a:ext cx="435133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defRPr/>
            </a:pPr>
            <a:r>
              <a:rPr lang="zh-CN" altLang="en-US" sz="3600" b="1" dirty="0">
                <a:latin typeface="+mn-ea"/>
                <a:ea typeface="+mn-ea"/>
              </a:rPr>
              <a:t>　　首先，他年纪</a:t>
            </a:r>
            <a:endParaRPr lang="en-US" altLang="zh-CN" sz="3600" b="1" dirty="0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3600" b="1" dirty="0">
                <a:latin typeface="+mn-ea"/>
                <a:ea typeface="+mn-ea"/>
              </a:rPr>
              <a:t>虽小但武功高强，</a:t>
            </a:r>
            <a:endParaRPr lang="en-US" altLang="zh-CN" sz="3600" b="1" dirty="0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3600" b="1" dirty="0">
                <a:latin typeface="+mn-ea"/>
                <a:ea typeface="+mn-ea"/>
              </a:rPr>
              <a:t>有风火轮、乾坤圈、混天绫等宝物。</a:t>
            </a:r>
            <a:endParaRPr lang="zh-CN" altLang="en-US" sz="3600" b="1" dirty="0"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002018" y="1433859"/>
            <a:ext cx="3014525" cy="3820101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622300" y="455084"/>
            <a:ext cx="7913688" cy="445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5000"/>
              </a:lnSpc>
              <a:defRPr/>
            </a:pPr>
            <a:r>
              <a:rPr lang="zh-CN" altLang="en-US" sz="3000" b="1" dirty="0">
                <a:latin typeface="+mn-ea"/>
                <a:ea typeface="+mn-ea"/>
              </a:rPr>
              <a:t>　　其次，他能够见义勇为，救了被龙王欺负的老百姓。还有，他敢于担当。当四海龙王联名奏请玉帝捉拿李靖夫妇</a:t>
            </a:r>
            <a:endParaRPr lang="en-US" altLang="zh-CN" sz="3000" b="1" dirty="0">
              <a:latin typeface="+mn-ea"/>
              <a:ea typeface="+mn-ea"/>
            </a:endParaRPr>
          </a:p>
          <a:p>
            <a:pPr eaLnBrk="0" hangingPunct="0">
              <a:lnSpc>
                <a:spcPct val="135000"/>
              </a:lnSpc>
              <a:defRPr/>
            </a:pPr>
            <a:r>
              <a:rPr lang="zh-CN" altLang="en-US" sz="3000" b="1" dirty="0">
                <a:latin typeface="+mn-ea"/>
                <a:ea typeface="+mn-ea"/>
              </a:rPr>
              <a:t>问罪时，哪吒说：“一人</a:t>
            </a:r>
            <a:endParaRPr lang="en-US" altLang="zh-CN" sz="3000" b="1" dirty="0">
              <a:latin typeface="+mn-ea"/>
              <a:ea typeface="+mn-ea"/>
            </a:endParaRPr>
          </a:p>
          <a:p>
            <a:pPr eaLnBrk="0" hangingPunct="0">
              <a:lnSpc>
                <a:spcPct val="135000"/>
              </a:lnSpc>
              <a:defRPr/>
            </a:pPr>
            <a:r>
              <a:rPr lang="zh-CN" altLang="en-US" sz="3000" b="1" dirty="0">
                <a:latin typeface="+mn-ea"/>
                <a:ea typeface="+mn-ea"/>
              </a:rPr>
              <a:t>行事一人当！我打死敖丙、</a:t>
            </a:r>
            <a:endParaRPr lang="en-US" altLang="zh-CN" sz="3000" b="1" dirty="0">
              <a:latin typeface="+mn-ea"/>
              <a:ea typeface="+mn-ea"/>
            </a:endParaRPr>
          </a:p>
          <a:p>
            <a:pPr eaLnBrk="0" hangingPunct="0">
              <a:lnSpc>
                <a:spcPct val="135000"/>
              </a:lnSpc>
              <a:defRPr/>
            </a:pPr>
            <a:r>
              <a:rPr lang="zh-CN" altLang="en-US" sz="3000" b="1" dirty="0">
                <a:latin typeface="+mn-ea"/>
                <a:ea typeface="+mn-ea"/>
              </a:rPr>
              <a:t>李艮，我当偿命，岂有儿</a:t>
            </a:r>
            <a:endParaRPr lang="en-US" altLang="zh-CN" sz="3000" b="1" dirty="0">
              <a:latin typeface="+mn-ea"/>
              <a:ea typeface="+mn-ea"/>
            </a:endParaRPr>
          </a:p>
          <a:p>
            <a:pPr eaLnBrk="0" hangingPunct="0">
              <a:lnSpc>
                <a:spcPct val="135000"/>
              </a:lnSpc>
              <a:defRPr/>
            </a:pPr>
            <a:r>
              <a:rPr lang="zh-CN" altLang="en-US" sz="3000" b="1" dirty="0">
                <a:latin typeface="+mn-ea"/>
                <a:ea typeface="+mn-ea"/>
              </a:rPr>
              <a:t>子连累父母之理！”</a:t>
            </a:r>
            <a:endParaRPr lang="zh-CN" altLang="en-US" sz="3000" b="1" dirty="0"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16399" y="2246368"/>
            <a:ext cx="3226162" cy="2776453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4478338" y="842434"/>
            <a:ext cx="427831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  <a:defRPr/>
            </a:pPr>
            <a:r>
              <a:rPr lang="zh-CN" altLang="en-US" sz="3000" b="1" dirty="0"/>
              <a:t>　　为了不连累双亲，</a:t>
            </a:r>
            <a:r>
              <a:rPr lang="zh-CN" altLang="en-US" sz="3000" b="1" spc="-100" dirty="0"/>
              <a:t>他断臂剖腹，剜肠剔骨</a:t>
            </a:r>
            <a:r>
              <a:rPr lang="zh-CN" altLang="en-US" sz="3000" b="1" dirty="0"/>
              <a:t>，归还于父母。他的孝道感动了龙王，李靖夫妇因此得到了赦免</a:t>
            </a:r>
            <a:r>
              <a:rPr lang="zh-CN" altLang="en-US" sz="3000" b="1" dirty="0" smtClean="0"/>
              <a:t>。 </a:t>
            </a:r>
            <a:endParaRPr lang="zh-CN" altLang="en-US" sz="3000" b="1" dirty="0"/>
          </a:p>
        </p:txBody>
      </p:sp>
      <p:grpSp>
        <p:nvGrpSpPr>
          <p:cNvPr id="2" name="组合 8"/>
          <p:cNvGrpSpPr/>
          <p:nvPr/>
        </p:nvGrpSpPr>
        <p:grpSpPr bwMode="auto">
          <a:xfrm>
            <a:off x="1022350" y="5204885"/>
            <a:ext cx="7304088" cy="884767"/>
            <a:chOff x="861774" y="4039148"/>
            <a:chExt cx="7304585" cy="664420"/>
          </a:xfrm>
        </p:grpSpPr>
        <p:sp>
          <p:nvSpPr>
            <p:cNvPr id="5" name="矩形 4"/>
            <p:cNvSpPr/>
            <p:nvPr/>
          </p:nvSpPr>
          <p:spPr>
            <a:xfrm>
              <a:off x="861774" y="4039148"/>
              <a:ext cx="7229967" cy="664420"/>
            </a:xfrm>
            <a:prstGeom prst="rect">
              <a:avLst/>
            </a:prstGeom>
            <a:solidFill>
              <a:srgbClr val="CEFED0"/>
            </a:solidFill>
            <a:ln w="19050"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5364" name="矩形 3"/>
            <p:cNvSpPr>
              <a:spLocks noChangeArrowheads="1"/>
            </p:cNvSpPr>
            <p:nvPr/>
          </p:nvSpPr>
          <p:spPr bwMode="auto">
            <a:xfrm>
              <a:off x="1001971" y="4090553"/>
              <a:ext cx="7164388" cy="439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FF00FF"/>
                  </a:solidFill>
                </a:rPr>
                <a:t>听了我的介绍，你们喜欢上哪吒了吗？</a:t>
              </a:r>
              <a:endParaRPr lang="zh-CN" altLang="en-US" sz="3200" b="1">
                <a:solidFill>
                  <a:srgbClr val="FF00FF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00099" y="542971"/>
            <a:ext cx="3346900" cy="417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图片 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8300" y="1250951"/>
            <a:ext cx="3028950" cy="331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43814" y="1773767"/>
            <a:ext cx="687387" cy="118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2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5664" y="1856318"/>
            <a:ext cx="4764087" cy="390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3"/>
          <p:cNvSpPr txBox="1"/>
          <p:nvPr/>
        </p:nvSpPr>
        <p:spPr>
          <a:xfrm>
            <a:off x="3205605" y="2841826"/>
            <a:ext cx="354682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5400" b="1" dirty="0">
                <a:blipFill>
                  <a:blip r:embed="rId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感谢观看</a:t>
            </a:r>
            <a:endParaRPr lang="zh-CN" altLang="en-US" sz="5400" b="1" dirty="0">
              <a:blipFill>
                <a:blip r:embed="rId5"/>
                <a:stretch>
                  <a:fillRect/>
                </a:stretch>
              </a:blip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11689" y="939800"/>
            <a:ext cx="3436937" cy="366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文本框 5"/>
          <p:cNvSpPr txBox="1">
            <a:spLocks noChangeArrowheads="1"/>
          </p:cNvSpPr>
          <p:nvPr/>
        </p:nvSpPr>
        <p:spPr bwMode="auto">
          <a:xfrm>
            <a:off x="5629275" y="4988985"/>
            <a:ext cx="2006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孙悟空</a:t>
            </a:r>
            <a:endParaRPr lang="zh-CN" altLang="en-US" sz="40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6" name="图片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30376" y="817034"/>
            <a:ext cx="18589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文本框 2"/>
          <p:cNvSpPr txBox="1">
            <a:spLocks noChangeArrowheads="1"/>
          </p:cNvSpPr>
          <p:nvPr/>
        </p:nvSpPr>
        <p:spPr bwMode="auto">
          <a:xfrm>
            <a:off x="930156" y="2241551"/>
            <a:ext cx="800219" cy="26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柯 南</a:t>
            </a:r>
            <a:endParaRPr lang="zh-CN" altLang="en-US" sz="40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688610" y="2372939"/>
            <a:ext cx="3657600" cy="3049960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103" name="文本框 5"/>
          <p:cNvSpPr txBox="1">
            <a:spLocks noChangeArrowheads="1"/>
          </p:cNvSpPr>
          <p:nvPr/>
        </p:nvSpPr>
        <p:spPr bwMode="auto">
          <a:xfrm>
            <a:off x="5680076" y="783167"/>
            <a:ext cx="13938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武松</a:t>
            </a:r>
            <a:endParaRPr lang="zh-CN" altLang="en-US" sz="40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238250" y="651509"/>
            <a:ext cx="2717800" cy="5288280"/>
          </a:xfrm>
          <a:prstGeom prst="ellipse">
            <a:avLst/>
          </a:prstGeom>
        </p:spPr>
      </p:pic>
      <p:sp>
        <p:nvSpPr>
          <p:cNvPr id="4101" name="文本框 4"/>
          <p:cNvSpPr txBox="1">
            <a:spLocks noChangeArrowheads="1"/>
          </p:cNvSpPr>
          <p:nvPr/>
        </p:nvSpPr>
        <p:spPr bwMode="auto">
          <a:xfrm>
            <a:off x="711200" y="2004484"/>
            <a:ext cx="7747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林</a:t>
            </a:r>
            <a:endParaRPr lang="zh-CN" altLang="en-US" sz="40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黛</a:t>
            </a:r>
            <a:endParaRPr lang="zh-CN" altLang="en-US" sz="40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玉</a:t>
            </a:r>
            <a:endParaRPr lang="zh-CN" altLang="en-US" sz="40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 descr="0008020207470518_b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175" y="-16934"/>
            <a:ext cx="9150350" cy="6877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711201" y="774700"/>
            <a:ext cx="4835525" cy="3933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j-ea"/>
                <a:ea typeface="+mj-ea"/>
              </a:rPr>
              <a:t>　　阅读文学书籍或观看影视作品时，我们常常会被其中的一些人物吸引或感动。这些人物个性鲜明，充满魅力，让人由衷地欣赏和喜爱。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矩形 1"/>
          <p:cNvSpPr>
            <a:spLocks noChangeArrowheads="1"/>
          </p:cNvSpPr>
          <p:nvPr/>
        </p:nvSpPr>
        <p:spPr bwMode="auto">
          <a:xfrm>
            <a:off x="587375" y="1272117"/>
            <a:ext cx="8154988" cy="362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</a:rPr>
              <a:t>　　举办一次</a:t>
            </a:r>
            <a:r>
              <a:rPr lang="en-US" altLang="zh-CN" sz="3400" b="1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</a:rPr>
              <a:t>我最喜欢的人物形象</a:t>
            </a:r>
            <a:r>
              <a:rPr lang="en-US" altLang="zh-CN" sz="3400" b="1" dirty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</a:rPr>
              <a:t>交流会，将自己喜</a:t>
            </a:r>
            <a:endParaRPr lang="en-US" altLang="zh-CN" sz="3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</a:rPr>
              <a:t>欢的文学或影视</a:t>
            </a:r>
            <a:endParaRPr lang="en-US" altLang="zh-CN" sz="3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</a:rPr>
              <a:t>作品中的人物介</a:t>
            </a:r>
            <a:endParaRPr lang="en-US" altLang="zh-CN" sz="3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</a:rPr>
              <a:t>绍给大家。</a:t>
            </a:r>
            <a:endParaRPr lang="zh-CN" altLang="en-US" sz="3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275282" y="2521819"/>
            <a:ext cx="4399197" cy="3298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7171" name="组合 1"/>
          <p:cNvGrpSpPr/>
          <p:nvPr/>
        </p:nvGrpSpPr>
        <p:grpSpPr bwMode="auto">
          <a:xfrm>
            <a:off x="87314" y="143934"/>
            <a:ext cx="2295525" cy="1185333"/>
            <a:chOff x="52599" y="101562"/>
            <a:chExt cx="2295247" cy="887929"/>
          </a:xfrm>
        </p:grpSpPr>
        <p:pic>
          <p:nvPicPr>
            <p:cNvPr id="7172" name="图片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8661" y="115096"/>
              <a:ext cx="1863701" cy="69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3" name="图片 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93106" y="101562"/>
              <a:ext cx="754740" cy="887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4" name="图片 9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463247">
              <a:off x="52599" y="507615"/>
              <a:ext cx="306866" cy="4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5" name="文本框 6"/>
            <p:cNvSpPr txBox="1">
              <a:spLocks noChangeArrowheads="1"/>
            </p:cNvSpPr>
            <p:nvPr/>
          </p:nvSpPr>
          <p:spPr bwMode="auto">
            <a:xfrm>
              <a:off x="248272" y="172190"/>
              <a:ext cx="1627172" cy="39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交际内容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1"/>
          <p:cNvGrpSpPr/>
          <p:nvPr/>
        </p:nvGrpSpPr>
        <p:grpSpPr bwMode="auto">
          <a:xfrm>
            <a:off x="87314" y="143934"/>
            <a:ext cx="2295525" cy="1185333"/>
            <a:chOff x="52599" y="101562"/>
            <a:chExt cx="2295247" cy="887929"/>
          </a:xfrm>
        </p:grpSpPr>
        <p:pic>
          <p:nvPicPr>
            <p:cNvPr id="8194" name="图片 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661" y="115096"/>
              <a:ext cx="1863701" cy="69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5" name="图片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93106" y="101562"/>
              <a:ext cx="754740" cy="887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6" name="图片 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463247">
              <a:off x="52599" y="507615"/>
              <a:ext cx="306866" cy="4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7" name="文本框 6"/>
            <p:cNvSpPr txBox="1">
              <a:spLocks noChangeArrowheads="1"/>
            </p:cNvSpPr>
            <p:nvPr/>
          </p:nvSpPr>
          <p:spPr bwMode="auto">
            <a:xfrm>
              <a:off x="248272" y="172190"/>
              <a:ext cx="1627172" cy="39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交际指导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506414" y="1310218"/>
            <a:ext cx="8486775" cy="4796367"/>
            <a:chOff x="506413" y="982952"/>
            <a:chExt cx="8486829" cy="3597275"/>
          </a:xfrm>
        </p:grpSpPr>
        <p:sp>
          <p:nvSpPr>
            <p:cNvPr id="8199" name="矩形 1"/>
            <p:cNvSpPr>
              <a:spLocks noChangeArrowheads="1"/>
            </p:cNvSpPr>
            <p:nvPr/>
          </p:nvSpPr>
          <p:spPr bwMode="auto">
            <a:xfrm>
              <a:off x="506413" y="982952"/>
              <a:ext cx="6392416" cy="2718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5000"/>
                </a:lnSpc>
                <a:buFont typeface="Arial" panose="020B0604020202020204" pitchFamily="34" charset="0"/>
                <a:buNone/>
              </a:pPr>
              <a:r>
                <a:rPr lang="zh-CN" altLang="en-US" sz="3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zh-CN" sz="3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zh-CN" sz="3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回忆</a:t>
              </a:r>
              <a:r>
                <a:rPr lang="zh-CN" altLang="zh-CN" sz="3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自己读过的文学书籍或观看过的影视作品，想想其中的哪些人物最具有特点，最吸引和感动你，然后</a:t>
              </a:r>
              <a:r>
                <a:rPr lang="zh-CN" altLang="zh-CN" sz="3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选择</a:t>
              </a:r>
              <a:r>
                <a:rPr lang="zh-CN" altLang="zh-CN" sz="3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一位印象最深的，准备将他介绍给大家。</a:t>
              </a:r>
              <a:endParaRPr lang="zh-CN" altLang="zh-CN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200" name="图片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394449" y="1409700"/>
              <a:ext cx="2598793" cy="3170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00101" y="899585"/>
            <a:ext cx="7585075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zh-CN" sz="36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搜集并整理</a:t>
            </a:r>
            <a:r>
              <a:rPr lang="zh-CN" altLang="zh-CN" sz="36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与这位人物形象相关的信息，如他叫什么名字，出自哪部文学或影视作品，他有哪些鲜明的特点，在他身上发生了哪些令人感动的事。</a:t>
            </a:r>
            <a:endParaRPr lang="zh-CN" altLang="zh-CN" sz="36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2" descr="5ad7e5476dd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6350" y="-8466"/>
            <a:ext cx="9153525" cy="692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195264" y="423333"/>
            <a:ext cx="733107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将搜集的信息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照样子填写在表格里。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279400" y="1519767"/>
          <a:ext cx="8593138" cy="4773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523"/>
                <a:gridCol w="1967303"/>
                <a:gridCol w="5452312"/>
              </a:tblGrid>
              <a:tr h="87520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 dirty="0"/>
                    </a:p>
                  </a:txBody>
                  <a:tcPr marL="91443" marR="91443" marT="60943" marB="60943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/>
                    </a:p>
                  </a:txBody>
                  <a:tcPr marL="91443" marR="91443" marT="60943" marB="60943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 dirty="0"/>
                    </a:p>
                  </a:txBody>
                  <a:tcPr marL="91443" marR="91443" marT="60943" marB="60943">
                    <a:solidFill>
                      <a:schemeClr val="bg2"/>
                    </a:solidFill>
                  </a:tcPr>
                </a:tc>
              </a:tr>
              <a:tr h="241582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 dirty="0"/>
                    </a:p>
                  </a:txBody>
                  <a:tcPr marL="91443" marR="91443" marT="60943" marB="60943">
                    <a:solidFill>
                      <a:srgbClr val="CAF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/>
                    </a:p>
                  </a:txBody>
                  <a:tcPr marL="91443" marR="91443" marT="60943" marB="60943">
                    <a:solidFill>
                      <a:srgbClr val="CAF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 dirty="0"/>
                    </a:p>
                  </a:txBody>
                  <a:tcPr marL="91443" marR="91443" marT="60943" marB="60943">
                    <a:solidFill>
                      <a:srgbClr val="CAF0FF"/>
                    </a:solidFill>
                  </a:tcPr>
                </a:tc>
              </a:tr>
              <a:tr h="148204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/>
                    </a:p>
                  </a:txBody>
                  <a:tcPr marL="91443" marR="91443" marT="60943" marB="60943">
                    <a:solidFill>
                      <a:srgbClr val="CAF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 dirty="0"/>
                    </a:p>
                  </a:txBody>
                  <a:tcPr marL="91443" marR="91443" marT="60943" marB="60943">
                    <a:solidFill>
                      <a:srgbClr val="CAF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 dirty="0"/>
                    </a:p>
                  </a:txBody>
                  <a:tcPr marL="91443" marR="91443" marT="60943" marB="60943">
                    <a:solidFill>
                      <a:srgbClr val="CAF0FF"/>
                    </a:solidFill>
                  </a:tcPr>
                </a:tc>
              </a:tr>
            </a:tbl>
          </a:graphicData>
        </a:graphic>
      </p:graphicFrame>
      <p:sp>
        <p:nvSpPr>
          <p:cNvPr id="10262" name="文本框 3"/>
          <p:cNvSpPr txBox="1">
            <a:spLocks noChangeArrowheads="1"/>
          </p:cNvSpPr>
          <p:nvPr/>
        </p:nvSpPr>
        <p:spPr bwMode="auto">
          <a:xfrm>
            <a:off x="363539" y="1549400"/>
            <a:ext cx="12525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姓名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63" name="文本框 4"/>
          <p:cNvSpPr txBox="1">
            <a:spLocks noChangeArrowheads="1"/>
          </p:cNvSpPr>
          <p:nvPr/>
        </p:nvSpPr>
        <p:spPr bwMode="auto">
          <a:xfrm>
            <a:off x="1916114" y="1549400"/>
            <a:ext cx="12525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出处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64" name="文本框 5"/>
          <p:cNvSpPr txBox="1">
            <a:spLocks noChangeArrowheads="1"/>
          </p:cNvSpPr>
          <p:nvPr/>
        </p:nvSpPr>
        <p:spPr bwMode="auto">
          <a:xfrm>
            <a:off x="4983164" y="1549400"/>
            <a:ext cx="26368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喜欢的理由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65" name="矩形 1"/>
          <p:cNvSpPr>
            <a:spLocks noChangeArrowheads="1"/>
          </p:cNvSpPr>
          <p:nvPr/>
        </p:nvSpPr>
        <p:spPr bwMode="auto">
          <a:xfrm>
            <a:off x="3511551" y="2417234"/>
            <a:ext cx="5286375" cy="177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年纪小但武功高强，能变出三头六臂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见义勇为，敢于担当。有一次，他救了被龙王欺负的老百姓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6" name="文本框 8"/>
          <p:cNvSpPr txBox="1">
            <a:spLocks noChangeArrowheads="1"/>
          </p:cNvSpPr>
          <p:nvPr/>
        </p:nvSpPr>
        <p:spPr bwMode="auto">
          <a:xfrm>
            <a:off x="446088" y="3045885"/>
            <a:ext cx="87630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哪吒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7" name="文本框 9"/>
          <p:cNvSpPr txBox="1">
            <a:spLocks noChangeArrowheads="1"/>
          </p:cNvSpPr>
          <p:nvPr/>
        </p:nvSpPr>
        <p:spPr bwMode="auto">
          <a:xfrm>
            <a:off x="1385888" y="2876551"/>
            <a:ext cx="214471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动画片</a:t>
            </a:r>
            <a:endParaRPr lang="zh-CN" altLang="en-US" sz="24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《哪吒闹海》</a:t>
            </a:r>
            <a:endParaRPr lang="zh-CN" altLang="en-US" sz="24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8" name="文本框 8"/>
          <p:cNvSpPr txBox="1">
            <a:spLocks noChangeArrowheads="1"/>
          </p:cNvSpPr>
          <p:nvPr/>
        </p:nvSpPr>
        <p:spPr bwMode="auto">
          <a:xfrm>
            <a:off x="446088" y="5128685"/>
            <a:ext cx="86360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牛郎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9" name="文本框 9"/>
          <p:cNvSpPr txBox="1">
            <a:spLocks noChangeArrowheads="1"/>
          </p:cNvSpPr>
          <p:nvPr/>
        </p:nvSpPr>
        <p:spPr bwMode="auto">
          <a:xfrm>
            <a:off x="1406525" y="4842933"/>
            <a:ext cx="214471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endParaRPr lang="zh-CN" altLang="en-US" sz="24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《牛郎织女》</a:t>
            </a:r>
            <a:endParaRPr lang="zh-CN" altLang="en-US" sz="24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70" name="矩形 1"/>
          <p:cNvSpPr>
            <a:spLocks noChangeArrowheads="1"/>
          </p:cNvSpPr>
          <p:nvPr/>
        </p:nvSpPr>
        <p:spPr bwMode="auto">
          <a:xfrm>
            <a:off x="3511551" y="4813301"/>
            <a:ext cx="5497513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忠厚老实，勤劳，肯吃苦。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勇敢，敢于追求美好的生活。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62" grpId="0"/>
      <p:bldP spid="10265" grpId="0"/>
      <p:bldP spid="10266" grpId="0"/>
      <p:bldP spid="10267" grpId="0"/>
      <p:bldP spid="10268" grpId="0"/>
      <p:bldP spid="10269" grpId="0"/>
      <p:bldP spid="102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9126" y="833967"/>
            <a:ext cx="8035925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zh-CN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3.将自己整理的信息有条理地</a:t>
            </a:r>
            <a:r>
              <a:rPr lang="zh-CN" altLang="zh-CN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讲述</a:t>
            </a:r>
            <a:r>
              <a:rPr lang="zh-CN" altLang="zh-CN" sz="36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出来，说清楚自己喜欢他的原因。每个人讲完后，其他同学可以</a:t>
            </a:r>
            <a:r>
              <a:rPr lang="zh-CN" altLang="zh-CN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评价</a:t>
            </a:r>
            <a:r>
              <a:rPr lang="zh-CN" altLang="zh-CN" sz="36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，看讲述者给出的人物信息是否正确，推荐的理由是否恰当，增进对该人物的了解。</a:t>
            </a:r>
            <a:endParaRPr lang="zh-CN" altLang="zh-CN" sz="36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742</Words>
  <Application>WPS 演示</Application>
  <PresentationFormat>全屏显示(4:3)</PresentationFormat>
  <Paragraphs>77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Calibri</vt:lpstr>
      <vt:lpstr>楷体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96</cp:revision>
  <dcterms:created xsi:type="dcterms:W3CDTF">2018-12-29T03:20:00Z</dcterms:created>
  <dcterms:modified xsi:type="dcterms:W3CDTF">2020-11-16T03:27:41Z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