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292" r:id="rId7"/>
    <p:sldId id="428" r:id="rId8"/>
    <p:sldId id="365" r:id="rId9"/>
    <p:sldId id="425" r:id="rId10"/>
    <p:sldId id="430" r:id="rId11"/>
    <p:sldId id="429" r:id="rId12"/>
    <p:sldId id="483" r:id="rId13"/>
    <p:sldId id="485" r:id="rId14"/>
    <p:sldId id="303" r:id="rId15"/>
    <p:sldId id="418" r:id="rId16"/>
    <p:sldId id="417" r:id="rId17"/>
    <p:sldId id="300" r:id="rId18"/>
    <p:sldId id="415" r:id="rId19"/>
    <p:sldId id="420" r:id="rId20"/>
    <p:sldId id="309" r:id="rId21"/>
    <p:sldId id="464" r:id="rId22"/>
    <p:sldId id="394" r:id="rId23"/>
    <p:sldId id="466" r:id="rId24"/>
    <p:sldId id="467" r:id="rId25"/>
    <p:sldId id="465" r:id="rId26"/>
    <p:sldId id="469" r:id="rId27"/>
    <p:sldId id="468" r:id="rId28"/>
    <p:sldId id="470" r:id="rId29"/>
    <p:sldId id="471" r:id="rId30"/>
    <p:sldId id="472" r:id="rId31"/>
    <p:sldId id="473" r:id="rId32"/>
    <p:sldId id="324" r:id="rId33"/>
    <p:sldId id="393" r:id="rId34"/>
    <p:sldId id="313" r:id="rId35"/>
    <p:sldId id="319" r:id="rId36"/>
    <p:sldId id="419" r:id="rId37"/>
    <p:sldId id="416" r:id="rId38"/>
    <p:sldId id="377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0033CC"/>
    <a:srgbClr val="0066CC"/>
    <a:srgbClr val="3333FF"/>
    <a:srgbClr val="08CDE8"/>
    <a:srgbClr val="009900"/>
    <a:srgbClr val="99CC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231"/>
        <p:guide pos="2880"/>
        <p:guide orient="horz" pos="3919"/>
        <p:guide pos="5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78759" y="2003262"/>
            <a:ext cx="638648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铺满金色巴掌的水泥道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695" y="1941195"/>
            <a:ext cx="7056755" cy="28854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714545" y="383040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890550" y="383007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组词：凌乱   捣乱   乱七八糟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82945" y="3307832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luàn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1682160" y="266263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endParaRPr lang="zh-CN" altLang="zh-CN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4650" y="2078990"/>
            <a:ext cx="734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zé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0520" y="2662555"/>
            <a:ext cx="4627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组词：规则  守则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297243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棕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组词：棕红色   棕榈树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661" y="202200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zōn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组词：迟到  迟疑  说时迟那时快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485" y="327798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chí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含有比正常状态下较多的水分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熨帖：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妥当，合适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杂乱而无条理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放晴：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阴雨后天气转晴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在分布上有一定的方式，整齐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一阵大雨过后，天渐渐（    ）了，空气变得很（    ），一些树叶（    ）地落在路边。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26693" y="268027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48073" y="26797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36484" y="209607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248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”式的成语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亮晶晶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绿油油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香喷喷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美滋滋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晴朗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熨帖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43702" y="292367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愉快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702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1"/>
          <p:cNvSpPr txBox="1"/>
          <p:nvPr/>
        </p:nvSpPr>
        <p:spPr>
          <a:xfrm>
            <a:off x="3662356" y="98041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2740" y="2279650"/>
            <a:ext cx="41332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金色巴掌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指什么？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58750" y="3816985"/>
            <a:ext cx="37763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指黄色的梧桐叶。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2280" y="2981960"/>
            <a:ext cx="4039235" cy="32397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自然段）：一夜秋风，一夜秋雨。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自然段）：“我”在上学路上看到的情景——铺满金色巴掌的水泥道。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12-13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自然段）：表达对门前水泥道的喜爱。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9513" y="2376079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66645" y="237617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云形 1"/>
          <p:cNvSpPr/>
          <p:nvPr/>
        </p:nvSpPr>
        <p:spPr>
          <a:xfrm>
            <a:off x="393065" y="2959735"/>
            <a:ext cx="3242310" cy="153035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一场秋雨后的早晨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74515" y="2388235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1883" y="1379764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课文描写的是什么时间的事情？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43628" y="3906429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我背着书包去上学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56680" y="390652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 8"/>
          <p:cNvSpPr/>
          <p:nvPr/>
        </p:nvSpPr>
        <p:spPr>
          <a:xfrm>
            <a:off x="4148455" y="4765675"/>
            <a:ext cx="3242310" cy="153035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上学路上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3" grpId="0" bldLvl="0" animBg="1"/>
      <p:bldP spid="4" grpId="0"/>
      <p:bldP spid="6" grpId="0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05" y="2547620"/>
            <a:ext cx="364934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啊！多么明朗的天空。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可是，地面还是潮湿的，不时还能看见一个亮晶晶的水洼，映着一角小小的蓝天。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76270" y="254762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3000" y="403098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9368" y="1188629"/>
            <a:ext cx="3840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当时的环境怎么样？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8340" y="551434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0" y="2686685"/>
            <a:ext cx="4359275" cy="3260090"/>
          </a:xfrm>
          <a:prstGeom prst="roundRect">
            <a:avLst/>
          </a:prstGeom>
        </p:spPr>
      </p:pic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4" grpId="0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690" y="1430655"/>
            <a:ext cx="3598545" cy="431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秋天到了，你在上学放学的路上，观察过马路上的变化吗？是不是多了很多落叶呢？铺满落叶的道路是怎样的？让我们一起去看看吧！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2235" y="1128395"/>
            <a:ext cx="4761865" cy="491426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4960" y="-17145"/>
            <a:ext cx="7105650" cy="355854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365885" y="2101215"/>
            <a:ext cx="64122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道路两旁的法国梧桐树，掉下了一片片金黄金黄的叶子。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68015" y="2606040"/>
            <a:ext cx="272288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4990" y="2606040"/>
            <a:ext cx="11969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207895" y="3336290"/>
            <a:ext cx="431800" cy="86423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356100" y="3336290"/>
            <a:ext cx="431800" cy="86423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 7"/>
          <p:cNvSpPr/>
          <p:nvPr/>
        </p:nvSpPr>
        <p:spPr>
          <a:xfrm>
            <a:off x="1050290" y="4368165"/>
            <a:ext cx="2320925" cy="87058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铺满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3829685" y="4290695"/>
            <a:ext cx="2960370" cy="111696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金色巴掌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8755" y="-10160"/>
            <a:ext cx="4896485" cy="245237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470535" y="1860550"/>
            <a:ext cx="31940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水泥道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铺上了一块彩色的地毯。这是一块印着落叶图案的、闪闪发光的地毯，从脚下一直铺到很远很远的地方，一直到路的尽头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4585" y="2075815"/>
            <a:ext cx="5228590" cy="3904615"/>
          </a:xfrm>
          <a:prstGeom prst="roundRect">
            <a:avLst/>
          </a:prstGeom>
        </p:spPr>
      </p:pic>
      <p:sp>
        <p:nvSpPr>
          <p:cNvPr id="8" name="云形 7"/>
          <p:cNvSpPr/>
          <p:nvPr/>
        </p:nvSpPr>
        <p:spPr>
          <a:xfrm>
            <a:off x="2616200" y="1094740"/>
            <a:ext cx="2320925" cy="87058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比喻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59155" y="2388235"/>
            <a:ext cx="79978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每一片法国梧桐树的落叶，都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一个金色的小巴掌，熨帖地、平展地粘在水泥道上。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37255" y="289306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0945" y="289306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88710" y="2893060"/>
            <a:ext cx="5111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4570095" y="3717290"/>
            <a:ext cx="3912235" cy="193167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粘：梧桐叶和水泥道融为一体。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8755" y="-10160"/>
            <a:ext cx="4896485" cy="245237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81883" y="1379764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为什么说梧桐叶像小巴掌？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" y="1513840"/>
            <a:ext cx="3966210" cy="5307965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>
            <a:off x="3846830" y="2106295"/>
            <a:ext cx="2346960" cy="12465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形状像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8310" y="3154680"/>
            <a:ext cx="2360295" cy="273113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EFF">
                  <a:alpha val="100000"/>
                </a:srgbClr>
              </a:clrFrom>
              <a:clrTo>
                <a:srgbClr val="FD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7450" y="4946650"/>
            <a:ext cx="2744470" cy="18961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96365" y="1624330"/>
            <a:ext cx="72669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它们排列得并不规则，甚至有些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凌乱，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，这更增添了水泥道的美。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2655" y="1624330"/>
            <a:ext cx="124206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4310" y="2129155"/>
            <a:ext cx="8255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>
            <a:off x="255905" y="2894965"/>
            <a:ext cx="3148965" cy="149923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然而：转折，表示强调。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60240" y="3234055"/>
            <a:ext cx="4202430" cy="2439670"/>
            <a:chOff x="7024" y="5093"/>
            <a:chExt cx="6618" cy="3842"/>
          </a:xfrm>
        </p:grpSpPr>
        <p:sp>
          <p:nvSpPr>
            <p:cNvPr id="2" name="云形标注 1"/>
            <p:cNvSpPr/>
            <p:nvPr/>
          </p:nvSpPr>
          <p:spPr>
            <a:xfrm>
              <a:off x="7024" y="5093"/>
              <a:ext cx="6619" cy="3842"/>
            </a:xfrm>
            <a:prstGeom prst="cloudCallout">
              <a:avLst>
                <a:gd name="adj1" fmla="val -33773"/>
                <a:gd name="adj2" fmla="val 54008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76" y="5779"/>
              <a:ext cx="5619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不规则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”“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凌乱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，反而更美呢？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7985" y="2531110"/>
            <a:ext cx="197548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自然的美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6055" y="1690370"/>
            <a:ext cx="5779770" cy="385508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28725" y="2653665"/>
            <a:ext cx="72669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作者在当时的心情怎样？你是从哪里看出来的？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41425" y="2034540"/>
            <a:ext cx="726694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我一步一步小心地走着，一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仔细地数着。我穿着一双棕红色的小雨靴。你瞧，这多像两只棕红色的小鸟，在秋天金黄的叶丛间，愉快地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跳着、歌唱着……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20800" y="2500630"/>
            <a:ext cx="195326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68290" y="3463925"/>
            <a:ext cx="84010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4060" y="4963160"/>
            <a:ext cx="197548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心情愉快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8040" y="1798320"/>
            <a:ext cx="768032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要不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怕上课迟到，我会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走得很慢、很慢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当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我背着书包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上学时，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第一回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觉得，门前的水泥道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691005" y="1798320"/>
            <a:ext cx="122872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36970" y="3284855"/>
            <a:ext cx="11633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5226050" y="764540"/>
            <a:ext cx="1762760" cy="10814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1547495" y="2853055"/>
            <a:ext cx="3816350" cy="431800"/>
          </a:xfrm>
          <a:prstGeom prst="borderCallout1">
            <a:avLst>
              <a:gd name="adj1" fmla="val 6029"/>
              <a:gd name="adj2" fmla="val 99700"/>
              <a:gd name="adj3" fmla="val 8823"/>
              <a:gd name="adj4" fmla="val 116589"/>
            </a:avLst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6020435" y="2280920"/>
            <a:ext cx="2487930" cy="81026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照应开头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363845" y="4051300"/>
            <a:ext cx="3004820" cy="10687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之前没发现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3000" y="5222240"/>
            <a:ext cx="509397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非常喜欢雨后的水泥道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11" grpId="0" bldLvl="0" animBg="1"/>
      <p:bldP spid="3" grpId="0" animBg="1"/>
      <p:bldP spid="4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32385"/>
            <a:ext cx="9170035" cy="679323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7" name="矩形 16"/>
          <p:cNvSpPr/>
          <p:nvPr/>
        </p:nvSpPr>
        <p:spPr>
          <a:xfrm>
            <a:off x="769620" y="2021840"/>
            <a:ext cx="50292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善于观察，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处处皆美景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15595" y="1589405"/>
            <a:ext cx="475361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法国梧桐，树形雄伟端庄，叶大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荫浓，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是世界著名的优良庭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树和行道树，有“行道树之王”之称。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除此之外，它又能吸收有害气体，有利于夏季降温、滞尘，可以降噪音、吸收有害气体，提高空气相对湿度。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9205" y="1333500"/>
            <a:ext cx="3538220" cy="488823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是根据表达需要，有意让一个句子或词语重复出现的修辞方法。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6651" y="209849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0576" y="3846284"/>
            <a:ext cx="71516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课文中，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一夜秋风，一夜秋雨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反复出现了两次，道出了美景出现的时间和条件，也增加了课文的韵律美。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6775" y="38459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468119" y="1531530"/>
            <a:ext cx="675005" cy="415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铺满金色巴掌的水泥道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589405" y="1889125"/>
            <a:ext cx="10013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37379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589405" y="2825115"/>
            <a:ext cx="11430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589383" y="382778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205731" y="198884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565900" y="2825115"/>
            <a:ext cx="23272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善于发现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感受美好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933700" y="1889125"/>
            <a:ext cx="35039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一夜秋雨后的早晨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33700" y="2825115"/>
            <a:ext cx="35039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上学路上的水泥道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86480" y="3827780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7" grpId="0" bldLvl="0" animBg="1"/>
      <p:bldP spid="48" grpId="0"/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59560" y="836930"/>
            <a:ext cx="548703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你认识下面这些树叶吗？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银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890" y="2204720"/>
            <a:ext cx="3100070" cy="3100070"/>
          </a:xfrm>
          <a:prstGeom prst="rect">
            <a:avLst/>
          </a:prstGeom>
        </p:spPr>
      </p:pic>
      <p:pic>
        <p:nvPicPr>
          <p:cNvPr id="4" name="图片 3" descr="竹叶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1835" y="2204720"/>
            <a:ext cx="2947670" cy="2190750"/>
          </a:xfrm>
          <a:prstGeom prst="rect">
            <a:avLst/>
          </a:prstGeom>
        </p:spPr>
      </p:pic>
      <p:pic>
        <p:nvPicPr>
          <p:cNvPr id="5" name="图片 4" descr="枫叶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2460" y="3880485"/>
            <a:ext cx="3874135" cy="2743835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94130" y="5513705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172460" y="5794375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205345" y="2204720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431731" y="184176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根据回忆填空。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3835" y="3243580"/>
            <a:ext cx="2102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金黄金黄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895" y="2747645"/>
            <a:ext cx="777621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两旁的法国梧桐树，掉下了一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）的叶子。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闪着雨珠的叶子，一掉下来，便（    ）地粘在（       ）的水泥道上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73969" y="419450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紧紧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50080" y="4194810"/>
            <a:ext cx="1457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6" grpId="0"/>
      <p:bldP spid="38" grpId="0"/>
      <p:bldP spid="39" grpId="0"/>
      <p:bldP spid="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照样子，说句话。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8840" y="2644775"/>
            <a:ext cx="732917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</a:pP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每一片法国梧桐树的落叶，都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像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一个金色的小巴掌，熨帖地、平展地粘在水泥道上。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518906" y="1912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留心观察一下你上下学路上的景色，动笔写一写，不要忘了用上课文中的修辞方法哦！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1120" y="384369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yìn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80496" y="161734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82642" y="161709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jīn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09548" y="15917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yuàn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院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46203" y="385688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28199" y="3843694"/>
            <a:ext cx="954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96266" y="38455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pái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3578" y="1591737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57853" y="1636346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uī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33620" y="161709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zé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37788" y="162873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3338" y="162873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：右部是见，不要写成贝。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字的捺变成点。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695" y="1941195"/>
            <a:ext cx="7056755" cy="396176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714545" y="383040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890550" y="383007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组词：泥巴  水泥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14390" y="33611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ní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82795" y="50615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890550" y="50618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组词：水晶  冰晶  亮晶晶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7105" y="44756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jīnɡ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1682160" y="266263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endParaRPr lang="zh-CN" altLang="zh-CN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0675" y="2078990"/>
            <a:ext cx="84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pū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0520" y="2662555"/>
            <a:ext cx="4627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组词：铺满  铺路  铺平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组词：紧紧  紧张  松紧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jǐn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院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组词：院墙  医院  学院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yuàn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组词：印刷  印刻  印象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yìn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组词：排列  排队  排山倒海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661" y="2022003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pái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组词：排列   列队   列车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485" y="327798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4945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组词：规则   规定   圆规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ɡuī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1965</Words>
  <Application>WPS 演示</Application>
  <PresentationFormat>全屏显示(4:3)</PresentationFormat>
  <Paragraphs>433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1162</cp:revision>
  <dcterms:created xsi:type="dcterms:W3CDTF">2017-05-17T10:13:00Z</dcterms:created>
  <dcterms:modified xsi:type="dcterms:W3CDTF">2018-06-28T04:20:34Z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