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60" r:id="rId2"/>
    <p:sldId id="350" r:id="rId3"/>
    <p:sldId id="348" r:id="rId4"/>
    <p:sldId id="349" r:id="rId5"/>
    <p:sldId id="262" r:id="rId6"/>
    <p:sldId id="351" r:id="rId7"/>
    <p:sldId id="331" r:id="rId8"/>
    <p:sldId id="352" r:id="rId9"/>
    <p:sldId id="353" r:id="rId10"/>
    <p:sldId id="288" r:id="rId11"/>
    <p:sldId id="357" r:id="rId12"/>
    <p:sldId id="358" r:id="rId13"/>
    <p:sldId id="359" r:id="rId14"/>
    <p:sldId id="360" r:id="rId15"/>
    <p:sldId id="361" r:id="rId16"/>
    <p:sldId id="362" r:id="rId17"/>
    <p:sldId id="363" r:id="rId18"/>
    <p:sldId id="364" r:id="rId19"/>
    <p:sldId id="365" r:id="rId20"/>
    <p:sldId id="366" r:id="rId21"/>
    <p:sldId id="367" r:id="rId22"/>
    <p:sldId id="368" r:id="rId23"/>
    <p:sldId id="382" r:id="rId24"/>
    <p:sldId id="383" r:id="rId25"/>
    <p:sldId id="335" r:id="rId26"/>
    <p:sldId id="369" r:id="rId27"/>
    <p:sldId id="370" r:id="rId28"/>
    <p:sldId id="371" r:id="rId29"/>
    <p:sldId id="372" r:id="rId30"/>
    <p:sldId id="373" r:id="rId31"/>
    <p:sldId id="374" r:id="rId32"/>
    <p:sldId id="375" r:id="rId33"/>
    <p:sldId id="376" r:id="rId34"/>
    <p:sldId id="330" r:id="rId35"/>
    <p:sldId id="384" r:id="rId36"/>
    <p:sldId id="389" r:id="rId37"/>
    <p:sldId id="343" r:id="rId38"/>
    <p:sldId id="385" r:id="rId39"/>
    <p:sldId id="390" r:id="rId40"/>
    <p:sldId id="344" r:id="rId41"/>
    <p:sldId id="386" r:id="rId42"/>
    <p:sldId id="391" r:id="rId43"/>
    <p:sldId id="345" r:id="rId44"/>
    <p:sldId id="387" r:id="rId45"/>
    <p:sldId id="392" r:id="rId46"/>
    <p:sldId id="346" r:id="rId47"/>
    <p:sldId id="388" r:id="rId48"/>
    <p:sldId id="393"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1866226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3902963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1988943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1732682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626598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5.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a:t>
            </a:r>
            <a:r>
              <a:rPr lang="zh-CN" altLang="en-US" b="1" dirty="0" smtClean="0">
                <a:latin typeface="黑体" panose="02010600030101010101" pitchFamily="2" charset="-122"/>
                <a:ea typeface="黑体" panose="02010600030101010101" pitchFamily="2" charset="-122"/>
              </a:rPr>
              <a:t>点三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807726"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7</a:t>
            </a:r>
            <a:r>
              <a:rPr lang="zh-CN" altLang="zh-CN" sz="1800" b="1" kern="1200" dirty="0" smtClean="0">
                <a:solidFill>
                  <a:srgbClr val="C00000"/>
                </a:solidFill>
                <a:effectLst/>
                <a:latin typeface="+mn-lt"/>
                <a:ea typeface="+mn-ea"/>
                <a:cs typeface="+mn-cs"/>
              </a:rPr>
              <a:t>　形象与情感题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分析形象</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把握思想情感</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2.emf"/><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5.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3.emf"/><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25.xml"/><Relationship Id="rId4" Type="http://schemas.openxmlformats.org/officeDocument/2006/relationships/slide" Target="slide10.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4.emf"/><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25.xml"/><Relationship Id="rId4" Type="http://schemas.openxmlformats.org/officeDocument/2006/relationships/slide" Target="slide10.xml"/></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image" Target="../media/image15.emf"/><Relationship Id="rId5" Type="http://schemas.openxmlformats.org/officeDocument/2006/relationships/package" Target="../embeddings/Microsoft_Word___4.docx"/><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image" Target="../media/image16.emf"/><Relationship Id="rId5" Type="http://schemas.openxmlformats.org/officeDocument/2006/relationships/package" Target="../embeddings/Microsoft_Word___5.docx"/><Relationship Id="rId4" Type="http://schemas.openxmlformats.org/officeDocument/2006/relationships/slide" Target="slide25.xml"/></Relationships>
</file>

<file path=ppt/slides/_rels/slide3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3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3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3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4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4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4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4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4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4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4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4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题点三　古代诗歌鉴赏</a:t>
            </a:r>
          </a:p>
        </p:txBody>
      </p:sp>
    </p:spTree>
    <p:extLst>
      <p:ext uri="{BB962C8B-B14F-4D97-AF65-F5344CB8AC3E}">
        <p14:creationId xmlns:p14="http://schemas.microsoft.com/office/powerpoint/2010/main" val="1878451494"/>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55552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一、鉴赏诗歌的形象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抓描写内容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找形象特点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联具体诗句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析情感作用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诗歌中的形象包括人物、事物和景物三类。人物形象又分为诗人自身形象和塑造的他人形象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事物形象即作者借以寄托情思的事物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多指借物咏怀诗的吟咏对象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景物形象即诗歌中描绘的自然景物和人文景物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又叫画面或意境。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形象在诗歌中一般是显性的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可以通过具体的诗句感知。鉴赏时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首先要抓住诗中描绘形象的那些诗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弄清其字面意义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再根据这些诗句展开适当的联想和想象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用自己的语言说明其特点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有时还要指出形象的意义或作者描写该形象寄寓的情感。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次韵柳通叟寄王文通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黄庭坚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故人昔有凌云赋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何意陆沉黄绶</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头白眼花行作吏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儿婚女嫁望还山。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心犹未死杯中物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春不能朱镜里颜。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寄语诸公肯湔祓</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割鸡</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令得近乡关。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黄绶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黄色的印绶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低级官吏的标志。</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湔祓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荐拔。</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割鸡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语出《论语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孔子到了子由作县宰的武城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闻弦歌之声。夫子莞尔而笑曰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割鸡焉用牛刀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割鸡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用作治理一县的代称。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从诗歌的题目看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这首诗是黄庭坚借柳通叟的诗韵与王文通的唱和诗。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黄庭坚常与一些怀才不遇之士结为莫逆之交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在一些赠答诗中展现他们的精神风貌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借以抒发抑郁不平之情。诗中所写就是他的形象。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首联写朋友才华横溢却沦落下僚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颔联写年事已高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迫于生计却还要奔走仕途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颈联写饮酒豪情仍在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但青春不再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尾联希望得到诸公引荐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能让自己在近乡之处做一个地方小官。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8160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97981881"/>
              </p:ext>
            </p:extLst>
          </p:nvPr>
        </p:nvGraphicFramePr>
        <p:xfrm>
          <a:off x="508000" y="2245699"/>
          <a:ext cx="8128000" cy="780180"/>
        </p:xfrm>
        <a:graphic>
          <a:graphicData uri="http://schemas.openxmlformats.org/presentationml/2006/ole">
            <mc:AlternateContent xmlns:mc="http://schemas.openxmlformats.org/markup-compatibility/2006">
              <mc:Choice xmlns:v="urn:schemas-microsoft-com:vml" Requires="v">
                <p:oleObj spid="_x0000_s4108" name="文档" r:id="rId6" imgW="3837032" imgH="368987" progId="Word.Document.12">
                  <p:embed/>
                </p:oleObj>
              </mc:Choice>
              <mc:Fallback>
                <p:oleObj name="文档" r:id="rId6" imgW="3837032" imgH="368987" progId="Word.Document.12">
                  <p:embed/>
                  <p:pic>
                    <p:nvPicPr>
                      <p:cNvPr id="0" name=""/>
                      <p:cNvPicPr/>
                      <p:nvPr/>
                    </p:nvPicPr>
                    <p:blipFill>
                      <a:blip r:embed="rId7"/>
                      <a:stretch>
                        <a:fillRect/>
                      </a:stretch>
                    </p:blipFill>
                    <p:spPr>
                      <a:xfrm>
                        <a:off x="508000" y="2245699"/>
                        <a:ext cx="8128000" cy="780180"/>
                      </a:xfrm>
                      <a:prstGeom prst="rect">
                        <a:avLst/>
                      </a:prstGeom>
                    </p:spPr>
                  </p:pic>
                </p:oleObj>
              </mc:Fallback>
            </mc:AlternateContent>
          </a:graphicData>
        </a:graphic>
      </p:graphicFrame>
      <p:sp>
        <p:nvSpPr>
          <p:cNvPr id="5" name="矩形 4"/>
          <p:cNvSpPr>
            <a:spLocks noChangeAspect="1"/>
          </p:cNvSpPr>
          <p:nvPr/>
        </p:nvSpPr>
        <p:spPr>
          <a:xfrm>
            <a:off x="508000" y="3030777"/>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有凌云赋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有才华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陆沉黄绶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官职低微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头白眼花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年龄老大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行作吏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奔走在外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儿婚女嫁望还山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被生活所逼迫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心犹未死杯中物</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饮酒依然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春不能朱镜里颜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韶华不再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令得近乡关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飘零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诗人的形象特点是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怀才不遇。从首联的对比中可以看出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才华横溢却沉沦于下等官吏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写出了人才的遭受埋没。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贫贱自守、不慕荣利。诗的颔联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写友人为官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实是迫于生计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非其本愿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可见生活困窘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无奈为之。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放旷不羁。诗歌的颈联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豪兴仍在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嗜酒不改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但朱颜不再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豪放中蕴含无限感慨。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抑郁不平。以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心犹未死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依据而论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貌似放达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心中却暗藏牢骚。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思归故乡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孤单凄凉。结尾一句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流露出飘零在外的孤单之情和依恋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景物形象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解答景物形象的题目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首先要根据重点词句展开联想和想象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用自己的语言再现自然图景或生活场景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再概括其氛围特点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揭示作者蕴含其中的思想感情。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0341"/>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金陵望汉江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汉江回万里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派作九龙盘</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横溃豁中国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崔嵬飞迅湍。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六帝沦亡后</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三吴不足观</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我君混区宇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垂拱众流安。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今日任公子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沧浪罢钓竿</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河的支流。长江在湖北、江西一带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分为很多支流。</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六帝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代指六朝。</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三吴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古吴地后分为三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即吴兴、吴郡、会稽。</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这两句的意思是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当今任公子已无须垂钓了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因为江海中已无巨鱼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比喻已无危害国家的巨寇。任公子是《庄子》中的传说人物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他用很大的钓钩和极多的食饵钓起一条巨大的鱼。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这是一首写景抒情诗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写的是诗人在金陵观看汉江时的景象。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唐代著名的浪漫主义诗人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其诗歌特点是雄奇豪放。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诗歌的前四句写了汉江的浩大气势和不可羁勒的特点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五至八句赞美了唐一统天下后的太平景象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最后两句借任公子垂钓的典故显示了自己英雄无用武之地的遗憾。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9852710"/>
      </p:ext>
    </p:extLst>
  </p:cSld>
  <p:clrMapOvr>
    <a:masterClrMapping/>
  </p:clrMapOvr>
  <mc:AlternateContent xmlns:mc="http://schemas.openxmlformats.org/markup-compatibility/2006">
    <mc:Choice xmlns:p14="http://schemas.microsoft.com/office/powerpoint/2010/main"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43220"/>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62682089"/>
              </p:ext>
            </p:extLst>
          </p:nvPr>
        </p:nvGraphicFramePr>
        <p:xfrm>
          <a:off x="508000" y="2307316"/>
          <a:ext cx="8128000" cy="780180"/>
        </p:xfrm>
        <a:graphic>
          <a:graphicData uri="http://schemas.openxmlformats.org/presentationml/2006/ole">
            <mc:AlternateContent xmlns:mc="http://schemas.openxmlformats.org/markup-compatibility/2006">
              <mc:Choice xmlns:v="urn:schemas-microsoft-com:vml" Requires="v">
                <p:oleObj spid="_x0000_s7180" name="文档" r:id="rId6" imgW="3837032" imgH="368987" progId="Word.Document.12">
                  <p:embed/>
                </p:oleObj>
              </mc:Choice>
              <mc:Fallback>
                <p:oleObj name="文档" r:id="rId6" imgW="3837032" imgH="368987" progId="Word.Document.12">
                  <p:embed/>
                  <p:pic>
                    <p:nvPicPr>
                      <p:cNvPr id="0" name=""/>
                      <p:cNvPicPr/>
                      <p:nvPr/>
                    </p:nvPicPr>
                    <p:blipFill>
                      <a:blip r:embed="rId7"/>
                      <a:stretch>
                        <a:fillRect/>
                      </a:stretch>
                    </p:blipFill>
                    <p:spPr>
                      <a:xfrm>
                        <a:off x="508000" y="2307316"/>
                        <a:ext cx="8128000" cy="780180"/>
                      </a:xfrm>
                      <a:prstGeom prst="rect">
                        <a:avLst/>
                      </a:prstGeom>
                    </p:spPr>
                  </p:pic>
                </p:oleObj>
              </mc:Fallback>
            </mc:AlternateContent>
          </a:graphicData>
        </a:graphic>
      </p:graphicFrame>
      <p:sp>
        <p:nvSpPr>
          <p:cNvPr id="6" name="矩形 5"/>
          <p:cNvSpPr>
            <a:spLocks noChangeAspect="1"/>
          </p:cNvSpPr>
          <p:nvPr/>
        </p:nvSpPr>
        <p:spPr>
          <a:xfrm>
            <a:off x="508000" y="3108175"/>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一、二句中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九龙盘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汉江水势浩渺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一泻万里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支流众多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流域广大。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三、四句中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豁中国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飞迅湍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景象阔大。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开头这样写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下文有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众流安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对比反衬。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诗歌描写了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名词短语、形容词短语、动词短语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的景象。通过描写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888901"/>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001510"/>
            <a:ext cx="205056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梳理</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03.eps" descr="id:2147489506;FounderCES"/>
          <p:cNvPicPr/>
          <p:nvPr/>
        </p:nvPicPr>
        <p:blipFill>
          <a:blip r:embed="rId2"/>
          <a:stretch>
            <a:fillRect/>
          </a:stretch>
        </p:blipFill>
        <p:spPr>
          <a:xfrm>
            <a:off x="640860" y="1509771"/>
            <a:ext cx="8107603" cy="5180007"/>
          </a:xfrm>
          <a:prstGeom prst="rect">
            <a:avLst/>
          </a:prstGeom>
        </p:spPr>
      </p:pic>
    </p:spTree>
    <p:extLst>
      <p:ext uri="{BB962C8B-B14F-4D97-AF65-F5344CB8AC3E}">
        <p14:creationId xmlns:p14="http://schemas.microsoft.com/office/powerpoint/2010/main" val="1973581107"/>
      </p:ext>
    </p:extLst>
  </p:cSld>
  <p:clrMapOvr>
    <a:masterClrMapping/>
  </p:clrMapOvr>
  <mc:AlternateContent xmlns:mc="http://schemas.openxmlformats.org/markup-compatibility/2006">
    <mc:Choice xmlns:p14="http://schemas.microsoft.com/office/powerpoint/2010/main" Requires="p14">
      <p:transition spd="slow" p14:dur="2000">
        <p:pull/>
      </p:transition>
    </mc:Choice>
    <mc:Fallback>
      <p:transition spd="slow">
        <p:pull/>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这四句描写了江水万流横溃、水势浩瀚、气势宏大的景象。作者以此为下文颂扬盛唐天下一家、国运兴盛积蓄气势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有利于突出诗的主旨。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9481474"/>
      </p:ext>
    </p:extLst>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事物形象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诗歌中的事物形象多指咏物诗中的歌咏对象或写景诗的个别意象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对事物形象的鉴赏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在方法上与人物形象相似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首先是从诗句中找出具体的描写词句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体会其品格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有时还要注意其是否具有象征意义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是不是诗人自我形象的物化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以及这一形象包含的情感或起到的作用。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9748297"/>
      </p:ext>
    </p:extLst>
  </p:cSld>
  <p:clrMapOvr>
    <a:masterClrMapping/>
  </p:clrMapOvr>
  <mc:AlternateContent xmlns:mc="http://schemas.openxmlformats.org/markup-compatibility/2006">
    <mc:Choice xmlns:p14="http://schemas.microsoft.com/office/powerpoint/2010/main"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74982"/>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咏孤石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高丽定法师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迥石直生空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平湖四望通。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岩根恒洒浪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树杪镇摇风。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偃流还渍影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侵霞更上红。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独拔群峰外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孤秀白云</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这是一首咏物诗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吟咏的对象是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作者的身份是法师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可以联想诗歌可能写的是一种独来独往的超脱凡俗的形象。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孤石挺拔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直指天空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境界开阔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一望无余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下激上摇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根基不动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倒映清流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浴霞沐彩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独拔群峰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高入白云</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6815328"/>
      </p:ext>
    </p:extLst>
  </p:cSld>
  <p:clrMapOvr>
    <a:masterClrMapping/>
  </p:clrMapOvr>
  <mc:AlternateContent xmlns:mc="http://schemas.openxmlformats.org/markup-compatibility/2006">
    <mc:Choice xmlns:p14="http://schemas.microsoft.com/office/powerpoint/2010/main"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160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094816060"/>
              </p:ext>
            </p:extLst>
          </p:nvPr>
        </p:nvGraphicFramePr>
        <p:xfrm>
          <a:off x="508000" y="2245699"/>
          <a:ext cx="8128000" cy="1150094"/>
        </p:xfrm>
        <a:graphic>
          <a:graphicData uri="http://schemas.openxmlformats.org/presentationml/2006/ole">
            <mc:AlternateContent xmlns:mc="http://schemas.openxmlformats.org/markup-compatibility/2006">
              <mc:Choice xmlns:v="urn:schemas-microsoft-com:vml" Requires="v">
                <p:oleObj spid="_x0000_s26629" name="文档" r:id="rId6" imgW="3837032" imgH="542141" progId="Word.Document.12">
                  <p:embed/>
                </p:oleObj>
              </mc:Choice>
              <mc:Fallback>
                <p:oleObj name="文档" r:id="rId6" imgW="3837032" imgH="542141" progId="Word.Document.12">
                  <p:embed/>
                  <p:pic>
                    <p:nvPicPr>
                      <p:cNvPr id="0" name=""/>
                      <p:cNvPicPr/>
                      <p:nvPr/>
                    </p:nvPicPr>
                    <p:blipFill>
                      <a:blip r:embed="rId7"/>
                      <a:stretch>
                        <a:fillRect/>
                      </a:stretch>
                    </p:blipFill>
                    <p:spPr>
                      <a:xfrm>
                        <a:off x="508000" y="2245699"/>
                        <a:ext cx="8128000" cy="1150094"/>
                      </a:xfrm>
                      <a:prstGeom prst="rect">
                        <a:avLst/>
                      </a:prstGeom>
                    </p:spPr>
                  </p:pic>
                </p:oleObj>
              </mc:Fallback>
            </mc:AlternateContent>
          </a:graphicData>
        </a:graphic>
      </p:graphicFrame>
      <p:sp>
        <p:nvSpPr>
          <p:cNvPr id="7" name="矩形 6"/>
          <p:cNvSpPr>
            <a:spLocks noChangeAspect="1"/>
          </p:cNvSpPr>
          <p:nvPr/>
        </p:nvSpPr>
        <p:spPr>
          <a:xfrm>
            <a:off x="508000" y="3427040"/>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迥石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直生空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挺拔、高耸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岩根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树杪</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恒洒浪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镇摇风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有魄力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秀奇。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585649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事物形象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3349066"/>
      </p:ext>
    </p:extLst>
  </p:cSld>
  <p:clrMapOvr>
    <a:masterClrMapping/>
  </p:clrMapOvr>
  <mc:AlternateContent xmlns:mc="http://schemas.openxmlformats.org/markup-compatibility/2006">
    <mc:Choice xmlns:p14="http://schemas.microsoft.com/office/powerpoint/2010/main"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孤石是诗人自我的写照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它拔地而起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直插云霄。诗歌首句直接点出了孤石的傲岸独行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第二句则是借助衬托的手法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从平湖的角度侧面烘托出孤石的孤高雄姿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诗歌的最后两句直接点明了孤石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是诗人自我品格的象征。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1802856"/>
      </p:ext>
    </p:extLst>
  </p:cSld>
  <p:clrMapOvr>
    <a:masterClrMapping/>
  </p:clrMapOvr>
  <mc:AlternateContent xmlns:mc="http://schemas.openxmlformats.org/markup-compatibility/2006">
    <mc:Choice xmlns:p14="http://schemas.microsoft.com/office/powerpoint/2010/main"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二、鉴赏诗歌的情感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找情语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析感情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诗歌的思想感情和作者的观点态度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就是诗人用诗化的语言所表现出来的作者的思想感情、生活态度、个人理想和政治倾向等。对诗歌的思想感情和作者的观点态度的评价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就是理解诗歌所表现的思想内容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把握其情感基调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评判其社会价值。诗歌的思想情感和观点态度与诗歌的题材、作者的时代与经历、所写的景物与人物密切相关。因此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对诗歌情感的鉴赏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重点是把握诗歌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表现了什么思想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抒发了怎样的感情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体现了怎样的人生态度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概括情感变化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诗歌的情感因诗歌的题材不同而不同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即使是同一题材的诗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诗人的情感也会随着所见所闻所思而发生变化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对诗歌情感的把握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除关注诗歌的题材外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更要关注诗歌具体写了什么。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阅读下面的元曲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水仙子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舟中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孙周卿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孤舟夜泊洞庭边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灯火青荧对客船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朔风吹老梅花片。推开篷雪满天。诗豪与风雪争先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雪片与风鏖战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诗和雪缴缠。一笑琅然。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这是一首元曲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可初步推知是写舟中所见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属于写景抒情的诗歌。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前三句写孤舟夜泊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灯火独对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北风吹雪。是凄凉景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孤单情。接下来的四句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写诗人情因雪激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雪片与风鏖战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诗和雪缴缠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既豪迈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又悲壮。结尾一句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一笑琅然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乐观之情自现。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454340"/>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084678556"/>
              </p:ext>
            </p:extLst>
          </p:nvPr>
        </p:nvGraphicFramePr>
        <p:xfrm>
          <a:off x="508000" y="2318436"/>
          <a:ext cx="8128000" cy="780180"/>
        </p:xfrm>
        <a:graphic>
          <a:graphicData uri="http://schemas.openxmlformats.org/presentationml/2006/ole">
            <mc:AlternateContent xmlns:mc="http://schemas.openxmlformats.org/markup-compatibility/2006">
              <mc:Choice xmlns:v="urn:schemas-microsoft-com:vml" Requires="v">
                <p:oleObj spid="_x0000_s13324" name="文档" r:id="rId5" imgW="3837032" imgH="368987" progId="Word.Document.12">
                  <p:embed/>
                </p:oleObj>
              </mc:Choice>
              <mc:Fallback>
                <p:oleObj name="文档" r:id="rId5" imgW="3837032" imgH="368987" progId="Word.Document.12">
                  <p:embed/>
                  <p:pic>
                    <p:nvPicPr>
                      <p:cNvPr id="0" name=""/>
                      <p:cNvPicPr/>
                      <p:nvPr/>
                    </p:nvPicPr>
                    <p:blipFill>
                      <a:blip r:embed="rId6"/>
                      <a:stretch>
                        <a:fillRect/>
                      </a:stretch>
                    </p:blipFill>
                    <p:spPr>
                      <a:xfrm>
                        <a:off x="508000" y="2318436"/>
                        <a:ext cx="8128000" cy="780180"/>
                      </a:xfrm>
                      <a:prstGeom prst="rect">
                        <a:avLst/>
                      </a:prstGeom>
                    </p:spPr>
                  </p:pic>
                </p:oleObj>
              </mc:Fallback>
            </mc:AlternateContent>
          </a:graphicData>
        </a:graphic>
      </p:graphicFrame>
      <p:sp>
        <p:nvSpPr>
          <p:cNvPr id="6" name="矩形 5"/>
          <p:cNvSpPr>
            <a:spLocks noChangeAspect="1"/>
          </p:cNvSpPr>
          <p:nvPr/>
        </p:nvSpPr>
        <p:spPr>
          <a:xfrm>
            <a:off x="508000" y="3119295"/>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灯火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孤独、漂泊、羁旅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朔风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梅花片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凄凉、寒冷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诗豪与风雪争先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雪片与风鏖战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惊喜、诗兴大发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一笑琅然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愉悦、豪迈、旷达。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某某句表现诗人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某某句表现诗人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某某句表现诗人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pull dir="l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孤舟夜泊、青荧客船、朔风等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表现了作者的孤独之感、羁旅之思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漫天飞雪激发了作者的创作豪情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风雪鏖战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与风雪争先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又与雪缴缠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表现了作者啸傲孤独与风雪的豪迈气概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一笑琅然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抒发了作者战胜困境的快意和乐观旷达的情怀。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3300191"/>
      </p:ext>
    </p:extLst>
  </p:cSld>
  <p:clrMapOvr>
    <a:masterClrMapping/>
  </p:clrMapOvr>
  <p:transition spd="slow">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7</a:t>
            </a:r>
            <a:r>
              <a:rPr lang="zh-CN" altLang="zh-CN" dirty="0"/>
              <a:t>　形象与情感题</a:t>
            </a:r>
            <a:r>
              <a:rPr lang="en-US" altLang="zh-CN" dirty="0"/>
              <a:t>:</a:t>
            </a:r>
            <a:r>
              <a:rPr lang="zh-CN" altLang="zh-CN" dirty="0"/>
              <a:t/>
            </a:r>
            <a:br>
              <a:rPr lang="zh-CN" altLang="zh-CN" dirty="0"/>
            </a:br>
            <a:r>
              <a:rPr lang="en-US" altLang="zh-CN" dirty="0" smtClean="0"/>
              <a:t>       </a:t>
            </a:r>
            <a:r>
              <a:rPr lang="zh-CN" altLang="zh-CN" dirty="0" smtClean="0"/>
              <a:t>分析</a:t>
            </a:r>
            <a:r>
              <a:rPr lang="zh-CN" altLang="zh-CN" dirty="0"/>
              <a:t>形象</a:t>
            </a:r>
            <a:r>
              <a:rPr lang="en-US" altLang="zh-CN" dirty="0"/>
              <a:t>,</a:t>
            </a:r>
            <a:r>
              <a:rPr lang="zh-CN" altLang="zh-CN" dirty="0"/>
              <a:t>把握思想情感</a:t>
            </a:r>
          </a:p>
        </p:txBody>
      </p:sp>
    </p:spTree>
    <p:extLst>
      <p:ext uri="{BB962C8B-B14F-4D97-AF65-F5344CB8AC3E}">
        <p14:creationId xmlns:p14="http://schemas.microsoft.com/office/powerpoint/2010/main" val="1256779752"/>
      </p:ext>
    </p:extLst>
  </p:cSld>
  <p:clrMapOvr>
    <a:masterClrMapping/>
  </p:clrMapOvr>
  <p:transition spd="slow">
    <p:split orient="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0556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对诗歌的思想内容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都要着眼于诗歌的整体。对题目、题材类型、作者写作时的个人境况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试题往往在注解中有提示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与时代背景都必须考虑到。然后再琢磨诗歌中的词句、景物、形象、表达技巧等。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阅读下面一首宋诗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被酒独行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遍至子云、威、徽、先觉四黎之舍三首</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总角黎家三四童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口吹葱叶送迎翁</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莫作天涯万里意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溪边自有舞雩风。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被酒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刚喝过酒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带着醉意。四黎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子云、威、徽、先觉四人都是海南黎族人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姓黎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苏轼自称。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56640"/>
      </p:ext>
    </p:extLst>
  </p:cSld>
  <p:clrMapOvr>
    <a:masterClrMapping/>
  </p:clrMapOvr>
  <p:transition spd="slow">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诗人饮酒后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到子云、威、徽、先觉四个黎族青年的住处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想必是看学生的生活与学习。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作者是著名的豪放派大词人苏轼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曾被流放海南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但不为贬谪所悲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随遇而安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人生豁达。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三四个才总角的学童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看到诗人的到来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口吹葱叶相迎。诗人虽被流放到万里之外的天涯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但看到黎族百姓的热情欢迎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一下子想起了孔子和曾点的那段话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春服既成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冠者五六人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童子六七人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浴乎沂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风乎舞雩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咏而归。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何等逍遥自在。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从注释看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这是苏轼被贬海南后的作品。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249795"/>
      </p:ext>
    </p:extLst>
  </p:cSld>
  <p:clrMapOvr>
    <a:masterClrMapping/>
  </p:clrMapOvr>
  <p:transition spd="slow">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47512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538480632"/>
              </p:ext>
            </p:extLst>
          </p:nvPr>
        </p:nvGraphicFramePr>
        <p:xfrm>
          <a:off x="508000" y="2349609"/>
          <a:ext cx="8128000" cy="1563723"/>
        </p:xfrm>
        <a:graphic>
          <a:graphicData uri="http://schemas.openxmlformats.org/presentationml/2006/ole">
            <mc:AlternateContent xmlns:mc="http://schemas.openxmlformats.org/markup-compatibility/2006">
              <mc:Choice xmlns:v="urn:schemas-microsoft-com:vml" Requires="v">
                <p:oleObj spid="_x0000_s17420" name="文档" r:id="rId5" imgW="3837032" imgH="738334" progId="Word.Document.12">
                  <p:embed/>
                </p:oleObj>
              </mc:Choice>
              <mc:Fallback>
                <p:oleObj name="文档" r:id="rId5" imgW="3837032" imgH="738334" progId="Word.Document.12">
                  <p:embed/>
                  <p:pic>
                    <p:nvPicPr>
                      <p:cNvPr id="0" name=""/>
                      <p:cNvPicPr/>
                      <p:nvPr/>
                    </p:nvPicPr>
                    <p:blipFill>
                      <a:blip r:embed="rId6"/>
                      <a:stretch>
                        <a:fillRect/>
                      </a:stretch>
                    </p:blipFill>
                    <p:spPr>
                      <a:xfrm>
                        <a:off x="508000" y="2349609"/>
                        <a:ext cx="8128000" cy="1563723"/>
                      </a:xfrm>
                      <a:prstGeom prst="rect">
                        <a:avLst/>
                      </a:prstGeom>
                    </p:spPr>
                  </p:pic>
                </p:oleObj>
              </mc:Fallback>
            </mc:AlternateContent>
          </a:graphicData>
        </a:graphic>
      </p:graphicFrame>
      <p:sp>
        <p:nvSpPr>
          <p:cNvPr id="7" name="矩形 6"/>
          <p:cNvSpPr>
            <a:spLocks noChangeAspect="1"/>
          </p:cNvSpPr>
          <p:nvPr/>
        </p:nvSpPr>
        <p:spPr>
          <a:xfrm>
            <a:off x="508000" y="3923394"/>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作者的思想</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从高中课本中的《赤壁赋》《念奴娇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赤壁怀古》等可知苏轼的生平经历和思想特征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逍遥自在、随遇而安、积极乐观。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本诗内容</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天涯万里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宦海漂泊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人生遭受重大挫折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但黎族青年热情相待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莫作天涯万里意</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18596124"/>
      </p:ext>
    </p:extLst>
  </p:cSld>
  <p:clrMapOvr>
    <a:masterClrMapping/>
  </p:clrMapOvr>
  <p:transition spd="slow">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916832"/>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诗歌通过描写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的情感</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诗人被流放到万里之遥的天涯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处境艰难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但由于受到佛道思想的影响和黎族百姓的热情欢迎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因此表现出曾点曾经具有的那种逍遥自在、随遇而安的人生态度。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诗人被流放到万里之遥的天涯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处境艰难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但由于受到儒家思想的影响和黎族百姓的热情欢迎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因此仍然向往曾点描述的礼乐之治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表现出积极乐观的人生态度</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6769242"/>
      </p:ext>
    </p:extLst>
  </p:cSld>
  <p:clrMapOvr>
    <a:masterClrMapping/>
  </p:clrMapOvr>
  <p:transition spd="slow">
    <p:split orient="vert"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送崔融</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杜审言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君王行出将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书记远从征。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祖帐连河阙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军麾动洛城。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旌旃朝朔气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笳吹夜边声。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坐觉</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烟尘扫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秋风古北平</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崔融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杜审言的友人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时任节度使书记官。</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坐觉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安坐军中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运筹帷幄。</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北平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郡名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此处泛指北方边地。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2" name="矩形 1"/>
          <p:cNvSpPr>
            <a:spLocks noChangeAspect="1"/>
          </p:cNvSpPr>
          <p:nvPr/>
        </p:nvSpPr>
        <p:spPr>
          <a:xfrm>
            <a:off x="508000" y="1948073"/>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笳吹夜边声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与范仲淹《渔家傲》中的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四面边声连角起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二者各有什么特点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其作用是</a:t>
            </a:r>
            <a:r>
              <a:rPr lang="zh-CN" altLang="zh-CN" sz="2200" dirty="0" smtClean="0">
                <a:solidFill>
                  <a:srgbClr val="000000"/>
                </a:solidFill>
                <a:latin typeface="Times New Roman" panose="02020603050405020304" pitchFamily="18" charset="0"/>
                <a:cs typeface="Times New Roman" panose="02020603050405020304" pitchFamily="18" charset="0"/>
              </a:rPr>
              <a:t>什么</a:t>
            </a:r>
            <a:r>
              <a:rPr lang="en-US" altLang="zh-CN" sz="2200" dirty="0" smtClean="0">
                <a:solidFill>
                  <a:srgbClr val="000000"/>
                </a:solidFill>
                <a:latin typeface="Times New Roman" panose="02020603050405020304" pitchFamily="18" charset="0"/>
                <a:cs typeface="Times New Roman" panose="02020603050405020304" pitchFamily="18" charset="0"/>
              </a:rPr>
              <a:t>?</a:t>
            </a:r>
          </a:p>
        </p:txBody>
      </p:sp>
      <p:sp>
        <p:nvSpPr>
          <p:cNvPr id="4" name="矩形 3"/>
          <p:cNvSpPr>
            <a:spLocks noChangeAspect="1"/>
          </p:cNvSpPr>
          <p:nvPr/>
        </p:nvSpPr>
        <p:spPr>
          <a:xfrm>
            <a:off x="508000" y="281514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此题考查鉴赏诗歌的意象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要注意结合具体的语境。此处是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笳吹夜边声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结合前面的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朔气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、胡笳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可见苍凉、悲壮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而《渔家傲》中的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所在语境是连成一片的军号声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故而高昂豪壮。两者都具有渲染气氛的作用。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后者豪壮。作用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前者渲染了悲凉的气氛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为抒发戍边将士思乡与忧国的悲慨之情做铺垫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后者渲染了军营整肃的氛围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衬托出士气的高昂。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6815396"/>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5" name="矩形 4"/>
          <p:cNvSpPr>
            <a:spLocks noChangeAspect="1"/>
          </p:cNvSpPr>
          <p:nvPr/>
        </p:nvSpPr>
        <p:spPr>
          <a:xfrm>
            <a:off x="508000" y="142688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这首送别诗表达了作者怎样的思想感情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请结合全诗简要分析。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3094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此诗是杜审言为好友崔融而作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崔融时任唐代节度使书记官。一、二句以叙事方式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写友人奉命随行远征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交代送别的原因。三、四句写送别的场面气魄宏大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阵势壮观。后四句写诗人设想大军到达边境后的情境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并推想此去必然扫平叛军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表达了诗人对崔融的鼓励与祝愿。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表达对战争必胜的信心和对友人荡平敌寇的鼓励和祝愿。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或表达作者建功立业的渴望、对国家安定的期盼、对友人军事才华的赞美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颔联描绘饯行的隆重和出征时军威的雄壮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颈联想象军营行军驻屯的整肃和警惕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暗示战斗必将胜利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尾联想象友人运筹帷幄的雄姿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展望荡平敌寇的情景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表现出对友人的鼓励和祝愿。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4046178"/>
      </p:ext>
    </p:extLst>
  </p:cSld>
  <p:clrMapOvr>
    <a:masterClrMapping/>
  </p:clrMapOvr>
  <mc:AlternateContent xmlns:mc="http://schemas.openxmlformats.org/markup-compatibility/2006">
    <mc:Choice xmlns:p14="http://schemas.microsoft.com/office/powerpoint/2010/main" Requires="p14">
      <p:transition spd="slow" p14:dur="14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闲居遣怀十首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身外无徭役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开门百事闲。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倚松听唳鹤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策杖望秋山。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萍任连池绿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苔从匝地斑。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料无车马客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何必扫柴关。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姚合是玄宗时宰相姚崇的曾孙。历官武功主簿、富平尉、万年尉。宝应中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除监察御史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迁户部员外郎。出为金州刺史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改杭州刺史。后拜刑部郎中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迁户部郎中、谏议大夫、给事中。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57757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诗的颔联、颈联写景有何特点</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044176"/>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本题考查写景的特点。首先应该考虑写景的角度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由远及近、由上到下、景物的色彩、视觉听觉、动静、虚实等。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倚松听唳鹤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策杖望秋山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中鹤的鸣叫声属于动态描写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反衬的是环境的安静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字写出视野远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是远景描写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是静态的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可见这里采取了动静结合的写法。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萍任连池绿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苔从匝地斑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中浮萍、青苔也是有动有静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动静结合。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主要运用了以动衬静、动静结合的表现手法。</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颔联的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唳鹤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衬托出松林的幽静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诗中的秋山、萍绿、青苔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写静态的景物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更是环境幽静的体现。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4500602"/>
      </p:ext>
    </p:extLst>
  </p:cSld>
  <p:clrMapOvr>
    <a:masterClrMapping/>
  </p:clrMapOvr>
  <mc:AlternateContent xmlns:mc="http://schemas.openxmlformats.org/markup-compatibility/2006">
    <mc:Choice xmlns:p14="http://schemas.microsoft.com/office/powerpoint/2010/main"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5" name="矩形 4"/>
          <p:cNvSpPr>
            <a:spLocks noChangeAspect="1"/>
          </p:cNvSpPr>
          <p:nvPr/>
        </p:nvSpPr>
        <p:spPr>
          <a:xfrm>
            <a:off x="508000" y="1360821"/>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这首诗表达了作者怎样的思想感情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请结合内容分析。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806997"/>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分析诗人的情感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要关注诗词之后的注解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由注解可知诗人历任各种官职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是一个长期处于官场的人。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身外无徭役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开门百事闲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写自己内心闲暇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没有徭役缠身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同时也表达对百姓深受徭役之苦的同情。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倚松听唳鹤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策杖望秋山。萍任连池绿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苔从匝地斑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写自己居住的环境清幽雅致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表达的是对这种田园生活的喜爱。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料无车马客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何必扫柴关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再次印证了对官场往来的厌恶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对隐居生活的向往之情。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这首诗表达了作者对黑暗现实的不满、对官场生活的厌恶和对隐逸生活的向往之情。</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首联写没有徭役的烦扰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实则突出表达作者对统治者盘剥百姓的厌恶之情。</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尾联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料无车马客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写没有人事官场往来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其实是对官场生活的憎恶。同时也写出了作者对隐居生活的喜爱。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5968134"/>
      </p:ext>
    </p:extLst>
  </p:cSld>
  <p:clrMapOvr>
    <a:masterClrMapping/>
  </p:clrMapOvr>
  <mc:AlternateContent xmlns:mc="http://schemas.openxmlformats.org/markup-compatibility/2006">
    <mc:Choice xmlns:p14="http://schemas.microsoft.com/office/powerpoint/2010/main" Requires="p14">
      <p:transition spd="slow" p14:dur="14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诗歌中的形象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是指诗歌作品创造出来的生动具体、寄寓了作者思想感情的艺术形象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包括人物形象、事物形象和景物形象。鉴赏古代诗歌的形象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就是把握其特征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品味其内涵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探寻其象征意义或社会意义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进而理解作者融注在特定形象中的思想感情。诗歌的形象和情感密不可分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分析形象的目的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很多时候是为了把握作者的情感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把握作者的情感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有时也要关注作者塑造了怎样的形象。形象题和情感题是诗歌的常考热点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需要给予充分的关注。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望行人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自从江树秋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日日望江楼。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梦见离珠浦</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书来在桂州。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不同鱼比目</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终恨水分流。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久不开明镜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多应是白头。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珠浦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在广西南部。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鱼比目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比目鱼。双眼在一侧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常喻形影不离的夫妻。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69918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处于怎样的生活状态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作者是如何表现的</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4162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此题考查诗中的人物形象。从诗歌的题目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望行人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诗歌写的是家中妻子对远行人的思念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日日望江楼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是说远行人在外奔波。颔联集中写远行人在外的情况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刚刚梦见他离开珠浦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梦醒却收到他来自桂州的书信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说明远行人漂泊不定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没有安生之时。据此分析即可。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在四处漂泊。颔联写妻子梦见丈夫离开珠浦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却收到从桂州写来的书信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连梦都追不上丈夫的行踪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以此表现出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漂泊不定的生活状态。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5508440"/>
      </p:ext>
    </p:extLst>
  </p:cSld>
  <p:clrMapOvr>
    <a:masterClrMapping/>
  </p:clrMapOvr>
  <mc:AlternateContent xmlns:mc="http://schemas.openxmlformats.org/markup-compatibility/2006">
    <mc:Choice xmlns:p14="http://schemas.microsoft.com/office/powerpoint/2010/main" Requires="p14">
      <p:transition spd="slow" p14:dur="14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91683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结合全诗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简要分析诗中表现了女主人公哪些思想感情。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98162"/>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此题考查鉴赏诗歌的情感。从首联看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表达了对丈夫的思念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从颔联看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表达了对丈夫奔走在外的牵挂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终恨水分流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表达了对夫妻天各一方的怨恨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最后一联写自己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久不开明镜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无心梳妆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多应是白头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表现了愁思之深。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一、二两联通过对日日登楼远眺和梦中见到丈夫的描写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表现其对丈夫强烈的思念、牵挂之情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三、四两联通过心理描写、细节描写表现其对夫妻长期分离的怨恨、愁苦之情。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819496"/>
      </p:ext>
    </p:extLst>
  </p:cSld>
  <p:clrMapOvr>
    <a:masterClrMapping/>
  </p:clrMapOvr>
  <mc:AlternateContent xmlns:mc="http://schemas.openxmlformats.org/markup-compatibility/2006">
    <mc:Choice xmlns:p14="http://schemas.microsoft.com/office/powerpoint/2010/main" Requires="p14">
      <p:transition spd="slow" p14:dur="14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游栖霞寺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李建勋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养花天气近平分</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瘦马来敲白下</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晓色未开山意远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春容犹淡月华昏。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琅琊</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冷落存遗迹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篱舍稀疏带旧村。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此地几经人聚散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只今王谢独名存。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平分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春分节气。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白下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南京的别称。</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琅琊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六朝时南京设琅琊郡。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84482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中间两联描绘了一幅怎样的画面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在诗中有什么作用</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287263"/>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此题考查鉴赏景物的形象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要抓住关键词句体会。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晓色未开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春容犹淡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说明是早春清晨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朦胧的月下景色。遗迹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旧村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稀疏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是萧条残破之景。诗歌中的景物描写是为抒情做铺垫的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结合尾联的情感可以看出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这是渲染铺垫。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中间两联描绘了一幅冷落萧条的春景图。天还未亮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月色朦胧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春意未显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篱舍旧村稀疏。描绘了满目萧条的景象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营造了凄凉的氛围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为尾联抒发感慨做铺垫。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0088570"/>
      </p:ext>
    </p:extLst>
  </p:cSld>
  <p:clrMapOvr>
    <a:masterClrMapping/>
  </p:clrMapOvr>
  <mc:AlternateContent xmlns:mc="http://schemas.openxmlformats.org/markup-compatibility/2006">
    <mc:Choice xmlns:p14="http://schemas.microsoft.com/office/powerpoint/2010/main" Requires="p14">
      <p:transition spd="slow" p14:dur="14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91683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尾联表达了作者怎样的思想感情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90008"/>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诗歌的尾联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此地几经人聚散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只今王谢独名存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这里几经人事变迁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已是物是人非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就连原来显赫一时的王家与谢家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也只是名姓独存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其他一切早已不存在了。表达的是人世沧桑、昔盛今衰的苍凉之感。符合这个意思即可。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人事几经变迁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昔日繁华不再。表达了诗人对世事沧桑、昔盛今衰的无限感慨。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2400853"/>
      </p:ext>
    </p:extLst>
  </p:cSld>
  <p:clrMapOvr>
    <a:masterClrMapping/>
  </p:clrMapOvr>
  <mc:AlternateContent xmlns:mc="http://schemas.openxmlformats.org/markup-compatibility/2006">
    <mc:Choice xmlns:p14="http://schemas.microsoft.com/office/powerpoint/2010/main" Requires="p14">
      <p:transition spd="slow" p14:dur="14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叹</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壮心久零落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白首寄人间。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天下兵常斗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江东客</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穷猿号雨雪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老马怯</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武德开元</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苍生岂重攀。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此诗为杜甫晚年的作品。</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江东客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诗人自称。</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一作望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一作泣。</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武德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唐高祖的年号。开元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唐玄宗的年号。武德至开元时期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是唐朝治理最好的时期。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1308395"/>
      </p:ext>
    </p:extLst>
  </p:cSld>
  <p:clrMapOvr>
    <a:masterClrMapping/>
  </p:clrMapOvr>
  <mc:AlternateContent xmlns:mc="http://schemas.openxmlformats.org/markup-compatibility/2006">
    <mc:Choice xmlns:p14="http://schemas.microsoft.com/office/powerpoint/2010/main"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4" name="矩形 3"/>
          <p:cNvSpPr>
            <a:spLocks noChangeAspect="1"/>
          </p:cNvSpPr>
          <p:nvPr/>
        </p:nvSpPr>
        <p:spPr>
          <a:xfrm>
            <a:off x="508000" y="158605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诗的第二联描写了诗人怎样的处境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两个意象具有怎样的表达效果</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440050"/>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第二联写了当时国家尚处于战乱之中的形势和诗人自己的处境。可结合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江东客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一词的注释理解。在第三联中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字修饰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字修饰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穷猿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都是诗人自己的写照。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号雨雪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怯关山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都是诗人老年穷愁处境的写照。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第二联描写了诗人处于战乱之中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客居在外不能回乡的境况。第三联中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诗人写处于困境的猿猴在雨雪中哀嚎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归途中的老马望着关山而泣。诗人以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来比拟自己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表达了诗人处境穷困、有乡难回的哀伤之情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寓情于物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含蕴深沉。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6044550"/>
      </p:ext>
    </p:extLst>
  </p:cSld>
  <p:clrMapOvr>
    <a:masterClrMapping/>
  </p:clrMapOvr>
  <mc:AlternateContent xmlns:mc="http://schemas.openxmlformats.org/markup-compatibility/2006">
    <mc:Choice xmlns:p14="http://schemas.microsoft.com/office/powerpoint/2010/main"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4" name="矩形 3"/>
          <p:cNvSpPr>
            <a:spLocks noChangeAspect="1"/>
          </p:cNvSpPr>
          <p:nvPr/>
        </p:nvSpPr>
        <p:spPr>
          <a:xfrm>
            <a:off x="508000" y="1443949"/>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有人评论此诗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虽身在苦难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却心系苍生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请结合诗的首联和尾联作简要分析。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11442"/>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此题考查鉴赏诗歌的情感。在诗歌的首联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白首寄人间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抒发的是自己年老而有家难归之情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尾联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苍生岂重攀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写百姓不敢奢望武德至开元时期的安定生活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是对战乱中百姓的同情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又隐含着对安定生活的期盼。结合诗句的内容和诗人的情感分析即可。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首联写自己的壮志早已衰退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年老白头而寄居他乡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抒发的是个人壮志难酬的感慨。尾联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诗人感叹当今的百姓难以过上武德至开元时期那样的盛世安定生活了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在对百姓所遭受的苦难表示哀伤的同时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又蕴含着一种希望国家兴旺昌盛、百姓生活安定的心系苍生的情怀。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4451421"/>
      </p:ext>
    </p:extLst>
  </p:cSld>
  <p:clrMapOvr>
    <a:masterClrMapping/>
  </p:clrMapOvr>
  <mc:AlternateContent xmlns:mc="http://schemas.openxmlformats.org/markup-compatibility/2006">
    <mc:Choice xmlns:p14="http://schemas.microsoft.com/office/powerpoint/2010/main"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杭州春望</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望海楼明照曙霞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护江堤白踏晴沙。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涛声夜入伍员</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柳色春藏苏小</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红袖织绫夸柿蒂</a:t>
            </a:r>
            <a:r>
              <a:rPr lang="zh-CN" altLang="zh-CN" sz="2200" baseline="300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青旗沽酒趁梨花。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谁开湖寺西南路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草绿裙腰一道斜。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白居易时任杭州刺史。</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伍员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伍子胥。杭州城内吴山上有伍员庙。</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南朝人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西湖冷桥畔有其墓。</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柿蒂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绫的花纹。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本诗所写景物反映了杭州的哪些特点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表现了作者怎样的情感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 name="五边形 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7" name="组合 6"/>
          <p:cNvGrpSpPr/>
          <p:nvPr/>
        </p:nvGrpSpPr>
        <p:grpSpPr>
          <a:xfrm>
            <a:off x="251520" y="3223367"/>
            <a:ext cx="8640960" cy="3445993"/>
            <a:chOff x="251520" y="1020094"/>
            <a:chExt cx="8640960" cy="3445993"/>
          </a:xfrm>
        </p:grpSpPr>
        <p:grpSp>
          <p:nvGrpSpPr>
            <p:cNvPr id="8" name="组合 7"/>
            <p:cNvGrpSpPr/>
            <p:nvPr/>
          </p:nvGrpSpPr>
          <p:grpSpPr>
            <a:xfrm>
              <a:off x="251520" y="1020094"/>
              <a:ext cx="8640960" cy="3445993"/>
              <a:chOff x="251520" y="-1025105"/>
              <a:chExt cx="8640960" cy="3445993"/>
            </a:xfrm>
          </p:grpSpPr>
          <p:sp>
            <p:nvSpPr>
              <p:cNvPr id="10" name="五边形 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1" name="燕尾形 1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251520" y="-1025105"/>
                <a:ext cx="8640960" cy="3128986"/>
                <a:chOff x="251520" y="-1025105"/>
                <a:chExt cx="8640960" cy="3128986"/>
              </a:xfrm>
            </p:grpSpPr>
            <p:sp>
              <p:nvSpPr>
                <p:cNvPr id="13" name="矩形 12"/>
                <p:cNvSpPr/>
                <p:nvPr/>
              </p:nvSpPr>
              <p:spPr>
                <a:xfrm>
                  <a:off x="251520" y="-1025105"/>
                  <a:ext cx="8640960" cy="312898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8"/>
                <p:cNvSpPr txBox="1"/>
                <p:nvPr/>
              </p:nvSpPr>
              <p:spPr>
                <a:xfrm>
                  <a:off x="8382111" y="-102510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9" name="矩形 8"/>
            <p:cNvSpPr>
              <a:spLocks noChangeAspect="1"/>
            </p:cNvSpPr>
            <p:nvPr/>
          </p:nvSpPr>
          <p:spPr>
            <a:xfrm>
              <a:off x="508000" y="1317265"/>
              <a:ext cx="8128000" cy="2803909"/>
            </a:xfrm>
            <a:prstGeom prst="rect">
              <a:avLst/>
            </a:prstGeom>
          </p:spPr>
          <p:txBody>
            <a:bodyPr>
              <a:spAutoFit/>
            </a:bodyPr>
            <a:lstStyle/>
            <a:p>
              <a:pPr>
                <a:lnSpc>
                  <a:spcPct val="150000"/>
                </a:lnSpc>
              </a:pPr>
              <a:r>
                <a:rPr lang="zh-CN" altLang="zh-CN" sz="2000" dirty="0"/>
                <a:t>此题两问</a:t>
              </a:r>
              <a:r>
                <a:rPr lang="en-US" altLang="zh-CN" sz="2000" dirty="0"/>
                <a:t>,</a:t>
              </a:r>
              <a:r>
                <a:rPr lang="zh-CN" altLang="zh-CN" sz="2000" dirty="0"/>
                <a:t>一问</a:t>
              </a:r>
              <a:r>
                <a:rPr lang="en-US" altLang="zh-CN" sz="2000" dirty="0"/>
                <a:t>“</a:t>
              </a:r>
              <a:r>
                <a:rPr lang="zh-CN" altLang="zh-CN" sz="2000" dirty="0"/>
                <a:t>景物反映了杭州的哪些特点</a:t>
              </a:r>
              <a:r>
                <a:rPr lang="en-US" altLang="zh-CN" sz="2000" dirty="0"/>
                <a:t>”,</a:t>
              </a:r>
              <a:r>
                <a:rPr lang="zh-CN" altLang="zh-CN" sz="2000" dirty="0"/>
                <a:t>一问</a:t>
              </a:r>
              <a:r>
                <a:rPr lang="en-US" altLang="zh-CN" sz="2000" dirty="0"/>
                <a:t>“</a:t>
              </a:r>
              <a:r>
                <a:rPr lang="zh-CN" altLang="zh-CN" sz="2000" dirty="0"/>
                <a:t>表现了作者怎样的情感</a:t>
              </a:r>
              <a:r>
                <a:rPr lang="en-US" altLang="zh-CN" sz="2000" dirty="0"/>
                <a:t>”</a:t>
              </a:r>
              <a:r>
                <a:rPr lang="zh-CN" altLang="zh-CN" sz="2000" dirty="0"/>
                <a:t>。对于景物反映的杭州的特点</a:t>
              </a:r>
              <a:r>
                <a:rPr lang="en-US" altLang="zh-CN" sz="2000" dirty="0"/>
                <a:t>,</a:t>
              </a:r>
              <a:r>
                <a:rPr lang="zh-CN" altLang="zh-CN" sz="2000" dirty="0"/>
                <a:t>应看写了杭州哪些地方、哪些方面的景物</a:t>
              </a:r>
              <a:r>
                <a:rPr lang="en-US" altLang="zh-CN" sz="2000" dirty="0"/>
                <a:t>——</a:t>
              </a:r>
              <a:r>
                <a:rPr lang="zh-CN" altLang="zh-CN" sz="2000" dirty="0"/>
                <a:t>望海楼的曙光、护江堤上的白沙</a:t>
              </a:r>
              <a:r>
                <a:rPr lang="en-US" altLang="zh-CN" sz="2000" dirty="0"/>
                <a:t>,</a:t>
              </a:r>
              <a:r>
                <a:rPr lang="zh-CN" altLang="zh-CN" sz="2000" dirty="0"/>
                <a:t>是西湖的自然美景</a:t>
              </a:r>
              <a:r>
                <a:rPr lang="en-US" altLang="zh-CN" sz="2000" dirty="0"/>
                <a:t>;</a:t>
              </a:r>
              <a:r>
                <a:rPr lang="zh-CN" altLang="zh-CN" sz="2000" dirty="0"/>
                <a:t>伍员庙的夜涛、苏小家的春柳</a:t>
              </a:r>
              <a:r>
                <a:rPr lang="en-US" altLang="zh-CN" sz="2000" dirty="0"/>
                <a:t>,</a:t>
              </a:r>
              <a:r>
                <a:rPr lang="zh-CN" altLang="zh-CN" sz="2000" dirty="0"/>
                <a:t>是历史遗迹处的景色</a:t>
              </a:r>
              <a:r>
                <a:rPr lang="en-US" altLang="zh-CN" sz="2000" dirty="0"/>
                <a:t>;</a:t>
              </a:r>
              <a:r>
                <a:rPr lang="zh-CN" altLang="zh-CN" sz="2000" dirty="0"/>
                <a:t>沽酒处的梨花、西南路的绿草</a:t>
              </a:r>
              <a:r>
                <a:rPr lang="en-US" altLang="zh-CN" sz="2000" dirty="0"/>
                <a:t>,</a:t>
              </a:r>
              <a:r>
                <a:rPr lang="zh-CN" altLang="zh-CN" sz="2000" dirty="0"/>
                <a:t>是市民生活处的美景。可据此概括杭州生活的特点。表达的作者的情感</a:t>
              </a:r>
              <a:r>
                <a:rPr lang="en-US" altLang="zh-CN" sz="2000" dirty="0"/>
                <a:t>,</a:t>
              </a:r>
              <a:r>
                <a:rPr lang="zh-CN" altLang="zh-CN" sz="2000" dirty="0"/>
                <a:t>可从景物的特点和作者与杭州的关系概括。</a:t>
              </a:r>
            </a:p>
          </p:txBody>
        </p:sp>
      </p:grpSp>
      <p:grpSp>
        <p:nvGrpSpPr>
          <p:cNvPr id="15" name="组合 14"/>
          <p:cNvGrpSpPr/>
          <p:nvPr/>
        </p:nvGrpSpPr>
        <p:grpSpPr>
          <a:xfrm>
            <a:off x="251520" y="4601792"/>
            <a:ext cx="8640960" cy="2067568"/>
            <a:chOff x="251520" y="3837108"/>
            <a:chExt cx="8640960" cy="2067568"/>
          </a:xfrm>
        </p:grpSpPr>
        <p:grpSp>
          <p:nvGrpSpPr>
            <p:cNvPr id="16" name="组合 15"/>
            <p:cNvGrpSpPr/>
            <p:nvPr/>
          </p:nvGrpSpPr>
          <p:grpSpPr>
            <a:xfrm>
              <a:off x="251520" y="3837108"/>
              <a:ext cx="8640960" cy="2067568"/>
              <a:chOff x="251520" y="2840029"/>
              <a:chExt cx="8640960" cy="2067568"/>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2840029"/>
                <a:ext cx="8640960" cy="175213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286020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539552" y="4142734"/>
              <a:ext cx="8064896" cy="1418915"/>
            </a:xfrm>
            <a:prstGeom prst="rect">
              <a:avLst/>
            </a:prstGeom>
          </p:spPr>
          <p:txBody>
            <a:bodyPr wrap="square">
              <a:spAutoFit/>
            </a:bodyPr>
            <a:lstStyle/>
            <a:p>
              <a:pPr>
                <a:lnSpc>
                  <a:spcPct val="150000"/>
                </a:lnSpc>
              </a:pPr>
              <a:r>
                <a:rPr lang="zh-CN" altLang="zh-CN" sz="2000" dirty="0"/>
                <a:t>反映了杭州春意盎然的自然美景、深厚丰富的历史底蕴、闲适优雅的市井生活。表现了作者对此地景色风物的欣赏、赞美之情</a:t>
              </a:r>
              <a:r>
                <a:rPr lang="en-US" altLang="zh-CN" sz="2000" dirty="0"/>
                <a:t>,</a:t>
              </a:r>
              <a:r>
                <a:rPr lang="zh-CN" altLang="zh-CN" sz="2000" dirty="0"/>
                <a:t>以及在此任职的自得之情。</a:t>
              </a:r>
            </a:p>
          </p:txBody>
        </p:sp>
      </p:grpSp>
    </p:spTree>
    <p:extLst>
      <p:ext uri="{BB962C8B-B14F-4D97-AF65-F5344CB8AC3E}">
        <p14:creationId xmlns:p14="http://schemas.microsoft.com/office/powerpoint/2010/main" val="1942524208"/>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108538"/>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成</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袁宏道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谁是乾坤独往来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浪随欢喜浪悲哀。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世情到口居然俗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狂语何人了不猜。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彭泽</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去官非为酒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漆园曳尾</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岂无才。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百年倏忽如弹指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昨日庭花烂熳开。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李贽睥睨一世、顶天立地的人格精神和直抒个体赤子之心的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童心说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之文学主张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引起了少年才子袁中郎的强烈共鸣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他写下了多首对李贽表达钦敬的诗词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《偶成》是其中的一首。</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彭泽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东晋文学家陶渊明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曾任彭泽县令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著有《归去来兮辞》。</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漆园曳尾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用的是《庄子》中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曳尾于途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常用来比喻虽显身扬名于庙堂之上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但丧失了自由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不如过贫贱的隐居生活而得逍遥。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这首诗刻画了一个什么样的人物形象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请结合诗歌内容简要分析。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4586409"/>
            <a:ext cx="8640960" cy="2082951"/>
            <a:chOff x="251520" y="2383136"/>
            <a:chExt cx="8640960" cy="2082951"/>
          </a:xfrm>
        </p:grpSpPr>
        <p:grpSp>
          <p:nvGrpSpPr>
            <p:cNvPr id="9" name="组合 8"/>
            <p:cNvGrpSpPr/>
            <p:nvPr/>
          </p:nvGrpSpPr>
          <p:grpSpPr>
            <a:xfrm>
              <a:off x="251520" y="2383136"/>
              <a:ext cx="8640960" cy="2082951"/>
              <a:chOff x="251520" y="337937"/>
              <a:chExt cx="8640960" cy="2082951"/>
            </a:xfrm>
          </p:grpSpPr>
          <p:sp>
            <p:nvSpPr>
              <p:cNvPr id="11" name="五边形 1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337937"/>
                <a:ext cx="8640960" cy="1765944"/>
                <a:chOff x="251520" y="337937"/>
                <a:chExt cx="8640960" cy="1765944"/>
              </a:xfrm>
            </p:grpSpPr>
            <p:sp>
              <p:nvSpPr>
                <p:cNvPr id="14" name="矩形 13"/>
                <p:cNvSpPr/>
                <p:nvPr/>
              </p:nvSpPr>
              <p:spPr>
                <a:xfrm>
                  <a:off x="251520" y="337937"/>
                  <a:ext cx="8640960" cy="176594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8"/>
                <p:cNvSpPr txBox="1"/>
                <p:nvPr/>
              </p:nvSpPr>
              <p:spPr>
                <a:xfrm>
                  <a:off x="8382111" y="35908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0" name="矩形 9"/>
            <p:cNvSpPr>
              <a:spLocks noChangeAspect="1"/>
            </p:cNvSpPr>
            <p:nvPr/>
          </p:nvSpPr>
          <p:spPr>
            <a:xfrm>
              <a:off x="508000" y="2659892"/>
              <a:ext cx="8128000" cy="1477328"/>
            </a:xfrm>
            <a:prstGeom prst="rect">
              <a:avLst/>
            </a:prstGeom>
          </p:spPr>
          <p:txBody>
            <a:bodyPr>
              <a:spAutoFit/>
            </a:bodyPr>
            <a:lstStyle/>
            <a:p>
              <a:pPr>
                <a:lnSpc>
                  <a:spcPct val="150000"/>
                </a:lnSpc>
              </a:pPr>
              <a:r>
                <a:rPr lang="zh-CN" altLang="zh-CN" sz="2000" dirty="0"/>
                <a:t>本题考查鉴赏古代诗歌的形象。本诗中有明显字眼直接表明人物性格的</a:t>
              </a:r>
              <a:r>
                <a:rPr lang="en-US" altLang="zh-CN" sz="2000" dirty="0"/>
                <a:t>,</a:t>
              </a:r>
              <a:r>
                <a:rPr lang="zh-CN" altLang="zh-CN" sz="2000" dirty="0"/>
                <a:t>如</a:t>
              </a:r>
              <a:r>
                <a:rPr lang="en-US" altLang="zh-CN" sz="2000" dirty="0"/>
                <a:t>“</a:t>
              </a:r>
              <a:r>
                <a:rPr lang="zh-CN" altLang="zh-CN" sz="2000" dirty="0"/>
                <a:t>独</a:t>
              </a:r>
              <a:r>
                <a:rPr lang="en-US" altLang="zh-CN" sz="2000" dirty="0"/>
                <a:t>”</a:t>
              </a:r>
              <a:r>
                <a:rPr lang="zh-CN" altLang="zh-CN" sz="2000" dirty="0"/>
                <a:t>体现其孤寂</a:t>
              </a:r>
              <a:r>
                <a:rPr lang="en-US" altLang="zh-CN" sz="2000" dirty="0"/>
                <a:t>,</a:t>
              </a:r>
              <a:r>
                <a:rPr lang="zh-CN" altLang="zh-CN" sz="2000" dirty="0"/>
                <a:t>特立独行</a:t>
              </a:r>
              <a:r>
                <a:rPr lang="en-US" altLang="zh-CN" sz="2000" dirty="0"/>
                <a:t>;“</a:t>
              </a:r>
              <a:r>
                <a:rPr lang="zh-CN" altLang="zh-CN" sz="2000" dirty="0"/>
                <a:t>随</a:t>
              </a:r>
              <a:r>
                <a:rPr lang="en-US" altLang="zh-CN" sz="2000" dirty="0"/>
                <a:t>”</a:t>
              </a:r>
              <a:r>
                <a:rPr lang="zh-CN" altLang="zh-CN" sz="2000" dirty="0"/>
                <a:t>体现其随性</a:t>
              </a:r>
              <a:r>
                <a:rPr lang="en-US" altLang="zh-CN" sz="2000" dirty="0"/>
                <a:t>;“</a:t>
              </a:r>
              <a:r>
                <a:rPr lang="zh-CN" altLang="zh-CN" sz="2000" dirty="0"/>
                <a:t>狂</a:t>
              </a:r>
              <a:r>
                <a:rPr lang="en-US" altLang="zh-CN" sz="2000" dirty="0"/>
                <a:t>”</a:t>
              </a:r>
              <a:r>
                <a:rPr lang="zh-CN" altLang="zh-CN" sz="2000" dirty="0"/>
                <a:t>体现其狂放不羁</a:t>
              </a:r>
              <a:r>
                <a:rPr lang="en-US" altLang="zh-CN" sz="2000" dirty="0"/>
                <a:t>;</a:t>
              </a:r>
              <a:r>
                <a:rPr lang="zh-CN" altLang="zh-CN" sz="2000" dirty="0"/>
                <a:t>另外</a:t>
              </a:r>
              <a:r>
                <a:rPr lang="en-US" altLang="zh-CN" sz="2000" dirty="0"/>
                <a:t>,</a:t>
              </a:r>
              <a:r>
                <a:rPr lang="zh-CN" altLang="zh-CN" sz="2000" dirty="0"/>
                <a:t>诗中还有心理描写</a:t>
              </a:r>
              <a:r>
                <a:rPr lang="en-US" altLang="zh-CN" sz="2000" dirty="0"/>
                <a:t>,</a:t>
              </a:r>
              <a:r>
                <a:rPr lang="zh-CN" altLang="zh-CN" sz="2000" dirty="0"/>
                <a:t>作者借用典故抒发自己的感慨</a:t>
              </a:r>
              <a:r>
                <a:rPr lang="en-US" altLang="zh-CN" sz="2000" dirty="0"/>
                <a:t>,</a:t>
              </a:r>
              <a:r>
                <a:rPr lang="zh-CN" altLang="zh-CN" sz="2000" dirty="0"/>
                <a:t>表明其不为世俗所囿。</a:t>
              </a:r>
            </a:p>
          </p:txBody>
        </p:sp>
      </p:grpSp>
      <p:grpSp>
        <p:nvGrpSpPr>
          <p:cNvPr id="16" name="组合 15"/>
          <p:cNvGrpSpPr/>
          <p:nvPr/>
        </p:nvGrpSpPr>
        <p:grpSpPr>
          <a:xfrm>
            <a:off x="251520" y="4097854"/>
            <a:ext cx="8640960" cy="2571506"/>
            <a:chOff x="251520" y="3333170"/>
            <a:chExt cx="8640960" cy="2571506"/>
          </a:xfrm>
        </p:grpSpPr>
        <p:grpSp>
          <p:nvGrpSpPr>
            <p:cNvPr id="17" name="组合 16"/>
            <p:cNvGrpSpPr/>
            <p:nvPr/>
          </p:nvGrpSpPr>
          <p:grpSpPr>
            <a:xfrm>
              <a:off x="251520" y="3333170"/>
              <a:ext cx="8640960" cy="2571506"/>
              <a:chOff x="251520" y="2336091"/>
              <a:chExt cx="8640960" cy="2571506"/>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2336091"/>
                <a:ext cx="8640960" cy="225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233609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539552" y="3618625"/>
              <a:ext cx="8064896" cy="1938992"/>
            </a:xfrm>
            <a:prstGeom prst="rect">
              <a:avLst/>
            </a:prstGeom>
          </p:spPr>
          <p:txBody>
            <a:bodyPr wrap="square">
              <a:spAutoFit/>
            </a:bodyPr>
            <a:lstStyle/>
            <a:p>
              <a:pPr>
                <a:lnSpc>
                  <a:spcPct val="150000"/>
                </a:lnSpc>
              </a:pPr>
              <a:r>
                <a:rPr lang="zh-CN" altLang="zh-CN" sz="2000" dirty="0"/>
                <a:t>刻画了一个清高、孤寂、孤傲、随性</a:t>
              </a:r>
              <a:r>
                <a:rPr lang="en-US" altLang="zh-CN" sz="2000" dirty="0"/>
                <a:t>(</a:t>
              </a:r>
              <a:r>
                <a:rPr lang="zh-CN" altLang="zh-CN" sz="2000" dirty="0"/>
                <a:t>率真</a:t>
              </a:r>
              <a:r>
                <a:rPr lang="en-US" altLang="zh-CN" sz="2000" dirty="0"/>
                <a:t>)</a:t>
              </a:r>
              <a:r>
                <a:rPr lang="zh-CN" altLang="zh-CN" sz="2000" dirty="0"/>
                <a:t>、狂傲、多才、具有独立人格等特点的人物形象。诗中</a:t>
              </a:r>
              <a:r>
                <a:rPr lang="en-US" altLang="zh-CN" sz="2000" dirty="0"/>
                <a:t>“</a:t>
              </a:r>
              <a:r>
                <a:rPr lang="zh-CN" altLang="zh-CN" sz="2000" dirty="0"/>
                <a:t>独</a:t>
              </a:r>
              <a:r>
                <a:rPr lang="en-US" altLang="zh-CN" sz="2000" dirty="0"/>
                <a:t>”</a:t>
              </a:r>
              <a:r>
                <a:rPr lang="zh-CN" altLang="zh-CN" sz="2000" dirty="0"/>
                <a:t>字说明是特立独行</a:t>
              </a:r>
              <a:r>
                <a:rPr lang="en-US" altLang="zh-CN" sz="2000" dirty="0"/>
                <a:t>,“</a:t>
              </a:r>
              <a:r>
                <a:rPr lang="zh-CN" altLang="zh-CN" sz="2000" dirty="0"/>
                <a:t>随</a:t>
              </a:r>
              <a:r>
                <a:rPr lang="en-US" altLang="zh-CN" sz="2000" dirty="0"/>
                <a:t>”</a:t>
              </a:r>
              <a:r>
                <a:rPr lang="zh-CN" altLang="zh-CN" sz="2000" dirty="0"/>
                <a:t>字表明随性、狂放不羁。</a:t>
              </a:r>
              <a:r>
                <a:rPr lang="en-US" altLang="zh-CN" sz="2000" dirty="0"/>
                <a:t>“</a:t>
              </a:r>
              <a:r>
                <a:rPr lang="zh-CN" altLang="zh-CN" sz="2000" dirty="0"/>
                <a:t>彭泽去官非为酒</a:t>
              </a:r>
              <a:r>
                <a:rPr lang="en-US" altLang="zh-CN" sz="2000" dirty="0"/>
                <a:t>,</a:t>
              </a:r>
              <a:r>
                <a:rPr lang="zh-CN" altLang="zh-CN" sz="2000" dirty="0"/>
                <a:t>漆园曳尾岂无才</a:t>
              </a:r>
              <a:r>
                <a:rPr lang="en-US" altLang="zh-CN" sz="2000" dirty="0"/>
                <a:t>”</a:t>
              </a:r>
              <a:r>
                <a:rPr lang="zh-CN" altLang="zh-CN" sz="2000" dirty="0"/>
                <a:t>句借用陶渊明和庄子的两个典故</a:t>
              </a:r>
              <a:r>
                <a:rPr lang="en-US" altLang="zh-CN" sz="2000" dirty="0"/>
                <a:t>,</a:t>
              </a:r>
              <a:r>
                <a:rPr lang="zh-CN" altLang="zh-CN" sz="2000" dirty="0"/>
                <a:t>旨在表明其不为世俗所囿</a:t>
              </a:r>
              <a:r>
                <a:rPr lang="en-US" altLang="zh-CN" sz="2000" dirty="0"/>
                <a:t>,</a:t>
              </a:r>
              <a:r>
                <a:rPr lang="zh-CN" altLang="zh-CN" sz="2000" dirty="0"/>
                <a:t>多才且具有独立人格的特点。</a:t>
              </a:r>
            </a:p>
          </p:txBody>
        </p:sp>
      </p:grpSp>
    </p:spTree>
    <p:extLst>
      <p:ext uri="{BB962C8B-B14F-4D97-AF65-F5344CB8AC3E}">
        <p14:creationId xmlns:p14="http://schemas.microsoft.com/office/powerpoint/2010/main" val="2798244904"/>
      </p:ext>
    </p:extLst>
  </p:cSld>
  <p:clrMapOvr>
    <a:masterClrMapping/>
  </p:clrMapOvr>
  <p:transition>
    <p:split/>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6"/>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泊</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半世无归似转蓬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今年作梦到巴东。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身游万死一生地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路入千峰百嶂中。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邻舫有时来乞火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丛祠无处不祈风。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晚潮又泊淮南岸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落日啼鸦戍堞空。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陆游因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力说张浚用兵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的罪名被罢黜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闲居四年后被任命为夔州通判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此诗即作于赴任西行途中。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本诗表达了作者丰富的思想感情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请结合诗句简要分析。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4149080"/>
            <a:ext cx="8640960" cy="2520280"/>
            <a:chOff x="251520" y="1945807"/>
            <a:chExt cx="8640960" cy="2520280"/>
          </a:xfrm>
        </p:grpSpPr>
        <p:grpSp>
          <p:nvGrpSpPr>
            <p:cNvPr id="9" name="组合 8"/>
            <p:cNvGrpSpPr/>
            <p:nvPr/>
          </p:nvGrpSpPr>
          <p:grpSpPr>
            <a:xfrm>
              <a:off x="251520" y="1945807"/>
              <a:ext cx="8640960" cy="2520280"/>
              <a:chOff x="251520" y="-99392"/>
              <a:chExt cx="8640960" cy="2520280"/>
            </a:xfrm>
          </p:grpSpPr>
          <p:sp>
            <p:nvSpPr>
              <p:cNvPr id="11" name="五边形 1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99392"/>
                <a:ext cx="8640960" cy="2203273"/>
                <a:chOff x="251520" y="-99392"/>
                <a:chExt cx="8640960" cy="2203273"/>
              </a:xfrm>
            </p:grpSpPr>
            <p:sp>
              <p:nvSpPr>
                <p:cNvPr id="14" name="矩形 13"/>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0" name="矩形 9"/>
            <p:cNvSpPr>
              <a:spLocks noChangeAspect="1"/>
            </p:cNvSpPr>
            <p:nvPr/>
          </p:nvSpPr>
          <p:spPr>
            <a:xfrm>
              <a:off x="508000" y="2222822"/>
              <a:ext cx="8128000" cy="1880579"/>
            </a:xfrm>
            <a:prstGeom prst="rect">
              <a:avLst/>
            </a:prstGeom>
          </p:spPr>
          <p:txBody>
            <a:bodyPr>
              <a:spAutoFit/>
            </a:bodyPr>
            <a:lstStyle/>
            <a:p>
              <a:pPr>
                <a:lnSpc>
                  <a:spcPct val="150000"/>
                </a:lnSpc>
              </a:pPr>
              <a:r>
                <a:rPr lang="zh-CN" altLang="zh-CN" sz="2000" dirty="0"/>
                <a:t>解答此题</a:t>
              </a:r>
              <a:r>
                <a:rPr lang="en-US" altLang="zh-CN" sz="2000" dirty="0"/>
                <a:t>,</a:t>
              </a:r>
              <a:r>
                <a:rPr lang="zh-CN" altLang="zh-CN" sz="2000" dirty="0"/>
                <a:t>首先要结合具体诗句找出诗歌包含的情感</a:t>
              </a:r>
              <a:r>
                <a:rPr lang="en-US" altLang="zh-CN" sz="2000" dirty="0"/>
                <a:t>,</a:t>
              </a:r>
              <a:r>
                <a:rPr lang="zh-CN" altLang="zh-CN" sz="2000" dirty="0"/>
                <a:t>然后再加以分析。从诗歌的首联来看</a:t>
              </a:r>
              <a:r>
                <a:rPr lang="en-US" altLang="zh-CN" sz="2000" dirty="0"/>
                <a:t>,“</a:t>
              </a:r>
              <a:r>
                <a:rPr lang="zh-CN" altLang="zh-CN" sz="2000" dirty="0"/>
                <a:t>半世</a:t>
              </a:r>
              <a:r>
                <a:rPr lang="en-US" altLang="zh-CN" sz="2000" dirty="0"/>
                <a:t>”“</a:t>
              </a:r>
              <a:r>
                <a:rPr lang="zh-CN" altLang="zh-CN" sz="2000" dirty="0"/>
                <a:t>似转蓬</a:t>
              </a:r>
              <a:r>
                <a:rPr lang="en-US" altLang="zh-CN" sz="2000" dirty="0"/>
                <a:t>”</a:t>
              </a:r>
              <a:r>
                <a:rPr lang="zh-CN" altLang="zh-CN" sz="2000" dirty="0"/>
                <a:t>是漂泊沦落之感</a:t>
              </a:r>
              <a:r>
                <a:rPr lang="en-US" altLang="zh-CN" sz="2000" dirty="0"/>
                <a:t>,</a:t>
              </a:r>
              <a:r>
                <a:rPr lang="zh-CN" altLang="zh-CN" sz="2000" dirty="0"/>
                <a:t>颔联</a:t>
              </a:r>
              <a:r>
                <a:rPr lang="en-US" altLang="zh-CN" sz="2000" dirty="0"/>
                <a:t>“</a:t>
              </a:r>
              <a:r>
                <a:rPr lang="zh-CN" altLang="zh-CN" sz="2000" dirty="0"/>
                <a:t>万死一生地</a:t>
              </a:r>
              <a:r>
                <a:rPr lang="en-US" altLang="zh-CN" sz="2000" dirty="0"/>
                <a:t>”“</a:t>
              </a:r>
              <a:r>
                <a:rPr lang="zh-CN" altLang="zh-CN" sz="2000" dirty="0"/>
                <a:t>千峰百嶂中</a:t>
              </a:r>
              <a:r>
                <a:rPr lang="en-US" altLang="zh-CN" sz="2000" dirty="0"/>
                <a:t>”</a:t>
              </a:r>
              <a:r>
                <a:rPr lang="zh-CN" altLang="zh-CN" sz="2000" dirty="0"/>
                <a:t>是仕途艰难</a:t>
              </a:r>
              <a:r>
                <a:rPr lang="en-US" altLang="zh-CN" sz="2000" dirty="0"/>
                <a:t>,</a:t>
              </a:r>
              <a:r>
                <a:rPr lang="zh-CN" altLang="zh-CN" sz="2000" dirty="0"/>
                <a:t>人生坎坷。结合诗歌的尾联也可看出凄凉之意。据此分析即可。</a:t>
              </a:r>
            </a:p>
          </p:txBody>
        </p:sp>
      </p:grpSp>
      <p:grpSp>
        <p:nvGrpSpPr>
          <p:cNvPr id="16" name="组合 15"/>
          <p:cNvGrpSpPr/>
          <p:nvPr/>
        </p:nvGrpSpPr>
        <p:grpSpPr>
          <a:xfrm>
            <a:off x="251520" y="4129104"/>
            <a:ext cx="8640960" cy="2540256"/>
            <a:chOff x="251520" y="3364420"/>
            <a:chExt cx="8640960" cy="2540256"/>
          </a:xfrm>
        </p:grpSpPr>
        <p:grpSp>
          <p:nvGrpSpPr>
            <p:cNvPr id="17" name="组合 16"/>
            <p:cNvGrpSpPr/>
            <p:nvPr/>
          </p:nvGrpSpPr>
          <p:grpSpPr>
            <a:xfrm>
              <a:off x="251520" y="3364420"/>
              <a:ext cx="8640960" cy="2540256"/>
              <a:chOff x="251520" y="2367341"/>
              <a:chExt cx="8640960" cy="2540256"/>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2367341"/>
                <a:ext cx="8640960" cy="222482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236734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539552" y="3626426"/>
              <a:ext cx="8064896" cy="1938992"/>
            </a:xfrm>
            <a:prstGeom prst="rect">
              <a:avLst/>
            </a:prstGeom>
          </p:spPr>
          <p:txBody>
            <a:bodyPr wrap="square">
              <a:spAutoFit/>
            </a:bodyPr>
            <a:lstStyle/>
            <a:p>
              <a:pPr>
                <a:lnSpc>
                  <a:spcPct val="150000"/>
                </a:lnSpc>
              </a:pPr>
              <a:r>
                <a:rPr lang="zh-CN" altLang="zh-CN" sz="2000" dirty="0"/>
                <a:t>表达了诗人漂泊无归的凄凉和仕途多艰的慨叹。首句自慨身世飘零</a:t>
              </a:r>
              <a:r>
                <a:rPr lang="en-US" altLang="zh-CN" sz="2000" dirty="0"/>
                <a:t>,</a:t>
              </a:r>
              <a:r>
                <a:rPr lang="zh-CN" altLang="zh-CN" sz="2000" dirty="0"/>
                <a:t>如九秋飞蓬</a:t>
              </a:r>
              <a:r>
                <a:rPr lang="en-US" altLang="zh-CN" sz="2000" dirty="0"/>
                <a:t>,</a:t>
              </a:r>
              <a:r>
                <a:rPr lang="zh-CN" altLang="zh-CN" sz="2000" dirty="0"/>
                <a:t>体现了诗人漂泊无归的凄凉心情</a:t>
              </a:r>
              <a:r>
                <a:rPr lang="en-US" altLang="zh-CN" sz="2000" dirty="0"/>
                <a:t>;</a:t>
              </a:r>
              <a:r>
                <a:rPr lang="zh-CN" altLang="zh-CN" sz="2000" dirty="0"/>
                <a:t>颔联遥想入蜀途中的艰难</a:t>
              </a:r>
              <a:r>
                <a:rPr lang="en-US" altLang="zh-CN" sz="2000" dirty="0"/>
                <a:t>,</a:t>
              </a:r>
              <a:r>
                <a:rPr lang="zh-CN" altLang="zh-CN" sz="2000" dirty="0"/>
                <a:t>不仅说道路艰险</a:t>
              </a:r>
              <a:r>
                <a:rPr lang="en-US" altLang="zh-CN" sz="2000" dirty="0"/>
                <a:t>,</a:t>
              </a:r>
              <a:r>
                <a:rPr lang="zh-CN" altLang="zh-CN" sz="2000" dirty="0"/>
                <a:t>且有身世坎坷之恨</a:t>
              </a:r>
              <a:r>
                <a:rPr lang="en-US" altLang="zh-CN" sz="2000" dirty="0"/>
                <a:t>(</a:t>
              </a:r>
              <a:r>
                <a:rPr lang="zh-CN" altLang="zh-CN" sz="2000" dirty="0"/>
                <a:t>或</a:t>
              </a:r>
              <a:r>
                <a:rPr lang="en-US" altLang="zh-CN" sz="2000" dirty="0"/>
                <a:t>:</a:t>
              </a:r>
              <a:r>
                <a:rPr lang="zh-CN" altLang="zh-CN" sz="2000" dirty="0"/>
                <a:t>尾联写旧地重回</a:t>
              </a:r>
              <a:r>
                <a:rPr lang="en-US" altLang="zh-CN" sz="2000" dirty="0"/>
                <a:t>,</a:t>
              </a:r>
              <a:r>
                <a:rPr lang="zh-CN" altLang="zh-CN" sz="2000" dirty="0"/>
                <a:t>见眼前景色萧然</a:t>
              </a:r>
              <a:r>
                <a:rPr lang="en-US" altLang="zh-CN" sz="2000" dirty="0"/>
                <a:t>,</a:t>
              </a:r>
              <a:r>
                <a:rPr lang="zh-CN" altLang="zh-CN" sz="2000" dirty="0"/>
                <a:t>边备荒废</a:t>
              </a:r>
              <a:r>
                <a:rPr lang="en-US" altLang="zh-CN" sz="2000" dirty="0"/>
                <a:t>,</a:t>
              </a:r>
              <a:r>
                <a:rPr lang="zh-CN" altLang="zh-CN" sz="2000" dirty="0"/>
                <a:t>不免有仕途多艰、壮志难酬之叹</a:t>
              </a:r>
              <a:r>
                <a:rPr lang="en-US" altLang="zh-CN" sz="2000" dirty="0"/>
                <a:t>)</a:t>
              </a:r>
              <a:r>
                <a:rPr lang="zh-CN" altLang="zh-CN" sz="2000" dirty="0"/>
                <a:t>。</a:t>
              </a:r>
            </a:p>
          </p:txBody>
        </p:sp>
      </p:grpSp>
    </p:spTree>
    <p:extLst>
      <p:ext uri="{BB962C8B-B14F-4D97-AF65-F5344CB8AC3E}">
        <p14:creationId xmlns:p14="http://schemas.microsoft.com/office/powerpoint/2010/main" val="2677862538"/>
      </p:ext>
    </p:extLst>
  </p:cSld>
  <p:clrMapOvr>
    <a:masterClrMapping/>
  </p:clrMapOvr>
  <p:transition>
    <p:wipe dir="d"/>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木兰花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池塘水绿风微暖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记得玉真初见面。重头</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歌韵响琤琮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入破</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舞腰红乱旋。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玉钩阑下香阶畔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醉后不知斜日晚。当时共我赏花人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点检如今无一半。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重头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一首词上下阕节拍完全相同者称作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入破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唐宋大曲末一大段称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的第一遍。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当时共我赏花人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点检如今无一半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表达了什么思想感情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请联系全词简要分析。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 name="五边形 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7" name="组合 6"/>
          <p:cNvGrpSpPr/>
          <p:nvPr/>
        </p:nvGrpSpPr>
        <p:grpSpPr>
          <a:xfrm>
            <a:off x="251520" y="4149080"/>
            <a:ext cx="8640960" cy="2520280"/>
            <a:chOff x="251520" y="1945807"/>
            <a:chExt cx="8640960" cy="2520280"/>
          </a:xfrm>
        </p:grpSpPr>
        <p:grpSp>
          <p:nvGrpSpPr>
            <p:cNvPr id="8" name="组合 7"/>
            <p:cNvGrpSpPr/>
            <p:nvPr/>
          </p:nvGrpSpPr>
          <p:grpSpPr>
            <a:xfrm>
              <a:off x="251520" y="1945807"/>
              <a:ext cx="8640960" cy="2520280"/>
              <a:chOff x="251520" y="-99392"/>
              <a:chExt cx="8640960" cy="2520280"/>
            </a:xfrm>
          </p:grpSpPr>
          <p:sp>
            <p:nvSpPr>
              <p:cNvPr id="10" name="五边形 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1" name="燕尾形 1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251520" y="-99392"/>
                <a:ext cx="8640960" cy="2203273"/>
                <a:chOff x="251520" y="-99392"/>
                <a:chExt cx="8640960" cy="2203273"/>
              </a:xfrm>
            </p:grpSpPr>
            <p:sp>
              <p:nvSpPr>
                <p:cNvPr id="13" name="矩形 12"/>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9" name="矩形 8"/>
            <p:cNvSpPr>
              <a:spLocks noChangeAspect="1"/>
            </p:cNvSpPr>
            <p:nvPr/>
          </p:nvSpPr>
          <p:spPr>
            <a:xfrm>
              <a:off x="508000" y="2222822"/>
              <a:ext cx="8128000" cy="1938992"/>
            </a:xfrm>
            <a:prstGeom prst="rect">
              <a:avLst/>
            </a:prstGeom>
          </p:spPr>
          <p:txBody>
            <a:bodyPr>
              <a:spAutoFit/>
            </a:bodyPr>
            <a:lstStyle/>
            <a:p>
              <a:pPr>
                <a:lnSpc>
                  <a:spcPct val="150000"/>
                </a:lnSpc>
              </a:pPr>
              <a:r>
                <a:rPr lang="zh-CN" altLang="zh-CN" sz="2000" dirty="0"/>
                <a:t>此题考查鉴赏诗歌的情感。这句话是这首词直抒胸臆的一个抒情句</a:t>
              </a:r>
              <a:r>
                <a:rPr lang="en-US" altLang="zh-CN" sz="2000" dirty="0"/>
                <a:t>,</a:t>
              </a:r>
              <a:r>
                <a:rPr lang="zh-CN" altLang="zh-CN" sz="2000" dirty="0"/>
                <a:t>表达的情感比较明显</a:t>
              </a:r>
              <a:r>
                <a:rPr lang="en-US" altLang="zh-CN" sz="2000" dirty="0"/>
                <a:t>,</a:t>
              </a:r>
              <a:r>
                <a:rPr lang="zh-CN" altLang="zh-CN" sz="2000" dirty="0"/>
                <a:t>共我赏花之人</a:t>
              </a:r>
              <a:r>
                <a:rPr lang="en-US" altLang="zh-CN" sz="2000" dirty="0"/>
                <a:t>,</a:t>
              </a:r>
              <a:r>
                <a:rPr lang="zh-CN" altLang="zh-CN" sz="2000" dirty="0"/>
                <a:t>在世的目前不到一半</a:t>
              </a:r>
              <a:r>
                <a:rPr lang="en-US" altLang="zh-CN" sz="2000" dirty="0"/>
                <a:t>,</a:t>
              </a:r>
              <a:r>
                <a:rPr lang="zh-CN" altLang="zh-CN" sz="2000" dirty="0"/>
                <a:t>人生无常</a:t>
              </a:r>
              <a:r>
                <a:rPr lang="en-US" altLang="zh-CN" sz="2000" dirty="0"/>
                <a:t>,</a:t>
              </a:r>
              <a:r>
                <a:rPr lang="zh-CN" altLang="zh-CN" sz="2000" dirty="0"/>
                <a:t>怀旧伤感。词的上阕写当年初见</a:t>
              </a:r>
              <a:r>
                <a:rPr lang="en-US" altLang="zh-CN" sz="2000" dirty="0"/>
                <a:t>“</a:t>
              </a:r>
              <a:r>
                <a:rPr lang="zh-CN" altLang="zh-CN" sz="2000" dirty="0"/>
                <a:t>玉真</a:t>
              </a:r>
              <a:r>
                <a:rPr lang="en-US" altLang="zh-CN" sz="2000" dirty="0"/>
                <a:t>”</a:t>
              </a:r>
              <a:r>
                <a:rPr lang="zh-CN" altLang="zh-CN" sz="2000" dirty="0"/>
                <a:t>的情景</a:t>
              </a:r>
              <a:r>
                <a:rPr lang="en-US" altLang="zh-CN" sz="2000" dirty="0"/>
                <a:t>,</a:t>
              </a:r>
              <a:r>
                <a:rPr lang="zh-CN" altLang="zh-CN" sz="2000" dirty="0"/>
                <a:t>下片写黄昏时自己的落寞和对人生短暂的感慨。</a:t>
              </a:r>
            </a:p>
          </p:txBody>
        </p:sp>
      </p:grpSp>
      <p:grpSp>
        <p:nvGrpSpPr>
          <p:cNvPr id="15" name="组合 14"/>
          <p:cNvGrpSpPr/>
          <p:nvPr/>
        </p:nvGrpSpPr>
        <p:grpSpPr>
          <a:xfrm>
            <a:off x="251520" y="4636123"/>
            <a:ext cx="8640960" cy="2033237"/>
            <a:chOff x="251520" y="3871439"/>
            <a:chExt cx="8640960" cy="2033237"/>
          </a:xfrm>
        </p:grpSpPr>
        <p:grpSp>
          <p:nvGrpSpPr>
            <p:cNvPr id="16" name="组合 15"/>
            <p:cNvGrpSpPr/>
            <p:nvPr/>
          </p:nvGrpSpPr>
          <p:grpSpPr>
            <a:xfrm>
              <a:off x="251520" y="3871439"/>
              <a:ext cx="8640960" cy="2033237"/>
              <a:chOff x="251520" y="2874360"/>
              <a:chExt cx="8640960" cy="2033237"/>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五边形 1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251520" y="2874360"/>
                <a:ext cx="8640960" cy="171780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28743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539552" y="4136112"/>
              <a:ext cx="8064896" cy="1418915"/>
            </a:xfrm>
            <a:prstGeom prst="rect">
              <a:avLst/>
            </a:prstGeom>
          </p:spPr>
          <p:txBody>
            <a:bodyPr wrap="square">
              <a:spAutoFit/>
            </a:bodyPr>
            <a:lstStyle/>
            <a:p>
              <a:pPr>
                <a:lnSpc>
                  <a:spcPct val="150000"/>
                </a:lnSpc>
              </a:pPr>
              <a:r>
                <a:rPr lang="zh-CN" altLang="zh-CN" sz="2000" dirty="0"/>
                <a:t>表达了怀旧伤今、人生无常的思想感情。上片怀旧</a:t>
              </a:r>
              <a:r>
                <a:rPr lang="en-US" altLang="zh-CN" sz="2000" dirty="0"/>
                <a:t>,</a:t>
              </a:r>
              <a:r>
                <a:rPr lang="zh-CN" altLang="zh-CN" sz="2000" dirty="0"/>
                <a:t>回忆初见面时</a:t>
              </a:r>
              <a:r>
                <a:rPr lang="en-US" altLang="zh-CN" sz="2000" dirty="0"/>
                <a:t>“</a:t>
              </a:r>
              <a:r>
                <a:rPr lang="zh-CN" altLang="zh-CN" sz="2000" dirty="0"/>
                <a:t>玉真</a:t>
              </a:r>
              <a:r>
                <a:rPr lang="en-US" altLang="zh-CN" sz="2000" dirty="0"/>
                <a:t>”</a:t>
              </a:r>
              <a:r>
                <a:rPr lang="zh-CN" altLang="zh-CN" sz="2000" dirty="0"/>
                <a:t>留下的美好而深刻的印象</a:t>
              </a:r>
              <a:r>
                <a:rPr lang="en-US" altLang="zh-CN" sz="2000" dirty="0"/>
                <a:t>;</a:t>
              </a:r>
              <a:r>
                <a:rPr lang="zh-CN" altLang="zh-CN" sz="2000" dirty="0"/>
                <a:t>下片伤今</a:t>
              </a:r>
              <a:r>
                <a:rPr lang="en-US" altLang="zh-CN" sz="2000" dirty="0"/>
                <a:t>,</a:t>
              </a:r>
              <a:r>
                <a:rPr lang="zh-CN" altLang="zh-CN" sz="2000" dirty="0"/>
                <a:t>表现自己酒醉黄昏的落寞</a:t>
              </a:r>
              <a:r>
                <a:rPr lang="en-US" altLang="zh-CN" sz="2000" dirty="0"/>
                <a:t>,</a:t>
              </a:r>
              <a:r>
                <a:rPr lang="zh-CN" altLang="zh-CN" sz="2000" dirty="0"/>
                <a:t>感叹故人凋零。始欢终哀</a:t>
              </a:r>
              <a:r>
                <a:rPr lang="en-US" altLang="zh-CN" sz="2000" dirty="0"/>
                <a:t>,</a:t>
              </a:r>
              <a:r>
                <a:rPr lang="zh-CN" altLang="zh-CN" sz="2000" dirty="0"/>
                <a:t>前后对比</a:t>
              </a:r>
              <a:r>
                <a:rPr lang="en-US" altLang="zh-CN" sz="2000" dirty="0"/>
                <a:t>,</a:t>
              </a:r>
              <a:r>
                <a:rPr lang="zh-CN" altLang="zh-CN" sz="2000" dirty="0"/>
                <a:t>表达出人生无常的慨叹。</a:t>
              </a:r>
            </a:p>
          </p:txBody>
        </p:sp>
      </p:grpSp>
    </p:spTree>
    <p:extLst>
      <p:ext uri="{BB962C8B-B14F-4D97-AF65-F5344CB8AC3E}">
        <p14:creationId xmlns:p14="http://schemas.microsoft.com/office/powerpoint/2010/main" val="2557643932"/>
      </p:ext>
    </p:extLst>
  </p:cSld>
  <p:clrMapOvr>
    <a:masterClrMapping/>
  </p:clrMapOvr>
  <p:transition>
    <p:zoom dir="in"/>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pic>
        <p:nvPicPr>
          <p:cNvPr id="3" name="图片 2"/>
          <p:cNvPicPr>
            <a:picLocks noChangeAspect="1"/>
          </p:cNvPicPr>
          <p:nvPr/>
        </p:nvPicPr>
        <p:blipFill>
          <a:blip r:embed="rId2"/>
          <a:stretch>
            <a:fillRect/>
          </a:stretch>
        </p:blipFill>
        <p:spPr>
          <a:xfrm>
            <a:off x="371755" y="1413014"/>
            <a:ext cx="8400491" cy="4546657"/>
          </a:xfrm>
          <a:prstGeom prst="rect">
            <a:avLst/>
          </a:prstGeom>
        </p:spPr>
      </p:pic>
    </p:spTree>
    <p:extLst>
      <p:ext uri="{BB962C8B-B14F-4D97-AF65-F5344CB8AC3E}">
        <p14:creationId xmlns:p14="http://schemas.microsoft.com/office/powerpoint/2010/main" val="845776532"/>
      </p:ext>
    </p:extLst>
  </p:cSld>
  <p:clrMapOvr>
    <a:masterClrMapping/>
  </p:clrMapOvr>
  <p:transition>
    <p:split/>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112</TotalTime>
  <Words>4178</Words>
  <Application>Microsoft Office PowerPoint</Application>
  <PresentationFormat>全屏显示(4:3)</PresentationFormat>
  <Paragraphs>451</Paragraphs>
  <Slides>48</Slides>
  <Notes>16</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1"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高优14新制作模板</vt:lpstr>
      <vt:lpstr>Microsoft Word 文档</vt:lpstr>
      <vt:lpstr>题点三　古代诗歌鉴赏</vt:lpstr>
      <vt:lpstr>PowerPoint 演示文稿</vt:lpstr>
      <vt:lpstr>题型7　形象与情感题:        分析形象,把握思想情感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16</cp:revision>
  <dcterms:created xsi:type="dcterms:W3CDTF">2016-09-18T00:26:18Z</dcterms:created>
  <dcterms:modified xsi:type="dcterms:W3CDTF">2016-09-18T04:52:50Z</dcterms:modified>
</cp:coreProperties>
</file>