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77" r:id="rId2"/>
    <p:sldId id="399" r:id="rId3"/>
    <p:sldId id="278" r:id="rId4"/>
    <p:sldId id="305" r:id="rId5"/>
    <p:sldId id="279" r:id="rId6"/>
    <p:sldId id="308" r:id="rId7"/>
    <p:sldId id="266"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284"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48" r:id="rId49"/>
    <p:sldId id="349" r:id="rId50"/>
    <p:sldId id="350" r:id="rId51"/>
    <p:sldId id="351" r:id="rId52"/>
    <p:sldId id="352" r:id="rId53"/>
    <p:sldId id="353" r:id="rId54"/>
    <p:sldId id="354" r:id="rId55"/>
    <p:sldId id="355" r:id="rId56"/>
    <p:sldId id="361" r:id="rId57"/>
    <p:sldId id="362" r:id="rId58"/>
    <p:sldId id="363" r:id="rId59"/>
    <p:sldId id="366" r:id="rId60"/>
    <p:sldId id="367" r:id="rId61"/>
    <p:sldId id="368" r:id="rId62"/>
    <p:sldId id="369" r:id="rId63"/>
    <p:sldId id="370" r:id="rId64"/>
    <p:sldId id="371" r:id="rId65"/>
    <p:sldId id="372" r:id="rId66"/>
    <p:sldId id="373" r:id="rId67"/>
    <p:sldId id="374" r:id="rId68"/>
    <p:sldId id="375" r:id="rId69"/>
    <p:sldId id="376" r:id="rId70"/>
    <p:sldId id="377" r:id="rId71"/>
    <p:sldId id="378" r:id="rId72"/>
    <p:sldId id="285" r:id="rId73"/>
    <p:sldId id="380" r:id="rId74"/>
    <p:sldId id="381" r:id="rId75"/>
    <p:sldId id="382" r:id="rId76"/>
    <p:sldId id="383" r:id="rId77"/>
    <p:sldId id="384" r:id="rId78"/>
    <p:sldId id="385" r:id="rId79"/>
    <p:sldId id="387" r:id="rId80"/>
    <p:sldId id="388" r:id="rId81"/>
    <p:sldId id="379" r:id="rId82"/>
    <p:sldId id="389" r:id="rId83"/>
    <p:sldId id="286" r:id="rId84"/>
    <p:sldId id="390" r:id="rId85"/>
    <p:sldId id="391" r:id="rId86"/>
    <p:sldId id="392" r:id="rId87"/>
    <p:sldId id="393" r:id="rId88"/>
    <p:sldId id="394" r:id="rId89"/>
    <p:sldId id="395" r:id="rId90"/>
    <p:sldId id="396" r:id="rId91"/>
    <p:sldId id="397" r:id="rId92"/>
    <p:sldId id="398" r:id="rId9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7.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1.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7.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2.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7.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7.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4.emf"/></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7.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7.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6.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7.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7.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8.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7.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9.emf"/></Relationships>
</file>

<file path=ppt/slides/_rels/slide2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7.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0.emf"/></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7.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1.emf"/></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4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5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5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6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6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7.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8.emf"/></Relationships>
</file>

<file path=ppt/slides/_rels/slide7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2.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7.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2.emf"/></Relationships>
</file>

<file path=ppt/slides/_rels/slide7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7.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7.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3.emf"/></Relationships>
</file>

<file path=ppt/slides/_rels/slide7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79.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7.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4.emf"/></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7.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9.emf"/></Relationships>
</file>

<file path=ppt/slides/_rels/slide8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3.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7.xml"/><Relationship Id="rId7"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5.emf"/></Relationships>
</file>

<file path=ppt/slides/_rels/slide8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5.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7.xml"/><Relationship Id="rId7"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6.emf"/></Relationships>
</file>

<file path=ppt/slides/_rels/slide8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7.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7.xml"/><Relationship Id="rId7"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7.emf"/></Relationships>
</file>

<file path=ppt/slides/_rels/slide8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89.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slide" Target="slide7.xml"/><Relationship Id="rId7" Type="http://schemas.openxmlformats.org/officeDocument/2006/relationships/oleObject" Target="../embeddings/oleObject23.bin"/><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8.emf"/></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7.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10.emf"/></Relationships>
</file>

<file path=ppt/slides/_rels/slide9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72.xml"/></Relationships>
</file>

<file path=ppt/slides/_rels/slide91.xml.rels><?xml version="1.0" encoding="UTF-8" standalone="yes"?>
<Relationships xmlns="http://schemas.openxmlformats.org/package/2006/relationships"><Relationship Id="rId8" Type="http://schemas.openxmlformats.org/officeDocument/2006/relationships/package" Target="../embeddings/Microsoft_Word___24.docx"/><Relationship Id="rId3" Type="http://schemas.openxmlformats.org/officeDocument/2006/relationships/slide" Target="slide7.xml"/><Relationship Id="rId7" Type="http://schemas.openxmlformats.org/officeDocument/2006/relationships/oleObject" Target="../embeddings/oleObject24.bin"/><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29.emf"/></Relationships>
</file>

<file path=ppt/slides/_rels/slide92.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7.xml"/><Relationship Id="rId7" Type="http://schemas.openxmlformats.org/officeDocument/2006/relationships/oleObject" Target="../embeddings/oleObject25.bin"/><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83.xml"/><Relationship Id="rId5" Type="http://schemas.openxmlformats.org/officeDocument/2006/relationships/slide" Target="slide72.xml"/><Relationship Id="rId4" Type="http://schemas.openxmlformats.org/officeDocument/2006/relationships/slide" Target="slide35.xml"/><Relationship Id="rId9"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a:t>第三部分</a:t>
            </a:r>
            <a:r>
              <a:rPr lang="zh-CN" altLang="zh-CN"/>
              <a:t>　</a:t>
            </a:r>
            <a:r>
              <a:rPr lang="zh-CN" altLang="zh-CN" b="1"/>
              <a:t>语言文字应用</a:t>
            </a:r>
            <a:endParaRPr lang="zh-CN" altLang="zh-CN"/>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919621398"/>
              </p:ext>
            </p:extLst>
          </p:nvPr>
        </p:nvGraphicFramePr>
        <p:xfrm>
          <a:off x="599682" y="1286914"/>
          <a:ext cx="8128000" cy="823556"/>
        </p:xfrm>
        <a:graphic>
          <a:graphicData uri="http://schemas.openxmlformats.org/presentationml/2006/ole">
            <mc:AlternateContent xmlns:mc="http://schemas.openxmlformats.org/markup-compatibility/2006">
              <mc:Choice xmlns:v="urn:schemas-microsoft-com:vml" Requires="v">
                <p:oleObj spid="_x0000_s6163" name="文档" r:id="rId8" imgW="3839157" imgH="389229" progId="Word.Document.12">
                  <p:embed/>
                </p:oleObj>
              </mc:Choice>
              <mc:Fallback>
                <p:oleObj name="文档" r:id="rId8" imgW="3839157" imgH="389229" progId="Word.Document.12">
                  <p:embed/>
                  <p:pic>
                    <p:nvPicPr>
                      <p:cNvPr id="0" name=""/>
                      <p:cNvPicPr/>
                      <p:nvPr/>
                    </p:nvPicPr>
                    <p:blipFill>
                      <a:blip r:embed="rId9"/>
                      <a:stretch>
                        <a:fillRect/>
                      </a:stretch>
                    </p:blipFill>
                    <p:spPr>
                      <a:xfrm>
                        <a:off x="599682" y="1286914"/>
                        <a:ext cx="8128000" cy="823556"/>
                      </a:xfrm>
                      <a:prstGeom prst="rect">
                        <a:avLst/>
                      </a:prstGeom>
                    </p:spPr>
                  </p:pic>
                </p:oleObj>
              </mc:Fallback>
            </mc:AlternateContent>
          </a:graphicData>
        </a:graphic>
      </p:graphicFrame>
      <p:sp>
        <p:nvSpPr>
          <p:cNvPr id="4" name="矩形 3"/>
          <p:cNvSpPr>
            <a:spLocks noChangeAspect="1"/>
          </p:cNvSpPr>
          <p:nvPr/>
        </p:nvSpPr>
        <p:spPr>
          <a:xfrm>
            <a:off x="508000" y="211047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①②⑥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④⑤⑥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本题考查成语使用和辨析的能力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题型沿袭去年的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组合选择式。</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巧夺天工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指精巧的人工胜过天然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形容技艺极其精巧。此处用来形容大自然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适用对象错误。</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望尘莫及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指只望见走在前面的人带起的尘土而追赶不上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形容远远落后。此处不合语境。</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温文尔雅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态度温和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举止文雅。此处用来形容《中国诗词大会》这一电视综艺节目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属适用对象错误。所以答案选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717933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953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18299305"/>
              </p:ext>
            </p:extLst>
          </p:nvPr>
        </p:nvGraphicFramePr>
        <p:xfrm>
          <a:off x="599682" y="1854251"/>
          <a:ext cx="8128000" cy="4578303"/>
        </p:xfrm>
        <a:graphic>
          <a:graphicData uri="http://schemas.openxmlformats.org/presentationml/2006/ole">
            <mc:AlternateContent xmlns:mc="http://schemas.openxmlformats.org/markup-compatibility/2006">
              <mc:Choice xmlns:v="urn:schemas-microsoft-com:vml" Requires="v">
                <p:oleObj spid="_x0000_s7187" name="文档" r:id="rId8" imgW="3839157" imgH="2162186" progId="Word.Document.12">
                  <p:embed/>
                </p:oleObj>
              </mc:Choice>
              <mc:Fallback>
                <p:oleObj name="文档" r:id="rId8" imgW="3839157" imgH="2162186" progId="Word.Document.12">
                  <p:embed/>
                  <p:pic>
                    <p:nvPicPr>
                      <p:cNvPr id="0" name=""/>
                      <p:cNvPicPr/>
                      <p:nvPr/>
                    </p:nvPicPr>
                    <p:blipFill>
                      <a:blip r:embed="rId9"/>
                      <a:stretch>
                        <a:fillRect/>
                      </a:stretch>
                    </p:blipFill>
                    <p:spPr>
                      <a:xfrm>
                        <a:off x="599682" y="1854251"/>
                        <a:ext cx="8128000" cy="4578303"/>
                      </a:xfrm>
                      <a:prstGeom prst="rect">
                        <a:avLst/>
                      </a:prstGeom>
                    </p:spPr>
                  </p:pic>
                </p:oleObj>
              </mc:Fallback>
            </mc:AlternateContent>
          </a:graphicData>
        </a:graphic>
      </p:graphicFrame>
    </p:spTree>
    <p:extLst>
      <p:ext uri="{BB962C8B-B14F-4D97-AF65-F5344CB8AC3E}">
        <p14:creationId xmlns:p14="http://schemas.microsoft.com/office/powerpoint/2010/main" val="3136877404"/>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345966151"/>
              </p:ext>
            </p:extLst>
          </p:nvPr>
        </p:nvGraphicFramePr>
        <p:xfrm>
          <a:off x="599682" y="1124744"/>
          <a:ext cx="8128000" cy="823556"/>
        </p:xfrm>
        <a:graphic>
          <a:graphicData uri="http://schemas.openxmlformats.org/presentationml/2006/ole">
            <mc:AlternateContent xmlns:mc="http://schemas.openxmlformats.org/markup-compatibility/2006">
              <mc:Choice xmlns:v="urn:schemas-microsoft-com:vml" Requires="v">
                <p:oleObj spid="_x0000_s8211" name="文档" r:id="rId8" imgW="3839157" imgH="389229" progId="Word.Document.12">
                  <p:embed/>
                </p:oleObj>
              </mc:Choice>
              <mc:Fallback>
                <p:oleObj name="文档" r:id="rId8" imgW="3839157" imgH="389229" progId="Word.Document.12">
                  <p:embed/>
                  <p:pic>
                    <p:nvPicPr>
                      <p:cNvPr id="0" name=""/>
                      <p:cNvPicPr/>
                      <p:nvPr/>
                    </p:nvPicPr>
                    <p:blipFill>
                      <a:blip r:embed="rId9"/>
                      <a:stretch>
                        <a:fillRect/>
                      </a:stretch>
                    </p:blipFill>
                    <p:spPr>
                      <a:xfrm>
                        <a:off x="599682" y="1124744"/>
                        <a:ext cx="8128000" cy="823556"/>
                      </a:xfrm>
                      <a:prstGeom prst="rect">
                        <a:avLst/>
                      </a:prstGeom>
                    </p:spPr>
                  </p:pic>
                </p:oleObj>
              </mc:Fallback>
            </mc:AlternateContent>
          </a:graphicData>
        </a:graphic>
      </p:graphicFrame>
      <p:sp>
        <p:nvSpPr>
          <p:cNvPr id="4" name="矩形 3"/>
          <p:cNvSpPr>
            <a:spLocks noChangeAspect="1"/>
          </p:cNvSpPr>
          <p:nvPr/>
        </p:nvSpPr>
        <p:spPr>
          <a:xfrm>
            <a:off x="508000" y="1948300"/>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①③⑤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②⑤⑥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本题考查正确使用词语的能力。</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行之有效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实行起来很有效果。多指已经实施过的方法或措施。用作褒义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汗牛充栋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形容书籍极多。用错对象。</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等而下之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由这一等再往下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指比这一等差。从词义与语境来看运用正确。</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乐不思蜀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泛指乐而忘返。</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滥竽充数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不会吹竽的人混在吹竽的队伍里充数。借指没有真正的才干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而混在行家里面充数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或拿不好的东西混在好的里面充数。这里是指广告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而非没有真才实学的人。</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滔滔不绝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形容话很多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连续不断。不能用来形容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00677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要做好成语辨析题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除了平时多翻阅工具书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掌握成语的含义外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还应掌握一些解题技巧。一看成语的感情色彩是否适合所在语境。有些成语具有较强的感情色彩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或褒或贬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界限分明。若辨别不清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很容易用错。二看是否因望文生义而误用成语。有的成语仅从字面上看与整个句子意思相一致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但仔细一分析却与全句意思风马牛不相及。三看词义轻重是否得当。例如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玩火自焚、作茧自缚、自食其果、自作自受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自己承受后果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但是它们的词义有轻有重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用在不同的语言环境中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含义当然不同。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9627756"/>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58004163"/>
              </p:ext>
            </p:extLst>
          </p:nvPr>
        </p:nvGraphicFramePr>
        <p:xfrm>
          <a:off x="599682" y="1868970"/>
          <a:ext cx="8128000" cy="4121145"/>
        </p:xfrm>
        <a:graphic>
          <a:graphicData uri="http://schemas.openxmlformats.org/presentationml/2006/ole">
            <mc:AlternateContent xmlns:mc="http://schemas.openxmlformats.org/markup-compatibility/2006">
              <mc:Choice xmlns:v="urn:schemas-microsoft-com:vml" Requires="v">
                <p:oleObj spid="_x0000_s9234" name="文档" r:id="rId8" imgW="3839157" imgH="1945787" progId="Word.Document.12">
                  <p:embed/>
                </p:oleObj>
              </mc:Choice>
              <mc:Fallback>
                <p:oleObj name="文档" r:id="rId8" imgW="3839157" imgH="1945787" progId="Word.Document.12">
                  <p:embed/>
                  <p:pic>
                    <p:nvPicPr>
                      <p:cNvPr id="0" name=""/>
                      <p:cNvPicPr/>
                      <p:nvPr/>
                    </p:nvPicPr>
                    <p:blipFill>
                      <a:blip r:embed="rId9"/>
                      <a:stretch>
                        <a:fillRect/>
                      </a:stretch>
                    </p:blipFill>
                    <p:spPr>
                      <a:xfrm>
                        <a:off x="599682" y="1868970"/>
                        <a:ext cx="8128000" cy="4121145"/>
                      </a:xfrm>
                      <a:prstGeom prst="rect">
                        <a:avLst/>
                      </a:prstGeom>
                    </p:spPr>
                  </p:pic>
                </p:oleObj>
              </mc:Fallback>
            </mc:AlternateContent>
          </a:graphicData>
        </a:graphic>
      </p:graphicFrame>
    </p:spTree>
    <p:extLst>
      <p:ext uri="{BB962C8B-B14F-4D97-AF65-F5344CB8AC3E}">
        <p14:creationId xmlns:p14="http://schemas.microsoft.com/office/powerpoint/2010/main" val="3865412583"/>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012418800"/>
              </p:ext>
            </p:extLst>
          </p:nvPr>
        </p:nvGraphicFramePr>
        <p:xfrm>
          <a:off x="599682" y="2348880"/>
          <a:ext cx="8128000" cy="823556"/>
        </p:xfrm>
        <a:graphic>
          <a:graphicData uri="http://schemas.openxmlformats.org/presentationml/2006/ole">
            <mc:AlternateContent xmlns:mc="http://schemas.openxmlformats.org/markup-compatibility/2006">
              <mc:Choice xmlns:v="urn:schemas-microsoft-com:vml" Requires="v">
                <p:oleObj spid="_x0000_s10258" name="文档" r:id="rId8" imgW="3839157" imgH="389229" progId="Word.Document.12">
                  <p:embed/>
                </p:oleObj>
              </mc:Choice>
              <mc:Fallback>
                <p:oleObj name="文档" r:id="rId8" imgW="3839157" imgH="389229" progId="Word.Document.12">
                  <p:embed/>
                  <p:pic>
                    <p:nvPicPr>
                      <p:cNvPr id="0" name=""/>
                      <p:cNvPicPr/>
                      <p:nvPr/>
                    </p:nvPicPr>
                    <p:blipFill>
                      <a:blip r:embed="rId9"/>
                      <a:stretch>
                        <a:fillRect/>
                      </a:stretch>
                    </p:blipFill>
                    <p:spPr>
                      <a:xfrm>
                        <a:off x="599682" y="2348880"/>
                        <a:ext cx="8128000" cy="823556"/>
                      </a:xfrm>
                      <a:prstGeom prst="rect">
                        <a:avLst/>
                      </a:prstGeom>
                    </p:spPr>
                  </p:pic>
                </p:oleObj>
              </mc:Fallback>
            </mc:AlternateContent>
          </a:graphicData>
        </a:graphic>
      </p:graphicFrame>
      <p:sp>
        <p:nvSpPr>
          <p:cNvPr id="4" name="矩形 3"/>
          <p:cNvSpPr>
            <a:spLocks noChangeAspect="1"/>
          </p:cNvSpPr>
          <p:nvPr/>
        </p:nvSpPr>
        <p:spPr>
          <a:xfrm>
            <a:off x="508000" y="317243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①②⑤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NEU-BZ-S92"/>
                <a:ea typeface="宋体" panose="02010600030101010101" pitchFamily="2" charset="-122"/>
                <a:cs typeface="宋体" panose="02010600030101010101" pitchFamily="2" charset="-122"/>
              </a:rPr>
              <a:t>①④⑥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②③⑤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NEU-BZ-S92"/>
                <a:ea typeface="宋体" panose="02010600030101010101" pitchFamily="2" charset="-122"/>
                <a:cs typeface="宋体" panose="02010600030101010101" pitchFamily="2" charset="-122"/>
              </a:rPr>
              <a:t>③④</a:t>
            </a:r>
            <a:r>
              <a:rPr lang="zh-CN" altLang="zh-CN" sz="2200" dirty="0" smtClean="0">
                <a:solidFill>
                  <a:srgbClr val="000000"/>
                </a:solidFill>
                <a:latin typeface="NEU-BZ-S92"/>
                <a:ea typeface="宋体" panose="02010600030101010101" pitchFamily="2" charset="-122"/>
                <a:cs typeface="宋体" panose="02010600030101010101" pitchFamily="2" charset="-122"/>
              </a:rPr>
              <a:t>⑥</a:t>
            </a:r>
            <a:r>
              <a:rPr lang="en-US" altLang="zh-CN" sz="2200" dirty="0" smtClean="0">
                <a:solidFill>
                  <a:srgbClr val="000000"/>
                </a:solidFill>
                <a:latin typeface="NEU-BZ-S92"/>
                <a:ea typeface="宋体" panose="02010600030101010101" pitchFamily="2"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2552561"/>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本题考查正确使用成语的能力。第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目不交睫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形容夜间不睡觉或睡不着。而整个句子是说舞台布景快速变化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显然和不睡觉没关系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属于成语误用。第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厝火积薪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比喻潜伏着很大的危险。而该句子要说的是未雨绸缪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所以此处成语用得不恰当。第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筚路蓝缕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常用来形容创业的艰苦。用在此处形容航空领域的开拓者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显然是恰当的。第</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讳莫如深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意思是紧紧隐瞒。和整句话的意思是协调的。第</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安步当车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意思是慢慢地步行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就当是坐车。而整句话的意思是大夫知道病人有危险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飞快地往医院跑去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显然和从容的语义是相抵触的。第</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苦心孤诣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指费尽心思钻研或经营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达到别人达不到的境地。而整句话是说作者用字讲究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苦心营造一种氛围。该成语的使用是恰当的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77702183"/>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90852161"/>
              </p:ext>
            </p:extLst>
          </p:nvPr>
        </p:nvGraphicFramePr>
        <p:xfrm>
          <a:off x="599682" y="1860611"/>
          <a:ext cx="8128000" cy="4211903"/>
        </p:xfrm>
        <a:graphic>
          <a:graphicData uri="http://schemas.openxmlformats.org/presentationml/2006/ole">
            <mc:AlternateContent xmlns:mc="http://schemas.openxmlformats.org/markup-compatibility/2006">
              <mc:Choice xmlns:v="urn:schemas-microsoft-com:vml" Requires="v">
                <p:oleObj spid="_x0000_s11282" name="文档" r:id="rId8" imgW="3839157" imgH="1988995" progId="Word.Document.12">
                  <p:embed/>
                </p:oleObj>
              </mc:Choice>
              <mc:Fallback>
                <p:oleObj name="文档" r:id="rId8" imgW="3839157" imgH="1988995" progId="Word.Document.12">
                  <p:embed/>
                  <p:pic>
                    <p:nvPicPr>
                      <p:cNvPr id="0" name=""/>
                      <p:cNvPicPr/>
                      <p:nvPr/>
                    </p:nvPicPr>
                    <p:blipFill>
                      <a:blip r:embed="rId9"/>
                      <a:stretch>
                        <a:fillRect/>
                      </a:stretch>
                    </p:blipFill>
                    <p:spPr>
                      <a:xfrm>
                        <a:off x="599682" y="1860611"/>
                        <a:ext cx="8128000" cy="4211903"/>
                      </a:xfrm>
                      <a:prstGeom prst="rect">
                        <a:avLst/>
                      </a:prstGeom>
                    </p:spPr>
                  </p:pic>
                </p:oleObj>
              </mc:Fallback>
            </mc:AlternateContent>
          </a:graphicData>
        </a:graphic>
      </p:graphicFrame>
    </p:spTree>
    <p:extLst>
      <p:ext uri="{BB962C8B-B14F-4D97-AF65-F5344CB8AC3E}">
        <p14:creationId xmlns:p14="http://schemas.microsoft.com/office/powerpoint/2010/main" val="120636149"/>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893657909"/>
              </p:ext>
            </p:extLst>
          </p:nvPr>
        </p:nvGraphicFramePr>
        <p:xfrm>
          <a:off x="599682" y="2348880"/>
          <a:ext cx="8128000" cy="823556"/>
        </p:xfrm>
        <a:graphic>
          <a:graphicData uri="http://schemas.openxmlformats.org/presentationml/2006/ole">
            <mc:AlternateContent xmlns:mc="http://schemas.openxmlformats.org/markup-compatibility/2006">
              <mc:Choice xmlns:v="urn:schemas-microsoft-com:vml" Requires="v">
                <p:oleObj spid="_x0000_s12306" name="文档" r:id="rId8" imgW="3839157" imgH="389229" progId="Word.Document.12">
                  <p:embed/>
                </p:oleObj>
              </mc:Choice>
              <mc:Fallback>
                <p:oleObj name="文档" r:id="rId8" imgW="3839157" imgH="389229" progId="Word.Document.12">
                  <p:embed/>
                  <p:pic>
                    <p:nvPicPr>
                      <p:cNvPr id="0" name=""/>
                      <p:cNvPicPr/>
                      <p:nvPr/>
                    </p:nvPicPr>
                    <p:blipFill>
                      <a:blip r:embed="rId9"/>
                      <a:stretch>
                        <a:fillRect/>
                      </a:stretch>
                    </p:blipFill>
                    <p:spPr>
                      <a:xfrm>
                        <a:off x="599682" y="2348880"/>
                        <a:ext cx="8128000" cy="823556"/>
                      </a:xfrm>
                      <a:prstGeom prst="rect">
                        <a:avLst/>
                      </a:prstGeom>
                    </p:spPr>
                  </p:pic>
                </p:oleObj>
              </mc:Fallback>
            </mc:AlternateContent>
          </a:graphicData>
        </a:graphic>
      </p:graphicFrame>
      <p:sp>
        <p:nvSpPr>
          <p:cNvPr id="4" name="矩形 3"/>
          <p:cNvSpPr>
            <a:spLocks noChangeAspect="1"/>
          </p:cNvSpPr>
          <p:nvPr/>
        </p:nvSpPr>
        <p:spPr>
          <a:xfrm>
            <a:off x="508000" y="3209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①②④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②⑤⑥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③④⑥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8908518"/>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17503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包括熟语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举重若轻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通常用来比喻能力强。而该句文物展示历史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举重若轻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这个成语语义不协调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该成语使用不当。第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光怪陆离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一般用来形容现象奇异、色彩繁杂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用来形容社会生活画卷是恰当的。第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改换门庭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意思是改变门第出身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提高社会地位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或者投靠新的主人或势力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以图维持发展。而整句话是说改变了专业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所以此处成语用得不恰当。第</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并行不悖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意思是同时实行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互不冲突。而整句话是对两本书对后世的影响进行比较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说的是两本书对后世的影响差不多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并驾齐驱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误用。第</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空谷足音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用来比喻难得的音信、言论或事物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此处用来比喻老师的教诲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非常恰当。第</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奉为圭臬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指把某些言论或事物当作准则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用在该句很恰当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24602358"/>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七</a:t>
            </a:r>
            <a:r>
              <a:rPr lang="en-US" altLang="zh-CN" b="1" dirty="0" smtClean="0"/>
              <a:t>  </a:t>
            </a:r>
            <a:r>
              <a:rPr lang="zh-CN" altLang="zh-CN" b="1" dirty="0" smtClean="0"/>
              <a:t>正确</a:t>
            </a:r>
            <a:r>
              <a:rPr lang="zh-CN" altLang="zh-CN" b="1" dirty="0"/>
              <a:t>使用词语</a:t>
            </a:r>
            <a:r>
              <a:rPr lang="en-US" altLang="zh-CN" b="1" dirty="0"/>
              <a:t>(</a:t>
            </a:r>
            <a:r>
              <a:rPr lang="zh-CN" altLang="zh-CN" b="1" dirty="0"/>
              <a:t>包括熟语</a:t>
            </a:r>
            <a:r>
              <a:rPr lang="en-US" altLang="zh-CN" b="1" dirty="0"/>
              <a:t>)</a:t>
            </a:r>
            <a:endParaRPr lang="zh-CN" altLang="zh-CN" b="1" dirty="0"/>
          </a:p>
        </p:txBody>
      </p:sp>
    </p:spTree>
    <p:extLst>
      <p:ext uri="{BB962C8B-B14F-4D97-AF65-F5344CB8AC3E}">
        <p14:creationId xmlns:p14="http://schemas.microsoft.com/office/powerpoint/2010/main" val="2655230851"/>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911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84425376"/>
              </p:ext>
            </p:extLst>
          </p:nvPr>
        </p:nvGraphicFramePr>
        <p:xfrm>
          <a:off x="599682" y="1862611"/>
          <a:ext cx="8128000" cy="4487544"/>
        </p:xfrm>
        <a:graphic>
          <a:graphicData uri="http://schemas.openxmlformats.org/presentationml/2006/ole">
            <mc:AlternateContent xmlns:mc="http://schemas.openxmlformats.org/markup-compatibility/2006">
              <mc:Choice xmlns:v="urn:schemas-microsoft-com:vml" Requires="v">
                <p:oleObj spid="_x0000_s13330" name="文档" r:id="rId8" imgW="3839157" imgH="2118978" progId="Word.Document.12">
                  <p:embed/>
                </p:oleObj>
              </mc:Choice>
              <mc:Fallback>
                <p:oleObj name="文档" r:id="rId8" imgW="3839157" imgH="2118978" progId="Word.Document.12">
                  <p:embed/>
                  <p:pic>
                    <p:nvPicPr>
                      <p:cNvPr id="0" name=""/>
                      <p:cNvPicPr/>
                      <p:nvPr/>
                    </p:nvPicPr>
                    <p:blipFill>
                      <a:blip r:embed="rId9"/>
                      <a:stretch>
                        <a:fillRect/>
                      </a:stretch>
                    </p:blipFill>
                    <p:spPr>
                      <a:xfrm>
                        <a:off x="599682" y="1862611"/>
                        <a:ext cx="8128000" cy="4487544"/>
                      </a:xfrm>
                      <a:prstGeom prst="rect">
                        <a:avLst/>
                      </a:prstGeom>
                    </p:spPr>
                  </p:pic>
                </p:oleObj>
              </mc:Fallback>
            </mc:AlternateContent>
          </a:graphicData>
        </a:graphic>
      </p:graphicFrame>
    </p:spTree>
    <p:extLst>
      <p:ext uri="{BB962C8B-B14F-4D97-AF65-F5344CB8AC3E}">
        <p14:creationId xmlns:p14="http://schemas.microsoft.com/office/powerpoint/2010/main" val="1083295247"/>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228969756"/>
              </p:ext>
            </p:extLst>
          </p:nvPr>
        </p:nvGraphicFramePr>
        <p:xfrm>
          <a:off x="599682" y="2276872"/>
          <a:ext cx="8128000" cy="823556"/>
        </p:xfrm>
        <a:graphic>
          <a:graphicData uri="http://schemas.openxmlformats.org/presentationml/2006/ole">
            <mc:AlternateContent xmlns:mc="http://schemas.openxmlformats.org/markup-compatibility/2006">
              <mc:Choice xmlns:v="urn:schemas-microsoft-com:vml" Requires="v">
                <p:oleObj spid="_x0000_s14353" name="文档" r:id="rId8" imgW="3839157" imgH="389229" progId="Word.Document.12">
                  <p:embed/>
                </p:oleObj>
              </mc:Choice>
              <mc:Fallback>
                <p:oleObj name="文档" r:id="rId8" imgW="3839157" imgH="389229" progId="Word.Document.12">
                  <p:embed/>
                  <p:pic>
                    <p:nvPicPr>
                      <p:cNvPr id="0" name=""/>
                      <p:cNvPicPr/>
                      <p:nvPr/>
                    </p:nvPicPr>
                    <p:blipFill>
                      <a:blip r:embed="rId9"/>
                      <a:stretch>
                        <a:fillRect/>
                      </a:stretch>
                    </p:blipFill>
                    <p:spPr>
                      <a:xfrm>
                        <a:off x="599682" y="2276872"/>
                        <a:ext cx="8128000" cy="823556"/>
                      </a:xfrm>
                      <a:prstGeom prst="rect">
                        <a:avLst/>
                      </a:prstGeom>
                    </p:spPr>
                  </p:pic>
                </p:oleObj>
              </mc:Fallback>
            </mc:AlternateContent>
          </a:graphicData>
        </a:graphic>
      </p:graphicFrame>
      <p:sp>
        <p:nvSpPr>
          <p:cNvPr id="6" name="矩形 5"/>
          <p:cNvSpPr>
            <a:spLocks noChangeAspect="1"/>
          </p:cNvSpPr>
          <p:nvPr/>
        </p:nvSpPr>
        <p:spPr>
          <a:xfrm>
            <a:off x="508000" y="31004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①②④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a:ea typeface="宋体" panose="02010600030101010101" pitchFamily="2" charset="-122"/>
                <a:cs typeface="宋体" panose="02010600030101010101" pitchFamily="2" charset="-122"/>
              </a:rPr>
              <a:t>①④⑤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②③⑥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③⑤⑥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1476037"/>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本题考查正确使用成语的能力。</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形容文献、资料等非常丰富。使用正确。</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用新的眼光来看待。使用对象错误。</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一言九鼎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形容所说的话分量很重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作用很大。用来形容诚信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一诺千金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按图索骥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比喻按照死规矩机械、呆板地做事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也泛指按照线索寻找目标。</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笔走龙蛇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形容书法笔势雄健活泼。</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涣然冰释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形容嫌疑、疑虑、误会等完全消除。该成语不能用于自然界的冰雪消融。使用对象错误。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5055969"/>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组选式成语题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应体察语境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辨析各个成语在句中的运用是否恰当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尤其是对语境的体察是否到位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与词义是否相合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别人已有进步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不可用老眼光看待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据此即可排除掉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借助关键语素尤其是动词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准确理解掌握词义。如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按图索骥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有效排除。善于运用已知、运用已经确定的选项去进行排除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从而做到迅速准确地判定正误。本题中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多数同学对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的词义把握准确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答案只能在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两项中选择。最后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明辨误区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对号入座。具体做法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看词义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辨误用褒贬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辨叠床架屋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看谦敬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辨用语错位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辨不合事理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辨不合语境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看多义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辨以偏概全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81062128"/>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这正是经验丰富的主教练在战术安排上的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下半场比赛中想方设法消耗对方主力队员的体力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终于扭转劣势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经过几天的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又和病人家属作了充分沟通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吴医生最终否定了治疗小组提出的保守治疗方案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决定尽快为病人进行肺部手术。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早在上个世纪末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当地决策者就</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提出了从单一的小农业向大农业转移的战略措施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于是一个个生态经济园区应运而生。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老谋深算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深谋远虑</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深思熟虑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老谋深算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深思熟虑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深谋远虑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深思熟虑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老谋深算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深谋远虑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深谋远虑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深思熟虑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老谋深算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7329492"/>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侧重考查辨析成语的能力。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老谋深算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形容人办事精明老练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侧重于谋事精明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下半场比赛中想方设法消耗对方主力队员的体力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终于扭转劣势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的语境相适应。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深思熟虑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深入细致地考虑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仔细、审慎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与医疗方案确定的语境相符合。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深谋远虑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周密地计划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往长远里考虑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从单一的小农业向大农业转移的战略措施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相吻合</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448441475"/>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医疗质量是关系到病人生命安危的大事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救死扶伤是医务人员</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的天职。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中国传统的严父慈母型的家庭关系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常令父亲们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地承担起教育子女的义务。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在全国比赛中屡获金奖的我省杂技团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地承担了这次出国演出任务。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当仁不让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义不容辞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当仁不让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当仁不让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当仁不让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9220222"/>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本题考查对近义成语的辨析的能力。本题中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当仁不让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都有主动地毫不推辞地做某事的意思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但又有差别。其中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强调的是从道义上来说应该做某事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强调的是从责任上来说应该做某事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当仁不让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则强调以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不需谦让。在上面给出的三个句子中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句说的是医务人员的职责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句说的是为人父母应尽的责任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句说的是某杂技团技艺超群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在承担某项任务的时候无所谦让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当仁不让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正确的选项是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6273018"/>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依次填入下列各句横线处的成语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消防工作必须立足于</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从提高公众的防火意识做起。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即使现有的产品畅销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也要</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抓紧技术储备与新产品开发。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如果我们不从小事做起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那些细小的苗头最终可能酿成大祸。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防患未然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防微杜渐</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未雨绸缪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防微杜渐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防微杜渐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防患未然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防微杜渐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536147"/>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本题重点考查考生辨析和正确使用成语的能力。本题给出了三个意义比较接近的成语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防患未然、未雨绸缪、防微杜渐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三个成语均有对可能发生的事情加以预防的意思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但又有差别。其中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强调的是在灾难或事故没有发生之前就要设法防止其发生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强调的是预先为将来的事做好准备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是比喻的用法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防微杜渐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强调的是坏事刚有苗头就要采取措施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防止它进一步发展。在上面给出的三个句子中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句说的是消防工作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句说的是在产品畅销的情况下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要为将来产品可能不那么畅销时做好开发新产品的准备工作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句说的是不要让小苗头变成大祸害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防微杜渐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正确的选项是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3179119"/>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3704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词语成语题想要做好同样需要积累。其实</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从</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字音</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题到字形题再到词语成语题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都像是扫雷</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的</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游戏</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。出题人埋雷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你负责排雷。如果排雷的</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时</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候</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熟悉埋雷的人喜欢在哪儿埋雷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排雷的工作</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就</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会</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事半功倍。要重点注意容易望文生义的词语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登高自卑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意思是登山要从低处开始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比喻做事情要循序渐进。有的人误以为是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轻视自己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了。有的词语有两层意思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灯红酒绿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既形容寻欢作乐的腐化生活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也可以形容都市或娱乐场所夜晚的繁华热闹的景象。一般来说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记住成语的意义并非难事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而难点在于自己的知识面窄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如果题目考查的词语自己根本不了解其用法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想要做对就纯粹靠运气了。所以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多积累、多做些题目还是有帮助的。有些工具书也有专门的词语整理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空闲的时间多看看也是不错的选择</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a:t>
            </a:r>
            <a:endPar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6372200" y="672952"/>
            <a:ext cx="1915445" cy="2543629"/>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近义成语辨析应抓住三点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一是体察类型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类中求同。因考查成语多为近义或相关成语关系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在某点上有相同或相近之处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且都具有相同的一点。如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防微杜渐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三个成语在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上是相同的。二是辨析差异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同中求异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即在重视相近成语共性的基础上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深谋远虑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深思熟虑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老谋深算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三个成语分别侧重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抓住此点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则可轻松辨析。三是辨析成语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三审视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审视题目要求与其语境适合与否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审视句意与词语义项是否一致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审视词语的感情色彩与所处的语境色彩是否相融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70854750"/>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加点的成语使用恰当的一项是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98089890"/>
              </p:ext>
            </p:extLst>
          </p:nvPr>
        </p:nvGraphicFramePr>
        <p:xfrm>
          <a:off x="599682" y="2278451"/>
          <a:ext cx="8128000" cy="3297587"/>
        </p:xfrm>
        <a:graphic>
          <a:graphicData uri="http://schemas.openxmlformats.org/presentationml/2006/ole">
            <mc:AlternateContent xmlns:mc="http://schemas.openxmlformats.org/markup-compatibility/2006">
              <mc:Choice xmlns:v="urn:schemas-microsoft-com:vml" Requires="v">
                <p:oleObj spid="_x0000_s15376" name="文档" r:id="rId8" imgW="3839157" imgH="1556558" progId="Word.Document.12">
                  <p:embed/>
                </p:oleObj>
              </mc:Choice>
              <mc:Fallback>
                <p:oleObj name="文档" r:id="rId8" imgW="3839157" imgH="1556558" progId="Word.Document.12">
                  <p:embed/>
                  <p:pic>
                    <p:nvPicPr>
                      <p:cNvPr id="0" name=""/>
                      <p:cNvPicPr/>
                      <p:nvPr/>
                    </p:nvPicPr>
                    <p:blipFill>
                      <a:blip r:embed="rId9"/>
                      <a:stretch>
                        <a:fillRect/>
                      </a:stretch>
                    </p:blipFill>
                    <p:spPr>
                      <a:xfrm>
                        <a:off x="599682" y="2278451"/>
                        <a:ext cx="8128000" cy="3297587"/>
                      </a:xfrm>
                      <a:prstGeom prst="rect">
                        <a:avLst/>
                      </a:prstGeom>
                    </p:spPr>
                  </p:pic>
                </p:oleObj>
              </mc:Fallback>
            </mc:AlternateContent>
          </a:graphicData>
        </a:graphic>
      </p:graphicFrame>
    </p:spTree>
    <p:extLst>
      <p:ext uri="{BB962C8B-B14F-4D97-AF65-F5344CB8AC3E}">
        <p14:creationId xmlns:p14="http://schemas.microsoft.com/office/powerpoint/2010/main" val="1796792697"/>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本题重点考查辨析使用成语的能力。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形容文献、资料等非常丰富。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振振有词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形容理由似乎很充分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说个不休。该词含有贬义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修饰对象不当。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电光石火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原为佛家语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比喻事物瞬息即逝。现多形容事物像闪电和石火一样瞬间就消逝。此处望文生义。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平分秋色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指双方各占一半。该词只能用来形容两个人或事物。原句不是两家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此处没有弄清该词的适用范围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3705400"/>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3407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加点的成语使用恰当的一项是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93264428"/>
              </p:ext>
            </p:extLst>
          </p:nvPr>
        </p:nvGraphicFramePr>
        <p:xfrm>
          <a:off x="599682" y="2216834"/>
          <a:ext cx="8128000" cy="3297587"/>
        </p:xfrm>
        <a:graphic>
          <a:graphicData uri="http://schemas.openxmlformats.org/presentationml/2006/ole">
            <mc:AlternateContent xmlns:mc="http://schemas.openxmlformats.org/markup-compatibility/2006">
              <mc:Choice xmlns:v="urn:schemas-microsoft-com:vml" Requires="v">
                <p:oleObj spid="_x0000_s16400" name="文档" r:id="rId8" imgW="3839157" imgH="1556558" progId="Word.Document.12">
                  <p:embed/>
                </p:oleObj>
              </mc:Choice>
              <mc:Fallback>
                <p:oleObj name="文档" r:id="rId8" imgW="3839157" imgH="1556558" progId="Word.Document.12">
                  <p:embed/>
                  <p:pic>
                    <p:nvPicPr>
                      <p:cNvPr id="0" name=""/>
                      <p:cNvPicPr/>
                      <p:nvPr/>
                    </p:nvPicPr>
                    <p:blipFill>
                      <a:blip r:embed="rId9"/>
                      <a:stretch>
                        <a:fillRect/>
                      </a:stretch>
                    </p:blipFill>
                    <p:spPr>
                      <a:xfrm>
                        <a:off x="599682" y="2216834"/>
                        <a:ext cx="8128000" cy="3297587"/>
                      </a:xfrm>
                      <a:prstGeom prst="rect">
                        <a:avLst/>
                      </a:prstGeom>
                    </p:spPr>
                  </p:pic>
                </p:oleObj>
              </mc:Fallback>
            </mc:AlternateContent>
          </a:graphicData>
        </a:graphic>
      </p:graphicFrame>
    </p:spTree>
    <p:extLst>
      <p:ext uri="{BB962C8B-B14F-4D97-AF65-F5344CB8AC3E}">
        <p14:creationId xmlns:p14="http://schemas.microsoft.com/office/powerpoint/2010/main" val="147236931"/>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本题重点考查辨析使用成语的能力。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风姿绰约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形容女子仪态美好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项中说京剧大师梅兰芳先生扮演的舞台形象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因为梅兰芳以扮演女子形象闻名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用这个成语是恰当的。其他几句中的成语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使用都不恰当。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项描写荆山之巅的大禹雕像头戴栉风沐雨的斗笠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栉风沐雨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形容奔波劳碌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不避风雨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用来形容斗笠并不恰当。使用对象错误。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分庭抗礼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指双方平起平坐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实力相当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可以抗衡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项中说五六家小家电生产企业分庭抗礼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显然属于误用。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侧目而视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指斜着眼睛看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形容畏惧而又愤恨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傲慢狂妄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90199263"/>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自怨自艾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本义是悔恨自己的错误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自己改正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现在只指悔恨。艾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惩治。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文不加点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形容写文章很快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不用涂改就写成。点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涂上一点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表示删去。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目不识丁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形容人不识字。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功败垂成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快要成功的时候遭到失败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含惋惜意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身体力行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亲身体验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努力实行。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博闻强记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见闻广博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记忆力强。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文过饰非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掩饰过失、错误。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方兴未艾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事物正在兴起、发展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一时不会终止。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言归于好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彼此重新和好。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韦编三绝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形容读书勤奋。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莫衷一是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不能得出一致的结论。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莫逆之交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情投意合、十分要好的朋友。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否极泰来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坏的到了尽头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好的就来了。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相形见绌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跟另一人或事物比较起来显得远远不如。绌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汗流浃背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汗水湿透了背上的衣服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形容汗出得很多。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不速之客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没有邀请而自己来的客人。速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邀请。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百废俱兴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各种被废置的或该办未办的事业都等待兴办。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暴殄天物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任意糟蹋东西。殄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灭绝。天物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指自然界的鸟兽草木等。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不共戴天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不跟仇敌在一个天底下活着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形容仇恨极深。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不即不离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既不亲近也不疏远。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不名一钱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一个钱也没有。名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不可名状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不能够用语言形容。名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1362590"/>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8390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不足为训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不能当作典范或法则。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鬼使神差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好像鬼神暗中差使一样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形容意外地发生某种巧合的事或不由自主地做出某种意想不到的事。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差强人意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大体上还能使人满意。差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稍微。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等量齐观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不管事物间的差异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同等看待。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洞烛其奸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看透对方的阴谋诡计。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耳濡目染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形容见得多听得多了之后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无形之中受到影响。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阿其所好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迎合、偏袒所喜爱的人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或曲意顺从别人的意图。阿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袒护。好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嗜好。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繁文缛节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烦琐而不必要的仪式或礼节。也比喻烦琐多余的手续。文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仪式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繁多。节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纷至沓来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接连不断地到来。纷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6699738"/>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刚愎自用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形容固执任性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自以为是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听不进任何意见或劝告。刚愎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倔强固执。自用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自以为是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凭个人的主观意图办事。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高屋建瓴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在高屋脊上倾倒瓶里的水。比喻居高临下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形势不可阻挡。建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盛水的瓶子。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工力悉敌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双方的功夫和力量相当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不相上下。形容彼此不分高低。工力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功夫和力量。悉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功成不居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立了功而不把功劳归于自己。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含英咀华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比喻琢磨和领会诗文的要点和精神。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间不容发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两物中间容不下一根头发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形容事物之间距离极小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也形容与灾祸相距极近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情势极其危急。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举一反三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从一件事情类推而知道许多事情。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旷日持久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多费时日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拖得很久。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判若鸿沟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比喻事物的界线。形容界限分明</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2341326"/>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巧言令色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用花言巧语和假装和善来讨好别人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也指讨好别人的花言巧语和伪善态度。令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心花怒放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形容内心高兴极了。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穷兵黩武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使用全部武力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任意发动侵略战争。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曲突徙薪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比喻事先采取措施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防止危险发生。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色厉内荏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外表强硬而内心怯懦。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少不更事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人年纪轻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经历的事不多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缺少经验。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深居简出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平时总是待在家里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很少外出。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首当其冲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首先受到攻击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首先遭遇灾难。冲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交通要道。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天网恢恢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天道像一个广阔的大网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作恶者逃不出这个网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也就是逃不出天道的惩罚。恢恢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宽大的样子。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同仇敌忾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全体一致地抱着对敌人的仇恨和愤怒。忾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愤怒。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0340842"/>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积累类的题目没有什么特别的方法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知道得多了自然得心应手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考查的东西自己没有记住的话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有多少诀窍也没什么用。充分利用早读、睡前和各种考试前的自由复习时间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能多记一点就多记一点。积累需要的是持之以恒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坚持会有效果的。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北京大学自动化系　张义德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0916512"/>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微言大义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含蓄微妙的言语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精深切要的义理。微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精当而含义深远的话。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怨天尤人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抱怨天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埋怨人。指对不如意的事一味归咎于客观。尤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怨恨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无稽之谈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不真实的或虚假的事情。稽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相得益彰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互相配合和补充更能显出长处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发挥作用。彰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言近旨远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言词简单浅近而意旨宏大深远。旨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义形于色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正义之气显现于神色。也指义愤的心情显露在脸上。形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追亡逐北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追击战败逃跑的敌人。北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战败逃跑的敌人。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素不相能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一向合不来。素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穿凿附会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生拉硬扯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强作解释。凿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把讲不通的硬要讲通。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克勤克俭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既能勤劳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又能节俭。克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4827885"/>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教学相长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通过教与学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两方面相互促进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共同提高。长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五谷丰登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粮食丰收。登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文以载道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文章是用来阐述思想的。载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引申为阐明。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贪贿无艺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贪污受贿没有限度。指剥削阶级对人民搜刮没有止境。艺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限度。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恃才傲物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依仗自己的才能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看不起别人。物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绳之以法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按照法律规定给予制裁。绳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轻歌曼舞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轻快的歌声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柔美的舞蹈。曼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柔美。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不齿于人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被人轻视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不被人家当作人。齿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怙恶不悛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坚持作恶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不思悔改。悛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悔改。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犯而不校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被人触犯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不加计较。校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4547"/>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不名一文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一个钱也没有。形容非常贫困。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危言正色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刚直的言论和端正的态度。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明日黄花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比喻已失去新闻价值的报道或已失去应时作用的事物。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火中取栗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比喻冒危险给别人出力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自己却上了大当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一无所得。也指冒险行事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使自己蒙受损失。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万人空巷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形容庆祝、欢迎等盛况。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不刊之论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不能改动或不可磨灭的言论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用来形容文章或言辞的精准得当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无懈可击。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不为已甚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多指不做过分的事情。指对人的责备或处罚适可而止。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望洋兴叹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要做一件事而力量不够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感到无可奈何。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6555651"/>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不足为训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不能当作典范或法则。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因人成事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依赖别人的力量办成事情。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细大不捐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小的大的都不抛弃。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久假不归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长期借去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不归还。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司马青衫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比喻因遭遇相似而表示的同情。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数典忘祖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泛指忘掉自己本来的情况或事物的本源。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大动干戈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比喻兴师动众或大张声势地做事。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高山流水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比喻知音难觅或乐曲高妙。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不绝如缕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形容局势危急或声音细微悠长。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不翼而飞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比喻东西突然不见了。形容消息、言论等传布迅速。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进退维谷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进退两难。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如坐春风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形容受到良师的教诲、熏陶。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3117486"/>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春风化雨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比喻良好的教育。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间不容发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形容事物之间距离极小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也形容与灾祸相距极近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情势极其危急。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祸起萧墙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泛指内部发生祸乱。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炙手可热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形容气焰很盛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权势很大。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一衣带水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形容一水之隔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往来方便。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哀而不伤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形容感情有节制、诗歌、音乐优美雅致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感情适度。比喻做事适中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没有过度或不及的地方。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开门见山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比喻说话写文章直截了当。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水清无鱼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水至清则无鱼。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盲人瞎马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比喻面临极端危险的境况。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独步天下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超出同类之上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天下没有可以相比的。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4652933"/>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考场高频成语之对象误用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两小无猜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男女小的时候在一起玩耍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天真烂漫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没有猜疑。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汗牛充栋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形容书籍极多。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振聋发聩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比喻用语言文字唤醒糊涂的人。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美轮美奂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用于形容屋舍高大华美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不能用来形容艺术品。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相敬如宾、琴瑟之好、破镜重圆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只能用于夫妻之间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不能用于朋友、同学、同事之间。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青梅竹马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只能用于年幼的男女之间。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休戚相关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只能用于人物之间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不能用于事物之间。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置若罔闻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不可用于视觉方面。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筚路蓝缕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只用来形容创业艰苦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不可用来形容生活艰辛。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薪尽火传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比喻师生传授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学问一代代地继承下去。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崭露头角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比喻突出地显露出才能和本领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多指青少年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765277"/>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石破天惊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多用来形容事情或文章议论新奇惊人。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耳提面命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用于长辈对晚辈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平辈、朋友之间不可用。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三令五申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用于上级对下级。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用于人、马、车、船。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挥洒自如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画画的运笔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不可用于举止风度。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豁然开朗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不能用来形容人的性格。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不可磨灭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与痕迹、印象、功绩、事业、道理等搭配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若与情感、友谊搭配则错。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人老珠黄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只用于妇女。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巧夺天工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只能形容人工的精巧而不能用来形容天然的精巧。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循序渐进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只用于学习、工作。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如履薄冰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用于人的心绪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不能用于环境。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回肠荡气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形容文章、乐曲等十分动人。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4231536"/>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回肠荡气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形容文章、乐曲等十分动人。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扣人心弦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形容诗文、表演等有感染力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使人心情激动。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济济一堂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形容许多有才能的人聚集在一起。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脱颖而出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比喻人的才能全部显示出来。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长此以往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老是这样下去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多就不好的情况而言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悬壶济世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以医技普济众生。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雨后春笋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比喻新事物大量出现。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芸芸众生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佛教指一切有生命的东西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一般也用来指众多的平常人。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1492255"/>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考场高频成语之褒贬失当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常见的褒义成语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神机妙算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形容有预见性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善于估计客观情势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名不虚传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确实很好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不是空有虚名。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凤毛麟角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比喻稀少而可贵的人或事物。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洋洋大观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形容事物繁多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丰富多彩。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沁人心脾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指呼吸到新鲜空气或喝了清凉饮料使人感到舒适。也形容欣赏了美好的诗文、乐曲等给人清新、爽朗的感觉。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视死如归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把死看作像回家一样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形容不怕死。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高风亮节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高尚的品格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坚贞的情操。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从容不迫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非常镇静、不慌不忙的样子。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殚精竭虑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用尽精力、费尽心思。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叹为观止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赞美看到的事物好到极点。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8098975"/>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胸无城府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形容待人接物坦率真诚。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刮目相看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用新的眼光来看待。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众望所归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多指某人得到大家的信赖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希望他担任某项工作。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无微不至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形容待人非常细心周到。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两袖清风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做官廉洁。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蔚然成风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形容一种事物逐渐发展、盛行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蔚为大观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丰富多彩成为盛大的景象。</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多指文物等。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751706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39920106"/>
              </p:ext>
            </p:extLst>
          </p:nvPr>
        </p:nvGraphicFramePr>
        <p:xfrm>
          <a:off x="508000" y="1143403"/>
          <a:ext cx="8128000" cy="4825194"/>
        </p:xfrm>
        <a:graphic>
          <a:graphicData uri="http://schemas.openxmlformats.org/presentationml/2006/ole">
            <mc:AlternateContent xmlns:mc="http://schemas.openxmlformats.org/markup-compatibility/2006">
              <mc:Choice xmlns:v="urn:schemas-microsoft-com:vml" Requires="v">
                <p:oleObj spid="_x0000_s1046" name="文档" r:id="rId4" imgW="4001207" imgH="2374264" progId="Word.Document.12">
                  <p:embed/>
                </p:oleObj>
              </mc:Choice>
              <mc:Fallback>
                <p:oleObj name="文档" r:id="rId4" imgW="4001207" imgH="2374264" progId="Word.Document.12">
                  <p:embed/>
                  <p:pic>
                    <p:nvPicPr>
                      <p:cNvPr id="0" name=""/>
                      <p:cNvPicPr/>
                      <p:nvPr/>
                    </p:nvPicPr>
                    <p:blipFill>
                      <a:blip r:embed="rId5"/>
                      <a:stretch>
                        <a:fillRect/>
                      </a:stretch>
                    </p:blipFill>
                    <p:spPr>
                      <a:xfrm>
                        <a:off x="508000" y="1143403"/>
                        <a:ext cx="8128000" cy="4825194"/>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常见的贬义成语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没有什么事不干的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指什么坏事都干。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处心积虑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千方百计地盘算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大放厥词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现多指夸夸其谈、大发议论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得陇望蜀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比喻贪得无厌。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上行下效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上面或上辈的人怎样做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下面或下辈的人就学着怎样做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多指不好的事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甚嚣尘上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现多形容某种言论十分嚣张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始作俑者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泛指恶劣风气的创始者。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弹冠相庆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比喻一个人当了官或升了官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他的同伙也互相庆贺将有官可做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改头换面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比喻只改外表和形式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不改内容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粉墨登场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化装上台演戏。今多借指登上政治舞台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含讥讽意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0684882"/>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师心自用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固执己见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自以为是。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擢发难数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形容罪恶多得像头发那样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数也数不清。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倾巢而出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出动全部力量。多含贬义。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冠冕堂皇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形容表面上庄严或盛大的样子。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炙手可热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形容气焰很盛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权势很大。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上下其手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玩弄手法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暗中作弊。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3424788"/>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考场高频成语之词语重复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忍俊不禁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忍俊不禁地笑了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难言之隐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难言之隐的苦衷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南柯一梦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一场南柯一梦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相形见绌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显得相形见绌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如芒在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好像如芒在背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遍体鳞伤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浑身被打得遍体鳞伤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当务之急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目前的当务之急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接踵而至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接踵而至地闯进来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津津乐道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津津乐道地说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闻名遐迩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海内外闻名遐迩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生灵涂炭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使我国人民生灵涂炭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4177938"/>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安居乐业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人民的生活安居乐业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贻笑大方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只能让人贻笑大方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自惭形秽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感到自惭形秽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莘莘学子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众多的莘莘学子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扪心自问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扪心自问的自责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真知灼见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提出真知灼见的意见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众所周知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这是大家众所周知的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妄自菲薄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自己妄自菲薄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不虞之誉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没有想到却受到了不虞之誉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日理万机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每天都要日理万机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恍然大悟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我心里突然觉得恍然大悟了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任重道远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任重道远的责任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眼花缭乱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让人看得眼花缭乱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8212064"/>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破天荒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破天荒的第一次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方兴未艾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正方兴未艾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芸芸众生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众多的芸芸众生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耿耿于怀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心里一直耿耿于怀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感激涕零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感激涕零得流下了眼泪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历历在目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往事历历在目地出现在眼前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刻骨铭心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令人难忘的教训刻骨铭心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8639882"/>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考场高频成语之谦敬错位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蓬荜生辉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表示由于别人来到自己家里或张挂别人给自己题赠的字画等而使自己非常光荣。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抛砖引玉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比喻用粗浅的、不成熟的意见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引出别人高明的、成熟的意见。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贻笑大方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让内行笑话。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无功受禄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泛指没出力而接受报酬。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敬谢不敏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表示推辞做某件事的客气话。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忝列门墙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表示自己愧在师门。忝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表示辱没他人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自己有愧。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一孔之见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比喻狭隘片面的见解。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才疏学浅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学历浅。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挂一漏万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形容列举不全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遗漏很多</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1336919"/>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6463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不情之请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客套话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不合情理的请求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向人求助时称自己的请求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笨鸟先飞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比喻能力差的人做事时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比别人先行动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多用作谦辞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不足挂齿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不值得一提。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班门弄斧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比喻在行家面前卖弄本领。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聊表寸心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略微表示一下心意。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高抬贵手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客套话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多用于请求对方饶恕或通融。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不吝赐教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用于自己向别人征求意见或请教问题。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鼎力相助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大力相助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表示请托或感谢时用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洗耳恭听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专心地听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多用于请人讲话时说的客气话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高朋满座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高贵的宾客坐满了席位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形容来宾很多。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0565098"/>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考场高频成语之近义成语辨析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【耸人听闻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骇人听闻】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使人听后感到震惊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之意。前者指捏造事实或故意夸大事态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所指的事不一定是坏的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后者指卑劣、残暴到了使人吃惊的程度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所指多是坏事。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【自鸣得意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自得其乐】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之意。前者侧重自以为了不起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后者侧重感到很有乐趣。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【不求甚解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囫囵吞枣】</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掌握知识不透彻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对情况不够了解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之意。前者表示只想懂个大概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不求彻底了解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重在态度上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是中性词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后者多指读书不加分析地笼统接受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重在方法上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是贬义词。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【耳濡目染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潜移默化】</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不知不觉发生变化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之意。前者指经常耳听目视而受到影响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后者指人的思想、性格受环境或其他方面的感染、影响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在不知不觉中起了变化。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2935116"/>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【身先士卒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以身作则】</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亲自做出榜样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之意。前者侧重于在关键时刻自己带头去做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走在群众的前头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后者仅指自己做出榜样。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【别具一格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别开生面】</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给人一种新的印象、新的感觉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表示风格、样子与众不同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表示另外开展新的局面或创造新的形式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适用范围较广。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【病入膏肓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不可救药】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都表示病情严重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无法医治。但前者重在病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形容病情严重到了不可挽救的地步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后者偏重于救治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强调无法挽救。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【捕风捉影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无中生有】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凭空捏造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之意。但前者重在没有事实根据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后者重在把没有的说成有</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2482186"/>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【不刊之论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不易之论】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之意。但前者强调不可磨灭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不可更改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后者重在论断正确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【鞭长莫及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望尘莫及】</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前者比喻力量达不到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后者指赶不上。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【另眼相看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刮目相看】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特别看待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之意。但前者做横向比较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表示看待某个人不同于一般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后者做纵向比较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表示去掉老印象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用新眼光看待。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【大庭广众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众目睽睽】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都指有许多人的场合。前者指聚集了很多人的公共场合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后者指有很多人注目的场合。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【彬彬有礼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温文尔雅】</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都可形容人态度温和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举动斯文。但前者侧重对人有礼貌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后者可以形容人的举止、气质等。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【如虎添翼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为虎添翼】</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前者指使强的更强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一般用于人或组织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中性词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后者则比喻给恶人做帮凶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助长恶人的势力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带贬义。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7882844"/>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551063866"/>
              </p:ext>
            </p:extLst>
          </p:nvPr>
        </p:nvGraphicFramePr>
        <p:xfrm>
          <a:off x="508000" y="908720"/>
          <a:ext cx="8128000" cy="5528330"/>
        </p:xfrm>
        <a:graphic>
          <a:graphicData uri="http://schemas.openxmlformats.org/presentationml/2006/ole">
            <mc:AlternateContent xmlns:mc="http://schemas.openxmlformats.org/markup-compatibility/2006">
              <mc:Choice xmlns:v="urn:schemas-microsoft-com:vml" Requires="v">
                <p:oleObj spid="_x0000_s2070" name="文档" r:id="rId4" imgW="4001207" imgH="2720285" progId="Word.Document.12">
                  <p:embed/>
                </p:oleObj>
              </mc:Choice>
              <mc:Fallback>
                <p:oleObj name="文档" r:id="rId4" imgW="4001207" imgH="2720285" progId="Word.Document.12">
                  <p:embed/>
                  <p:pic>
                    <p:nvPicPr>
                      <p:cNvPr id="0" name=""/>
                      <p:cNvPicPr/>
                      <p:nvPr/>
                    </p:nvPicPr>
                    <p:blipFill>
                      <a:blip r:embed="rId5"/>
                      <a:stretch>
                        <a:fillRect/>
                      </a:stretch>
                    </p:blipFill>
                    <p:spPr>
                      <a:xfrm>
                        <a:off x="508000" y="908720"/>
                        <a:ext cx="8128000" cy="5528330"/>
                      </a:xfrm>
                      <a:prstGeom prst="rect">
                        <a:avLst/>
                      </a:prstGeom>
                    </p:spPr>
                  </p:pic>
                </p:oleObj>
              </mc:Fallback>
            </mc:AlternateContent>
          </a:graphicData>
        </a:graphic>
      </p:graphicFrame>
    </p:spTree>
    <p:extLst>
      <p:ext uri="{BB962C8B-B14F-4D97-AF65-F5344CB8AC3E}">
        <p14:creationId xmlns:p14="http://schemas.microsoft.com/office/powerpoint/2010/main" val="4028017287"/>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【参差不齐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良莠不齐】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的意思。指人时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前者侧重指水平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后者指好人坏人混杂在一起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前者指高低长短大小不一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后者指好事坏事混在一起。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【居心叵测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高深莫测】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前者指心存险恶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不可推测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后者指究竟高深到什么程度没法揣测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形容估摸不透。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【专横跋扈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独断专行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一意孤行】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不考虑别人的意见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行事专断、蛮干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专横跋扈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蛮横、霸道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语义较重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一般只用于掌权者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独断专行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侧重独立作决定和行事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一意孤行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侧重按自己的意愿行事。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【风言风语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流言蜚语】</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都表示没有根据的话。但前者多指无意传说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传说者多出于无知、怀疑和猜测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后者多指有意传说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传说者往往出于险恶的用心</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3254519"/>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【悔过自新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痛改前非】</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之意。但前者重在未来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强调重新做人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强调彻底改正错误。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【苟且偷安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得过且过】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都形容只图眼前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不顾将来。但前者偏重贪图眼前安逸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后者偏重胸无大志。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【故步自封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墨守成规】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因规守旧、不求进步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革新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之意。但前者偏重在不求进取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后者偏重于固执地守旧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不肯改进。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【厚颜无耻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恬不知耻】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都形容不知羞耻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常可通用。但前者重在形容脸皮厚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后者重在形容做了坏事仍满不在乎。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【花天酒地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醉生梦死】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都形容腐朽糜烂的享乐生活。但前者偏重于迷恋酒色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后者偏重于浑浑噩噩、糊里糊涂地生活。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【本末倒置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舍本逐末】</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主次关系处理不当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之意。但前者强调把主次关系颠倒了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后者侧重丢掉主要的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追求次要的。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250670"/>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【身临其境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设身处地】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前者指亲身到了那个地方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形容感受深切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后者指设想自己处在别人的地位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指替别人着想。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【按部就班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循序渐进】</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按一定的顺序、步骤进行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之意。前者侧重于按一定的条理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遵循一定的程序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后者指学习、工作按照一定的步骤逐渐深入或提高。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【络绎不绝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川流不息】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前者形容行人、车、马、船等往来不绝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后者形容像水流那样流个不停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多用以形容车船行人来往不断。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【大公无私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铁面无私】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都表示没有私心。前者指一心为公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后者指不畏权势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不讲情面。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【含糊其辞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闪烁其辞】</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说话不清楚、不明确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之意。前者重在说得含混不清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后者重在说话遮遮掩掩、躲躲闪闪。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0025178"/>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【不胫而走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不翼而飞】</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前者指没有腿却能跑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形容传布迅速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后者指没有翅膀却能飞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比喻东西突然不见了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或形容言语或消息等传布迅速。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【光明磊落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光明正大】</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心地光明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都能用于人及其言行。前者侧重人的精神品质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指胸怀坦白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没有私心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后者形容心地光明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言行正派。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【无微不至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无所不至】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没有一处不到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之意。前者形容待人细致周密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体贴入微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含褒义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后者多指什么坏事都干得出来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【杳如黄鹤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杳无音信】</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之意。前者侧重指一去不见踪影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后者侧重指一直得不到对方的消息。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【洋洋大观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洋洋洒洒】</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的意思。前者侧重指事物的数量和种类繁多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后者形容文章或谈话内容丰富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也形容规模或气势盛大</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4662598"/>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【瑕不掩瑜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瑕瑜互见】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都指同时具有优点和缺点。前者是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缺点遮不住优点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后者比喻有优点也有缺点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无主次之分。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【一笔勾销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一笔抹杀】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全部销去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之意。前者指账目、嫌隙、隔阂等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后者指对成绩、优点等全盘否定。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【心照不宣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心领神会】</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心里已领会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不用说出来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之意。前者多指双方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有时指较多的人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后者重在领会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一般指一方。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【义不容辞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应该承担、不能推辞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的意思。前者侧重于在道义上不允许推脱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后者侧重于责任不可推卸。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【目不暇接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应接不暇】</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前者形容可看的东西太多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后者形容景物繁多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后用以形容人或事情太多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忙不过来。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【爱憎分明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泾渭分明】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界限清楚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之意。前者指思想感情的爱与恨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后者多指人或事的好坏显然不同。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2445311"/>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【涣然冰释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烟消云散】</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前者指嫌疑或误解消除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后者指事物消失净尽。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【安分守己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循规蹈矩】</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规矩老实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之意。前者侧重于规矩老实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守本分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后者侧重于拘守成规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不敢变通。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【安之若素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随遇而安】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对环境遭遇不在意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之意。前者多指面对不顺利的境况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仍能像平常一样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后者强调在任何环境中都能安然自得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感到满足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也有安于现状、得过且过之意。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【鱼龙混杂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鱼目混珠】</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前者比喻好人和坏人混杂在一起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后者比喻拿假的东西冒充真的东西。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【暗箭伤人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含沙射影】</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都比喻暗中诽谤、攻击或陷害别人。但使用的手段有差别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前者指暗地里用某种手段伤害别人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程度比后者重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后者的手段多是语言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有影射某人或某事之意。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2845392"/>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【惨绝人寰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惨无人道】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狠毒残暴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之意。但语义重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强调人世间从没有过的惨痛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不能用来形容人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后者强调无人性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常用来形容人。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【畅所欲言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各抒己见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推心置腹】</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都表示说出自己心里想说的话。但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畅所欲言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重在说话时的心情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各抒己见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重在发表己见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推心置腹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重在待人真诚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且所涉及的对象一般是个人或较少的人。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【乘人之危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落井下石】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都表示趁人危难之时去侵害人家。但前者重在别人遭遇苦难时用要挟、引诱等手段去害别人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后者偏重于要置遭难者于死地。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【出尔反尔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反复无常】</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都表示经常变卦。但前者偏重语言上的前后矛盾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后者偏重表现上的变化无常。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【出神入化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炉火纯青】</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都表示达到的境界很高。但前者只能形容技艺高超、神妙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后者还可以用于学术修养方面。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096526"/>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【穿凿附会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牵强附会】</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都表示生拉硬扯。但前者指硬把没有的意思牵强解释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后者指把不相关的事硬拉在一起。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【唇齿相依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唇亡齿寒】</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都比喻关系密切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互相依存。但前者强调互相依存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后者强调利害与共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一方遭难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另一方也跟着遭难。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【得寸进尺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得陇望蜀】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都比喻贪得无厌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不知满足。但前者表示逐步进逼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越要越多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后者强调得到了这个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还想要那个。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【夜以继日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通宵达旦】</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前者形容日夜不停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后者指一夜到天亮。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【不闻不问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漠不关心】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冷漠、不关心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之意。前者重在行动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【起死回生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死里逃生】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前者指医生的医术高明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能把垂死的病人救活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后者形容经历了极其危险的境遇。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4270623"/>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【耳闻目睹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耳濡目染】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耳朵听到、眼睛看到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之意。前者不强调影响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后者侧重指不知不觉中受到深刻的影响。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【陈词滥调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老生常谈】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都指听惯听厌的话。前者指谈的内容既陈旧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又空泛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后者指平常的老话。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【莫衷一是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无所适从】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前者指不能判断哪个是对的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形容意见有分歧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不能得出一致的结论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后者指不知道跟从谁好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形容不知怎么办。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【画饼充饥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望梅止渴】</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都比喻用空想来安慰自己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常可通用。但前者有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后者只表示空等、空望。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【挥金如土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一掷千金】</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都形容极度挥霍。但前者重在对钱财的轻视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后者重在一次花钱之多。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【美轮美奂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美不胜收】</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前者形容房屋高大华丽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后者指美好的东西太多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一时看不过来。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2705131"/>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【厉兵秣马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严阵以待】</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做好战斗准备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之意。但前者重在人员的行动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后者重在整个军队排好阵势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等待敌人的来临。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【死气沉沉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万马齐喑】</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都形容无一点生气。但前者偏重指气氛压抑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用于人时有不愿讲话之意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后者偏重于不敢讲话。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【不堪设想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不可思议】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之意。但前者适用于严重的、不良的后果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后者一般适用于奇妙的、深奥的、不可理解的事情或道理。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【情不自禁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不由自主】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前者指感情不能控制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后者指由不得自己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自己控制不住自己。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【改邪归正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弃暗投明】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都指从坏的方面转到好的方面来。前者侧重不再做坏事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走上正路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后者侧重在政治上脱离反动势力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投向进步势力。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6408358"/>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5" name="矩形 4"/>
          <p:cNvSpPr>
            <a:spLocks noChangeAspect="1"/>
          </p:cNvSpPr>
          <p:nvPr/>
        </p:nvSpPr>
        <p:spPr>
          <a:xfrm>
            <a:off x="508000" y="991119"/>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正确使用词语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包括熟语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359582994"/>
              </p:ext>
            </p:extLst>
          </p:nvPr>
        </p:nvGraphicFramePr>
        <p:xfrm>
          <a:off x="599682" y="2251824"/>
          <a:ext cx="8128000" cy="4211903"/>
        </p:xfrm>
        <a:graphic>
          <a:graphicData uri="http://schemas.openxmlformats.org/presentationml/2006/ole">
            <mc:AlternateContent xmlns:mc="http://schemas.openxmlformats.org/markup-compatibility/2006">
              <mc:Choice xmlns:v="urn:schemas-microsoft-com:vml" Requires="v">
                <p:oleObj spid="_x0000_s3092" name="文档" r:id="rId8" imgW="3839157" imgH="1988995" progId="Word.Document.12">
                  <p:embed/>
                </p:oleObj>
              </mc:Choice>
              <mc:Fallback>
                <p:oleObj name="文档" r:id="rId8" imgW="3839157" imgH="1988995" progId="Word.Document.12">
                  <p:embed/>
                  <p:pic>
                    <p:nvPicPr>
                      <p:cNvPr id="0" name=""/>
                      <p:cNvPicPr/>
                      <p:nvPr/>
                    </p:nvPicPr>
                    <p:blipFill>
                      <a:blip r:embed="rId9"/>
                      <a:stretch>
                        <a:fillRect/>
                      </a:stretch>
                    </p:blipFill>
                    <p:spPr>
                      <a:xfrm>
                        <a:off x="599682" y="2251824"/>
                        <a:ext cx="8128000" cy="4211903"/>
                      </a:xfrm>
                      <a:prstGeom prst="rect">
                        <a:avLst/>
                      </a:prstGeom>
                    </p:spPr>
                  </p:pic>
                </p:oleObj>
              </mc:Fallback>
            </mc:AlternateContent>
          </a:graphicData>
        </a:graphic>
      </p:graphicFrame>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【目光如豆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鼠目寸光】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都可形容目光短浅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看不到远处、大处。但前者偏重在眼光小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多用来形容看不到全局或大处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后者强调眼光短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多用来形容看不到远处或将来。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【咄咄逼人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盛气凌人】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都能形容气势汹汹。但前者的应用范围广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不限用于人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还可用于气势、形势、命令等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后者只用于人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并含有傲慢自大的意思。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【半斤八两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势均力敌】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彼此一样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不分上下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之意。但前者强调水平相等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多含贬义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后者偏重于力量相等。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【跋山涉水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风尘仆仆】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旅途辛苦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之意。但前者重在远行艰辛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后者重在长途奔波忙碌。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【美不胜收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琳琅满目】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都形容美好的事物很多。前者侧重于来不及看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来不及一一欣赏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后者侧重于满眼都是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而且多用来形容珠宝、工艺品和书籍等。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2108920"/>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【不谋而合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不约而同】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都指没有经过商量或约定而彼此看法、行动一致。前者侧重人们的意见、观点等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后者侧重人们的动作、行为等。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【鬼斧神工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巧夺天工】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前者指好像鬼神制造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不是人工做成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形容技艺精巧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后者指精巧的人工胜过天然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形容技艺精妙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多指美术、园林等。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【谈笑风生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谈笑自若】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谈话时有说有笑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之意。前者侧重于谈话时兴致勃勃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气氛活跃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多指平时谈话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后者侧重于不变常态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多用于紧张、情势严重时。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【狗尾续貂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画蛇添足】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将东西放在后边而不好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之意。前者指拿不好的东西续在好的东西后面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显得好坏不相称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多指文学作品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后者比喻做多余的事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反而显得不恰当。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9169150"/>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84784"/>
            <a:ext cx="8128000" cy="49859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加点的成语使用恰当的一句是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86927916"/>
              </p:ext>
            </p:extLst>
          </p:nvPr>
        </p:nvGraphicFramePr>
        <p:xfrm>
          <a:off x="599682" y="1972448"/>
          <a:ext cx="8128000" cy="3297587"/>
        </p:xfrm>
        <a:graphic>
          <a:graphicData uri="http://schemas.openxmlformats.org/presentationml/2006/ole">
            <mc:AlternateContent xmlns:mc="http://schemas.openxmlformats.org/markup-compatibility/2006">
              <mc:Choice xmlns:v="urn:schemas-microsoft-com:vml" Requires="v">
                <p:oleObj spid="_x0000_s17416" name="文档" r:id="rId8" imgW="3839157" imgH="1556558" progId="Word.Document.12">
                  <p:embed/>
                </p:oleObj>
              </mc:Choice>
              <mc:Fallback>
                <p:oleObj name="文档" r:id="rId8" imgW="3839157" imgH="1556558" progId="Word.Document.12">
                  <p:embed/>
                  <p:pic>
                    <p:nvPicPr>
                      <p:cNvPr id="0" name=""/>
                      <p:cNvPicPr/>
                      <p:nvPr/>
                    </p:nvPicPr>
                    <p:blipFill>
                      <a:blip r:embed="rId9"/>
                      <a:stretch>
                        <a:fillRect/>
                      </a:stretch>
                    </p:blipFill>
                    <p:spPr>
                      <a:xfrm>
                        <a:off x="599682" y="1972448"/>
                        <a:ext cx="8128000" cy="3297587"/>
                      </a:xfrm>
                      <a:prstGeom prst="rect">
                        <a:avLst/>
                      </a:prstGeom>
                    </p:spPr>
                  </p:pic>
                </p:oleObj>
              </mc:Fallback>
            </mc:AlternateContent>
          </a:graphicData>
        </a:graphic>
      </p:graphicFrame>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成语使用难点在于察境难。就本题而言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济济一堂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形容许多有才能的人聚集在一起。使用对象错误。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刚柔相济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刚强的和柔和的互相补充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使恰到好处。形容性格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不能用来形容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舞者形体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芝兰玉树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比喻有出息的子弟。用于男子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不能用于女子。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不谋而合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事先没有商量而彼此见解或行动完全一致。此处使用正确。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8073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聚焦使用对象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辨析成语难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纠结处就在体察语境难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难在体察不准词语语境的情感基调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难在审视不准成语的语境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造成语境不合。因为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许多成语的适用对象具有特定指向性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豆蔻年华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专指十三四岁的女孩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风姿绰约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专指女子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方寸之地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超出特定指向范围就有可能犯张冠李戴的错误。辨析语境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可分三步走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一是审视成语的陈述对象与语境中的陈述对象是否一致。如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近两年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我国发明专利申请和授权的数量快速增长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专利申请质量蒸蒸日上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这表明我国专利申请结构进一步优化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自主创新能力进一步增强。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蒸蒸日上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形容事业天天向上发展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十分兴旺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不能形容专利申请质量一天比一天好。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8862559"/>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二是体察成语的使用范围与语境中成语的使用范围是否一致。如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她是中国歌坛的领军人物之一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这不光是因为她有一副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金嗓子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更重要的原因是她写的歌词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声情并茂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声情并茂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演唱、朗诵等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声音优美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感情丰富。语境应严格限定在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演唱、朗诵等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范围内。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0274488"/>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三是辨析清楚语句的重要内容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相比于持续火爆的住宅市场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写字楼市场一直处于不瘟不火的状态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与同地段的住宅楼相比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写字楼的销量要小得多。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不瘟不火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不温不火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。两个成语读音相同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字形相近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但是意义差别极大。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不瘟不火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指表演既不沉闷也不过火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不温不火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指不冷淡也不火爆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形容平淡适中。句子讲述房产销售的情况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不温不火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。语句内容讲的是房地产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而成语讲的是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两者明显不同。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0426376"/>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84784"/>
            <a:ext cx="8128000" cy="49859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加点的成语使用恰当的一句是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65428472"/>
              </p:ext>
            </p:extLst>
          </p:nvPr>
        </p:nvGraphicFramePr>
        <p:xfrm>
          <a:off x="599682" y="1958396"/>
          <a:ext cx="8128000" cy="3388347"/>
        </p:xfrm>
        <a:graphic>
          <a:graphicData uri="http://schemas.openxmlformats.org/presentationml/2006/ole">
            <mc:AlternateContent xmlns:mc="http://schemas.openxmlformats.org/markup-compatibility/2006">
              <mc:Choice xmlns:v="urn:schemas-microsoft-com:vml" Requires="v">
                <p:oleObj spid="_x0000_s18440" name="文档" r:id="rId8" imgW="3839157" imgH="1600125" progId="Word.Document.12">
                  <p:embed/>
                </p:oleObj>
              </mc:Choice>
              <mc:Fallback>
                <p:oleObj name="文档" r:id="rId8" imgW="3839157" imgH="1600125" progId="Word.Document.12">
                  <p:embed/>
                  <p:pic>
                    <p:nvPicPr>
                      <p:cNvPr id="0" name=""/>
                      <p:cNvPicPr/>
                      <p:nvPr/>
                    </p:nvPicPr>
                    <p:blipFill>
                      <a:blip r:embed="rId9"/>
                      <a:stretch>
                        <a:fillRect/>
                      </a:stretch>
                    </p:blipFill>
                    <p:spPr>
                      <a:xfrm>
                        <a:off x="599682" y="1958396"/>
                        <a:ext cx="8128000" cy="3388347"/>
                      </a:xfrm>
                      <a:prstGeom prst="rect">
                        <a:avLst/>
                      </a:prstGeom>
                    </p:spPr>
                  </p:pic>
                </p:oleObj>
              </mc:Fallback>
            </mc:AlternateContent>
          </a:graphicData>
        </a:graphic>
      </p:graphicFrame>
    </p:spTree>
    <p:extLst>
      <p:ext uri="{BB962C8B-B14F-4D97-AF65-F5344CB8AC3E}">
        <p14:creationId xmlns:p14="http://schemas.microsoft.com/office/powerpoint/2010/main" val="2269428066"/>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64883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振振有词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形容理由似乎很充分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说个不休。含贬义色彩。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上下其手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指玩弄手法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暗中作弊。贬义词。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趋之若鹜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形容很多人争着去追逐某种事物。贬义词。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推心置腹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形容待人真诚。此项使用正确。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709747"/>
            <a:ext cx="8128000" cy="166346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辨情采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体味感情色彩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成语作为固定短语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有相对固定的情感色彩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褒义、贬义、中性词语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都比较稳定。有些成语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在长期的使用过程中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其感情色彩发生了明显的变化。平时要注意积累。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37588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79151"/>
            <a:ext cx="8128000" cy="49859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加点的成语使用恰当的一句是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10664553"/>
              </p:ext>
            </p:extLst>
          </p:nvPr>
        </p:nvGraphicFramePr>
        <p:xfrm>
          <a:off x="599682" y="1756127"/>
          <a:ext cx="8128000" cy="4121145"/>
        </p:xfrm>
        <a:graphic>
          <a:graphicData uri="http://schemas.openxmlformats.org/presentationml/2006/ole">
            <mc:AlternateContent xmlns:mc="http://schemas.openxmlformats.org/markup-compatibility/2006">
              <mc:Choice xmlns:v="urn:schemas-microsoft-com:vml" Requires="v">
                <p:oleObj spid="_x0000_s19464" name="文档" r:id="rId8" imgW="3839157" imgH="1945787" progId="Word.Document.12">
                  <p:embed/>
                </p:oleObj>
              </mc:Choice>
              <mc:Fallback>
                <p:oleObj name="文档" r:id="rId8" imgW="3839157" imgH="1945787" progId="Word.Document.12">
                  <p:embed/>
                  <p:pic>
                    <p:nvPicPr>
                      <p:cNvPr id="0" name=""/>
                      <p:cNvPicPr/>
                      <p:nvPr/>
                    </p:nvPicPr>
                    <p:blipFill>
                      <a:blip r:embed="rId9"/>
                      <a:stretch>
                        <a:fillRect/>
                      </a:stretch>
                    </p:blipFill>
                    <p:spPr>
                      <a:xfrm>
                        <a:off x="599682" y="1756127"/>
                        <a:ext cx="8128000" cy="4121145"/>
                      </a:xfrm>
                      <a:prstGeom prst="rect">
                        <a:avLst/>
                      </a:prstGeom>
                    </p:spPr>
                  </p:pic>
                </p:oleObj>
              </mc:Fallback>
            </mc:AlternateContent>
          </a:graphicData>
        </a:graphic>
      </p:graphicFrame>
    </p:spTree>
    <p:extLst>
      <p:ext uri="{BB962C8B-B14F-4D97-AF65-F5344CB8AC3E}">
        <p14:creationId xmlns:p14="http://schemas.microsoft.com/office/powerpoint/2010/main" val="2709903254"/>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380360633"/>
              </p:ext>
            </p:extLst>
          </p:nvPr>
        </p:nvGraphicFramePr>
        <p:xfrm>
          <a:off x="599682" y="1155188"/>
          <a:ext cx="8128000" cy="914316"/>
        </p:xfrm>
        <a:graphic>
          <a:graphicData uri="http://schemas.openxmlformats.org/presentationml/2006/ole">
            <mc:AlternateContent xmlns:mc="http://schemas.openxmlformats.org/markup-compatibility/2006">
              <mc:Choice xmlns:v="urn:schemas-microsoft-com:vml" Requires="v">
                <p:oleObj spid="_x0000_s4116" name="文档" r:id="rId8" imgW="3839157" imgH="432437" progId="Word.Document.12">
                  <p:embed/>
                </p:oleObj>
              </mc:Choice>
              <mc:Fallback>
                <p:oleObj name="文档" r:id="rId8" imgW="3839157" imgH="432437" progId="Word.Document.12">
                  <p:embed/>
                  <p:pic>
                    <p:nvPicPr>
                      <p:cNvPr id="0" name=""/>
                      <p:cNvPicPr/>
                      <p:nvPr/>
                    </p:nvPicPr>
                    <p:blipFill>
                      <a:blip r:embed="rId9"/>
                      <a:stretch>
                        <a:fillRect/>
                      </a:stretch>
                    </p:blipFill>
                    <p:spPr>
                      <a:xfrm>
                        <a:off x="599682" y="1155188"/>
                        <a:ext cx="8128000" cy="914316"/>
                      </a:xfrm>
                      <a:prstGeom prst="rect">
                        <a:avLst/>
                      </a:prstGeom>
                    </p:spPr>
                  </p:pic>
                </p:oleObj>
              </mc:Fallback>
            </mc:AlternateContent>
          </a:graphicData>
        </a:graphic>
      </p:graphicFrame>
      <p:sp>
        <p:nvSpPr>
          <p:cNvPr id="4" name="矩形 3"/>
          <p:cNvSpPr>
            <a:spLocks noChangeAspect="1"/>
          </p:cNvSpPr>
          <p:nvPr/>
        </p:nvSpPr>
        <p:spPr>
          <a:xfrm>
            <a:off x="508000" y="206950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a:ea typeface="宋体" panose="02010600030101010101" pitchFamily="2" charset="-122"/>
                <a:cs typeface="宋体" panose="02010600030101010101" pitchFamily="2" charset="-122"/>
              </a:rPr>
              <a:t>①③⑥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①④⑤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NEU-BZ-S92"/>
                <a:ea typeface="宋体" panose="02010600030101010101" pitchFamily="2" charset="-122"/>
                <a:cs typeface="宋体" panose="02010600030101010101" pitchFamily="2" charset="-122"/>
              </a:rPr>
              <a:t>②③⑤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a:ea typeface="宋体" panose="02010600030101010101" pitchFamily="2" charset="-122"/>
                <a:cs typeface="宋体" panose="02010600030101010101" pitchFamily="2" charset="-122"/>
              </a:rPr>
              <a:t>②④⑥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重整旗鼓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指失败之后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重新集合力量再干。语境中没有失败的意思。与语境不符。</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意味深长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意思含意深远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耐人寻味。使用正确。</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层出不穷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接连不断地出现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没有穷尽。使用正确。</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守正不阿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坚守正道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毫不偏袒。形容人公正不徇私情。成语中的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表示的公正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不是语境中的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。望文生义。</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踌躇满志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形容对自己的现状或取得的成就非常得意。对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zh-CN" altLang="zh-CN" sz="2200" dirty="0" smtClean="0">
                <a:solidFill>
                  <a:srgbClr val="000000"/>
                </a:solidFill>
                <a:latin typeface="NEU-BZ-S92"/>
                <a:ea typeface="宋体" panose="02010600030101010101" pitchFamily="2" charset="-122"/>
                <a:cs typeface="宋体" panose="02010600030101010101" pitchFamily="2" charset="-122"/>
              </a:rPr>
              <a:t>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万无一失</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绝对不会出差错。使用正确。排除</a:t>
            </a:r>
            <a:r>
              <a:rPr lang="zh-CN" altLang="zh-CN" sz="2200" dirty="0" smtClean="0">
                <a:solidFill>
                  <a:srgbClr val="000000"/>
                </a:solidFill>
                <a:latin typeface="NEU-BZ-S92"/>
                <a:ea typeface="宋体" panose="02010600030101010101" pitchFamily="2" charset="-122"/>
                <a:cs typeface="宋体" panose="02010600030101010101" pitchFamily="2" charset="-122"/>
              </a:rPr>
              <a:t>②③⑥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92881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一见如故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初次见面就很相投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像老朋友一样。该成语与句意矛盾。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釜底抽薪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比喻从根本上解决。与前面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从根本上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亡羊补牢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比喻在受到损失之后想办法补救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免得以后再受类似损失。与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81623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辨析成语功能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成语与词语一样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都有自己的结构与词性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如果不了解成语结构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不辨成语词性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运用时便会出现搭配不当的现象。如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被动挨打的尴尬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疲于奔命的险境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猝不及防的惊喜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绝处逢生的狂欢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让上海申花在中超联赛首场就经历了最长的一天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猝不及防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意思是事情突然发生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来不及防备。这里拿来形容惊喜就变成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突然发生或来不及防备的惊喜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修饰语与中心语搭配不当。其次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有的成语使用时有着约定俗成的语法功能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如果不了解其造句功能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就会错放位置。如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电视剧《红高粱》讲述了一段关于爱与恨、征服与被征服的充满生命力的传奇故事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情节波澜壮阔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获得了观众一致好评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波澜壮阔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形容声势雄壮浩大。多用于诗文、群众运动等。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6488808"/>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波澜起伏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有些成语在运用时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语境中有些成分往往与成语中的内容重复。如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我们学校有许多莘莘学子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莘莘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他有难言之隐的苦衷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难言之隐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重复。第四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戒不合逻辑。某些成语从意义上看似乎符合句意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不存在语法错误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但从逻辑层面又经不起推敲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其主要表现是前后矛盾。如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拖拉机司机急于赶路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不走公路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沿着江边小道行驶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不料驾驶失控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出了车祸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另辟蹊径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原意是另外开辟一条路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比喻另创一种新风格或另找一个新途径、新方法。此处用原意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沿着江边小道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9334023"/>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8954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四市六校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34838800"/>
              </p:ext>
            </p:extLst>
          </p:nvPr>
        </p:nvGraphicFramePr>
        <p:xfrm>
          <a:off x="599682" y="2182140"/>
          <a:ext cx="8128000" cy="3479108"/>
        </p:xfrm>
        <a:graphic>
          <a:graphicData uri="http://schemas.openxmlformats.org/presentationml/2006/ole">
            <mc:AlternateContent xmlns:mc="http://schemas.openxmlformats.org/markup-compatibility/2006">
              <mc:Choice xmlns:v="urn:schemas-microsoft-com:vml" Requires="v">
                <p:oleObj spid="_x0000_s20485" name="文档" r:id="rId8" imgW="3839157" imgH="1643333" progId="Word.Document.12">
                  <p:embed/>
                </p:oleObj>
              </mc:Choice>
              <mc:Fallback>
                <p:oleObj name="文档" r:id="rId8" imgW="3839157" imgH="1643333" progId="Word.Document.12">
                  <p:embed/>
                  <p:pic>
                    <p:nvPicPr>
                      <p:cNvPr id="0" name=""/>
                      <p:cNvPicPr/>
                      <p:nvPr/>
                    </p:nvPicPr>
                    <p:blipFill>
                      <a:blip r:embed="rId9"/>
                      <a:stretch>
                        <a:fillRect/>
                      </a:stretch>
                    </p:blipFill>
                    <p:spPr>
                      <a:xfrm>
                        <a:off x="599682" y="2182140"/>
                        <a:ext cx="8128000" cy="3479108"/>
                      </a:xfrm>
                      <a:prstGeom prst="rect">
                        <a:avLst/>
                      </a:prstGeom>
                    </p:spPr>
                  </p:pic>
                </p:oleObj>
              </mc:Fallback>
            </mc:AlternateContent>
          </a:graphicData>
        </a:graphic>
      </p:graphicFrame>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笑容可掬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形容笑得明显。此处用来形容瓦依提的笑容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形容描写或模仿得非常好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非常逼真。用来形容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不容置喙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指不容许别人插嘴说话。用在此句不妥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毋庸置疑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蠢蠢欲动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指敌人准备进行攻击或坏人策划破坏活动。含贬义。用在此句感情色彩不当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跃跃欲试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4755701"/>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十校联盟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下列各句中加点词语的使用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7918345"/>
              </p:ext>
            </p:extLst>
          </p:nvPr>
        </p:nvGraphicFramePr>
        <p:xfrm>
          <a:off x="599682" y="2296925"/>
          <a:ext cx="8128000" cy="3297587"/>
        </p:xfrm>
        <a:graphic>
          <a:graphicData uri="http://schemas.openxmlformats.org/presentationml/2006/ole">
            <mc:AlternateContent xmlns:mc="http://schemas.openxmlformats.org/markup-compatibility/2006">
              <mc:Choice xmlns:v="urn:schemas-microsoft-com:vml" Requires="v">
                <p:oleObj spid="_x0000_s21509" name="文档" r:id="rId8" imgW="3839157" imgH="1556558" progId="Word.Document.12">
                  <p:embed/>
                </p:oleObj>
              </mc:Choice>
              <mc:Fallback>
                <p:oleObj name="文档" r:id="rId8" imgW="3839157" imgH="1556558" progId="Word.Document.12">
                  <p:embed/>
                  <p:pic>
                    <p:nvPicPr>
                      <p:cNvPr id="0" name=""/>
                      <p:cNvPicPr/>
                      <p:nvPr/>
                    </p:nvPicPr>
                    <p:blipFill>
                      <a:blip r:embed="rId9"/>
                      <a:stretch>
                        <a:fillRect/>
                      </a:stretch>
                    </p:blipFill>
                    <p:spPr>
                      <a:xfrm>
                        <a:off x="599682" y="2296925"/>
                        <a:ext cx="8128000" cy="3297587"/>
                      </a:xfrm>
                      <a:prstGeom prst="rect">
                        <a:avLst/>
                      </a:prstGeom>
                    </p:spPr>
                  </p:pic>
                </p:oleObj>
              </mc:Fallback>
            </mc:AlternateContent>
          </a:graphicData>
        </a:graphic>
      </p:graphicFrame>
    </p:spTree>
    <p:extLst>
      <p:ext uri="{BB962C8B-B14F-4D97-AF65-F5344CB8AC3E}">
        <p14:creationId xmlns:p14="http://schemas.microsoft.com/office/powerpoint/2010/main" val="3566713545"/>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焚琴煮鹤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比喻做煞风景的事。语境为父亲热情慷慨待客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休戚相关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彼此间祸福互相关联。语境为阐述空气污染对人类健康不利的影响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与语境不合。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城下之盟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泛指被迫签订的条约。与俱乐部与他签订合约的语境不合。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5649346"/>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1998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山西临汾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使用不恰当的一项是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23362674"/>
              </p:ext>
            </p:extLst>
          </p:nvPr>
        </p:nvGraphicFramePr>
        <p:xfrm>
          <a:off x="599682" y="2200893"/>
          <a:ext cx="8128000" cy="3388347"/>
        </p:xfrm>
        <a:graphic>
          <a:graphicData uri="http://schemas.openxmlformats.org/presentationml/2006/ole">
            <mc:AlternateContent xmlns:mc="http://schemas.openxmlformats.org/markup-compatibility/2006">
              <mc:Choice xmlns:v="urn:schemas-microsoft-com:vml" Requires="v">
                <p:oleObj spid="_x0000_s22533" name="文档" r:id="rId8" imgW="3839157" imgH="1600125" progId="Word.Document.12">
                  <p:embed/>
                </p:oleObj>
              </mc:Choice>
              <mc:Fallback>
                <p:oleObj name="文档" r:id="rId8" imgW="3839157" imgH="1600125" progId="Word.Document.12">
                  <p:embed/>
                  <p:pic>
                    <p:nvPicPr>
                      <p:cNvPr id="0" name=""/>
                      <p:cNvPicPr/>
                      <p:nvPr/>
                    </p:nvPicPr>
                    <p:blipFill>
                      <a:blip r:embed="rId9"/>
                      <a:stretch>
                        <a:fillRect/>
                      </a:stretch>
                    </p:blipFill>
                    <p:spPr>
                      <a:xfrm>
                        <a:off x="599682" y="2200893"/>
                        <a:ext cx="8128000" cy="3388347"/>
                      </a:xfrm>
                      <a:prstGeom prst="rect">
                        <a:avLst/>
                      </a:prstGeom>
                    </p:spPr>
                  </p:pic>
                </p:oleObj>
              </mc:Fallback>
            </mc:AlternateContent>
          </a:graphicData>
        </a:graphic>
      </p:graphicFrame>
    </p:spTree>
    <p:extLst>
      <p:ext uri="{BB962C8B-B14F-4D97-AF65-F5344CB8AC3E}">
        <p14:creationId xmlns:p14="http://schemas.microsoft.com/office/powerpoint/2010/main" val="1447209323"/>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琳琅满目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形容各种美好的东西很多。合乎语境。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不虞之誉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没有意料到或意想不到的赞扬。用在此处合乎语境。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曲尽其妙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指把其中微妙之处委婉细致地充分表达出来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形容表达能力很强。不能用来陈述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属望文生义。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春风化雨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比喻良好的教育。用在此处合乎语境。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966063"/>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3037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使用不恰当的一项是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09752031"/>
              </p:ext>
            </p:extLst>
          </p:nvPr>
        </p:nvGraphicFramePr>
        <p:xfrm>
          <a:off x="599682" y="2219645"/>
          <a:ext cx="8128000" cy="3297587"/>
        </p:xfrm>
        <a:graphic>
          <a:graphicData uri="http://schemas.openxmlformats.org/presentationml/2006/ole">
            <mc:AlternateContent xmlns:mc="http://schemas.openxmlformats.org/markup-compatibility/2006">
              <mc:Choice xmlns:v="urn:schemas-microsoft-com:vml" Requires="v">
                <p:oleObj spid="_x0000_s23557" name="文档" r:id="rId8" imgW="3839157" imgH="1556558" progId="Word.Document.12">
                  <p:embed/>
                </p:oleObj>
              </mc:Choice>
              <mc:Fallback>
                <p:oleObj name="文档" r:id="rId8" imgW="3839157" imgH="1556558" progId="Word.Document.12">
                  <p:embed/>
                  <p:pic>
                    <p:nvPicPr>
                      <p:cNvPr id="0" name=""/>
                      <p:cNvPicPr/>
                      <p:nvPr/>
                    </p:nvPicPr>
                    <p:blipFill>
                      <a:blip r:embed="rId9"/>
                      <a:stretch>
                        <a:fillRect/>
                      </a:stretch>
                    </p:blipFill>
                    <p:spPr>
                      <a:xfrm>
                        <a:off x="599682" y="2219645"/>
                        <a:ext cx="8128000" cy="3297587"/>
                      </a:xfrm>
                      <a:prstGeom prst="rect">
                        <a:avLst/>
                      </a:prstGeom>
                    </p:spPr>
                  </p:pic>
                </p:oleObj>
              </mc:Fallback>
            </mc:AlternateContent>
          </a:graphicData>
        </a:graphic>
      </p:graphicFrame>
    </p:spTree>
    <p:extLst>
      <p:ext uri="{BB962C8B-B14F-4D97-AF65-F5344CB8AC3E}">
        <p14:creationId xmlns:p14="http://schemas.microsoft.com/office/powerpoint/2010/main" val="1290912185"/>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946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下列各句中加点成语的使用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全都不正确的一项是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50530412"/>
              </p:ext>
            </p:extLst>
          </p:nvPr>
        </p:nvGraphicFramePr>
        <p:xfrm>
          <a:off x="599682" y="1982542"/>
          <a:ext cx="8128000" cy="4121145"/>
        </p:xfrm>
        <a:graphic>
          <a:graphicData uri="http://schemas.openxmlformats.org/presentationml/2006/ole">
            <mc:AlternateContent xmlns:mc="http://schemas.openxmlformats.org/markup-compatibility/2006">
              <mc:Choice xmlns:v="urn:schemas-microsoft-com:vml" Requires="v">
                <p:oleObj spid="_x0000_s5139" name="文档" r:id="rId8" imgW="3839157" imgH="1945787" progId="Word.Document.12">
                  <p:embed/>
                </p:oleObj>
              </mc:Choice>
              <mc:Fallback>
                <p:oleObj name="文档" r:id="rId8" imgW="3839157" imgH="1945787" progId="Word.Document.12">
                  <p:embed/>
                  <p:pic>
                    <p:nvPicPr>
                      <p:cNvPr id="0" name=""/>
                      <p:cNvPicPr/>
                      <p:nvPr/>
                    </p:nvPicPr>
                    <p:blipFill>
                      <a:blip r:embed="rId9"/>
                      <a:stretch>
                        <a:fillRect/>
                      </a:stretch>
                    </p:blipFill>
                    <p:spPr>
                      <a:xfrm>
                        <a:off x="599682" y="1982542"/>
                        <a:ext cx="8128000" cy="4121145"/>
                      </a:xfrm>
                      <a:prstGeom prst="rect">
                        <a:avLst/>
                      </a:prstGeom>
                    </p:spPr>
                  </p:pic>
                </p:oleObj>
              </mc:Fallback>
            </mc:AlternateContent>
          </a:graphicData>
        </a:graphic>
      </p:graphicFrame>
    </p:spTree>
    <p:extLst>
      <p:ext uri="{BB962C8B-B14F-4D97-AF65-F5344CB8AC3E}">
        <p14:creationId xmlns:p14="http://schemas.microsoft.com/office/powerpoint/2010/main" val="2086560371"/>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一张一弛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比喻治国宽严相结合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比喻工作、生活上劳逸结合。用在此对象不当。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穿云裂石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形容乐器声或歌声高亢嘹亮。合乎语境。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临深履薄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形容谨慎戒惧。此处合乎语境。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比喻内部相争。此处与语境相合。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9991487"/>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53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广东佛山一模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下列各句中加点的成语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72345455"/>
              </p:ext>
            </p:extLst>
          </p:nvPr>
        </p:nvGraphicFramePr>
        <p:xfrm>
          <a:off x="599682" y="1858313"/>
          <a:ext cx="8128000" cy="4759821"/>
        </p:xfrm>
        <a:graphic>
          <a:graphicData uri="http://schemas.openxmlformats.org/presentationml/2006/ole">
            <mc:AlternateContent xmlns:mc="http://schemas.openxmlformats.org/markup-compatibility/2006">
              <mc:Choice xmlns:v="urn:schemas-microsoft-com:vml" Requires="v">
                <p:oleObj spid="_x0000_s24581" name="文档" r:id="rId8" imgW="3839157" imgH="2248601" progId="Word.Document.12">
                  <p:embed/>
                </p:oleObj>
              </mc:Choice>
              <mc:Fallback>
                <p:oleObj name="文档" r:id="rId8" imgW="3839157" imgH="2248601" progId="Word.Document.12">
                  <p:embed/>
                  <p:pic>
                    <p:nvPicPr>
                      <p:cNvPr id="0" name=""/>
                      <p:cNvPicPr/>
                      <p:nvPr/>
                    </p:nvPicPr>
                    <p:blipFill>
                      <a:blip r:embed="rId9"/>
                      <a:stretch>
                        <a:fillRect/>
                      </a:stretch>
                    </p:blipFill>
                    <p:spPr>
                      <a:xfrm>
                        <a:off x="599682" y="1858313"/>
                        <a:ext cx="8128000" cy="4759821"/>
                      </a:xfrm>
                      <a:prstGeom prst="rect">
                        <a:avLst/>
                      </a:prstGeom>
                    </p:spPr>
                  </p:pic>
                </p:oleObj>
              </mc:Fallback>
            </mc:AlternateContent>
          </a:graphicData>
        </a:graphic>
      </p:graphicFrame>
    </p:spTree>
    <p:extLst>
      <p:ext uri="{BB962C8B-B14F-4D97-AF65-F5344CB8AC3E}">
        <p14:creationId xmlns:p14="http://schemas.microsoft.com/office/powerpoint/2010/main" val="2962948283"/>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6"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37</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26412198"/>
              </p:ext>
            </p:extLst>
          </p:nvPr>
        </p:nvGraphicFramePr>
        <p:xfrm>
          <a:off x="599682" y="1340768"/>
          <a:ext cx="8128000" cy="1189955"/>
        </p:xfrm>
        <a:graphic>
          <a:graphicData uri="http://schemas.openxmlformats.org/presentationml/2006/ole">
            <mc:AlternateContent xmlns:mc="http://schemas.openxmlformats.org/markup-compatibility/2006">
              <mc:Choice xmlns:v="urn:schemas-microsoft-com:vml" Requires="v">
                <p:oleObj spid="_x0000_s25605" name="文档" r:id="rId8" imgW="3839157" imgH="562060" progId="Word.Document.12">
                  <p:embed/>
                </p:oleObj>
              </mc:Choice>
              <mc:Fallback>
                <p:oleObj name="文档" r:id="rId8" imgW="3839157" imgH="562060" progId="Word.Document.12">
                  <p:embed/>
                  <p:pic>
                    <p:nvPicPr>
                      <p:cNvPr id="0" name=""/>
                      <p:cNvPicPr/>
                      <p:nvPr/>
                    </p:nvPicPr>
                    <p:blipFill>
                      <a:blip r:embed="rId9"/>
                      <a:stretch>
                        <a:fillRect/>
                      </a:stretch>
                    </p:blipFill>
                    <p:spPr>
                      <a:xfrm>
                        <a:off x="599682" y="1340768"/>
                        <a:ext cx="8128000" cy="1189955"/>
                      </a:xfrm>
                      <a:prstGeom prst="rect">
                        <a:avLst/>
                      </a:prstGeom>
                    </p:spPr>
                  </p:pic>
                </p:oleObj>
              </mc:Fallback>
            </mc:AlternateContent>
          </a:graphicData>
        </a:graphic>
      </p:graphicFrame>
      <p:sp>
        <p:nvSpPr>
          <p:cNvPr id="5" name="矩形 4"/>
          <p:cNvSpPr>
            <a:spLocks noChangeAspect="1"/>
          </p:cNvSpPr>
          <p:nvPr/>
        </p:nvSpPr>
        <p:spPr>
          <a:xfrm>
            <a:off x="508000" y="2530723"/>
            <a:ext cx="8128000" cy="3309945"/>
          </a:xfrm>
          <a:prstGeom prst="rect">
            <a:avLst/>
          </a:prstGeom>
        </p:spPr>
        <p:txBody>
          <a:bodyPr>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rPr>
              <a:t> AB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宵衣旰食</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多用来形容勤于政事。用在此处正确。</a:t>
            </a:r>
            <a:r>
              <a:rPr lang="en-US" altLang="zh-CN" sz="2200" dirty="0">
                <a:solidFill>
                  <a:srgbClr val="000000"/>
                </a:solidFill>
                <a:latin typeface="Times New Roman" panose="02020603050405020304" pitchFamily="18" charset="0"/>
                <a:ea typeface="宋体" panose="02010600030101010101" pitchFamily="2" charset="-122"/>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执牛耳</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泛指在某一方面居领导地位。用在此处正确。</a:t>
            </a:r>
            <a:r>
              <a:rPr lang="en-US" altLang="zh-CN" sz="2200" dirty="0">
                <a:solidFill>
                  <a:srgbClr val="000000"/>
                </a:solidFill>
                <a:latin typeface="Times New Roman" panose="02020603050405020304" pitchFamily="18" charset="0"/>
                <a:ea typeface="宋体" panose="02010600030101010101" pitchFamily="2" charset="-122"/>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耸人听闻</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指实际没有、被捏造出来的事</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是故意说夸大或奇特的话</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使人听了震惊。因为句子陈述的是事实</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故此项不正确。</a:t>
            </a:r>
            <a:r>
              <a:rPr lang="en-US" altLang="zh-CN" sz="2200" dirty="0">
                <a:solidFill>
                  <a:srgbClr val="000000"/>
                </a:solidFill>
                <a:latin typeface="Times New Roman" panose="02020603050405020304" pitchFamily="18" charset="0"/>
                <a:ea typeface="宋体" panose="02010600030101010101" pitchFamily="2" charset="-122"/>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鞭长莫及</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比喻相隔太远</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虽有力量也达不到。语境是陈述淘宝网红的影响力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其余传媒根本比不上</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望尘莫及</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用在此处不正确。</a:t>
            </a:r>
            <a:r>
              <a:rPr lang="en-US" altLang="zh-CN" sz="2200" dirty="0">
                <a:solidFill>
                  <a:srgbClr val="000000"/>
                </a:solidFill>
                <a:latin typeface="Times New Roman" panose="02020603050405020304" pitchFamily="18" charset="0"/>
                <a:ea typeface="宋体" panose="02010600030101010101" pitchFamily="2" charset="-122"/>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不容置喙</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不容许别人插嘴。语句指西樵山的自然人文资源丰富</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Tree>
    <p:extLst>
      <p:ext uri="{BB962C8B-B14F-4D97-AF65-F5344CB8AC3E}">
        <p14:creationId xmlns:p14="http://schemas.microsoft.com/office/powerpoint/2010/main" val="25247913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112</TotalTime>
  <Words>9841</Words>
  <Application>Microsoft Office PowerPoint</Application>
  <PresentationFormat>全屏显示(4:3)</PresentationFormat>
  <Paragraphs>830</Paragraphs>
  <Slides>92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92</vt:i4>
      </vt:variant>
    </vt:vector>
  </HeadingPairs>
  <TitlesOfParts>
    <vt:vector size="104" baseType="lpstr">
      <vt:lpstr>Adobe 黑体 Std R</vt:lpstr>
      <vt:lpstr>NEU-BZ-S92</vt:lpstr>
      <vt:lpstr>方正书宋_GBK</vt:lpstr>
      <vt:lpstr>方正硬笔楷书简体</vt:lpstr>
      <vt:lpstr>黑体</vt:lpstr>
      <vt:lpstr>楷体</vt:lpstr>
      <vt:lpstr>宋体</vt:lpstr>
      <vt:lpstr>Arial</vt:lpstr>
      <vt:lpstr>Calibri</vt:lpstr>
      <vt:lpstr>Times New Roman</vt:lpstr>
      <vt:lpstr>总复习全优设计模板</vt:lpstr>
      <vt:lpstr>文档</vt:lpstr>
      <vt:lpstr>第三部分　语言文字应用</vt:lpstr>
      <vt:lpstr>专题七  正确使用词语(包括熟语)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2017-06-17T05:47:58Z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