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handoutMasterIdLst>
    <p:handoutMasterId r:id="rId28"/>
  </p:handoutMasterIdLst>
  <p:sldIdLst>
    <p:sldId id="280" r:id="rId2"/>
    <p:sldId id="285" r:id="rId3"/>
    <p:sldId id="338" r:id="rId4"/>
    <p:sldId id="378" r:id="rId5"/>
    <p:sldId id="360" r:id="rId6"/>
    <p:sldId id="341" r:id="rId7"/>
    <p:sldId id="388" r:id="rId8"/>
    <p:sldId id="379" r:id="rId9"/>
    <p:sldId id="391" r:id="rId10"/>
    <p:sldId id="390" r:id="rId11"/>
    <p:sldId id="392" r:id="rId12"/>
    <p:sldId id="380" r:id="rId13"/>
    <p:sldId id="381" r:id="rId14"/>
    <p:sldId id="382" r:id="rId15"/>
    <p:sldId id="383" r:id="rId16"/>
    <p:sldId id="384" r:id="rId17"/>
    <p:sldId id="385" r:id="rId18"/>
    <p:sldId id="393" r:id="rId19"/>
    <p:sldId id="394" r:id="rId20"/>
    <p:sldId id="395" r:id="rId21"/>
    <p:sldId id="386" r:id="rId22"/>
    <p:sldId id="397" r:id="rId23"/>
    <p:sldId id="387" r:id="rId24"/>
    <p:sldId id="355" r:id="rId25"/>
    <p:sldId id="357" r:id="rId26"/>
  </p:sldIdLst>
  <p:sldSz cx="12192000" cy="6858000"/>
  <p:notesSz cx="6858000" cy="9144000"/>
  <p:defaultTextStyle>
    <a:defPPr>
      <a:defRPr lang="zh-CN"/>
    </a:defPPr>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B2F3FC"/>
    <a:srgbClr val="FFFFFF"/>
    <a:srgbClr val="E6FBFE"/>
    <a:srgbClr val="57D2E3"/>
    <a:srgbClr val="21B1C5"/>
    <a:srgbClr val="4BCFE1"/>
    <a:srgbClr val="5BADF7"/>
    <a:srgbClr val="6A56A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7" d="100"/>
          <a:sy n="87" d="100"/>
        </p:scale>
        <p:origin x="-222" y="-84"/>
      </p:cViewPr>
      <p:guideLst>
        <p:guide orient="horz" pos="2180"/>
        <p:guide pos="38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ea typeface="宋体" panose="02010600030101010101" pitchFamily="2" charset="-122"/>
              </a:defRPr>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lstStyle/>
          <a:p>
            <a:pPr lvl="0" algn="r"/>
            <a:fld id="{9A0DB2DC-4C9A-4742-B13C-FB6460FD3503}" type="slidenum">
              <a:rPr lang="zh-CN" altLang="en-US" sz="1200" dirty="0"/>
              <a:pPr lvl="0" algn="r"/>
              <a:t>‹#›</a:t>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ea typeface="宋体" panose="02010600030101010101" pitchFamily="2" charset="-122"/>
              </a:defRPr>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a:fld id="{9A0DB2DC-4C9A-4742-B13C-FB6460FD3503}" type="slidenum">
              <a:rPr lang="zh-CN" altLang="en-US" sz="1200" dirty="0"/>
              <a:pPr lvl="0" algn="r"/>
              <a:t>‹#›</a:t>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7172"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a:t>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rgbClr val="5E9EFF"/>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2018-11-11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3.xml"/></Relationships>
</file>

<file path=ppt/slides/_rels/slide24.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14"/>
          <p:cNvSpPr>
            <a:spLocks noChangeArrowheads="1"/>
          </p:cNvSpPr>
          <p:nvPr/>
        </p:nvSpPr>
        <p:spPr bwMode="auto">
          <a:xfrm>
            <a:off x="6531" y="840302"/>
            <a:ext cx="12192000" cy="6017698"/>
          </a:xfrm>
          <a:prstGeom prst="rect">
            <a:avLst/>
          </a:prstGeom>
          <a:no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4101" name="组合 8"/>
          <p:cNvGrpSpPr/>
          <p:nvPr/>
        </p:nvGrpSpPr>
        <p:grpSpPr>
          <a:xfrm>
            <a:off x="1437958" y="1987550"/>
            <a:ext cx="4768215" cy="1349374"/>
            <a:chOff x="389093" y="2105678"/>
            <a:chExt cx="4768215" cy="1349928"/>
          </a:xfrm>
        </p:grpSpPr>
        <p:sp>
          <p:nvSpPr>
            <p:cNvPr id="25" name="矩形 24"/>
            <p:cNvSpPr>
              <a:spLocks noChangeArrowheads="1"/>
            </p:cNvSpPr>
            <p:nvPr/>
          </p:nvSpPr>
          <p:spPr bwMode="auto">
            <a:xfrm>
              <a:off x="1703860" y="2105678"/>
              <a:ext cx="2497138" cy="5542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第</a:t>
              </a:r>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rPr>
                <a:t>五</a:t>
              </a:r>
              <a:r>
                <a:rPr kumimoji="0" lang="zh-CN" altLang="en-US" sz="20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单元 </a:t>
              </a:r>
              <a:r>
                <a:rPr kumimoji="0" lang="en-US" altLang="zh-CN" sz="20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lang="zh-CN" altLang="en-US" sz="2000" b="1" noProof="0" dirty="0" smtClean="0">
                  <a:solidFill>
                    <a:schemeClr val="tx1">
                      <a:lumMod val="85000"/>
                      <a:lumOff val="1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rPr>
                <a:t>人与环境</a:t>
              </a:r>
              <a:endParaRPr kumimoji="0" lang="zh-CN" altLang="en-US" sz="20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6" name="TextBox 2"/>
            <p:cNvSpPr txBox="1">
              <a:spLocks noChangeArrowheads="1"/>
            </p:cNvSpPr>
            <p:nvPr/>
          </p:nvSpPr>
          <p:spPr bwMode="auto">
            <a:xfrm>
              <a:off x="389093" y="2625321"/>
              <a:ext cx="4768215" cy="83028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4800" b="1" spc="300" noProof="0" dirty="0" smtClean="0">
                  <a:solidFill>
                    <a:schemeClr val="tx1">
                      <a:lumMod val="85000"/>
                      <a:lumOff val="15000"/>
                    </a:schemeClr>
                  </a:solidFill>
                  <a:latin typeface="微软雅黑" panose="020B0503020204020204" pitchFamily="34" charset="-122"/>
                  <a:ea typeface="微软雅黑" panose="020B0503020204020204" pitchFamily="34" charset="-122"/>
                  <a:cs typeface="+mn-cs"/>
                </a:rPr>
                <a:t>  </a:t>
              </a:r>
              <a:r>
                <a:rPr lang="zh-CN" altLang="en-US" sz="4800" b="1" spc="300" noProof="0" dirty="0" smtClean="0">
                  <a:solidFill>
                    <a:schemeClr val="tx1">
                      <a:lumMod val="85000"/>
                      <a:lumOff val="15000"/>
                    </a:schemeClr>
                  </a:solidFill>
                  <a:latin typeface="微软雅黑" panose="020B0503020204020204" pitchFamily="34" charset="-122"/>
                  <a:ea typeface="微软雅黑" panose="020B0503020204020204" pitchFamily="34" charset="-122"/>
                  <a:cs typeface="+mn-cs"/>
                </a:rPr>
                <a:t>苏州园林</a:t>
              </a:r>
              <a:endParaRPr kumimoji="0" lang="zh-CN" altLang="zh-CN" sz="4800" b="1" i="0" u="none" strike="noStrike" kern="1200" cap="none" spc="30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endParaRPr>
            </a:p>
          </p:txBody>
        </p:sp>
      </p:grpSp>
      <p:pic>
        <p:nvPicPr>
          <p:cNvPr id="8" name="Picture 3" descr="C:\Users\Administrator\Desktop\苏教8上大封面.jpg"/>
          <p:cNvPicPr>
            <a:picLocks noChangeAspect="1" noChangeArrowheads="1"/>
          </p:cNvPicPr>
          <p:nvPr/>
        </p:nvPicPr>
        <p:blipFill>
          <a:blip r:embed="rId3" cstate="print"/>
          <a:srcRect/>
          <a:stretch>
            <a:fillRect/>
          </a:stretch>
        </p:blipFill>
        <p:spPr bwMode="auto">
          <a:xfrm>
            <a:off x="8134598" y="1484416"/>
            <a:ext cx="4057402" cy="5373584"/>
          </a:xfrm>
          <a:prstGeom prst="rect">
            <a:avLst/>
          </a:prstGeom>
          <a:noFill/>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a:xfrm>
            <a:off x="3004727" y="1156981"/>
            <a:ext cx="6227762" cy="1008062"/>
          </a:xfrm>
          <a:prstGeom prst="rect">
            <a:avLst/>
          </a:prstGeom>
          <a:noFill/>
        </p:spPr>
        <p:txBody>
          <a:bodyPr/>
          <a:lstStyle/>
          <a:p>
            <a:pPr marL="914400" marR="0" lvl="0" indent="-914400" algn="l" defTabSz="914400" rtl="0" eaLnBrk="0" fontAlgn="base" latinLnBrk="0" hangingPunct="0">
              <a:lnSpc>
                <a:spcPct val="90000"/>
              </a:lnSpc>
              <a:spcBef>
                <a:spcPct val="0"/>
              </a:spcBef>
              <a:spcAft>
                <a:spcPct val="0"/>
              </a:spcAft>
              <a:buClrTx/>
              <a:buSzTx/>
              <a:buFontTx/>
              <a:buNone/>
              <a:defRPr/>
            </a:pPr>
            <a:r>
              <a:rPr kumimoji="0" lang="zh-CN" altLang="en-US" sz="36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sym typeface="Calibri Light" panose="020F0302020204030204" pitchFamily="34" charset="0"/>
              </a:rPr>
              <a:t>苏州园林的主要特征是什么？</a:t>
            </a:r>
            <a:endParaRPr kumimoji="0" lang="zh-CN" altLang="en-US" sz="36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sym typeface="Calibri Light" panose="020F0302020204030204" pitchFamily="34" charset="0"/>
            </a:endParaRPr>
          </a:p>
        </p:txBody>
      </p:sp>
      <p:sp>
        <p:nvSpPr>
          <p:cNvPr id="8" name="Rectangle 4"/>
          <p:cNvSpPr txBox="1">
            <a:spLocks noChangeArrowheads="1"/>
          </p:cNvSpPr>
          <p:nvPr/>
        </p:nvSpPr>
        <p:spPr>
          <a:xfrm>
            <a:off x="2025152" y="5381401"/>
            <a:ext cx="8064500" cy="978729"/>
          </a:xfrm>
          <a:prstGeom prst="rect">
            <a:avLst/>
          </a:prstGeom>
          <a:solidFill>
            <a:srgbClr val="B2F3FC"/>
          </a:solidFill>
        </p:spPr>
        <p:txBody>
          <a:bodyPr>
            <a:spAutoFit/>
          </a:bodyPr>
          <a:lstStyle/>
          <a:p>
            <a:pPr marL="457200" marR="0" lvl="0" indent="-457200" algn="just" defTabSz="914400" rtl="0" eaLnBrk="0" fontAlgn="base" latinLnBrk="0" hangingPunct="0">
              <a:lnSpc>
                <a:spcPct val="90000"/>
              </a:lnSpc>
              <a:spcBef>
                <a:spcPct val="50000"/>
              </a:spcBef>
              <a:spcAft>
                <a:spcPct val="0"/>
              </a:spcAft>
              <a:buClrTx/>
              <a:buSzTx/>
              <a:buFontTx/>
              <a:buNone/>
              <a:defRPr/>
            </a:pPr>
            <a:r>
              <a:rPr kumimoji="0" lang="zh-CN" altLang="en-US" sz="3600" b="0" i="0" u="none" strike="noStrike" kern="0" cap="none" spc="0" normalizeH="0" baseline="0" noProof="0" dirty="0" smtClean="0">
                <a:ln>
                  <a:noFill/>
                </a:ln>
                <a:solidFill>
                  <a:schemeClr val="accent2"/>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　</a:t>
            </a:r>
            <a:r>
              <a:rPr kumimoji="0" lang="zh-CN" altLang="en-US" sz="28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游览者无论站在哪个点上，眼前总是一幅完美的图画。</a:t>
            </a:r>
            <a:endParaRPr kumimoji="0" lang="zh-CN" altLang="en-US" sz="28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pic>
        <p:nvPicPr>
          <p:cNvPr id="9" name="Picture 5"/>
          <p:cNvPicPr>
            <a:picLocks noChangeAspect="1" noChangeArrowheads="1"/>
          </p:cNvPicPr>
          <p:nvPr/>
        </p:nvPicPr>
        <p:blipFill>
          <a:blip r:embed="rId2" cstate="print"/>
          <a:srcRect/>
          <a:stretch>
            <a:fillRect/>
          </a:stretch>
        </p:blipFill>
        <p:spPr bwMode="auto">
          <a:xfrm>
            <a:off x="6390640" y="2131060"/>
            <a:ext cx="4034790" cy="2954020"/>
          </a:xfrm>
          <a:prstGeom prst="rect">
            <a:avLst/>
          </a:prstGeom>
          <a:noFill/>
          <a:ln w="9525">
            <a:solidFill>
              <a:srgbClr val="FF0000"/>
            </a:solidFill>
            <a:miter lim="800000"/>
            <a:headEnd/>
            <a:tailEnd/>
          </a:ln>
          <a:effectLst>
            <a:softEdge rad="127000"/>
          </a:effectLst>
        </p:spPr>
      </p:pic>
      <p:sp>
        <p:nvSpPr>
          <p:cNvPr id="11" name="Text Box 7"/>
          <p:cNvSpPr txBox="1">
            <a:spLocks noChangeArrowheads="1"/>
          </p:cNvSpPr>
          <p:nvPr/>
        </p:nvSpPr>
        <p:spPr bwMode="auto">
          <a:xfrm>
            <a:off x="2990133" y="1394747"/>
            <a:ext cx="184150" cy="457200"/>
          </a:xfrm>
          <a:prstGeom prst="rect">
            <a:avLst/>
          </a:prstGeom>
          <a:noFill/>
          <a:ln w="9525">
            <a:noFill/>
            <a:miter lim="800000"/>
          </a:ln>
          <a:effectLst/>
        </p:spPr>
        <p:txBody>
          <a:bodyPr wrap="none">
            <a:spAutoFit/>
          </a:bodyPr>
          <a:lstStyle/>
          <a:p>
            <a:endParaRPr lang="zh-CN" altLang="zh-CN" sz="2400" b="0">
              <a:latin typeface="微软雅黑" panose="020B0503020204020204" pitchFamily="34" charset="-122"/>
              <a:ea typeface="微软雅黑" panose="020B0503020204020204" pitchFamily="34" charset="-122"/>
            </a:endParaRPr>
          </a:p>
        </p:txBody>
      </p:sp>
      <p:pic>
        <p:nvPicPr>
          <p:cNvPr id="12" name="Picture 8" descr="2d880deb394dcaf7d539c983"/>
          <p:cNvPicPr>
            <a:picLocks noChangeAspect="1" noChangeArrowheads="1"/>
          </p:cNvPicPr>
          <p:nvPr/>
        </p:nvPicPr>
        <p:blipFill>
          <a:blip r:embed="rId3" cstate="print"/>
          <a:srcRect/>
          <a:stretch>
            <a:fillRect/>
          </a:stretch>
        </p:blipFill>
        <p:spPr bwMode="auto">
          <a:xfrm>
            <a:off x="1791970" y="2131060"/>
            <a:ext cx="4248785" cy="2954655"/>
          </a:xfrm>
          <a:prstGeom prst="rect">
            <a:avLst/>
          </a:prstGeom>
          <a:noFill/>
          <a:ln w="9525">
            <a:solidFill>
              <a:srgbClr val="FF0000"/>
            </a:solidFill>
            <a:miter lim="800000"/>
            <a:headEnd/>
            <a:tailEnd/>
          </a:ln>
          <a:effectLst>
            <a:softEdge rad="127000"/>
          </a:effectLst>
        </p:spPr>
      </p:pic>
      <p:sp>
        <p:nvSpPr>
          <p:cNvPr id="13" name="矩形 12"/>
          <p:cNvSpPr/>
          <p:nvPr/>
        </p:nvSpPr>
        <p:spPr bwMode="auto">
          <a:xfrm>
            <a:off x="0" y="1050760"/>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b="1" noProof="0" dirty="0" smtClean="0">
                <a:latin typeface="微软雅黑" panose="020B0503020204020204" pitchFamily="34" charset="-122"/>
                <a:ea typeface="微软雅黑" panose="020B0503020204020204" pitchFamily="34" charset="-122"/>
                <a:cs typeface="+mn-cs"/>
              </a:rPr>
              <a:t>内容详解</a:t>
            </a:r>
            <a:endPar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ox(out)">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a:xfrm>
            <a:off x="1873045" y="1186477"/>
            <a:ext cx="8908026" cy="1008062"/>
          </a:xfrm>
          <a:prstGeom prst="rect">
            <a:avLst/>
          </a:prstGeom>
          <a:noFill/>
        </p:spPr>
        <p:txBody>
          <a:bodyPr/>
          <a:lstStyle/>
          <a:p>
            <a:r>
              <a:rPr lang="zh-CN" altLang="zh-CN" sz="3600" dirty="0" smtClean="0">
                <a:latin typeface="微软雅黑" panose="020B0503020204020204" pitchFamily="34" charset="-122"/>
                <a:ea typeface="微软雅黑" panose="020B0503020204020204" pitchFamily="34" charset="-122"/>
              </a:rPr>
              <a:t>用文中的一句话概括苏州园林的总体特征。</a:t>
            </a:r>
            <a:endParaRPr lang="zh-CN" altLang="zh-CN" sz="3600" dirty="0">
              <a:latin typeface="微软雅黑" panose="020B0503020204020204" pitchFamily="34" charset="-122"/>
              <a:ea typeface="微软雅黑" panose="020B0503020204020204" pitchFamily="34" charset="-122"/>
            </a:endParaRPr>
          </a:p>
        </p:txBody>
      </p:sp>
      <p:sp>
        <p:nvSpPr>
          <p:cNvPr id="8" name="Rectangle 4"/>
          <p:cNvSpPr txBox="1">
            <a:spLocks noChangeArrowheads="1"/>
          </p:cNvSpPr>
          <p:nvPr/>
        </p:nvSpPr>
        <p:spPr>
          <a:xfrm>
            <a:off x="2483046" y="5416858"/>
            <a:ext cx="8064500" cy="978729"/>
          </a:xfrm>
          <a:prstGeom prst="rect">
            <a:avLst/>
          </a:prstGeom>
          <a:solidFill>
            <a:srgbClr val="B2F3FC"/>
          </a:solidFill>
        </p:spPr>
        <p:txBody>
          <a:bodyPr>
            <a:spAutoFit/>
          </a:bodyPr>
          <a:lstStyle/>
          <a:p>
            <a:pPr marL="457200" lvl="0" indent="-457200" algn="just" rtl="0">
              <a:lnSpc>
                <a:spcPct val="90000"/>
              </a:lnSpc>
              <a:spcBef>
                <a:spcPct val="50000"/>
              </a:spcBef>
            </a:pPr>
            <a:r>
              <a:rPr kumimoji="0" lang="zh-CN" altLang="en-US" sz="3600" b="0" i="0" u="none" strike="noStrike" kern="0" cap="none" spc="0" normalizeH="0" baseline="0" noProof="0" dirty="0" smtClean="0">
                <a:ln>
                  <a:noFill/>
                </a:ln>
                <a:solidFill>
                  <a:schemeClr val="accent2"/>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　</a:t>
            </a:r>
            <a:r>
              <a:rPr lang="zh-CN" altLang="zh-CN" sz="2800" dirty="0" smtClean="0">
                <a:latin typeface="微软雅黑" panose="020B0503020204020204" pitchFamily="34" charset="-122"/>
                <a:ea typeface="微软雅黑" panose="020B0503020204020204" pitchFamily="34" charset="-122"/>
              </a:rPr>
              <a:t>游览者无论站在哪个点上，眼前总是一幅完美的图画。</a:t>
            </a:r>
            <a:endParaRPr kumimoji="0" lang="zh-CN" altLang="en-US" sz="2800" b="0" i="0" u="none" strike="noStrike" kern="0" cap="none" spc="0" normalizeH="0" noProof="0" dirty="0">
              <a:ln>
                <a:noFill/>
              </a:ln>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13" name="矩形 12"/>
          <p:cNvSpPr/>
          <p:nvPr/>
        </p:nvSpPr>
        <p:spPr bwMode="auto">
          <a:xfrm>
            <a:off x="0" y="1050760"/>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b="1" noProof="0" dirty="0" smtClean="0">
                <a:latin typeface="微软雅黑" panose="020B0503020204020204" pitchFamily="34" charset="-122"/>
                <a:ea typeface="微软雅黑" panose="020B0503020204020204" pitchFamily="34" charset="-122"/>
                <a:cs typeface="+mn-cs"/>
              </a:rPr>
              <a:t>内容详解</a:t>
            </a:r>
            <a:endPar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pic>
        <p:nvPicPr>
          <p:cNvPr id="2050" name="Picture 2" descr="C:\Users\Administrator\Desktop\4.jpg"/>
          <p:cNvPicPr>
            <a:picLocks noChangeAspect="1" noChangeArrowheads="1"/>
          </p:cNvPicPr>
          <p:nvPr/>
        </p:nvPicPr>
        <p:blipFill>
          <a:blip r:embed="rId2" cstate="print"/>
          <a:srcRect/>
          <a:stretch>
            <a:fillRect/>
          </a:stretch>
        </p:blipFill>
        <p:spPr bwMode="auto">
          <a:xfrm>
            <a:off x="1663700" y="2035175"/>
            <a:ext cx="4403725" cy="3223895"/>
          </a:xfrm>
          <a:prstGeom prst="rect">
            <a:avLst/>
          </a:prstGeom>
          <a:noFill/>
          <a:effectLst>
            <a:softEdge rad="127000"/>
          </a:effectLst>
        </p:spPr>
      </p:pic>
      <p:pic>
        <p:nvPicPr>
          <p:cNvPr id="2051" name="Picture 3" descr="C:\Users\Administrator\Desktop\5.jpg"/>
          <p:cNvPicPr>
            <a:picLocks noChangeAspect="1" noChangeArrowheads="1"/>
          </p:cNvPicPr>
          <p:nvPr/>
        </p:nvPicPr>
        <p:blipFill>
          <a:blip r:embed="rId3" cstate="print"/>
          <a:srcRect/>
          <a:stretch>
            <a:fillRect/>
          </a:stretch>
        </p:blipFill>
        <p:spPr bwMode="auto">
          <a:xfrm>
            <a:off x="6503035" y="2035175"/>
            <a:ext cx="4404995" cy="3223895"/>
          </a:xfrm>
          <a:prstGeom prst="rect">
            <a:avLst/>
          </a:prstGeom>
          <a:noFill/>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ox(out)">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403122" y="1875283"/>
            <a:ext cx="6164827" cy="553998"/>
          </a:xfrm>
          <a:prstGeom prst="rect">
            <a:avLst/>
          </a:prstGeom>
          <a:noFill/>
          <a:ln w="9525">
            <a:noFill/>
            <a:miter lim="800000"/>
          </a:ln>
          <a:effectLst/>
        </p:spPr>
        <p:txBody>
          <a:bodyPr vert="horz" wrap="square" lIns="91440" tIns="45720" rIns="91440" bIns="45720" numCol="1" anchor="ctr" anchorCtr="0" compatLnSpc="1">
            <a:spAutoFit/>
          </a:bodyPr>
          <a:lstStyle/>
          <a:p>
            <a:pPr rtl="0">
              <a:lnSpc>
                <a:spcPct val="150000"/>
              </a:lnSpc>
            </a:pP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如何达到书中设计者和匠师们一致追求的目的的呢？</a:t>
            </a:r>
          </a:p>
        </p:txBody>
      </p:sp>
      <p:sp>
        <p:nvSpPr>
          <p:cNvPr id="4" name="TextBox 3"/>
          <p:cNvSpPr txBox="1"/>
          <p:nvPr/>
        </p:nvSpPr>
        <p:spPr>
          <a:xfrm>
            <a:off x="617517" y="2907697"/>
            <a:ext cx="6685807" cy="2400657"/>
          </a:xfrm>
          <a:prstGeom prst="rect">
            <a:avLst/>
          </a:prstGeom>
          <a:noFill/>
        </p:spPr>
        <p:txBody>
          <a:bodyPr wrap="square" rtlCol="0">
            <a:spAutoFit/>
          </a:bodyPr>
          <a:lstStyle/>
          <a:p>
            <a:pPr>
              <a:lnSpc>
                <a:spcPct val="150000"/>
              </a:lnSpc>
            </a:pPr>
            <a:r>
              <a:rPr lang="en-US" altLang="zh-CN" sz="22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2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讲究亭台轩榭的布局，讲究假山池沼的配合，讲究花草树木的映衬，讲究近景远景的层次。</a:t>
            </a:r>
          </a:p>
          <a:p>
            <a:pPr>
              <a:lnSpc>
                <a:spcPct val="150000"/>
              </a:lnSpc>
            </a:pPr>
            <a:r>
              <a:rPr lang="en-US" altLang="zh-CN" sz="22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2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讲究每个角落的搭配，讲究门窗图案的雕镂，讲究梁和柱子的着色等三个细微方面。</a:t>
            </a:r>
          </a:p>
          <a:p>
            <a:endParaRPr lang="zh-CN" altLang="en-US" dirty="0"/>
          </a:p>
        </p:txBody>
      </p:sp>
      <p:sp>
        <p:nvSpPr>
          <p:cNvPr id="6" name="矩形 5"/>
          <p:cNvSpPr/>
          <p:nvPr/>
        </p:nvSpPr>
        <p:spPr bwMode="auto">
          <a:xfrm>
            <a:off x="0" y="1050760"/>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b="1" noProof="0" dirty="0" smtClean="0">
                <a:latin typeface="微软雅黑" panose="020B0503020204020204" pitchFamily="34" charset="-122"/>
                <a:ea typeface="微软雅黑" panose="020B0503020204020204" pitchFamily="34" charset="-122"/>
                <a:cs typeface="+mn-cs"/>
              </a:rPr>
              <a:t>内容详解</a:t>
            </a:r>
            <a:endPar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pic>
        <p:nvPicPr>
          <p:cNvPr id="3074" name="Picture 2" descr="C:\Users\Administrator\Desktop\12.jpg"/>
          <p:cNvPicPr>
            <a:picLocks noChangeAspect="1" noChangeArrowheads="1"/>
          </p:cNvPicPr>
          <p:nvPr/>
        </p:nvPicPr>
        <p:blipFill>
          <a:blip r:embed="rId2" cstate="print"/>
          <a:srcRect/>
          <a:stretch>
            <a:fillRect/>
          </a:stretch>
        </p:blipFill>
        <p:spPr bwMode="auto">
          <a:xfrm>
            <a:off x="7538894" y="1643584"/>
            <a:ext cx="4245863" cy="4222828"/>
          </a:xfrm>
          <a:prstGeom prst="rect">
            <a:avLst/>
          </a:prstGeom>
          <a:noFill/>
          <a:effectLst>
            <a:softEdge rad="127000"/>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bwMode="auto">
          <a:xfrm>
            <a:off x="0" y="1050760"/>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b="1" dirty="0" smtClean="0">
                <a:latin typeface="微软雅黑" panose="020B0503020204020204" pitchFamily="34" charset="-122"/>
                <a:ea typeface="微软雅黑" panose="020B0503020204020204" pitchFamily="34" charset="-122"/>
                <a:cs typeface="+mn-cs"/>
              </a:rPr>
              <a:t>文本结构</a:t>
            </a:r>
            <a:endPar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37889" name="Rectangle 1"/>
          <p:cNvSpPr>
            <a:spLocks noChangeArrowheads="1"/>
          </p:cNvSpPr>
          <p:nvPr/>
        </p:nvSpPr>
        <p:spPr bwMode="auto">
          <a:xfrm>
            <a:off x="1017639" y="1622494"/>
            <a:ext cx="9129252" cy="1107996"/>
          </a:xfrm>
          <a:prstGeom prst="rect">
            <a:avLst/>
          </a:prstGeom>
          <a:noFill/>
          <a:ln w="9525">
            <a:noFill/>
            <a:miter lim="800000"/>
          </a:ln>
          <a:effectLst/>
        </p:spPr>
        <p:txBody>
          <a:bodyPr vert="horz" wrap="square" lIns="91440" tIns="45720" rIns="91440" bIns="45720" numCol="1" anchor="ctr" anchorCtr="0" compatLnSpc="1">
            <a:spAutoFit/>
          </a:bodyPr>
          <a:lstStyle/>
          <a:p>
            <a:pPr rtl="0">
              <a:lnSpc>
                <a:spcPct val="150000"/>
              </a:lnSpc>
            </a:pPr>
            <a:r>
              <a:rPr lang="en-US" altLang="zh-CN" sz="2000" dirty="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本文的说明顺序是怎样的？</a:t>
            </a:r>
          </a:p>
          <a:p>
            <a:pPr rtl="0">
              <a:lnSpc>
                <a:spcPct val="150000"/>
              </a:lnSpc>
            </a:pPr>
            <a:endPar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 name="TextBox 3"/>
          <p:cNvSpPr txBox="1"/>
          <p:nvPr/>
        </p:nvSpPr>
        <p:spPr>
          <a:xfrm>
            <a:off x="993055" y="2153267"/>
            <a:ext cx="10382866" cy="1292662"/>
          </a:xfrm>
          <a:prstGeom prst="rect">
            <a:avLst/>
          </a:prstGeom>
          <a:noFill/>
        </p:spPr>
        <p:txBody>
          <a:bodyPr wrap="square" rtlCol="0">
            <a:spAutoFit/>
          </a:bodyPr>
          <a:lstStyle/>
          <a:p>
            <a:pPr>
              <a:lnSpc>
                <a:spcPct val="150000"/>
              </a:lnSpc>
            </a:pP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文章是采用先总后分的逻辑顺序展开的。先总括苏州园林从整体上呈现出的特点，再从各个方面分别加以说明。</a:t>
            </a:r>
          </a:p>
          <a:p>
            <a:endParaRPr lang="zh-CN" altLang="en-US" dirty="0"/>
          </a:p>
        </p:txBody>
      </p:sp>
      <p:sp>
        <p:nvSpPr>
          <p:cNvPr id="5" name="Rectangle 1"/>
          <p:cNvSpPr>
            <a:spLocks noChangeArrowheads="1"/>
          </p:cNvSpPr>
          <p:nvPr/>
        </p:nvSpPr>
        <p:spPr bwMode="auto">
          <a:xfrm>
            <a:off x="830826" y="3508740"/>
            <a:ext cx="10525431" cy="1504386"/>
          </a:xfrm>
          <a:prstGeom prst="rect">
            <a:avLst/>
          </a:prstGeom>
          <a:noFill/>
          <a:ln w="9525">
            <a:noFill/>
            <a:miter lim="800000"/>
          </a:ln>
          <a:effectLst/>
        </p:spPr>
        <p:txBody>
          <a:bodyPr vert="horz" wrap="square" lIns="91440" tIns="45720" rIns="91440" bIns="45720" numCol="1" anchor="ctr" anchorCtr="0" compatLnSpc="1">
            <a:spAutoFit/>
          </a:bodyPr>
          <a:lstStyle/>
          <a:p>
            <a:pPr rtl="0">
              <a:lnSpc>
                <a:spcPct val="150000"/>
              </a:lnSpc>
            </a:pPr>
            <a:r>
              <a:rPr lang="zh-CN" altLang="en-US" sz="2000" dirty="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为了达到这个目的，他们讲究亭台轩榭的布局，讲究假山池沼的配合，讲究花草树木的映衬，讲究近景远景的层次。</a:t>
            </a:r>
            <a:r>
              <a:rPr lang="zh-CN" altLang="en-US" sz="20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这里四个排比的句子的次序能不能任意调换？为什么？</a:t>
            </a:r>
          </a:p>
          <a:p>
            <a:pPr rtl="0">
              <a:lnSpc>
                <a:spcPct val="150000"/>
              </a:lnSpc>
            </a:pPr>
            <a:endPar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TextBox 5"/>
          <p:cNvSpPr txBox="1"/>
          <p:nvPr/>
        </p:nvSpPr>
        <p:spPr>
          <a:xfrm>
            <a:off x="993055" y="4650661"/>
            <a:ext cx="10259963" cy="1292662"/>
          </a:xfrm>
          <a:prstGeom prst="rect">
            <a:avLst/>
          </a:prstGeom>
          <a:noFill/>
        </p:spPr>
        <p:txBody>
          <a:bodyPr wrap="square" rtlCol="0">
            <a:spAutoFit/>
          </a:bodyPr>
          <a:lstStyle/>
          <a:p>
            <a:pPr>
              <a:lnSpc>
                <a:spcPct val="150000"/>
              </a:lnSpc>
            </a:pP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四个句子的次序不能任意调换，因为这四个“讲究”分别与后文相照应，前后又有着从主体到配合到映衬、由近到远的关系。</a:t>
            </a:r>
          </a:p>
          <a:p>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bwMode="auto">
          <a:xfrm>
            <a:off x="0" y="1050760"/>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b="1" dirty="0" smtClean="0">
                <a:latin typeface="微软雅黑" panose="020B0503020204020204" pitchFamily="34" charset="-122"/>
                <a:ea typeface="微软雅黑" panose="020B0503020204020204" pitchFamily="34" charset="-122"/>
                <a:cs typeface="+mn-cs"/>
              </a:rPr>
              <a:t>写法探究</a:t>
            </a:r>
            <a:endPar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37889" name="Rectangle 1"/>
          <p:cNvSpPr>
            <a:spLocks noChangeArrowheads="1"/>
          </p:cNvSpPr>
          <p:nvPr/>
        </p:nvSpPr>
        <p:spPr bwMode="auto">
          <a:xfrm>
            <a:off x="830982" y="1560882"/>
            <a:ext cx="5694351" cy="2031325"/>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50000"/>
              </a:lnSpc>
            </a:pPr>
            <a:r>
              <a:rPr lang="en-US" altLang="zh-CN" sz="2000" dirty="0" smtClean="0">
                <a:latin typeface="微软雅黑" panose="020B0503020204020204" pitchFamily="34" charset="-122"/>
                <a:ea typeface="微软雅黑" panose="020B0503020204020204" pitchFamily="34" charset="-122"/>
              </a:rPr>
              <a:t>       </a:t>
            </a:r>
            <a:r>
              <a:rPr lang="zh-CN" altLang="zh-CN" sz="2000" dirty="0" smtClean="0">
                <a:latin typeface="微软雅黑" panose="020B0503020204020204" pitchFamily="34" charset="-122"/>
                <a:ea typeface="微软雅黑" panose="020B0503020204020204" pitchFamily="34" charset="-122"/>
              </a:rPr>
              <a:t>苏州园林中有许多名园，如沧浪亭、狮子林等，然而，作者在文中却没有提到这些名园，这样安排是否合理，请谈谈你的看法。</a:t>
            </a:r>
          </a:p>
          <a:p>
            <a:pPr rtl="0">
              <a:lnSpc>
                <a:spcPct val="150000"/>
              </a:lnSpc>
            </a:pPr>
            <a:endPar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 name="TextBox 3"/>
          <p:cNvSpPr txBox="1"/>
          <p:nvPr/>
        </p:nvSpPr>
        <p:spPr>
          <a:xfrm>
            <a:off x="1046955" y="3124096"/>
            <a:ext cx="5262404" cy="3600986"/>
          </a:xfrm>
          <a:prstGeom prst="rect">
            <a:avLst/>
          </a:prstGeom>
          <a:noFill/>
        </p:spPr>
        <p:txBody>
          <a:bodyPr wrap="square" rtlCol="0">
            <a:spAutoFit/>
          </a:bodyPr>
          <a:lstStyle/>
          <a:p>
            <a:pPr>
              <a:lnSpc>
                <a:spcPct val="150000"/>
              </a:lnSpc>
            </a:pP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这样安排是合理的，作者没有具体介绍苏州园林的四大名园，而是异中求同，经过比较归纳，准确地抓住了各个园林建筑的共同点，并用精练的语言加以说明，给读者以鲜明的整体感，让读者用审美的眼光去欣赏苏州园林。而且个体介绍四大名园，会浪费大量笔墨，不利于苏州园林特征的说明。</a:t>
            </a:r>
          </a:p>
          <a:p>
            <a:endParaRPr lang="zh-CN" altLang="en-US" dirty="0"/>
          </a:p>
        </p:txBody>
      </p:sp>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309360" y="2179216"/>
            <a:ext cx="5698862" cy="4297784"/>
          </a:xfrm>
          <a:prstGeom prst="rect">
            <a:avLst/>
          </a:prstGeom>
          <a:effectLst>
            <a:softEdge rad="317500"/>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825909" y="1969905"/>
            <a:ext cx="10604090" cy="2031325"/>
          </a:xfrm>
          <a:prstGeom prst="rect">
            <a:avLst/>
          </a:prstGeom>
          <a:noFill/>
          <a:ln w="9525">
            <a:noFill/>
            <a:miter lim="800000"/>
          </a:ln>
          <a:effectLst/>
        </p:spPr>
        <p:txBody>
          <a:bodyPr vert="horz" wrap="square" lIns="91440" tIns="45720" rIns="91440" bIns="45720" numCol="1" anchor="ctr" anchorCtr="0" compatLnSpc="1">
            <a:spAutoFit/>
          </a:bodyPr>
          <a:lstStyle/>
          <a:p>
            <a:pPr rtl="0">
              <a:lnSpc>
                <a:spcPct val="150000"/>
              </a:lnSpc>
            </a:pPr>
            <a:r>
              <a:rPr lang="zh-CN" altLang="en-US" sz="2000" dirty="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苏州园林在每一个角落都注意图画美……如果开窗正对着白色墙壁，太单调了，给</a:t>
            </a:r>
            <a:r>
              <a:rPr lang="zh-CN" altLang="zh-CN" sz="2000" u="dotted" dirty="0" smtClean="0">
                <a:latin typeface="微软雅黑" panose="020B0503020204020204" pitchFamily="34" charset="-122"/>
                <a:ea typeface="微软雅黑" panose="020B0503020204020204" pitchFamily="34" charset="-122"/>
                <a:cs typeface="Times New Roman" panose="02020603050405020304" pitchFamily="18" charset="0"/>
              </a:rPr>
              <a:t>补</a:t>
            </a: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上几竿竹子或几棵芭蕉。</a:t>
            </a:r>
            <a:r>
              <a:rPr lang="zh-CN" altLang="en-US" sz="20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把句子中加点的字换成别的你认为合适的字，再比较原句和改句的不同表达效果。</a:t>
            </a:r>
          </a:p>
          <a:p>
            <a:pPr rtl="0">
              <a:lnSpc>
                <a:spcPct val="150000"/>
              </a:lnSpc>
            </a:pPr>
            <a:endPar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 name="TextBox 3"/>
          <p:cNvSpPr txBox="1"/>
          <p:nvPr/>
        </p:nvSpPr>
        <p:spPr>
          <a:xfrm>
            <a:off x="934555" y="3963870"/>
            <a:ext cx="9807678" cy="1754326"/>
          </a:xfrm>
          <a:prstGeom prst="rect">
            <a:avLst/>
          </a:prstGeom>
          <a:noFill/>
        </p:spPr>
        <p:txBody>
          <a:bodyPr wrap="square" rtlCol="0">
            <a:spAutoFit/>
          </a:bodyPr>
          <a:lstStyle/>
          <a:p>
            <a:pPr>
              <a:lnSpc>
                <a:spcPct val="150000"/>
              </a:lnSpc>
            </a:pP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我觉得用“添”来换“补”也可以。“补”字写出苏州园林在极小范围内景物也能被布置得错落有致，令人回味无穷，得到美好的享受。“添”字虽与“补”字意义相同，但觉得在词语色彩上不如“补”用得恰当。</a:t>
            </a:r>
          </a:p>
          <a:p>
            <a:endParaRPr lang="zh-CN" altLang="en-US" dirty="0"/>
          </a:p>
        </p:txBody>
      </p:sp>
      <p:sp>
        <p:nvSpPr>
          <p:cNvPr id="6" name="矩形 5"/>
          <p:cNvSpPr/>
          <p:nvPr/>
        </p:nvSpPr>
        <p:spPr bwMode="auto">
          <a:xfrm>
            <a:off x="0" y="1050760"/>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b="1" noProof="0" dirty="0" smtClean="0">
                <a:latin typeface="微软雅黑" panose="020B0503020204020204" pitchFamily="34" charset="-122"/>
                <a:ea typeface="微软雅黑" panose="020B0503020204020204" pitchFamily="34" charset="-122"/>
                <a:cs typeface="+mn-cs"/>
              </a:rPr>
              <a:t>语言探究</a:t>
            </a:r>
            <a:endPar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624348" y="1651709"/>
            <a:ext cx="5279923" cy="2031325"/>
          </a:xfrm>
          <a:prstGeom prst="rect">
            <a:avLst/>
          </a:prstGeom>
          <a:noFill/>
          <a:ln w="9525">
            <a:noFill/>
            <a:miter lim="800000"/>
          </a:ln>
          <a:effectLst/>
        </p:spPr>
        <p:txBody>
          <a:bodyPr vert="horz" wrap="square" lIns="91440" tIns="45720" rIns="91440" bIns="45720" numCol="1" anchor="ctr" anchorCtr="0" compatLnSpc="1">
            <a:spAutoFit/>
          </a:bodyPr>
          <a:lstStyle/>
          <a:p>
            <a:pPr rtl="0">
              <a:lnSpc>
                <a:spcPct val="150000"/>
              </a:lnSpc>
            </a:pPr>
            <a:r>
              <a:rPr lang="zh-CN" altLang="en-US" sz="2000" dirty="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可是苏州园林在不同之中有个共同点，</a:t>
            </a:r>
            <a:r>
              <a:rPr lang="zh-CN" altLang="zh-CN" sz="2000" u="dotted" dirty="0" smtClean="0">
                <a:latin typeface="微软雅黑" panose="020B0503020204020204" pitchFamily="34" charset="-122"/>
                <a:ea typeface="微软雅黑" panose="020B0503020204020204" pitchFamily="34" charset="-122"/>
                <a:cs typeface="Times New Roman" panose="02020603050405020304" pitchFamily="18" charset="0"/>
              </a:rPr>
              <a:t>似乎</a:t>
            </a: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设计者和匠师们一致追求的是</a:t>
            </a:r>
            <a:r>
              <a:rPr lang="zh-CN" altLang="en-US" sz="20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句中加点的词能否删掉，为什么？</a:t>
            </a:r>
          </a:p>
          <a:p>
            <a:pPr rtl="0">
              <a:lnSpc>
                <a:spcPct val="150000"/>
              </a:lnSpc>
            </a:pPr>
            <a:endPar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 name="TextBox 3"/>
          <p:cNvSpPr txBox="1"/>
          <p:nvPr/>
        </p:nvSpPr>
        <p:spPr>
          <a:xfrm>
            <a:off x="442448" y="3495370"/>
            <a:ext cx="5461823" cy="2677656"/>
          </a:xfrm>
          <a:prstGeom prst="rect">
            <a:avLst/>
          </a:prstGeom>
          <a:noFill/>
        </p:spPr>
        <p:txBody>
          <a:bodyPr wrap="square" rtlCol="0">
            <a:spAutoFit/>
          </a:bodyPr>
          <a:lstStyle/>
          <a:p>
            <a:pPr>
              <a:lnSpc>
                <a:spcPct val="150000"/>
              </a:lnSpc>
            </a:pP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“似乎”表示猜测语气，因为没有真正的考查过，所以只是猜测“设计者”和“匠师们”有一致的追求，这样体现了说明文语言准确的特点。</a:t>
            </a:r>
          </a:p>
          <a:p>
            <a:pPr>
              <a:lnSpc>
                <a:spcPct val="150000"/>
              </a:lnSpc>
            </a:pPr>
            <a:endPar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endParaRPr lang="zh-CN" altLang="en-US" dirty="0"/>
          </a:p>
        </p:txBody>
      </p:sp>
      <p:pic>
        <p:nvPicPr>
          <p:cNvPr id="4098" name="Picture 2" descr="C:\Users\Administrator\Desktop\11.jpg"/>
          <p:cNvPicPr>
            <a:picLocks noChangeAspect="1" noChangeArrowheads="1"/>
          </p:cNvPicPr>
          <p:nvPr/>
        </p:nvPicPr>
        <p:blipFill>
          <a:blip r:embed="rId2" cstate="print"/>
          <a:srcRect/>
          <a:stretch>
            <a:fillRect/>
          </a:stretch>
        </p:blipFill>
        <p:spPr bwMode="auto">
          <a:xfrm>
            <a:off x="6874412" y="1651819"/>
            <a:ext cx="4894802" cy="4396394"/>
          </a:xfrm>
          <a:prstGeom prst="rect">
            <a:avLst/>
          </a:prstGeom>
          <a:noFill/>
          <a:effectLst>
            <a:softEdge rad="127000"/>
          </a:effectLst>
        </p:spPr>
      </p:pic>
      <p:sp>
        <p:nvSpPr>
          <p:cNvPr id="7" name="矩形 6"/>
          <p:cNvSpPr/>
          <p:nvPr/>
        </p:nvSpPr>
        <p:spPr bwMode="auto">
          <a:xfrm>
            <a:off x="0" y="1050760"/>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b="1" noProof="0" dirty="0" smtClean="0">
                <a:latin typeface="微软雅黑" panose="020B0503020204020204" pitchFamily="34" charset="-122"/>
                <a:ea typeface="微软雅黑" panose="020B0503020204020204" pitchFamily="34" charset="-122"/>
                <a:cs typeface="+mn-cs"/>
              </a:rPr>
              <a:t>语言探究</a:t>
            </a:r>
            <a:endPar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309717" y="1779159"/>
            <a:ext cx="5840360" cy="2031325"/>
          </a:xfrm>
          <a:prstGeom prst="rect">
            <a:avLst/>
          </a:prstGeom>
          <a:noFill/>
          <a:ln w="9525">
            <a:noFill/>
            <a:miter lim="800000"/>
          </a:ln>
          <a:effectLst/>
        </p:spPr>
        <p:txBody>
          <a:bodyPr vert="horz" wrap="square" lIns="91440" tIns="45720" rIns="91440" bIns="45720" numCol="1" anchor="ctr" anchorCtr="0" compatLnSpc="1">
            <a:spAutoFit/>
          </a:bodyPr>
          <a:lstStyle/>
          <a:p>
            <a:pPr rtl="0">
              <a:lnSpc>
                <a:spcPct val="150000"/>
              </a:lnSpc>
            </a:pPr>
            <a:r>
              <a:rPr lang="zh-CN" altLang="en-US" sz="2000" dirty="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倘若要我说说总的印象，我觉得苏州园林是我国各地园林的标本。</a:t>
            </a:r>
            <a:r>
              <a:rPr lang="zh-CN" altLang="en-US" sz="20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“标本”在这里是什么意思？</a:t>
            </a:r>
          </a:p>
          <a:p>
            <a:pPr rtl="0">
              <a:lnSpc>
                <a:spcPct val="150000"/>
              </a:lnSpc>
            </a:pPr>
            <a:endPar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 name="TextBox 3"/>
          <p:cNvSpPr txBox="1"/>
          <p:nvPr/>
        </p:nvSpPr>
        <p:spPr>
          <a:xfrm>
            <a:off x="383458" y="3510119"/>
            <a:ext cx="5722376" cy="2677656"/>
          </a:xfrm>
          <a:prstGeom prst="rect">
            <a:avLst/>
          </a:prstGeom>
          <a:noFill/>
        </p:spPr>
        <p:txBody>
          <a:bodyPr wrap="square" rtlCol="0">
            <a:spAutoFit/>
          </a:bodyPr>
          <a:lstStyle/>
          <a:p>
            <a:pPr>
              <a:lnSpc>
                <a:spcPct val="150000"/>
              </a:lnSpc>
            </a:pP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“标本”原指实物原样或经过整理、供学习研究时参考用的动物、植物、矿物。这里是典范、样本的意思。用这个词非常简练地说明苏州园林在各地园林中的重要地位以及对各地园林的广泛影响。</a:t>
            </a:r>
          </a:p>
          <a:p>
            <a:endParaRPr lang="zh-CN" altLang="en-US" dirty="0"/>
          </a:p>
        </p:txBody>
      </p:sp>
      <p:pic>
        <p:nvPicPr>
          <p:cNvPr id="5122" name="Picture 2" descr="C:\Users\Administrator\Desktop\7.jpg"/>
          <p:cNvPicPr>
            <a:picLocks noChangeAspect="1" noChangeArrowheads="1"/>
          </p:cNvPicPr>
          <p:nvPr/>
        </p:nvPicPr>
        <p:blipFill>
          <a:blip r:embed="rId2" cstate="print"/>
          <a:srcRect/>
          <a:stretch>
            <a:fillRect/>
          </a:stretch>
        </p:blipFill>
        <p:spPr bwMode="auto">
          <a:xfrm>
            <a:off x="6990736" y="1799303"/>
            <a:ext cx="4896464" cy="4265158"/>
          </a:xfrm>
          <a:prstGeom prst="rect">
            <a:avLst/>
          </a:prstGeom>
          <a:noFill/>
          <a:effectLst>
            <a:softEdge rad="127000"/>
          </a:effectLst>
        </p:spPr>
      </p:pic>
      <p:sp>
        <p:nvSpPr>
          <p:cNvPr id="9" name="矩形 8"/>
          <p:cNvSpPr/>
          <p:nvPr/>
        </p:nvSpPr>
        <p:spPr bwMode="auto">
          <a:xfrm>
            <a:off x="0" y="1050760"/>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b="1" noProof="0" dirty="0" smtClean="0">
                <a:latin typeface="微软雅黑" panose="020B0503020204020204" pitchFamily="34" charset="-122"/>
                <a:ea typeface="微软雅黑" panose="020B0503020204020204" pitchFamily="34" charset="-122"/>
                <a:cs typeface="+mn-cs"/>
              </a:rPr>
              <a:t>语言探究</a:t>
            </a:r>
            <a:endPar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398391" y="2044303"/>
            <a:ext cx="6370544" cy="2031325"/>
          </a:xfrm>
          <a:prstGeom prst="rect">
            <a:avLst/>
          </a:prstGeom>
          <a:noFill/>
          <a:ln w="9525">
            <a:noFill/>
            <a:miter lim="800000"/>
          </a:ln>
          <a:effectLst/>
        </p:spPr>
        <p:txBody>
          <a:bodyPr vert="horz" wrap="square" lIns="91440" tIns="45720" rIns="91440" bIns="45720" numCol="1" anchor="ctr" anchorCtr="0" compatLnSpc="1">
            <a:spAutoFit/>
          </a:bodyPr>
          <a:lstStyle/>
          <a:p>
            <a:pPr rtl="0">
              <a:lnSpc>
                <a:spcPct val="150000"/>
              </a:lnSpc>
            </a:pPr>
            <a:r>
              <a:rPr lang="zh-CN" altLang="en-US" sz="2000" dirty="0" smtClean="0">
                <a:cs typeface="Times New Roman" panose="02020603050405020304" pitchFamily="18" charset="0"/>
              </a:rPr>
              <a:t>      “</a:t>
            </a: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总之，一切都要为构成完美的图画而存在，决不容许有欠美伤美的败笔。</a:t>
            </a:r>
            <a:r>
              <a:rPr lang="zh-CN" altLang="en-US" sz="20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去掉“一切”“决不”，可以吗？</a:t>
            </a:r>
          </a:p>
          <a:p>
            <a:pPr rtl="0">
              <a:lnSpc>
                <a:spcPct val="150000"/>
              </a:lnSpc>
            </a:pPr>
            <a:endPar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 name="TextBox 3"/>
          <p:cNvSpPr txBox="1"/>
          <p:nvPr/>
        </p:nvSpPr>
        <p:spPr>
          <a:xfrm>
            <a:off x="398207" y="3923074"/>
            <a:ext cx="5722376" cy="1292662"/>
          </a:xfrm>
          <a:prstGeom prst="rect">
            <a:avLst/>
          </a:prstGeom>
          <a:noFill/>
        </p:spPr>
        <p:txBody>
          <a:bodyPr wrap="square" rtlCol="0">
            <a:spAutoFit/>
          </a:bodyPr>
          <a:lstStyle/>
          <a:p>
            <a:pPr>
              <a:lnSpc>
                <a:spcPct val="150000"/>
              </a:lnSpc>
            </a:pP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不能去掉，“一切”“决不”表示十分肯定的意思，强调苏州园林的总特点。</a:t>
            </a:r>
          </a:p>
          <a:p>
            <a:endParaRPr lang="zh-CN" altLang="en-US" dirty="0"/>
          </a:p>
        </p:txBody>
      </p:sp>
      <p:pic>
        <p:nvPicPr>
          <p:cNvPr id="6146" name="Picture 2" descr="C:\Users\Administrator\Desktop\6.jpg"/>
          <p:cNvPicPr>
            <a:picLocks noChangeAspect="1" noChangeArrowheads="1"/>
          </p:cNvPicPr>
          <p:nvPr/>
        </p:nvPicPr>
        <p:blipFill>
          <a:blip r:embed="rId2" cstate="print"/>
          <a:srcRect/>
          <a:stretch>
            <a:fillRect/>
          </a:stretch>
        </p:blipFill>
        <p:spPr bwMode="auto">
          <a:xfrm>
            <a:off x="6533535" y="1858296"/>
            <a:ext cx="5397909" cy="3868916"/>
          </a:xfrm>
          <a:prstGeom prst="rect">
            <a:avLst/>
          </a:prstGeom>
          <a:noFill/>
          <a:effectLst>
            <a:softEdge rad="127000"/>
          </a:effectLst>
        </p:spPr>
      </p:pic>
      <p:sp>
        <p:nvSpPr>
          <p:cNvPr id="7" name="矩形 6"/>
          <p:cNvSpPr/>
          <p:nvPr/>
        </p:nvSpPr>
        <p:spPr bwMode="auto">
          <a:xfrm>
            <a:off x="0" y="1050760"/>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b="1" noProof="0" dirty="0" smtClean="0">
                <a:latin typeface="微软雅黑" panose="020B0503020204020204" pitchFamily="34" charset="-122"/>
                <a:ea typeface="微软雅黑" panose="020B0503020204020204" pitchFamily="34" charset="-122"/>
                <a:cs typeface="+mn-cs"/>
              </a:rPr>
              <a:t>语言探究</a:t>
            </a:r>
            <a:endPar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309717" y="1779158"/>
            <a:ext cx="5840360" cy="2031325"/>
          </a:xfrm>
          <a:prstGeom prst="rect">
            <a:avLst/>
          </a:prstGeom>
          <a:noFill/>
          <a:ln w="9525">
            <a:noFill/>
            <a:miter lim="800000"/>
          </a:ln>
          <a:effectLst/>
        </p:spPr>
        <p:txBody>
          <a:bodyPr vert="horz" wrap="square" lIns="91440" tIns="45720" rIns="91440" bIns="45720" numCol="1" anchor="ctr" anchorCtr="0" compatLnSpc="1">
            <a:spAutoFit/>
          </a:bodyPr>
          <a:lstStyle/>
          <a:p>
            <a:pPr rtl="0">
              <a:lnSpc>
                <a:spcPct val="150000"/>
              </a:lnSpc>
            </a:pPr>
            <a:r>
              <a:rPr lang="en-US" altLang="zh-CN" sz="2000" dirty="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假山的堆叠，可以说是一项艺术而不仅是技术。</a:t>
            </a:r>
          </a:p>
          <a:p>
            <a:pPr rtl="0">
              <a:lnSpc>
                <a:spcPct val="150000"/>
              </a:lnSpc>
            </a:pP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“艺术”与“技术”有什么区别？</a:t>
            </a:r>
          </a:p>
          <a:p>
            <a:pPr rtl="0">
              <a:lnSpc>
                <a:spcPct val="150000"/>
              </a:lnSpc>
            </a:pPr>
            <a:endPar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 name="TextBox 3"/>
          <p:cNvSpPr txBox="1"/>
          <p:nvPr/>
        </p:nvSpPr>
        <p:spPr>
          <a:xfrm>
            <a:off x="368709" y="3425561"/>
            <a:ext cx="5722376" cy="3139321"/>
          </a:xfrm>
          <a:prstGeom prst="rect">
            <a:avLst/>
          </a:prstGeom>
          <a:noFill/>
        </p:spPr>
        <p:txBody>
          <a:bodyPr wrap="square" rtlCol="0">
            <a:spAutoFit/>
          </a:bodyPr>
          <a:lstStyle/>
          <a:p>
            <a:pPr>
              <a:lnSpc>
                <a:spcPct val="150000"/>
              </a:lnSpc>
            </a:pP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艺术”是强调个人独创性的活动，其成果能给人以审美愉悦，并且无法被复制；“技术”意味着有固定的程序和手法，其成果是具有实际效用的东西，一般可以大量复制。假山的堆叠，可以说是一项艺术而不仅是技术。说明假山的堆叠给人以审美愉悦，是不可以复制的。</a:t>
            </a:r>
          </a:p>
          <a:p>
            <a:endParaRPr lang="zh-CN" altLang="en-US" dirty="0"/>
          </a:p>
        </p:txBody>
      </p:sp>
      <p:sp>
        <p:nvSpPr>
          <p:cNvPr id="5" name="矩形 4"/>
          <p:cNvSpPr/>
          <p:nvPr/>
        </p:nvSpPr>
        <p:spPr bwMode="auto">
          <a:xfrm>
            <a:off x="0" y="1050760"/>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b="1" noProof="0" dirty="0" smtClean="0">
                <a:latin typeface="微软雅黑" panose="020B0503020204020204" pitchFamily="34" charset="-122"/>
                <a:ea typeface="微软雅黑" panose="020B0503020204020204" pitchFamily="34" charset="-122"/>
                <a:cs typeface="+mn-cs"/>
              </a:rPr>
              <a:t>语言探究</a:t>
            </a:r>
            <a:endPar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pic>
        <p:nvPicPr>
          <p:cNvPr id="7170" name="Picture 2" descr="C:\Users\Administrator\Desktop\8.jpg"/>
          <p:cNvPicPr>
            <a:picLocks noChangeAspect="1" noChangeArrowheads="1"/>
          </p:cNvPicPr>
          <p:nvPr/>
        </p:nvPicPr>
        <p:blipFill>
          <a:blip r:embed="rId2" cstate="print"/>
          <a:srcRect/>
          <a:stretch>
            <a:fillRect/>
          </a:stretch>
        </p:blipFill>
        <p:spPr bwMode="auto">
          <a:xfrm>
            <a:off x="6459793" y="1696064"/>
            <a:ext cx="5309420" cy="4631403"/>
          </a:xfrm>
          <a:prstGeom prst="rect">
            <a:avLst/>
          </a:prstGeom>
          <a:noFill/>
          <a:effectLst>
            <a:softEdge rad="127000"/>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8"/>
          <p:cNvSpPr>
            <a:spLocks noChangeArrowheads="1"/>
          </p:cNvSpPr>
          <p:nvPr/>
        </p:nvSpPr>
        <p:spPr bwMode="auto">
          <a:xfrm>
            <a:off x="8228648" y="280988"/>
            <a:ext cx="3098165" cy="352425"/>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6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江苏教育出版社 八年级</a:t>
            </a:r>
            <a:r>
              <a:rPr kumimoji="0" lang="en-US" altLang="zh-CN" sz="16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r>
              <a:rPr kumimoji="0" lang="en-US" altLang="zh-CN" sz="1600" b="0"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a:t>
            </a:r>
            <a:r>
              <a:rPr kumimoji="0" lang="en-US" altLang="zh-CN" sz="16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r>
              <a:rPr kumimoji="0" lang="zh-CN" altLang="zh-CN" sz="1600" b="0"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上册</a:t>
            </a:r>
            <a:r>
              <a:rPr kumimoji="0" lang="en-US" altLang="zh-CN" sz="16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endParaRPr kumimoji="0" lang="zh-CN" altLang="en-US" sz="16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bwMode="auto">
          <a:xfrm>
            <a:off x="0" y="1157638"/>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课文导入</a:t>
            </a:r>
          </a:p>
        </p:txBody>
      </p:sp>
      <p:sp>
        <p:nvSpPr>
          <p:cNvPr id="100" name="文本框 99"/>
          <p:cNvSpPr txBox="1"/>
          <p:nvPr/>
        </p:nvSpPr>
        <p:spPr>
          <a:xfrm>
            <a:off x="560148" y="2289404"/>
            <a:ext cx="6909431" cy="2862322"/>
          </a:xfrm>
          <a:prstGeom prst="rect">
            <a:avLst/>
          </a:prstGeom>
          <a:noFill/>
          <a:ln w="9525">
            <a:noFill/>
          </a:ln>
        </p:spPr>
        <p:txBody>
          <a:bodyPr wrap="square">
            <a:spAutoFit/>
          </a:bodyPr>
          <a:lstStyle/>
          <a:p>
            <a:pPr>
              <a:lnSpc>
                <a:spcPct val="150000"/>
              </a:lnSpc>
            </a:pPr>
            <a:r>
              <a:rPr lang="en-US" altLang="zh-CN" sz="2000" dirty="0" smtClean="0">
                <a:solidFill>
                  <a:srgbClr val="1E1E1E"/>
                </a:solidFill>
                <a:latin typeface="微软雅黑" panose="020B0503020204020204" pitchFamily="34" charset="-122"/>
                <a:ea typeface="微软雅黑" panose="020B0503020204020204" pitchFamily="34" charset="-122"/>
                <a:cs typeface="宋体" panose="02010600030101010101" pitchFamily="2" charset="-122"/>
              </a:rPr>
              <a:t>       </a:t>
            </a:r>
            <a:r>
              <a:rPr lang="zh-CN" altLang="zh-CN" sz="2000" dirty="0" smtClean="0">
                <a:solidFill>
                  <a:srgbClr val="1E1E1E"/>
                </a:solidFill>
                <a:latin typeface="微软雅黑" panose="020B0503020204020204" pitchFamily="34" charset="-122"/>
                <a:ea typeface="微软雅黑" panose="020B0503020204020204" pitchFamily="34" charset="-122"/>
                <a:cs typeface="宋体" panose="02010600030101010101" pitchFamily="2" charset="-122"/>
              </a:rPr>
              <a:t>在江苏有这样一句俗话：江南园林甲天下，苏州园林甲江南。苏州园林究竟有多美，今天，我们大家一起来学习《苏州园林》，了解苏州园林的美。说到园林，你们应该都不知道吧，我来告诉大家：园林，就是利用并改造天然的山水地貌或人为开辟山水地貌，结合植物的栽种和建筑的布置，从而构成一个供人们观赏、游玩或居住的环境。</a:t>
            </a:r>
          </a:p>
        </p:txBody>
      </p:sp>
      <p:pic>
        <p:nvPicPr>
          <p:cNvPr id="6" name="图片 1"/>
          <p:cNvPicPr>
            <a:picLocks noChangeAspect="1" noChangeArrowheads="1"/>
          </p:cNvPicPr>
          <p:nvPr/>
        </p:nvPicPr>
        <p:blipFill>
          <a:blip r:embed="rId2" cstate="print"/>
          <a:srcRect b="4776"/>
          <a:stretch>
            <a:fillRect/>
          </a:stretch>
        </p:blipFill>
        <p:spPr bwMode="auto">
          <a:xfrm>
            <a:off x="7659584" y="1926186"/>
            <a:ext cx="4073236" cy="3465217"/>
          </a:xfrm>
          <a:prstGeom prst="rect">
            <a:avLst/>
          </a:prstGeom>
          <a:noFill/>
          <a:ln w="9525">
            <a:noFill/>
            <a:miter lim="800000"/>
            <a:headEnd/>
            <a:tailEnd/>
          </a:ln>
          <a:effectLst>
            <a:softEdge rad="127000"/>
          </a:effectLst>
        </p:spPr>
      </p:pic>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294968" y="1420732"/>
            <a:ext cx="5840360" cy="2954655"/>
          </a:xfrm>
          <a:prstGeom prst="rect">
            <a:avLst/>
          </a:prstGeom>
          <a:noFill/>
          <a:ln w="9525">
            <a:noFill/>
            <a:miter lim="800000"/>
          </a:ln>
          <a:effectLst/>
        </p:spPr>
        <p:txBody>
          <a:bodyPr vert="horz" wrap="square" lIns="91440" tIns="45720" rIns="91440" bIns="45720" numCol="1" anchor="ctr" anchorCtr="0" compatLnSpc="1">
            <a:spAutoFit/>
          </a:bodyPr>
          <a:lstStyle/>
          <a:p>
            <a:pPr rtl="0">
              <a:lnSpc>
                <a:spcPct val="150000"/>
              </a:lnSpc>
            </a:pPr>
            <a:r>
              <a:rPr lang="en-US" altLang="zh-CN" sz="2000" dirty="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可是墙壁上有砖砌的各式镂空图案，廊子大多是两边无所依傍的，实际是隔而不隔，界而未界，因而更增加了景致的深度。</a:t>
            </a:r>
          </a:p>
          <a:p>
            <a:pPr rtl="0">
              <a:lnSpc>
                <a:spcPct val="150000"/>
              </a:lnSpc>
            </a:pPr>
            <a:r>
              <a:rPr lang="en-US" altLang="zh-CN" sz="2000" dirty="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句中“隔而不隔，界而未界”是什么意思？</a:t>
            </a:r>
          </a:p>
          <a:p>
            <a:pPr rtl="0">
              <a:lnSpc>
                <a:spcPct val="150000"/>
              </a:lnSpc>
            </a:pPr>
            <a:endPar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endParaRPr>
          </a:p>
          <a:p>
            <a:pPr rtl="0">
              <a:lnSpc>
                <a:spcPct val="150000"/>
              </a:lnSpc>
            </a:pPr>
            <a:endPar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 name="TextBox 3"/>
          <p:cNvSpPr txBox="1"/>
          <p:nvPr/>
        </p:nvSpPr>
        <p:spPr>
          <a:xfrm>
            <a:off x="324485" y="3524885"/>
            <a:ext cx="5951220" cy="3599815"/>
          </a:xfrm>
          <a:prstGeom prst="rect">
            <a:avLst/>
          </a:prstGeom>
          <a:noFill/>
        </p:spPr>
        <p:txBody>
          <a:bodyPr wrap="square" rtlCol="0">
            <a:spAutoFit/>
          </a:bodyPr>
          <a:lstStyle/>
          <a:p>
            <a:pPr>
              <a:lnSpc>
                <a:spcPct val="150000"/>
              </a:lnSpc>
            </a:pP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隔而不隔，界而未界”的意思是，尽管猛一看上去花墙和廊子把景致分开了，但因为墙壁是镂空的，廊子两边无所依傍，所以景致并没有真正隔开，而只是缓冲了一下视线，使得景物不是一览无余地呈现在游览者跟前，而是渐次展开，给人“山重水复疑无路，柳暗花明又一村”的感觉。</a:t>
            </a:r>
          </a:p>
          <a:p>
            <a:pPr>
              <a:lnSpc>
                <a:spcPct val="150000"/>
              </a:lnSpc>
            </a:pPr>
            <a:endPar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endParaRPr lang="zh-CN" altLang="en-US" dirty="0"/>
          </a:p>
        </p:txBody>
      </p:sp>
      <p:sp>
        <p:nvSpPr>
          <p:cNvPr id="5" name="矩形 4"/>
          <p:cNvSpPr/>
          <p:nvPr/>
        </p:nvSpPr>
        <p:spPr bwMode="auto">
          <a:xfrm>
            <a:off x="0" y="1050760"/>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b="1" noProof="0" dirty="0" smtClean="0">
                <a:latin typeface="微软雅黑" panose="020B0503020204020204" pitchFamily="34" charset="-122"/>
                <a:ea typeface="微软雅黑" panose="020B0503020204020204" pitchFamily="34" charset="-122"/>
                <a:cs typeface="+mn-cs"/>
              </a:rPr>
              <a:t>语言探究</a:t>
            </a:r>
            <a:endPar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pic>
        <p:nvPicPr>
          <p:cNvPr id="8195" name="Picture 3" descr="C:\Users\Administrator\Desktop\12.jpg"/>
          <p:cNvPicPr>
            <a:picLocks noChangeAspect="1" noChangeArrowheads="1"/>
          </p:cNvPicPr>
          <p:nvPr/>
        </p:nvPicPr>
        <p:blipFill>
          <a:blip r:embed="rId2" cstate="print"/>
          <a:srcRect/>
          <a:stretch>
            <a:fillRect/>
          </a:stretch>
        </p:blipFill>
        <p:spPr bwMode="auto">
          <a:xfrm>
            <a:off x="6459794" y="1474839"/>
            <a:ext cx="5486399" cy="4647030"/>
          </a:xfrm>
          <a:prstGeom prst="rect">
            <a:avLst/>
          </a:prstGeom>
          <a:noFill/>
          <a:effectLst>
            <a:softEdge rad="127000"/>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2094229" y="1157877"/>
            <a:ext cx="10726993" cy="1569660"/>
          </a:xfrm>
          <a:prstGeom prst="rect">
            <a:avLst/>
          </a:prstGeom>
          <a:noFill/>
          <a:ln w="9525">
            <a:noFill/>
            <a:miter lim="800000"/>
          </a:ln>
          <a:effectLst/>
        </p:spPr>
        <p:txBody>
          <a:bodyPr vert="horz" wrap="square" lIns="91440" tIns="45720" rIns="91440" bIns="45720" numCol="1" anchor="ctr" anchorCtr="0" compatLnSpc="1">
            <a:spAutoFit/>
          </a:bodyPr>
          <a:lstStyle/>
          <a:p>
            <a:pPr rtl="0">
              <a:lnSpc>
                <a:spcPct val="150000"/>
              </a:lnSpc>
            </a:pP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本文运用了哪些说明方法，试举例说明。</a:t>
            </a:r>
          </a:p>
          <a:p>
            <a:pPr rtl="0">
              <a:lnSpc>
                <a:spcPct val="150000"/>
              </a:lnSpc>
            </a:pPr>
            <a:endPar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endParaRPr>
          </a:p>
          <a:p>
            <a:pPr rtl="0">
              <a:lnSpc>
                <a:spcPct val="150000"/>
              </a:lnSpc>
            </a:pPr>
            <a:endPar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 name="TextBox 3"/>
          <p:cNvSpPr txBox="1"/>
          <p:nvPr/>
        </p:nvSpPr>
        <p:spPr>
          <a:xfrm>
            <a:off x="665018" y="1757628"/>
            <a:ext cx="10770920" cy="4616648"/>
          </a:xfrm>
          <a:prstGeom prst="rect">
            <a:avLst/>
          </a:prstGeom>
          <a:noFill/>
        </p:spPr>
        <p:txBody>
          <a:bodyPr wrap="square" rtlCol="0">
            <a:spAutoFit/>
          </a:bodyPr>
          <a:lstStyle/>
          <a:p>
            <a:pPr>
              <a:lnSpc>
                <a:spcPct val="150000"/>
              </a:lnSpc>
            </a:pPr>
            <a:r>
              <a:rPr lang="en-US" altLang="zh-CN" dirty="0" smtClean="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打比方</a:t>
            </a:r>
            <a:r>
              <a:rPr lang="zh-CN" altLang="zh-CN" dirty="0" smtClean="0">
                <a:latin typeface="微软雅黑" panose="020B0503020204020204" pitchFamily="34" charset="-122"/>
                <a:ea typeface="微软雅黑" panose="020B0503020204020204" pitchFamily="34" charset="-122"/>
                <a:cs typeface="Times New Roman" panose="02020603050405020304" pitchFamily="18" charset="0"/>
              </a:rPr>
              <a:t>。如第</a:t>
            </a:r>
            <a:r>
              <a:rPr lang="en-US" altLang="zh-CN" dirty="0" smtClean="0">
                <a:latin typeface="微软雅黑" panose="020B0503020204020204" pitchFamily="34" charset="-122"/>
                <a:ea typeface="微软雅黑" panose="020B0503020204020204" pitchFamily="34" charset="-122"/>
                <a:cs typeface="Times New Roman" panose="02020603050405020304" pitchFamily="18" charset="0"/>
              </a:rPr>
              <a:t>3</a:t>
            </a:r>
            <a:r>
              <a:rPr lang="zh-CN" altLang="zh-CN" dirty="0" smtClean="0">
                <a:latin typeface="微软雅黑" panose="020B0503020204020204" pitchFamily="34" charset="-122"/>
                <a:ea typeface="微软雅黑" panose="020B0503020204020204" pitchFamily="34" charset="-122"/>
                <a:cs typeface="Times New Roman" panose="02020603050405020304" pitchFamily="18" charset="0"/>
              </a:rPr>
              <a:t>段“对称的建筑是图案画，不是美术画，而园林是美术画，美术画要求自然之趣，是不讲究对称的”，形象地突出了苏州园林布局的特点——自然之趣。又如第</a:t>
            </a:r>
            <a:r>
              <a:rPr lang="en-US" altLang="zh-CN" dirty="0" smtClean="0">
                <a:latin typeface="微软雅黑" panose="020B0503020204020204" pitchFamily="34" charset="-122"/>
                <a:ea typeface="微软雅黑" panose="020B0503020204020204" pitchFamily="34" charset="-122"/>
                <a:cs typeface="Times New Roman" panose="02020603050405020304" pitchFamily="18" charset="0"/>
              </a:rPr>
              <a:t>5</a:t>
            </a:r>
            <a:r>
              <a:rPr lang="zh-CN" altLang="zh-CN" dirty="0" smtClean="0">
                <a:latin typeface="微软雅黑" panose="020B0503020204020204" pitchFamily="34" charset="-122"/>
                <a:ea typeface="微软雅黑" panose="020B0503020204020204" pitchFamily="34" charset="-122"/>
                <a:cs typeface="Times New Roman" panose="02020603050405020304" pitchFamily="18" charset="0"/>
              </a:rPr>
              <a:t>段把藤萝比作一幅画。</a:t>
            </a:r>
          </a:p>
          <a:p>
            <a:pPr>
              <a:lnSpc>
                <a:spcPct val="150000"/>
              </a:lnSpc>
            </a:pPr>
            <a:r>
              <a:rPr lang="en-US" altLang="zh-CN" dirty="0" smtClean="0">
                <a:latin typeface="微软雅黑" panose="020B0503020204020204" pitchFamily="34" charset="-122"/>
                <a:ea typeface="微软雅黑" panose="020B0503020204020204" pitchFamily="34" charset="-122"/>
                <a:cs typeface="Times New Roman" panose="02020603050405020304" pitchFamily="18" charset="0"/>
              </a:rPr>
              <a:t>(2)</a:t>
            </a:r>
            <a:r>
              <a:rPr lang="zh-CN" altLang="zh-CN"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举例子</a:t>
            </a:r>
            <a:r>
              <a:rPr lang="zh-CN" altLang="zh-CN" dirty="0" smtClean="0">
                <a:latin typeface="微软雅黑" panose="020B0503020204020204" pitchFamily="34" charset="-122"/>
                <a:ea typeface="微软雅黑" panose="020B0503020204020204" pitchFamily="34" charset="-122"/>
                <a:cs typeface="Times New Roman" panose="02020603050405020304" pitchFamily="18" charset="0"/>
              </a:rPr>
              <a:t>。如第</a:t>
            </a:r>
            <a:r>
              <a:rPr lang="en-US" altLang="zh-CN" dirty="0" smtClean="0">
                <a:latin typeface="微软雅黑" panose="020B0503020204020204" pitchFamily="34" charset="-122"/>
                <a:ea typeface="微软雅黑" panose="020B0503020204020204" pitchFamily="34" charset="-122"/>
                <a:cs typeface="Times New Roman" panose="02020603050405020304" pitchFamily="18" charset="0"/>
              </a:rPr>
              <a:t>2</a:t>
            </a:r>
            <a:r>
              <a:rPr lang="zh-CN" altLang="zh-CN" dirty="0" smtClean="0">
                <a:latin typeface="微软雅黑" panose="020B0503020204020204" pitchFamily="34" charset="-122"/>
                <a:ea typeface="微软雅黑" panose="020B0503020204020204" pitchFamily="34" charset="-122"/>
                <a:cs typeface="Times New Roman" panose="02020603050405020304" pitchFamily="18" charset="0"/>
              </a:rPr>
              <a:t>段以游览者来到园里，没有一个不心里想着口头说着“如在画图中”为例，说明苏州园林是一幅完美的图画的特点；如第</a:t>
            </a:r>
            <a:r>
              <a:rPr lang="en-US" altLang="zh-CN" dirty="0" smtClean="0">
                <a:latin typeface="微软雅黑" panose="020B0503020204020204" pitchFamily="34" charset="-122"/>
                <a:ea typeface="微软雅黑" panose="020B0503020204020204" pitchFamily="34" charset="-122"/>
                <a:cs typeface="Times New Roman" panose="02020603050405020304" pitchFamily="18" charset="0"/>
              </a:rPr>
              <a:t>5</a:t>
            </a:r>
            <a:r>
              <a:rPr lang="zh-CN" altLang="zh-CN" dirty="0" smtClean="0">
                <a:latin typeface="微软雅黑" panose="020B0503020204020204" pitchFamily="34" charset="-122"/>
                <a:ea typeface="微软雅黑" panose="020B0503020204020204" pitchFamily="34" charset="-122"/>
                <a:cs typeface="Times New Roman" panose="02020603050405020304" pitchFamily="18" charset="0"/>
              </a:rPr>
              <a:t>段以“有几个园里有古老的藤萝，盘曲嶙峋的枝干就是一幅好画。开花的时候满眼的珠光宝气，使游览者感到无限的繁华和欢悦”为例，形象地说明了苏州园林花树的艺术风采。</a:t>
            </a:r>
          </a:p>
          <a:p>
            <a:pPr>
              <a:lnSpc>
                <a:spcPct val="150000"/>
              </a:lnSpc>
            </a:pPr>
            <a:r>
              <a:rPr lang="en-US" altLang="zh-CN" dirty="0" smtClean="0">
                <a:latin typeface="微软雅黑" panose="020B0503020204020204" pitchFamily="34" charset="-122"/>
                <a:ea typeface="微软雅黑" panose="020B0503020204020204" pitchFamily="34" charset="-122"/>
                <a:cs typeface="Times New Roman" panose="02020603050405020304" pitchFamily="18" charset="0"/>
              </a:rPr>
              <a:t>(3)</a:t>
            </a:r>
            <a:r>
              <a:rPr lang="zh-CN" altLang="zh-CN"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作比较</a:t>
            </a:r>
            <a:r>
              <a:rPr lang="zh-CN" altLang="zh-CN" dirty="0" smtClean="0">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dirty="0" smtClean="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dirty="0" smtClean="0">
                <a:latin typeface="微软雅黑" panose="020B0503020204020204" pitchFamily="34" charset="-122"/>
                <a:ea typeface="微软雅黑" panose="020B0503020204020204" pitchFamily="34" charset="-122"/>
                <a:cs typeface="Times New Roman" panose="02020603050405020304" pitchFamily="18" charset="0"/>
              </a:rPr>
              <a:t>段，用作比较的方法，通过与其他地方的园林比较，说明苏州园林是各地园林的标本。第</a:t>
            </a:r>
            <a:r>
              <a:rPr lang="en-US" altLang="zh-CN" dirty="0" smtClean="0">
                <a:latin typeface="微软雅黑" panose="020B0503020204020204" pitchFamily="34" charset="-122"/>
                <a:ea typeface="微软雅黑" panose="020B0503020204020204" pitchFamily="34" charset="-122"/>
                <a:cs typeface="Times New Roman" panose="02020603050405020304" pitchFamily="18" charset="0"/>
              </a:rPr>
              <a:t>3</a:t>
            </a:r>
            <a:r>
              <a:rPr lang="zh-CN" altLang="zh-CN" dirty="0" smtClean="0">
                <a:latin typeface="微软雅黑" panose="020B0503020204020204" pitchFamily="34" charset="-122"/>
                <a:ea typeface="微软雅黑" panose="020B0503020204020204" pitchFamily="34" charset="-122"/>
                <a:cs typeface="Times New Roman" panose="02020603050405020304" pitchFamily="18" charset="0"/>
              </a:rPr>
              <a:t>段作者还运用作比较的说明方法，使读者对苏州园林的布局特点有了明确的认识。如第</a:t>
            </a:r>
            <a:r>
              <a:rPr lang="en-US" altLang="zh-CN" dirty="0" smtClean="0">
                <a:latin typeface="微软雅黑" panose="020B0503020204020204" pitchFamily="34" charset="-122"/>
                <a:ea typeface="微软雅黑" panose="020B0503020204020204" pitchFamily="34" charset="-122"/>
                <a:cs typeface="Times New Roman" panose="02020603050405020304" pitchFamily="18" charset="0"/>
              </a:rPr>
              <a:t>5</a:t>
            </a:r>
            <a:r>
              <a:rPr lang="zh-CN" altLang="zh-CN" dirty="0" smtClean="0">
                <a:latin typeface="微软雅黑" panose="020B0503020204020204" pitchFamily="34" charset="-122"/>
                <a:ea typeface="微软雅黑" panose="020B0503020204020204" pitchFamily="34" charset="-122"/>
                <a:cs typeface="Times New Roman" panose="02020603050405020304" pitchFamily="18" charset="0"/>
              </a:rPr>
              <a:t>段“没有修剪得像宝塔那样的松柏，没有阅兵式似的道旁树”，说明苏州园林栽种和修剪树木着眼在画意的特点。又如第</a:t>
            </a:r>
            <a:r>
              <a:rPr lang="en-US" altLang="zh-CN" dirty="0" smtClean="0">
                <a:latin typeface="微软雅黑" panose="020B0503020204020204" pitchFamily="34" charset="-122"/>
                <a:ea typeface="微软雅黑" panose="020B0503020204020204" pitchFamily="34" charset="-122"/>
                <a:cs typeface="Times New Roman" panose="02020603050405020304" pitchFamily="18" charset="0"/>
              </a:rPr>
              <a:t>9</a:t>
            </a:r>
            <a:r>
              <a:rPr lang="zh-CN" altLang="zh-CN" dirty="0" smtClean="0">
                <a:latin typeface="微软雅黑" panose="020B0503020204020204" pitchFamily="34" charset="-122"/>
                <a:ea typeface="微软雅黑" panose="020B0503020204020204" pitchFamily="34" charset="-122"/>
                <a:cs typeface="Times New Roman" panose="02020603050405020304" pitchFamily="18" charset="0"/>
              </a:rPr>
              <a:t>段，与北京园林的色彩比较，说明苏州园林极少使用彩绘的特点。</a:t>
            </a:r>
          </a:p>
          <a:p>
            <a:pPr>
              <a:lnSpc>
                <a:spcPct val="150000"/>
              </a:lnSpc>
            </a:pPr>
            <a:endParaRPr lang="zh-CN" altLang="en-US" sz="1600" dirty="0"/>
          </a:p>
        </p:txBody>
      </p:sp>
      <p:sp>
        <p:nvSpPr>
          <p:cNvPr id="5" name="矩形 4"/>
          <p:cNvSpPr/>
          <p:nvPr/>
        </p:nvSpPr>
        <p:spPr bwMode="auto">
          <a:xfrm>
            <a:off x="0" y="1050760"/>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b="1" dirty="0" smtClean="0">
                <a:latin typeface="微软雅黑" panose="020B0503020204020204" pitchFamily="34" charset="-122"/>
                <a:ea typeface="微软雅黑" panose="020B0503020204020204" pitchFamily="34" charset="-122"/>
                <a:cs typeface="+mn-cs"/>
              </a:rPr>
              <a:t>内容详解</a:t>
            </a:r>
            <a:endPar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761999" y="1540147"/>
            <a:ext cx="10726993" cy="1569660"/>
          </a:xfrm>
          <a:prstGeom prst="rect">
            <a:avLst/>
          </a:prstGeom>
          <a:noFill/>
          <a:ln w="9525">
            <a:noFill/>
            <a:miter lim="800000"/>
          </a:ln>
          <a:effectLst/>
        </p:spPr>
        <p:txBody>
          <a:bodyPr vert="horz" wrap="square" lIns="91440" tIns="45720" rIns="91440" bIns="45720" numCol="1" anchor="ctr" anchorCtr="0" compatLnSpc="1">
            <a:spAutoFit/>
          </a:bodyPr>
          <a:lstStyle/>
          <a:p>
            <a:pPr rtl="0">
              <a:lnSpc>
                <a:spcPct val="150000"/>
              </a:lnSpc>
            </a:pP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本文运用了哪些说明方法，试举例说明。</a:t>
            </a:r>
          </a:p>
          <a:p>
            <a:pPr rtl="0">
              <a:lnSpc>
                <a:spcPct val="150000"/>
              </a:lnSpc>
            </a:pPr>
            <a:endPar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endParaRPr>
          </a:p>
          <a:p>
            <a:pPr rtl="0">
              <a:lnSpc>
                <a:spcPct val="150000"/>
              </a:lnSpc>
            </a:pPr>
            <a:endPar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 name="TextBox 3"/>
          <p:cNvSpPr txBox="1"/>
          <p:nvPr/>
        </p:nvSpPr>
        <p:spPr>
          <a:xfrm>
            <a:off x="619965" y="2323858"/>
            <a:ext cx="10869561" cy="3277820"/>
          </a:xfrm>
          <a:prstGeom prst="rect">
            <a:avLst/>
          </a:prstGeom>
          <a:noFill/>
        </p:spPr>
        <p:txBody>
          <a:bodyPr wrap="square" rtlCol="0">
            <a:spAutoFit/>
          </a:bodyPr>
          <a:lstStyle/>
          <a:p>
            <a:pPr>
              <a:lnSpc>
                <a:spcPct val="150000"/>
              </a:lnSpc>
            </a:pPr>
            <a:r>
              <a:rPr lang="en-US" altLang="zh-CN" sz="2000" dirty="0" smtClean="0">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摹状貌</a:t>
            </a: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。如第</a:t>
            </a:r>
            <a:r>
              <a:rPr lang="en-US" altLang="zh-CN" sz="2000" dirty="0" smtClean="0">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段中对树木的栽种和修剪着眼在画意的描摹等。“有几个园里有古老的藤萝，盘曲嶙峋的枝干就是一幅好画。开花的时候满眼的珠光宝气，使游览者感到无限的繁华和欢悦，可是没法说出来。”</a:t>
            </a:r>
          </a:p>
          <a:p>
            <a:pPr>
              <a:lnSpc>
                <a:spcPct val="150000"/>
              </a:lnSpc>
            </a:pPr>
            <a:r>
              <a:rPr lang="en-US" altLang="zh-CN" sz="2000" dirty="0" smtClean="0">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分类别</a:t>
            </a: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2000" dirty="0" smtClean="0">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段：“为了达到这个目的，他们讲究亭台轩榭的布局，讲究假山池沼的配合，讲究花草树木的映衬，讲究近景远景的层次。</a:t>
            </a:r>
          </a:p>
          <a:p>
            <a:pPr>
              <a:lnSpc>
                <a:spcPct val="150000"/>
              </a:lnSpc>
            </a:pPr>
            <a:r>
              <a:rPr lang="en-US" altLang="zh-CN" sz="2000" dirty="0" smtClean="0">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作引用</a:t>
            </a: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2000" dirty="0" smtClean="0">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段：“游览者看‘鱼戏莲叶间’，又是入画的一景。”</a:t>
            </a:r>
          </a:p>
          <a:p>
            <a:pPr>
              <a:lnSpc>
                <a:spcPct val="150000"/>
              </a:lnSpc>
            </a:pPr>
            <a:endParaRPr lang="zh-CN" altLang="en-US" dirty="0"/>
          </a:p>
        </p:txBody>
      </p:sp>
      <p:sp>
        <p:nvSpPr>
          <p:cNvPr id="5" name="矩形 4"/>
          <p:cNvSpPr/>
          <p:nvPr/>
        </p:nvSpPr>
        <p:spPr bwMode="auto">
          <a:xfrm>
            <a:off x="0" y="1050760"/>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b="1" dirty="0" smtClean="0">
                <a:latin typeface="微软雅黑" panose="020B0503020204020204" pitchFamily="34" charset="-122"/>
                <a:ea typeface="微软雅黑" panose="020B0503020204020204" pitchFamily="34" charset="-122"/>
                <a:cs typeface="+mn-cs"/>
              </a:rPr>
              <a:t>内容详解</a:t>
            </a:r>
            <a:endPar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648928" y="1946910"/>
            <a:ext cx="5928852" cy="1569660"/>
          </a:xfrm>
          <a:prstGeom prst="rect">
            <a:avLst/>
          </a:prstGeom>
          <a:noFill/>
          <a:ln w="9525">
            <a:noFill/>
            <a:miter lim="800000"/>
          </a:ln>
          <a:effectLst/>
        </p:spPr>
        <p:txBody>
          <a:bodyPr vert="horz" wrap="square" lIns="91440" tIns="45720" rIns="91440" bIns="45720" numCol="1" anchor="ctr" anchorCtr="0" compatLnSpc="1">
            <a:spAutoFit/>
          </a:bodyPr>
          <a:lstStyle/>
          <a:p>
            <a:pPr rtl="0">
              <a:lnSpc>
                <a:spcPct val="150000"/>
              </a:lnSpc>
            </a:pPr>
            <a:r>
              <a:rPr lang="en-US" altLang="zh-CN" sz="2000" dirty="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作者是如何抓住特征描绘西双版纳的美丽景色的？</a:t>
            </a:r>
          </a:p>
          <a:p>
            <a:pPr rtl="0">
              <a:lnSpc>
                <a:spcPct val="150000"/>
              </a:lnSpc>
            </a:pPr>
            <a:endPar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 name="TextBox 3"/>
          <p:cNvSpPr txBox="1"/>
          <p:nvPr/>
        </p:nvSpPr>
        <p:spPr>
          <a:xfrm>
            <a:off x="648928" y="3353786"/>
            <a:ext cx="5545395" cy="2677656"/>
          </a:xfrm>
          <a:prstGeom prst="rect">
            <a:avLst/>
          </a:prstGeom>
          <a:noFill/>
        </p:spPr>
        <p:txBody>
          <a:bodyPr wrap="square" rtlCol="0">
            <a:spAutoFit/>
          </a:bodyPr>
          <a:lstStyle/>
          <a:p>
            <a:pPr>
              <a:lnSpc>
                <a:spcPct val="150000"/>
              </a:lnSpc>
            </a:pP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比如写</a:t>
            </a: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高高望天树</a:t>
            </a: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，写其</a:t>
            </a: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高</a:t>
            </a: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用</a:t>
            </a: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直插蓝天</a:t>
            </a: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高约</a:t>
            </a: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60</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多米</a:t>
            </a: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。先用整体直观</a:t>
            </a: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直插蓝天</a:t>
            </a: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的感受写出望天树笔直挺拔的特点，又用数字</a:t>
            </a: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约</a:t>
            </a: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60</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多米</a:t>
            </a: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准确全面地展示事物的特征。</a:t>
            </a:r>
          </a:p>
          <a:p>
            <a:endParaRPr lang="zh-CN" altLang="en-US" dirty="0"/>
          </a:p>
        </p:txBody>
      </p:sp>
      <p:sp>
        <p:nvSpPr>
          <p:cNvPr id="5" name="矩形 4"/>
          <p:cNvSpPr/>
          <p:nvPr/>
        </p:nvSpPr>
        <p:spPr bwMode="auto">
          <a:xfrm>
            <a:off x="0" y="1050760"/>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b="1" noProof="0" dirty="0" smtClean="0">
                <a:latin typeface="微软雅黑" panose="020B0503020204020204" pitchFamily="34" charset="-122"/>
                <a:ea typeface="微软雅黑" panose="020B0503020204020204" pitchFamily="34" charset="-122"/>
                <a:cs typeface="+mn-cs"/>
              </a:rPr>
              <a:t>写法</a:t>
            </a:r>
            <a:r>
              <a:rPr lang="zh-CN" altLang="en-US" b="1" dirty="0" smtClean="0">
                <a:latin typeface="微软雅黑" panose="020B0503020204020204" pitchFamily="34" charset="-122"/>
                <a:ea typeface="微软雅黑" panose="020B0503020204020204" pitchFamily="34" charset="-122"/>
                <a:cs typeface="+mn-cs"/>
              </a:rPr>
              <a:t>探究</a:t>
            </a:r>
            <a:endPar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pic>
        <p:nvPicPr>
          <p:cNvPr id="6" name="Picture 9" descr="C:\Users\samsung\Desktop\素材\西双版纳.jpg西双版纳"/>
          <p:cNvPicPr>
            <a:picLocks noChangeAspect="1" noChangeArrowheads="1"/>
          </p:cNvPicPr>
          <p:nvPr/>
        </p:nvPicPr>
        <p:blipFill>
          <a:blip r:embed="rId2" cstate="print"/>
          <a:srcRect/>
          <a:stretch>
            <a:fillRect/>
          </a:stretch>
        </p:blipFill>
        <p:spPr bwMode="auto">
          <a:xfrm>
            <a:off x="6822757" y="2358390"/>
            <a:ext cx="4633595" cy="3449320"/>
          </a:xfrm>
          <a:prstGeom prst="rect">
            <a:avLst/>
          </a:prstGeom>
          <a:noFill/>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03" name="Rectangle 11"/>
          <p:cNvSpPr>
            <a:spLocks noChangeArrowheads="1"/>
          </p:cNvSpPr>
          <p:nvPr/>
        </p:nvSpPr>
        <p:spPr bwMode="auto">
          <a:xfrm>
            <a:off x="788670" y="1570396"/>
            <a:ext cx="10346055" cy="3784600"/>
          </a:xfrm>
          <a:prstGeom prst="rect">
            <a:avLst/>
          </a:prstGeom>
          <a:noFill/>
          <a:ln w="9525">
            <a:noFill/>
            <a:miter lim="800000"/>
          </a:ln>
          <a:effectLst/>
        </p:spPr>
        <p:txBody>
          <a:bodyPr wrap="square" anchor="ctr">
            <a:spAutoFit/>
          </a:bodyPr>
          <a:lstStyle/>
          <a:p>
            <a:pPr defTabSz="457200" rtl="0" eaLnBrk="1" hangingPunct="1">
              <a:lnSpc>
                <a:spcPct val="200000"/>
              </a:lnSpc>
              <a:defRPr/>
            </a:pPr>
            <a:r>
              <a:rPr kumimoji="1" lang="en-US" altLang="zh-CN" sz="2000" dirty="0" smtClean="0">
                <a:latin typeface="微软雅黑" panose="020B0503020204020204" pitchFamily="34" charset="-122"/>
                <a:ea typeface="微软雅黑" panose="020B0503020204020204" pitchFamily="34" charset="-122"/>
                <a:cs typeface="+mn-cs"/>
              </a:rPr>
              <a:t>      </a:t>
            </a:r>
            <a:r>
              <a:rPr kumimoji="1" lang="zh-CN" altLang="zh-CN" sz="2000" dirty="0" smtClean="0">
                <a:latin typeface="微软雅黑" panose="020B0503020204020204" pitchFamily="34" charset="-122"/>
                <a:ea typeface="微软雅黑" panose="020B0503020204020204" pitchFamily="34" charset="-122"/>
                <a:cs typeface="+mn-cs"/>
              </a:rPr>
              <a:t>作者在文末提到的陈从周教授是一位中国古典园林艺术家，他曾说，“江南园林甲天下，苏州园林甲江南”。叶圣陶先生这篇《苏州园林》不仅层次清晰，而且语言质朴、准确，同时又不失生动形象，时时让人产生丰富的联想，向我们展示了苏州园林在各个点上都是一幅完美的图画的特点</a:t>
            </a:r>
            <a:r>
              <a:rPr kumimoji="1" lang="en-US" altLang="zh-CN" sz="2000" dirty="0" smtClean="0">
                <a:latin typeface="微软雅黑" panose="020B0503020204020204" pitchFamily="34" charset="-122"/>
                <a:ea typeface="微软雅黑" panose="020B0503020204020204" pitchFamily="34" charset="-122"/>
                <a:cs typeface="+mn-cs"/>
              </a:rPr>
              <a:t> </a:t>
            </a:r>
            <a:r>
              <a:rPr kumimoji="1" lang="zh-CN" altLang="zh-CN" sz="2000" dirty="0" smtClean="0">
                <a:latin typeface="微软雅黑" panose="020B0503020204020204" pitchFamily="34" charset="-122"/>
                <a:ea typeface="微软雅黑" panose="020B0503020204020204" pitchFamily="34" charset="-122"/>
                <a:cs typeface="+mn-cs"/>
              </a:rPr>
              <a:t>。它不仅仅是建筑上的艺术，不仅仅是人创设优美和谐的自然生态环境的艺术，更是融合了诸多中国传统审美理论和艺术理论的结晶。</a:t>
            </a:r>
            <a:r>
              <a:rPr lang="en-US" altLang="zh-CN" sz="2000" dirty="0" smtClean="0"/>
              <a:t/>
            </a:r>
            <a:br>
              <a:rPr lang="en-US" altLang="zh-CN" sz="2000" dirty="0" smtClean="0"/>
            </a:br>
            <a:endParaRPr kumimoji="1" lang="zh-CN" altLang="zh-CN" sz="2000" dirty="0" smtClean="0">
              <a:latin typeface="微软雅黑" panose="020B0503020204020204" pitchFamily="34" charset="-122"/>
              <a:ea typeface="微软雅黑" panose="020B0503020204020204" pitchFamily="34" charset="-122"/>
              <a:cs typeface="+mn-cs"/>
            </a:endParaRPr>
          </a:p>
        </p:txBody>
      </p:sp>
      <p:sp>
        <p:nvSpPr>
          <p:cNvPr id="2" name="矩形 1"/>
          <p:cNvSpPr/>
          <p:nvPr/>
        </p:nvSpPr>
        <p:spPr bwMode="auto">
          <a:xfrm>
            <a:off x="0" y="1015134"/>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课</a:t>
            </a:r>
            <a:r>
              <a:rPr lang="zh-CN" altLang="en-US" b="1" dirty="0" smtClean="0">
                <a:latin typeface="微软雅黑" panose="020B0503020204020204" pitchFamily="34" charset="-122"/>
                <a:ea typeface="微软雅黑" panose="020B0503020204020204" pitchFamily="34" charset="-122"/>
                <a:cs typeface="+mn-cs"/>
              </a:rPr>
              <a:t>堂总结</a:t>
            </a:r>
            <a:endParaRPr kumimoji="0" lang="zh-CN" altLang="en-US"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pic>
        <p:nvPicPr>
          <p:cNvPr id="1026" name="Picture 2" descr="C:\Program Files (x86)\Microsoft Office\MEDIA\CAGCAT10\j0090386.wm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158348" y="4226034"/>
            <a:ext cx="3210584" cy="2310143"/>
          </a:xfrm>
          <a:prstGeom prst="rect">
            <a:avLst/>
          </a:prstGeom>
          <a:noFill/>
          <a:effectLst>
            <a:softEdge rad="127000"/>
          </a:effectLst>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74320" y="1688149"/>
            <a:ext cx="11967249" cy="1107996"/>
          </a:xfrm>
          <a:prstGeom prst="rect">
            <a:avLst/>
          </a:prstGeom>
          <a:noFill/>
          <a:ln w="9525">
            <a:noFill/>
          </a:ln>
        </p:spPr>
        <p:txBody>
          <a:bodyPr wrap="square">
            <a:spAutoFit/>
          </a:bodyPr>
          <a:lstStyle/>
          <a:p>
            <a:pPr indent="304800">
              <a:lnSpc>
                <a:spcPct val="150000"/>
              </a:lnSpc>
            </a:pPr>
            <a:r>
              <a:rPr lang="zh-CN" altLang="zh-CN" sz="2400" dirty="0" smtClean="0">
                <a:latin typeface="微软雅黑" panose="020B0503020204020204" pitchFamily="34" charset="-122"/>
                <a:ea typeface="微软雅黑" panose="020B0503020204020204" pitchFamily="34" charset="-122"/>
                <a:cs typeface="宋体" panose="02010600030101010101" pitchFamily="2" charset="-122"/>
              </a:rPr>
              <a:t>写一篇文章，介绍你游玩过的一座园林，</a:t>
            </a:r>
            <a:r>
              <a:rPr lang="en-US" altLang="zh-CN" sz="2400" dirty="0" smtClean="0">
                <a:latin typeface="微软雅黑" panose="020B0503020204020204" pitchFamily="34" charset="-122"/>
                <a:ea typeface="微软雅黑" panose="020B0503020204020204" pitchFamily="34" charset="-122"/>
                <a:cs typeface="宋体" panose="02010600030101010101" pitchFamily="2" charset="-122"/>
              </a:rPr>
              <a:t>200</a:t>
            </a:r>
            <a:r>
              <a:rPr lang="zh-CN" altLang="zh-CN" sz="2400" dirty="0" smtClean="0">
                <a:latin typeface="微软雅黑" panose="020B0503020204020204" pitchFamily="34" charset="-122"/>
                <a:ea typeface="微软雅黑" panose="020B0503020204020204" pitchFamily="34" charset="-122"/>
                <a:cs typeface="宋体" panose="02010600030101010101" pitchFamily="2" charset="-122"/>
              </a:rPr>
              <a:t>字左右。（最好仿照苏州园林的写法）</a:t>
            </a:r>
          </a:p>
          <a:p>
            <a:pPr indent="304800">
              <a:lnSpc>
                <a:spcPct val="150000"/>
              </a:lnSpc>
            </a:pPr>
            <a:endParaRPr lang="en-US" altLang="zh-CN" sz="2000" b="0" u="none"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2" name="矩形 1"/>
          <p:cNvSpPr/>
          <p:nvPr/>
        </p:nvSpPr>
        <p:spPr bwMode="auto">
          <a:xfrm>
            <a:off x="0" y="1015134"/>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课后作业</a:t>
            </a:r>
          </a:p>
        </p:txBody>
      </p:sp>
      <p:pic>
        <p:nvPicPr>
          <p:cNvPr id="9218" name="Picture 2" descr="C:\Users\Administrator\Desktop\10.jpg"/>
          <p:cNvPicPr>
            <a:picLocks noChangeAspect="1" noChangeArrowheads="1"/>
          </p:cNvPicPr>
          <p:nvPr/>
        </p:nvPicPr>
        <p:blipFill>
          <a:blip r:embed="rId2" cstate="print"/>
          <a:srcRect/>
          <a:stretch>
            <a:fillRect/>
          </a:stretch>
        </p:blipFill>
        <p:spPr bwMode="auto">
          <a:xfrm>
            <a:off x="1752600" y="2639961"/>
            <a:ext cx="7981335" cy="3851553"/>
          </a:xfrm>
          <a:prstGeom prst="rect">
            <a:avLst/>
          </a:prstGeom>
          <a:noFill/>
          <a:effectLst>
            <a:softEdge rad="127000"/>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1098261"/>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作者简介</a:t>
            </a:r>
          </a:p>
        </p:txBody>
      </p:sp>
      <p:sp>
        <p:nvSpPr>
          <p:cNvPr id="6156" name="Rectangle 17"/>
          <p:cNvSpPr/>
          <p:nvPr/>
        </p:nvSpPr>
        <p:spPr>
          <a:xfrm>
            <a:off x="891540" y="2039303"/>
            <a:ext cx="9761220" cy="3169285"/>
          </a:xfrm>
          <a:prstGeom prst="rect">
            <a:avLst/>
          </a:prstGeom>
          <a:noFill/>
          <a:ln w="9525">
            <a:noFill/>
          </a:ln>
        </p:spPr>
        <p:txBody>
          <a:bodyPr wrap="square" anchor="ctr">
            <a:spAutoFit/>
          </a:bodyPr>
          <a:lstStyle/>
          <a:p>
            <a:pPr eaLnBrk="1" hangingPunct="1">
              <a:lnSpc>
                <a:spcPct val="200000"/>
              </a:lnSpc>
            </a:pPr>
            <a:r>
              <a:rPr lang="en-US" altLang="zh-CN" sz="2000" dirty="0" smtClean="0">
                <a:latin typeface="微软雅黑" panose="020B0503020204020204" pitchFamily="34" charset="-122"/>
                <a:ea typeface="微软雅黑" panose="020B0503020204020204" pitchFamily="34" charset="-122"/>
              </a:rPr>
              <a:t>       </a:t>
            </a:r>
            <a:r>
              <a:rPr lang="zh-CN" altLang="zh-CN" sz="2000" dirty="0" smtClean="0">
                <a:latin typeface="微软雅黑" panose="020B0503020204020204" pitchFamily="34" charset="-122"/>
                <a:ea typeface="微软雅黑" panose="020B0503020204020204" pitchFamily="34" charset="-122"/>
              </a:rPr>
              <a:t>叶圣陶</a:t>
            </a:r>
            <a:r>
              <a:rPr lang="en-US" altLang="zh-CN" sz="2000" dirty="0" smtClean="0">
                <a:latin typeface="微软雅黑" panose="020B0503020204020204" pitchFamily="34" charset="-122"/>
                <a:ea typeface="微软雅黑" panose="020B0503020204020204" pitchFamily="34" charset="-122"/>
              </a:rPr>
              <a:t>(1894</a:t>
            </a:r>
            <a:r>
              <a:rPr lang="zh-CN" altLang="zh-CN"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1988)</a:t>
            </a:r>
            <a:r>
              <a:rPr lang="zh-CN" altLang="zh-CN" sz="2000" dirty="0" smtClean="0">
                <a:latin typeface="微软雅黑" panose="020B0503020204020204" pitchFamily="34" charset="-122"/>
                <a:ea typeface="微软雅黑" panose="020B0503020204020204" pitchFamily="34" charset="-122"/>
              </a:rPr>
              <a:t>，原名绍钧，字圣陶。现代作家、著名教育家，编辑家，江苏苏州人。</a:t>
            </a:r>
            <a:r>
              <a:rPr lang="en-US" altLang="zh-CN" sz="2000" dirty="0" smtClean="0">
                <a:latin typeface="微软雅黑" panose="020B0503020204020204" pitchFamily="34" charset="-122"/>
                <a:ea typeface="微软雅黑" panose="020B0503020204020204" pitchFamily="34" charset="-122"/>
              </a:rPr>
              <a:t>1921</a:t>
            </a:r>
            <a:r>
              <a:rPr lang="zh-CN" altLang="zh-CN" sz="2000" dirty="0" smtClean="0">
                <a:latin typeface="微软雅黑" panose="020B0503020204020204" pitchFamily="34" charset="-122"/>
                <a:ea typeface="微软雅黑" panose="020B0503020204020204" pitchFamily="34" charset="-122"/>
              </a:rPr>
              <a:t>年</a:t>
            </a:r>
            <a:r>
              <a:rPr lang="en-US" altLang="zh-CN" sz="2000" dirty="0" smtClean="0">
                <a:latin typeface="微软雅黑" panose="020B0503020204020204" pitchFamily="34" charset="-122"/>
                <a:ea typeface="微软雅黑" panose="020B0503020204020204" pitchFamily="34" charset="-122"/>
              </a:rPr>
              <a:t>1</a:t>
            </a:r>
            <a:r>
              <a:rPr lang="zh-CN" altLang="zh-CN" sz="2000" dirty="0" smtClean="0">
                <a:latin typeface="微软雅黑" panose="020B0503020204020204" pitchFamily="34" charset="-122"/>
                <a:ea typeface="微软雅黑" panose="020B0503020204020204" pitchFamily="34" charset="-122"/>
              </a:rPr>
              <a:t>月与沈雁冰、郑振铎等</a:t>
            </a:r>
            <a:r>
              <a:rPr lang="en-US" altLang="zh-CN" sz="2000" dirty="0" smtClean="0">
                <a:latin typeface="微软雅黑" panose="020B0503020204020204" pitchFamily="34" charset="-122"/>
                <a:ea typeface="微软雅黑" panose="020B0503020204020204" pitchFamily="34" charset="-122"/>
              </a:rPr>
              <a:t>12</a:t>
            </a:r>
            <a:r>
              <a:rPr lang="zh-CN" altLang="zh-CN" sz="2000" dirty="0" smtClean="0">
                <a:latin typeface="微软雅黑" panose="020B0503020204020204" pitchFamily="34" charset="-122"/>
                <a:ea typeface="微软雅黑" panose="020B0503020204020204" pitchFamily="34" charset="-122"/>
              </a:rPr>
              <a:t>人发起组织“文学研究会”。先后出版了《隔膜》《火灾》《线下》《未厌集》等小说集。</a:t>
            </a:r>
            <a:r>
              <a:rPr lang="en-US" altLang="zh-CN" sz="2000" dirty="0" smtClean="0">
                <a:latin typeface="微软雅黑" panose="020B0503020204020204" pitchFamily="34" charset="-122"/>
                <a:ea typeface="微软雅黑" panose="020B0503020204020204" pitchFamily="34" charset="-122"/>
              </a:rPr>
              <a:t>1928</a:t>
            </a:r>
            <a:r>
              <a:rPr lang="zh-CN" altLang="zh-CN" sz="2000" dirty="0" smtClean="0">
                <a:latin typeface="微软雅黑" panose="020B0503020204020204" pitchFamily="34" charset="-122"/>
                <a:ea typeface="微软雅黑" panose="020B0503020204020204" pitchFamily="34" charset="-122"/>
              </a:rPr>
              <a:t>年</a:t>
            </a:r>
            <a:r>
              <a:rPr lang="en-US" altLang="zh-CN" sz="2000" dirty="0" smtClean="0">
                <a:latin typeface="微软雅黑" panose="020B0503020204020204" pitchFamily="34" charset="-122"/>
                <a:ea typeface="微软雅黑" panose="020B0503020204020204" pitchFamily="34" charset="-122"/>
              </a:rPr>
              <a:t>11</a:t>
            </a:r>
            <a:r>
              <a:rPr lang="zh-CN" altLang="zh-CN" sz="2000" dirty="0" smtClean="0">
                <a:latin typeface="微软雅黑" panose="020B0503020204020204" pitchFamily="34" charset="-122"/>
                <a:ea typeface="微软雅黑" panose="020B0503020204020204" pitchFamily="34" charset="-122"/>
              </a:rPr>
              <a:t>月完成的长篇小说《倪焕之》是中国现代文学史上最早出现的长篇小说之一，另有散文集《脚步集》，新诗集《雪潮》，童话集《稻草人》等。</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1050760"/>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相关资料</a:t>
            </a:r>
          </a:p>
        </p:txBody>
      </p:sp>
      <p:sp>
        <p:nvSpPr>
          <p:cNvPr id="7180" name="TextBox 14"/>
          <p:cNvSpPr txBox="1"/>
          <p:nvPr/>
        </p:nvSpPr>
        <p:spPr>
          <a:xfrm>
            <a:off x="731520" y="1602105"/>
            <a:ext cx="10729595" cy="5169535"/>
          </a:xfrm>
          <a:prstGeom prst="rect">
            <a:avLst/>
          </a:prstGeom>
          <a:noFill/>
          <a:ln w="9525">
            <a:noFill/>
          </a:ln>
        </p:spPr>
        <p:txBody>
          <a:bodyPr wrap="square">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1997</a:t>
            </a:r>
            <a:r>
              <a:rPr lang="zh-CN" altLang="en-US" sz="2000" dirty="0" smtClean="0">
                <a:latin typeface="微软雅黑" panose="020B0503020204020204" pitchFamily="34" charset="-122"/>
                <a:ea typeface="微软雅黑" panose="020B0503020204020204" pitchFamily="34" charset="-122"/>
              </a:rPr>
              <a:t>年</a:t>
            </a:r>
            <a:r>
              <a:rPr lang="en-US" altLang="zh-CN" sz="2000" dirty="0" smtClean="0">
                <a:latin typeface="微软雅黑" panose="020B0503020204020204" pitchFamily="34" charset="-122"/>
                <a:ea typeface="微软雅黑" panose="020B0503020204020204" pitchFamily="34" charset="-122"/>
              </a:rPr>
              <a:t>12</a:t>
            </a:r>
            <a:r>
              <a:rPr lang="zh-CN" altLang="en-US" sz="2000" dirty="0" smtClean="0">
                <a:latin typeface="微软雅黑" panose="020B0503020204020204" pitchFamily="34" charset="-122"/>
                <a:ea typeface="微软雅黑" panose="020B0503020204020204" pitchFamily="34" charset="-122"/>
              </a:rPr>
              <a:t>月，江苏苏州古典园林被列入</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世界遗产名录</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 </a:t>
            </a:r>
            <a:br>
              <a:rPr lang="zh-CN" altLang="en-US" sz="2000" dirty="0" smtClean="0">
                <a:latin typeface="微软雅黑" panose="020B0503020204020204" pitchFamily="34" charset="-122"/>
                <a:ea typeface="微软雅黑" panose="020B0503020204020204" pitchFamily="34" charset="-122"/>
              </a:rPr>
            </a:br>
            <a:r>
              <a:rPr lang="zh-CN" altLang="en-US" sz="2000" dirty="0" smtClean="0">
                <a:latin typeface="微软雅黑" panose="020B0503020204020204" pitchFamily="34" charset="-122"/>
                <a:ea typeface="微软雅黑" panose="020B0503020204020204" pitchFamily="34" charset="-122"/>
              </a:rPr>
              <a:t>       苏州城历史悠久，私家园林始建于公元前</a:t>
            </a:r>
            <a:r>
              <a:rPr lang="en-US" altLang="zh-CN" sz="2000" dirty="0" smtClean="0">
                <a:latin typeface="微软雅黑" panose="020B0503020204020204" pitchFamily="34" charset="-122"/>
                <a:ea typeface="微软雅黑" panose="020B0503020204020204" pitchFamily="34" charset="-122"/>
              </a:rPr>
              <a:t>6</a:t>
            </a:r>
            <a:r>
              <a:rPr lang="zh-CN" altLang="en-US" sz="2000" dirty="0" smtClean="0">
                <a:latin typeface="微软雅黑" panose="020B0503020204020204" pitchFamily="34" charset="-122"/>
                <a:ea typeface="微软雅黑" panose="020B0503020204020204" pitchFamily="34" charset="-122"/>
              </a:rPr>
              <a:t>世纪，至明代建园之风尤盛，清末时城内外有园林</a:t>
            </a:r>
            <a:r>
              <a:rPr lang="en-US" altLang="zh-CN" sz="2000" dirty="0" smtClean="0">
                <a:latin typeface="微软雅黑" panose="020B0503020204020204" pitchFamily="34" charset="-122"/>
                <a:ea typeface="微软雅黑" panose="020B0503020204020204" pitchFamily="34" charset="-122"/>
              </a:rPr>
              <a:t>170</a:t>
            </a:r>
            <a:r>
              <a:rPr lang="zh-CN" altLang="en-US" sz="2000" dirty="0" smtClean="0">
                <a:latin typeface="微软雅黑" panose="020B0503020204020204" pitchFamily="34" charset="-122"/>
                <a:ea typeface="微软雅黑" panose="020B0503020204020204" pitchFamily="34" charset="-122"/>
              </a:rPr>
              <a:t>多处。为苏州赢得了“园林之城”的称号。</a:t>
            </a:r>
          </a:p>
          <a:p>
            <a:pPr>
              <a:lnSpc>
                <a:spcPct val="150000"/>
              </a:lnSpc>
            </a:pP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现存名园十余处，闻名遐尔的有沧浪亭、狮子林、拙政园、留园、网狮园、怡园等。苏州园林占地面积小，采用变换无穷、不拘一格的艺术手法，以中国山水花鸟的情趣，寓唐诗宋词的意境，在有限的空间内点缀假山、树木，安排亭台楼阁、池塘小桥，使苏州园林以景取胜，景因园异，给人以小中见大的艺术效果。</a:t>
            </a:r>
          </a:p>
          <a:p>
            <a:pPr>
              <a:lnSpc>
                <a:spcPct val="150000"/>
              </a:lnSpc>
            </a:pPr>
            <a:r>
              <a:rPr lang="en-US" altLang="zh-CN" sz="2000" dirty="0" smtClean="0">
                <a:latin typeface="微软雅黑" panose="020B0503020204020204" pitchFamily="34" charset="-122"/>
                <a:ea typeface="微软雅黑" panose="020B0503020204020204" pitchFamily="34" charset="-122"/>
              </a:rPr>
              <a:t>       </a:t>
            </a:r>
            <a:r>
              <a:rPr lang="zh-CN" altLang="zh-CN" sz="2000" dirty="0" smtClean="0">
                <a:latin typeface="微软雅黑" panose="020B0503020204020204" pitchFamily="34" charset="-122"/>
                <a:ea typeface="微软雅黑" panose="020B0503020204020204" pitchFamily="34" charset="-122"/>
              </a:rPr>
              <a:t>拙政园享有“江南名园精华”的盛誉。宋、元、明、清历代园林各具自然的、历史的、文化的、艺术的特色。</a:t>
            </a:r>
          </a:p>
          <a:p>
            <a:pPr eaLnBrk="1" hangingPunct="1">
              <a:lnSpc>
                <a:spcPct val="150000"/>
              </a:lnSpc>
            </a:pPr>
            <a:endParaRPr lang="zh-CN" altLang="en-US" sz="2000" dirty="0" smtClean="0">
              <a:latin typeface="微软雅黑" panose="020B0503020204020204" pitchFamily="34" charset="-122"/>
              <a:ea typeface="微软雅黑" panose="020B0503020204020204" pitchFamily="34" charset="-122"/>
            </a:endParaRPr>
          </a:p>
          <a:p>
            <a:pPr lvl="0" eaLnBrk="1" hangingPunct="1">
              <a:lnSpc>
                <a:spcPct val="150000"/>
              </a:lnSpc>
            </a:pP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26491" y="1956435"/>
            <a:ext cx="6463030" cy="5078313"/>
          </a:xfrm>
          <a:prstGeom prst="rect">
            <a:avLst/>
          </a:prstGeom>
          <a:noFill/>
          <a:ln w="9525">
            <a:noFill/>
          </a:ln>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cs typeface="宋体" panose="02010600030101010101" pitchFamily="2" charset="-122"/>
              </a:rPr>
              <a:t>1</a:t>
            </a:r>
            <a:r>
              <a:rPr lang="zh-CN" altLang="zh-CN" sz="2400" dirty="0" smtClean="0">
                <a:latin typeface="微软雅黑" panose="020B0503020204020204" pitchFamily="34" charset="-122"/>
                <a:ea typeface="微软雅黑" panose="020B0503020204020204" pitchFamily="34" charset="-122"/>
                <a:cs typeface="宋体" panose="02010600030101010101" pitchFamily="2" charset="-122"/>
              </a:rPr>
              <a:t>、整体感知课文，把握文章严谨的说明结构；</a:t>
            </a:r>
          </a:p>
          <a:p>
            <a:pPr>
              <a:lnSpc>
                <a:spcPct val="150000"/>
              </a:lnSpc>
            </a:pPr>
            <a:r>
              <a:rPr lang="en-US" altLang="zh-CN" sz="2400" dirty="0" smtClean="0">
                <a:latin typeface="微软雅黑" panose="020B0503020204020204" pitchFamily="34" charset="-122"/>
                <a:ea typeface="微软雅黑" panose="020B0503020204020204" pitchFamily="34" charset="-122"/>
                <a:cs typeface="宋体" panose="02010600030101010101" pitchFamily="2" charset="-122"/>
              </a:rPr>
              <a:t>2</a:t>
            </a:r>
            <a:r>
              <a:rPr lang="zh-CN" altLang="zh-CN" sz="2400" dirty="0" smtClean="0">
                <a:latin typeface="微软雅黑" panose="020B0503020204020204" pitchFamily="34" charset="-122"/>
                <a:ea typeface="微软雅黑" panose="020B0503020204020204" pitchFamily="34" charset="-122"/>
                <a:cs typeface="宋体" panose="02010600030101010101" pitchFamily="2" charset="-122"/>
              </a:rPr>
              <a:t>、 学习正确运用说明方法，并体会其作用；</a:t>
            </a:r>
          </a:p>
          <a:p>
            <a:pPr>
              <a:lnSpc>
                <a:spcPct val="150000"/>
              </a:lnSpc>
            </a:pPr>
            <a:r>
              <a:rPr lang="en-US" altLang="zh-CN" sz="2400" dirty="0" smtClean="0">
                <a:latin typeface="微软雅黑" panose="020B0503020204020204" pitchFamily="34" charset="-122"/>
                <a:ea typeface="微软雅黑" panose="020B0503020204020204" pitchFamily="34" charset="-122"/>
                <a:cs typeface="宋体" panose="02010600030101010101" pitchFamily="2" charset="-122"/>
              </a:rPr>
              <a:t>3</a:t>
            </a:r>
            <a:r>
              <a:rPr lang="zh-CN" altLang="zh-CN" sz="2400" dirty="0" smtClean="0">
                <a:latin typeface="微软雅黑" panose="020B0503020204020204" pitchFamily="34" charset="-122"/>
                <a:ea typeface="微软雅黑" panose="020B0503020204020204" pitchFamily="34" charset="-122"/>
                <a:cs typeface="宋体" panose="02010600030101010101" pitchFamily="2" charset="-122"/>
              </a:rPr>
              <a:t>、体会本文说明语言的准确性</a:t>
            </a:r>
            <a:r>
              <a:rPr lang="zh-CN" altLang="en-US" sz="2400"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zh-CN" sz="2400" dirty="0" smtClean="0">
              <a:latin typeface="微软雅黑" panose="020B0503020204020204" pitchFamily="34" charset="-122"/>
              <a:ea typeface="微软雅黑" panose="020B0503020204020204" pitchFamily="34" charset="-122"/>
              <a:cs typeface="宋体" panose="02010600030101010101" pitchFamily="2" charset="-122"/>
            </a:endParaRPr>
          </a:p>
          <a:p>
            <a:pPr>
              <a:lnSpc>
                <a:spcPct val="150000"/>
              </a:lnSpc>
            </a:pPr>
            <a:r>
              <a:rPr lang="en-US" altLang="zh-CN" sz="2400" dirty="0" smtClean="0">
                <a:latin typeface="微软雅黑" panose="020B0503020204020204" pitchFamily="34" charset="-122"/>
                <a:ea typeface="微软雅黑" panose="020B0503020204020204" pitchFamily="34" charset="-122"/>
                <a:cs typeface="宋体" panose="02010600030101010101" pitchFamily="2" charset="-122"/>
              </a:rPr>
              <a:t>4</a:t>
            </a:r>
            <a:r>
              <a:rPr lang="zh-CN" altLang="en-US" sz="2400" dirty="0" smtClean="0">
                <a:latin typeface="微软雅黑" panose="020B0503020204020204" pitchFamily="34" charset="-122"/>
                <a:ea typeface="微软雅黑" panose="020B0503020204020204" pitchFamily="34" charset="-122"/>
                <a:cs typeface="宋体" panose="02010600030101010101" pitchFamily="2" charset="-122"/>
              </a:rPr>
              <a:t>、</a:t>
            </a:r>
            <a:r>
              <a:rPr lang="zh-CN" altLang="zh-CN" sz="2400" dirty="0" smtClean="0">
                <a:latin typeface="微软雅黑" panose="020B0503020204020204" pitchFamily="34" charset="-122"/>
                <a:ea typeface="微软雅黑" panose="020B0503020204020204" pitchFamily="34" charset="-122"/>
                <a:cs typeface="宋体" panose="02010600030101010101" pitchFamily="2" charset="-122"/>
              </a:rPr>
              <a:t>领略苏州园林的画意美，培养学生爱美审美的能力</a:t>
            </a:r>
            <a:r>
              <a:rPr lang="zh-CN" altLang="en-US" sz="2400" dirty="0" smtClean="0">
                <a:latin typeface="微软雅黑" panose="020B0503020204020204" pitchFamily="34" charset="-122"/>
                <a:ea typeface="微软雅黑" panose="020B0503020204020204" pitchFamily="34" charset="-122"/>
                <a:cs typeface="宋体" panose="02010600030101010101" pitchFamily="2" charset="-122"/>
              </a:rPr>
              <a:t>；</a:t>
            </a:r>
            <a:endParaRPr lang="en-US" altLang="zh-CN" sz="2400" dirty="0" smtClean="0">
              <a:latin typeface="微软雅黑" panose="020B0503020204020204" pitchFamily="34" charset="-122"/>
              <a:ea typeface="微软雅黑" panose="020B0503020204020204" pitchFamily="34" charset="-122"/>
              <a:cs typeface="宋体" panose="02010600030101010101" pitchFamily="2" charset="-122"/>
            </a:endParaRPr>
          </a:p>
          <a:p>
            <a:pPr>
              <a:lnSpc>
                <a:spcPct val="150000"/>
              </a:lnSpc>
            </a:pPr>
            <a:r>
              <a:rPr lang="en-US" altLang="zh-CN" sz="2400" dirty="0" smtClean="0">
                <a:latin typeface="微软雅黑" panose="020B0503020204020204" pitchFamily="34" charset="-122"/>
                <a:ea typeface="微软雅黑" panose="020B0503020204020204" pitchFamily="34" charset="-122"/>
                <a:cs typeface="宋体" panose="02010600030101010101" pitchFamily="2" charset="-122"/>
              </a:rPr>
              <a:t>5</a:t>
            </a:r>
            <a:r>
              <a:rPr lang="zh-CN" altLang="en-US" sz="2400" dirty="0" smtClean="0">
                <a:latin typeface="微软雅黑" panose="020B0503020204020204" pitchFamily="34" charset="-122"/>
                <a:ea typeface="微软雅黑" panose="020B0503020204020204" pitchFamily="34" charset="-122"/>
                <a:cs typeface="宋体" panose="02010600030101010101" pitchFamily="2" charset="-122"/>
              </a:rPr>
              <a:t>、</a:t>
            </a:r>
            <a:r>
              <a:rPr lang="zh-CN" altLang="zh-CN" sz="2400" dirty="0" smtClean="0">
                <a:latin typeface="微软雅黑" panose="020B0503020204020204" pitchFamily="34" charset="-122"/>
                <a:ea typeface="微软雅黑" panose="020B0503020204020204" pitchFamily="34" charset="-122"/>
                <a:cs typeface="宋体" panose="02010600030101010101" pitchFamily="2" charset="-122"/>
              </a:rPr>
              <a:t>学习本文按照园林建筑的内在条理组织材料，围绕中心，从几个方面有条不紊地说明事物的方法。</a:t>
            </a:r>
          </a:p>
          <a:p>
            <a:pPr>
              <a:lnSpc>
                <a:spcPct val="150000"/>
              </a:lnSpc>
            </a:pPr>
            <a:endParaRPr lang="zh-CN" altLang="zh-CN" sz="2400" dirty="0" smtClean="0">
              <a:latin typeface="微软雅黑" panose="020B0503020204020204" pitchFamily="34" charset="-122"/>
              <a:ea typeface="微软雅黑" panose="020B0503020204020204" pitchFamily="34" charset="-122"/>
              <a:cs typeface="宋体" panose="02010600030101010101" pitchFamily="2" charset="-122"/>
            </a:endParaRPr>
          </a:p>
        </p:txBody>
      </p:sp>
      <p:sp>
        <p:nvSpPr>
          <p:cNvPr id="2" name="矩形 1"/>
          <p:cNvSpPr/>
          <p:nvPr/>
        </p:nvSpPr>
        <p:spPr bwMode="auto">
          <a:xfrm>
            <a:off x="0" y="1086386"/>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学习目标</a:t>
            </a: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258595" y="1773297"/>
            <a:ext cx="4933405" cy="4453258"/>
          </a:xfrm>
          <a:prstGeom prst="rect">
            <a:avLst/>
          </a:prstGeom>
          <a:effectLst>
            <a:softEdge rad="635000"/>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743585" y="852805"/>
            <a:ext cx="10705465" cy="3784600"/>
          </a:xfrm>
          <a:prstGeom prst="rect">
            <a:avLst/>
          </a:prstGeom>
          <a:noFill/>
          <a:ln w="9525">
            <a:noFill/>
            <a:miter lim="800000"/>
          </a:ln>
          <a:effectLst/>
        </p:spPr>
        <p:txBody>
          <a:bodyPr vert="horz" wrap="square" lIns="91440" tIns="45720" rIns="91440" bIns="45720" numCol="1" anchor="ctr" anchorCtr="0" compatLnSpc="1">
            <a:spAutoFit/>
          </a:bodyPr>
          <a:lstStyle/>
          <a:p>
            <a:pPr algn="ctr" rtl="0" eaLnBrk="1" hangingPunct="1">
              <a:lnSpc>
                <a:spcPct val="200000"/>
              </a:lnSpc>
            </a:pPr>
            <a:r>
              <a:rPr lang="zh-CN" altLang="en-US" sz="3600" b="1" dirty="0" smtClean="0">
                <a:latin typeface="微软雅黑" panose="020B0503020204020204" pitchFamily="34" charset="-122"/>
                <a:ea typeface="微软雅黑" panose="020B0503020204020204" pitchFamily="34" charset="-122"/>
                <a:cs typeface="Times New Roman" panose="02020603050405020304" pitchFamily="18" charset="0"/>
              </a:rPr>
              <a:t>读字音</a:t>
            </a:r>
          </a:p>
          <a:p>
            <a:pPr rtl="0" eaLnBrk="1" hangingPunct="1">
              <a:lnSpc>
                <a:spcPct val="200000"/>
              </a:lnSpc>
            </a:pPr>
            <a:endParaRPr lang="zh-CN" altLang="zh-CN" sz="2800" b="1" dirty="0" smtClean="0">
              <a:latin typeface="微软雅黑" panose="020B0503020204020204" pitchFamily="34" charset="-122"/>
              <a:ea typeface="微软雅黑" panose="020B0503020204020204" pitchFamily="34" charset="-122"/>
              <a:cs typeface="Times New Roman" panose="02020603050405020304" pitchFamily="18" charset="0"/>
            </a:endParaRPr>
          </a:p>
          <a:p>
            <a:pPr rtl="0" eaLnBrk="1" hangingPunct="1">
              <a:lnSpc>
                <a:spcPct val="200000"/>
              </a:lnSpc>
            </a:pPr>
            <a:r>
              <a:rPr lang="zh-CN" altLang="zh-CN" sz="2800" b="1" dirty="0" smtClean="0">
                <a:latin typeface="微软雅黑" panose="020B0503020204020204" pitchFamily="34" charset="-122"/>
                <a:ea typeface="微软雅黑" panose="020B0503020204020204" pitchFamily="34" charset="-122"/>
                <a:cs typeface="Times New Roman" panose="02020603050405020304" pitchFamily="18" charset="0"/>
              </a:rPr>
              <a:t>嶙峋</a:t>
            </a:r>
            <a:r>
              <a:rPr lang="en-US"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(l</a:t>
            </a:r>
            <a:r>
              <a:rPr lang="zh-CN"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í</a:t>
            </a:r>
            <a:r>
              <a:rPr lang="en-US"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n x</a:t>
            </a:r>
            <a:r>
              <a:rPr lang="zh-CN"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ú</a:t>
            </a:r>
            <a:r>
              <a:rPr lang="en-US"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n)</a:t>
            </a:r>
            <a:r>
              <a:rPr lang="zh-CN" altLang="zh-CN" sz="2800" b="1" dirty="0" smtClean="0">
                <a:latin typeface="微软雅黑" panose="020B0503020204020204" pitchFamily="34" charset="-122"/>
                <a:ea typeface="微软雅黑" panose="020B0503020204020204" pitchFamily="34" charset="-122"/>
                <a:cs typeface="Times New Roman" panose="02020603050405020304" pitchFamily="18" charset="0"/>
              </a:rPr>
              <a:t>　　 池沼</a:t>
            </a:r>
            <a:r>
              <a:rPr lang="en-US"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(zh</a:t>
            </a:r>
            <a:r>
              <a:rPr lang="zh-CN"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ǎ</a:t>
            </a:r>
            <a:r>
              <a:rPr lang="en-US"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o)</a:t>
            </a:r>
            <a:r>
              <a:rPr lang="zh-CN" altLang="zh-CN" sz="2800" b="1" dirty="0" smtClean="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800" b="1" dirty="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800" b="1" dirty="0" smtClean="0">
                <a:latin typeface="微软雅黑" panose="020B0503020204020204" pitchFamily="34" charset="-122"/>
                <a:ea typeface="微软雅黑" panose="020B0503020204020204" pitchFamily="34" charset="-122"/>
                <a:cs typeface="Times New Roman" panose="02020603050405020304" pitchFamily="18" charset="0"/>
              </a:rPr>
              <a:t>对称</a:t>
            </a:r>
            <a:r>
              <a:rPr lang="en-US"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(ch</a:t>
            </a:r>
            <a:r>
              <a:rPr lang="zh-CN"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è</a:t>
            </a:r>
            <a:r>
              <a:rPr lang="en-US"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n)     </a:t>
            </a:r>
            <a:r>
              <a:rPr lang="zh-CN" altLang="zh-CN" sz="2800" b="1" dirty="0" smtClean="0">
                <a:latin typeface="微软雅黑" panose="020B0503020204020204" pitchFamily="34" charset="-122"/>
                <a:ea typeface="微软雅黑" panose="020B0503020204020204" pitchFamily="34" charset="-122"/>
                <a:cs typeface="Times New Roman" panose="02020603050405020304" pitchFamily="18" charset="0"/>
              </a:rPr>
              <a:t>轩榭</a:t>
            </a:r>
            <a:r>
              <a:rPr lang="en-US"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(xu</a:t>
            </a:r>
            <a:r>
              <a:rPr lang="zh-CN"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ā</a:t>
            </a:r>
            <a:r>
              <a:rPr lang="en-US"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n xi</a:t>
            </a:r>
            <a:r>
              <a:rPr lang="zh-CN"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è</a:t>
            </a:r>
            <a:r>
              <a:rPr lang="en-US"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800" b="1" dirty="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800" b="1" dirty="0" smtClean="0">
                <a:latin typeface="微软雅黑" panose="020B0503020204020204" pitchFamily="34" charset="-122"/>
                <a:ea typeface="微软雅黑" panose="020B0503020204020204" pitchFamily="34" charset="-122"/>
                <a:cs typeface="Times New Roman" panose="02020603050405020304" pitchFamily="18" charset="0"/>
              </a:rPr>
              <a:t>镂空</a:t>
            </a:r>
            <a:r>
              <a:rPr lang="en-US"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(l</a:t>
            </a:r>
            <a:r>
              <a:rPr lang="zh-CN"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ò</a:t>
            </a:r>
            <a:r>
              <a:rPr lang="en-US"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u)          </a:t>
            </a:r>
            <a:r>
              <a:rPr lang="zh-CN" altLang="zh-CN" sz="2800" b="1" dirty="0" smtClean="0">
                <a:latin typeface="微软雅黑" panose="020B0503020204020204" pitchFamily="34" charset="-122"/>
                <a:ea typeface="微软雅黑" panose="020B0503020204020204" pitchFamily="34" charset="-122"/>
                <a:cs typeface="Times New Roman" panose="02020603050405020304" pitchFamily="18" charset="0"/>
              </a:rPr>
              <a:t>斟酌</a:t>
            </a:r>
            <a:r>
              <a:rPr lang="en-US"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(zh</a:t>
            </a:r>
            <a:r>
              <a:rPr lang="zh-CN"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ē</a:t>
            </a:r>
            <a:r>
              <a:rPr lang="en-US"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n zhu</a:t>
            </a:r>
            <a:r>
              <a:rPr lang="zh-CN"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ó</a:t>
            </a:r>
            <a:r>
              <a:rPr lang="en-US"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800" b="1" dirty="0" smtClean="0">
                <a:latin typeface="微软雅黑" panose="020B0503020204020204" pitchFamily="34" charset="-122"/>
                <a:ea typeface="微软雅黑" panose="020B0503020204020204" pitchFamily="34" charset="-122"/>
                <a:cs typeface="Times New Roman" panose="02020603050405020304" pitchFamily="18" charset="0"/>
              </a:rPr>
              <a:t>模样</a:t>
            </a:r>
            <a:r>
              <a:rPr lang="en-US"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(m</a:t>
            </a:r>
            <a:r>
              <a:rPr lang="zh-CN"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ú</a:t>
            </a:r>
            <a:r>
              <a:rPr lang="en-US"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800" b="1" dirty="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800" b="1" dirty="0" smtClean="0">
                <a:latin typeface="微软雅黑" panose="020B0503020204020204" pitchFamily="34" charset="-122"/>
                <a:ea typeface="微软雅黑" panose="020B0503020204020204" pitchFamily="34" charset="-122"/>
                <a:cs typeface="Times New Roman" panose="02020603050405020304" pitchFamily="18" charset="0"/>
              </a:rPr>
              <a:t>相间</a:t>
            </a:r>
            <a:r>
              <a:rPr lang="en-US"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(ji</a:t>
            </a:r>
            <a:r>
              <a:rPr lang="zh-CN"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à</a:t>
            </a:r>
            <a:r>
              <a:rPr lang="en-US"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n)</a:t>
            </a:r>
            <a:endParaRPr lang="zh-CN" altLang="zh-CN" sz="28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矩形 14"/>
          <p:cNvSpPr/>
          <p:nvPr/>
        </p:nvSpPr>
        <p:spPr bwMode="auto">
          <a:xfrm>
            <a:off x="0" y="1050760"/>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b="1" dirty="0" smtClean="0">
                <a:latin typeface="微软雅黑" panose="020B0503020204020204" pitchFamily="34" charset="-122"/>
                <a:ea typeface="微软雅黑" panose="020B0503020204020204" pitchFamily="34" charset="-122"/>
                <a:cs typeface="+mn-cs"/>
              </a:rPr>
              <a:t>字词积累</a:t>
            </a:r>
            <a:endPar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1169670" y="1729740"/>
            <a:ext cx="9852660" cy="3784600"/>
          </a:xfrm>
          <a:prstGeom prst="rect">
            <a:avLst/>
          </a:prstGeom>
          <a:noFill/>
          <a:ln w="9525">
            <a:noFill/>
            <a:miter lim="800000"/>
          </a:ln>
          <a:effectLst/>
        </p:spPr>
        <p:txBody>
          <a:bodyPr vert="horz" wrap="square" lIns="91440" tIns="45720" rIns="91440" bIns="45720" numCol="1" anchor="ctr" anchorCtr="0" compatLnSpc="1">
            <a:spAutoFit/>
          </a:bodyPr>
          <a:lstStyle/>
          <a:p>
            <a:pPr rtl="0" eaLnBrk="1" hangingPunct="1">
              <a:lnSpc>
                <a:spcPct val="200000"/>
              </a:lnSpc>
            </a:pPr>
            <a:r>
              <a:rPr lang="zh-CN" altLang="en-US" sz="2000" b="1" dirty="0" smtClean="0">
                <a:latin typeface="微软雅黑" panose="020B0503020204020204" pitchFamily="34" charset="-122"/>
                <a:ea typeface="微软雅黑" panose="020B0503020204020204" pitchFamily="34" charset="-122"/>
                <a:cs typeface="Times New Roman" panose="02020603050405020304" pitchFamily="18" charset="0"/>
              </a:rPr>
              <a:t>解词意</a:t>
            </a:r>
            <a:endParaRPr lang="en-US" altLang="zh-CN" sz="2000" b="1" dirty="0" smtClean="0">
              <a:latin typeface="微软雅黑" panose="020B0503020204020204" pitchFamily="34" charset="-122"/>
              <a:ea typeface="微软雅黑" panose="020B0503020204020204" pitchFamily="34" charset="-122"/>
              <a:cs typeface="Times New Roman" panose="02020603050405020304" pitchFamily="18" charset="0"/>
            </a:endParaRPr>
          </a:p>
          <a:p>
            <a:pPr rtl="0" eaLnBrk="1" hangingPunct="1">
              <a:lnSpc>
                <a:spcPct val="200000"/>
              </a:lnSpc>
            </a:pPr>
            <a:r>
              <a:rPr lang="zh-CN" altLang="zh-CN" sz="2000" b="1" dirty="0" smtClean="0">
                <a:latin typeface="微软雅黑" panose="020B0503020204020204" pitchFamily="34" charset="-122"/>
                <a:ea typeface="微软雅黑" panose="020B0503020204020204" pitchFamily="34" charset="-122"/>
                <a:cs typeface="Times New Roman" panose="02020603050405020304" pitchFamily="18" charset="0"/>
              </a:rPr>
              <a:t>标本：原指具有影响作用的标准图样，文中是典范的意思。</a:t>
            </a:r>
          </a:p>
          <a:p>
            <a:pPr rtl="0" eaLnBrk="1" hangingPunct="1">
              <a:lnSpc>
                <a:spcPct val="200000"/>
              </a:lnSpc>
            </a:pPr>
            <a:r>
              <a:rPr lang="zh-CN" altLang="zh-CN" sz="2000" b="1" dirty="0" smtClean="0">
                <a:latin typeface="微软雅黑" panose="020B0503020204020204" pitchFamily="34" charset="-122"/>
                <a:ea typeface="微软雅黑" panose="020B0503020204020204" pitchFamily="34" charset="-122"/>
                <a:cs typeface="Times New Roman" panose="02020603050405020304" pitchFamily="18" charset="0"/>
              </a:rPr>
              <a:t>自出心裁：独创一格，与众不同。心裁，心中的设计筹划。</a:t>
            </a:r>
          </a:p>
          <a:p>
            <a:pPr rtl="0" eaLnBrk="1" hangingPunct="1">
              <a:lnSpc>
                <a:spcPct val="200000"/>
              </a:lnSpc>
            </a:pPr>
            <a:r>
              <a:rPr lang="zh-CN" altLang="zh-CN" sz="2000" b="1" dirty="0" smtClean="0">
                <a:latin typeface="微软雅黑" panose="020B0503020204020204" pitchFamily="34" charset="-122"/>
                <a:ea typeface="微软雅黑" panose="020B0503020204020204" pitchFamily="34" charset="-122"/>
                <a:cs typeface="Times New Roman" panose="02020603050405020304" pitchFamily="18" charset="0"/>
              </a:rPr>
              <a:t>胸中有邱壑：意思是设计者和工匠们的胸怀中有山水风景的形象，深知其中的趣味。</a:t>
            </a:r>
          </a:p>
          <a:p>
            <a:pPr rtl="0" eaLnBrk="1" hangingPunct="1">
              <a:lnSpc>
                <a:spcPct val="200000"/>
              </a:lnSpc>
            </a:pPr>
            <a:r>
              <a:rPr lang="zh-CN" altLang="zh-CN" sz="2000" b="1" dirty="0" smtClean="0">
                <a:latin typeface="微软雅黑" panose="020B0503020204020204" pitchFamily="34" charset="-122"/>
                <a:ea typeface="微软雅黑" panose="020B0503020204020204" pitchFamily="34" charset="-122"/>
                <a:cs typeface="Times New Roman" panose="02020603050405020304" pitchFamily="18" charset="0"/>
              </a:rPr>
              <a:t>雷同：不该相同的而相同。</a:t>
            </a:r>
          </a:p>
          <a:p>
            <a:pPr rtl="0" eaLnBrk="1" hangingPunct="1">
              <a:lnSpc>
                <a:spcPct val="200000"/>
              </a:lnSpc>
            </a:pPr>
            <a:r>
              <a:rPr lang="zh-CN" altLang="zh-CN" sz="2000" b="1" dirty="0" smtClean="0">
                <a:latin typeface="微软雅黑" panose="020B0503020204020204" pitchFamily="34" charset="-122"/>
                <a:ea typeface="微软雅黑" panose="020B0503020204020204" pitchFamily="34" charset="-122"/>
                <a:cs typeface="Times New Roman" panose="02020603050405020304" pitchFamily="18" charset="0"/>
              </a:rPr>
              <a:t>别具匠心：另有一种灵巧的心思。指在技巧和艺术方面具有与众不同的巧妙构思。</a:t>
            </a:r>
          </a:p>
        </p:txBody>
      </p:sp>
      <p:sp>
        <p:nvSpPr>
          <p:cNvPr id="15" name="矩形 14"/>
          <p:cNvSpPr/>
          <p:nvPr/>
        </p:nvSpPr>
        <p:spPr bwMode="auto">
          <a:xfrm>
            <a:off x="0" y="1050760"/>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b="1" dirty="0" smtClean="0">
                <a:latin typeface="微软雅黑" panose="020B0503020204020204" pitchFamily="34" charset="-122"/>
                <a:ea typeface="微软雅黑" panose="020B0503020204020204" pitchFamily="34" charset="-122"/>
                <a:cs typeface="+mn-cs"/>
              </a:rPr>
              <a:t>字词积累</a:t>
            </a:r>
            <a:endPar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bwMode="auto">
          <a:xfrm>
            <a:off x="30480" y="1016470"/>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b="1" dirty="0" smtClean="0">
                <a:latin typeface="微软雅黑" panose="020B0503020204020204" pitchFamily="34" charset="-122"/>
                <a:ea typeface="微软雅黑" panose="020B0503020204020204" pitchFamily="34" charset="-122"/>
                <a:cs typeface="+mn-cs"/>
              </a:rPr>
              <a:t>理清层次</a:t>
            </a:r>
            <a:endPar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37889" name="Rectangle 1"/>
          <p:cNvSpPr>
            <a:spLocks noChangeArrowheads="1"/>
          </p:cNvSpPr>
          <p:nvPr/>
        </p:nvSpPr>
        <p:spPr bwMode="auto">
          <a:xfrm>
            <a:off x="1594711" y="1857099"/>
            <a:ext cx="9129252" cy="1569660"/>
          </a:xfrm>
          <a:prstGeom prst="rect">
            <a:avLst/>
          </a:prstGeom>
          <a:noFill/>
          <a:ln w="9525">
            <a:noFill/>
            <a:miter lim="800000"/>
          </a:ln>
          <a:effectLst/>
        </p:spPr>
        <p:txBody>
          <a:bodyPr vert="horz" wrap="square" lIns="91440" tIns="45720" rIns="91440" bIns="45720" numCol="1" anchor="ctr" anchorCtr="0" compatLnSpc="1">
            <a:spAutoFit/>
          </a:bodyPr>
          <a:lstStyle/>
          <a:p>
            <a:pPr rtl="0">
              <a:lnSpc>
                <a:spcPct val="150000"/>
              </a:lnSpc>
            </a:pPr>
            <a:r>
              <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rPr>
              <a:t>阅读课文，思考问题。请根据总分总的结构形式，说说本文可分为哪几部分。</a:t>
            </a:r>
          </a:p>
          <a:p>
            <a:pPr rtl="0">
              <a:lnSpc>
                <a:spcPct val="150000"/>
              </a:lnSpc>
            </a:pPr>
            <a:endParaRPr lang="zh-CN" altLang="zh-CN" sz="2000" dirty="0" smtClean="0">
              <a:latin typeface="微软雅黑" panose="020B0503020204020204" pitchFamily="34" charset="-122"/>
              <a:ea typeface="微软雅黑" panose="020B0503020204020204" pitchFamily="34" charset="-122"/>
              <a:cs typeface="Times New Roman" panose="02020603050405020304" pitchFamily="18" charset="0"/>
            </a:endParaRPr>
          </a:p>
          <a:p>
            <a:pPr rtl="0">
              <a:lnSpc>
                <a:spcPct val="150000"/>
              </a:lnSpc>
            </a:pPr>
            <a:endPar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TextBox 5"/>
          <p:cNvSpPr txBox="1"/>
          <p:nvPr/>
        </p:nvSpPr>
        <p:spPr>
          <a:xfrm>
            <a:off x="1594299" y="2757458"/>
            <a:ext cx="9807678" cy="2831544"/>
          </a:xfrm>
          <a:prstGeom prst="rect">
            <a:avLst/>
          </a:prstGeom>
          <a:noFill/>
        </p:spPr>
        <p:txBody>
          <a:bodyPr wrap="square" rtlCol="0">
            <a:spAutoFit/>
          </a:bodyPr>
          <a:lstStyle/>
          <a:p>
            <a:pPr>
              <a:lnSpc>
                <a:spcPct val="200000"/>
              </a:lnSpc>
            </a:pP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第一部分</a:t>
            </a: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段</a:t>
            </a: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，总说苏州园林在我国园林艺术中的重要地位和影响，概括介绍苏州园林的共同特征。</a:t>
            </a:r>
          </a:p>
          <a:p>
            <a:pPr>
              <a:lnSpc>
                <a:spcPct val="200000"/>
              </a:lnSpc>
            </a:pP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第二部分</a:t>
            </a: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9</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段</a:t>
            </a: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，从多方面具体说明苏州园林的总特征。</a:t>
            </a:r>
          </a:p>
          <a:p>
            <a:pPr>
              <a:lnSpc>
                <a:spcPct val="200000"/>
              </a:lnSpc>
            </a:pP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第三部分</a:t>
            </a: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第</a:t>
            </a: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10</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段</a:t>
            </a:r>
            <a:r>
              <a:rPr lang="en-US"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，指出苏州园林图画美的特点，还不止以上所写。</a:t>
            </a:r>
          </a:p>
          <a:p>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p:cNvSpPr>
            <a:spLocks noChangeArrowheads="1"/>
          </p:cNvSpPr>
          <p:nvPr/>
        </p:nvSpPr>
        <p:spPr bwMode="auto">
          <a:xfrm>
            <a:off x="1909046" y="5428585"/>
            <a:ext cx="7777162" cy="1008062"/>
          </a:xfrm>
          <a:prstGeom prst="foldedCorner">
            <a:avLst>
              <a:gd name="adj" fmla="val 12500"/>
            </a:avLst>
          </a:prstGeom>
          <a:solidFill>
            <a:srgbClr val="B2F3FC">
              <a:alpha val="85001"/>
            </a:srgbClr>
          </a:solidFill>
          <a:ln w="9525">
            <a:solidFill>
              <a:schemeClr val="tx1"/>
            </a:solid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7" name="Rectangle 3"/>
          <p:cNvSpPr txBox="1">
            <a:spLocks noChangeArrowheads="1"/>
          </p:cNvSpPr>
          <p:nvPr/>
        </p:nvSpPr>
        <p:spPr>
          <a:xfrm>
            <a:off x="2341049" y="1260219"/>
            <a:ext cx="7540370" cy="1008062"/>
          </a:xfrm>
          <a:prstGeom prst="rect">
            <a:avLst/>
          </a:prstGeom>
          <a:noFill/>
        </p:spPr>
        <p:txBody>
          <a:bodyPr/>
          <a:lstStyle/>
          <a:p>
            <a:pPr marL="914400" indent="-914400" rtl="0">
              <a:lnSpc>
                <a:spcPct val="90000"/>
              </a:lnSpc>
            </a:pPr>
            <a:r>
              <a:rPr lang="zh-CN" altLang="zh-CN" sz="3600" dirty="0" smtClean="0">
                <a:latin typeface="微软雅黑" panose="020B0503020204020204" pitchFamily="34" charset="-122"/>
                <a:ea typeface="微软雅黑" panose="020B0503020204020204" pitchFamily="34" charset="-122"/>
              </a:rPr>
              <a:t>作者对苏州园林的总体印象是什么？</a:t>
            </a:r>
          </a:p>
          <a:p>
            <a:pPr marL="914400" marR="0" lvl="0" indent="-914400" algn="l" defTabSz="914400" rtl="0" eaLnBrk="0" fontAlgn="base" latinLnBrk="0" hangingPunct="0">
              <a:lnSpc>
                <a:spcPct val="90000"/>
              </a:lnSpc>
              <a:spcBef>
                <a:spcPct val="0"/>
              </a:spcBef>
              <a:spcAft>
                <a:spcPct val="0"/>
              </a:spcAft>
              <a:buClrTx/>
              <a:buSzTx/>
              <a:buFontTx/>
              <a:buNone/>
              <a:defRPr/>
            </a:pPr>
            <a:endParaRPr kumimoji="0" lang="zh-CN" altLang="en-US" sz="36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sym typeface="Calibri Light" panose="020F0302020204030204" pitchFamily="34" charset="0"/>
            </a:endParaRPr>
          </a:p>
        </p:txBody>
      </p:sp>
      <p:sp>
        <p:nvSpPr>
          <p:cNvPr id="8" name="Rectangle 4"/>
          <p:cNvSpPr txBox="1">
            <a:spLocks noChangeArrowheads="1"/>
          </p:cNvSpPr>
          <p:nvPr/>
        </p:nvSpPr>
        <p:spPr>
          <a:xfrm>
            <a:off x="2932011" y="5060585"/>
            <a:ext cx="8064500" cy="1797415"/>
          </a:xfrm>
          <a:prstGeom prst="rect">
            <a:avLst/>
          </a:prstGeom>
          <a:noFill/>
        </p:spPr>
        <p:txBody>
          <a:bodyPr>
            <a:spAutoFit/>
          </a:bodyPr>
          <a:lstStyle/>
          <a:p>
            <a:pPr marL="457200" indent="-457200" algn="just" rtl="0">
              <a:lnSpc>
                <a:spcPct val="90000"/>
              </a:lnSpc>
              <a:spcBef>
                <a:spcPct val="50000"/>
              </a:spcBef>
            </a:pPr>
            <a:r>
              <a:rPr kumimoji="0" lang="zh-CN" altLang="en-US" sz="3600" b="0" i="0" u="none" strike="noStrike" kern="0" cap="none" spc="0" normalizeH="0" baseline="0" noProof="0" dirty="0" smtClean="0">
                <a:ln>
                  <a:noFill/>
                </a:ln>
                <a:solidFill>
                  <a:schemeClr val="accent2"/>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　</a:t>
            </a:r>
            <a:endParaRPr kumimoji="0" lang="en-US" altLang="zh-CN" sz="36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a:p>
            <a:pPr marL="457200" indent="-457200" algn="just" rtl="0">
              <a:lnSpc>
                <a:spcPct val="90000"/>
              </a:lnSpc>
              <a:spcBef>
                <a:spcPct val="50000"/>
              </a:spcBef>
            </a:pPr>
            <a:r>
              <a:rPr lang="zh-CN" altLang="zh-CN" sz="2800" dirty="0" smtClean="0">
                <a:latin typeface="微软雅黑" panose="020B0503020204020204" pitchFamily="34" charset="-122"/>
                <a:ea typeface="微软雅黑" panose="020B0503020204020204" pitchFamily="34" charset="-122"/>
              </a:rPr>
              <a:t>苏州园林是我国各地园林的标本。</a:t>
            </a:r>
          </a:p>
          <a:p>
            <a:pPr marL="457200" marR="0" lvl="0" indent="-457200" algn="just" defTabSz="914400" rtl="0" eaLnBrk="0" fontAlgn="base" latinLnBrk="0" hangingPunct="0">
              <a:lnSpc>
                <a:spcPct val="90000"/>
              </a:lnSpc>
              <a:spcBef>
                <a:spcPct val="50000"/>
              </a:spcBef>
              <a:spcAft>
                <a:spcPct val="0"/>
              </a:spcAft>
              <a:buClrTx/>
              <a:buSzTx/>
              <a:buFontTx/>
              <a:buNone/>
              <a:defRPr/>
            </a:pPr>
            <a:endParaRPr kumimoji="0" lang="zh-CN" altLang="en-US" sz="2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sp>
        <p:nvSpPr>
          <p:cNvPr id="11" name="Text Box 7"/>
          <p:cNvSpPr txBox="1">
            <a:spLocks noChangeArrowheads="1"/>
          </p:cNvSpPr>
          <p:nvPr/>
        </p:nvSpPr>
        <p:spPr bwMode="auto">
          <a:xfrm>
            <a:off x="2990133" y="1394747"/>
            <a:ext cx="184150" cy="457200"/>
          </a:xfrm>
          <a:prstGeom prst="rect">
            <a:avLst/>
          </a:prstGeom>
          <a:noFill/>
          <a:ln w="9525">
            <a:noFill/>
            <a:miter lim="800000"/>
          </a:ln>
          <a:effectLst/>
        </p:spPr>
        <p:txBody>
          <a:bodyPr wrap="none">
            <a:spAutoFit/>
          </a:bodyPr>
          <a:lstStyle/>
          <a:p>
            <a:endParaRPr lang="zh-CN" altLang="zh-CN" sz="2400" b="0">
              <a:latin typeface="微软雅黑" panose="020B0503020204020204" pitchFamily="34" charset="-122"/>
              <a:ea typeface="微软雅黑" panose="020B0503020204020204" pitchFamily="34" charset="-122"/>
            </a:endParaRPr>
          </a:p>
        </p:txBody>
      </p:sp>
      <p:sp>
        <p:nvSpPr>
          <p:cNvPr id="13" name="矩形 12"/>
          <p:cNvSpPr/>
          <p:nvPr/>
        </p:nvSpPr>
        <p:spPr bwMode="auto">
          <a:xfrm>
            <a:off x="0" y="1050760"/>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b="1" noProof="0" dirty="0" smtClean="0">
                <a:latin typeface="微软雅黑" panose="020B0503020204020204" pitchFamily="34" charset="-122"/>
                <a:ea typeface="微软雅黑" panose="020B0503020204020204" pitchFamily="34" charset="-122"/>
                <a:cs typeface="+mn-cs"/>
              </a:rPr>
              <a:t>内容详解</a:t>
            </a:r>
            <a:endPar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pic>
        <p:nvPicPr>
          <p:cNvPr id="1026" name="Picture 2" descr="C:\Users\Administrator\Desktop\2.jpg"/>
          <p:cNvPicPr>
            <a:picLocks noChangeAspect="1" noChangeArrowheads="1"/>
          </p:cNvPicPr>
          <p:nvPr/>
        </p:nvPicPr>
        <p:blipFill>
          <a:blip r:embed="rId2" cstate="print"/>
          <a:srcRect/>
          <a:stretch>
            <a:fillRect/>
          </a:stretch>
        </p:blipFill>
        <p:spPr bwMode="auto">
          <a:xfrm>
            <a:off x="1600835" y="2286000"/>
            <a:ext cx="4526280" cy="2903855"/>
          </a:xfrm>
          <a:prstGeom prst="rect">
            <a:avLst/>
          </a:prstGeom>
          <a:noFill/>
          <a:effectLst>
            <a:softEdge rad="127000"/>
          </a:effectLst>
        </p:spPr>
      </p:pic>
      <p:pic>
        <p:nvPicPr>
          <p:cNvPr id="1027" name="Picture 3" descr="C:\Users\Administrator\Desktop\3.jpg"/>
          <p:cNvPicPr>
            <a:picLocks noChangeAspect="1" noChangeArrowheads="1"/>
          </p:cNvPicPr>
          <p:nvPr/>
        </p:nvPicPr>
        <p:blipFill>
          <a:blip r:embed="rId3" cstate="print"/>
          <a:srcRect/>
          <a:stretch>
            <a:fillRect/>
          </a:stretch>
        </p:blipFill>
        <p:spPr bwMode="auto">
          <a:xfrm>
            <a:off x="6626860" y="2286000"/>
            <a:ext cx="4262120" cy="2903220"/>
          </a:xfrm>
          <a:prstGeom prst="rect">
            <a:avLst/>
          </a:prstGeom>
          <a:noFill/>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ox(out)">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ox(out)">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utoUpdateAnimBg="0"/>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3193</Words>
  <Paragraphs>93</Paragraphs>
  <Slides>25</Slides>
  <Notes>4</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自定义设计方案</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xbany</cp:lastModifiedBy>
  <dcterms:created xsi:type="dcterms:W3CDTF">2013-07-01T03:05:00Z</dcterms:created>
  <dcterms:modified xsi:type="dcterms:W3CDTF">2018-11-10T20:39:59Z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