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413" r:id="rId3"/>
    <p:sldId id="404" r:id="rId5"/>
    <p:sldId id="435" r:id="rId6"/>
    <p:sldId id="486" r:id="rId7"/>
    <p:sldId id="406" r:id="rId8"/>
    <p:sldId id="527" r:id="rId9"/>
    <p:sldId id="485" r:id="rId10"/>
    <p:sldId id="466" r:id="rId11"/>
    <p:sldId id="480" r:id="rId12"/>
    <p:sldId id="484" r:id="rId13"/>
    <p:sldId id="528" r:id="rId14"/>
    <p:sldId id="529" r:id="rId15"/>
    <p:sldId id="530" r:id="rId16"/>
    <p:sldId id="531" r:id="rId17"/>
    <p:sldId id="532" r:id="rId18"/>
    <p:sldId id="533" r:id="rId19"/>
    <p:sldId id="475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E77C20"/>
    <a:srgbClr val="ED8841"/>
    <a:srgbClr val="C0E399"/>
    <a:srgbClr val="F1B34D"/>
    <a:srgbClr val="EEA127"/>
    <a:srgbClr val="6AF0FF"/>
    <a:srgbClr val="2DEBFF"/>
    <a:srgbClr val="1DE9FF"/>
    <a:srgbClr val="57E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76" autoAdjust="0"/>
    <p:restoredTop sz="99851" autoAdjust="0"/>
  </p:normalViewPr>
  <p:slideViewPr>
    <p:cSldViewPr snapToGrid="0" showGuides="1">
      <p:cViewPr varScale="1">
        <p:scale>
          <a:sx n="106" d="100"/>
          <a:sy n="106" d="100"/>
        </p:scale>
        <p:origin x="-102" y="-702"/>
      </p:cViewPr>
      <p:guideLst>
        <p:guide orient="horz" pos="2305"/>
        <p:guide pos="520"/>
        <p:guide pos="5567"/>
        <p:guide pos="28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8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4364CCA6-6EA6-4EEA-A4EB-59FEDC1331C9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5C6A43CB-8CD8-481B-826F-9EA9627E8B1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2BE63F-5BEC-417B-99FA-9B71860AE78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8B9F9E-8579-4538-9089-2EDC0DA088E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0.xml"/><Relationship Id="rId2" Type="http://schemas.openxmlformats.org/officeDocument/2006/relationships/image" Target="../media/image14.jpe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.xml"/><Relationship Id="rId2" Type="http://schemas.openxmlformats.org/officeDocument/2006/relationships/image" Target="../media/image17.jpe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3.xml"/><Relationship Id="rId2" Type="http://schemas.openxmlformats.org/officeDocument/2006/relationships/image" Target="../media/image18.jpe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.xml"/><Relationship Id="rId2" Type="http://schemas.openxmlformats.org/officeDocument/2006/relationships/image" Target="../media/image19.jpe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7.xml"/><Relationship Id="rId2" Type="http://schemas.openxmlformats.org/officeDocument/2006/relationships/image" Target="../media/image23.jpe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c305a945db66b49649ce958b040439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29064" y="1714500"/>
            <a:ext cx="8886349" cy="1714500"/>
            <a:chOff x="270" y="2214"/>
            <a:chExt cx="18659" cy="3600"/>
          </a:xfrm>
        </p:grpSpPr>
        <p:sp>
          <p:nvSpPr>
            <p:cNvPr id="6" name="矩形 5"/>
            <p:cNvSpPr/>
            <p:nvPr/>
          </p:nvSpPr>
          <p:spPr>
            <a:xfrm>
              <a:off x="270" y="2214"/>
              <a:ext cx="18659" cy="3600"/>
            </a:xfrm>
            <a:prstGeom prst="rect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7818" y="2964"/>
              <a:ext cx="3562" cy="1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b="1" spc="450" dirty="0">
                  <a:solidFill>
                    <a:schemeClr val="tx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小岛</a:t>
              </a:r>
              <a:endParaRPr lang="zh-CN" altLang="en-US" sz="5400" b="1" spc="45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961549" y="1511618"/>
            <a:ext cx="7078028" cy="1819751"/>
          </a:xfrm>
          <a:prstGeom prst="roundRect">
            <a:avLst/>
          </a:prstGeom>
          <a:noFill/>
          <a:ln w="19050">
            <a:solidFill>
              <a:schemeClr val="accent6">
                <a:lumMod val="60000"/>
                <a:lumOff val="40000"/>
              </a:schemeClr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353243570b708850b4f7fcda60408776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79062" y="522969"/>
            <a:ext cx="2003723" cy="1270052"/>
          </a:xfrm>
          <a:prstGeom prst="rect">
            <a:avLst/>
          </a:prstGeo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194547" y="1611829"/>
            <a:ext cx="6632090" cy="148066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    这篇课文写的是一位将军登上无名岛后，战士们把自己辛勤培育出来的、平时难得吃到的小白菜送给将军吃，最后将军又把一盘小白菜倒进汤里分给各位战士的事。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61286" y="1108234"/>
            <a:ext cx="7621429" cy="110251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/>
              <a:t>既然岛上的土壤不适合蔬菜生长，那么菜地的土、菜种</a:t>
            </a:r>
            <a:endParaRPr lang="zh-CN" altLang="en-US" sz="2400" dirty="0"/>
          </a:p>
          <a:p>
            <a:pPr>
              <a:lnSpc>
                <a:spcPct val="140000"/>
              </a:lnSpc>
            </a:pPr>
            <a:r>
              <a:rPr lang="zh-CN" altLang="en-US" sz="2400" dirty="0"/>
              <a:t>从哪儿来？你从什么中得到体会呢？</a:t>
            </a:r>
            <a:endParaRPr lang="zh-CN" altLang="en-US" sz="2400" dirty="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818198" y="2500789"/>
            <a:ext cx="7452360" cy="116681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岛上条件艰苦，战士们克服困难，创造美好生活，建设海岛。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他们爱海岛就如爱自己的家。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5" name="图片 24" descr="5627275244409090409cde2705ba575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8152447" y="175260"/>
            <a:ext cx="991553" cy="995839"/>
          </a:xfrm>
          <a:prstGeom prst="rect">
            <a:avLst/>
          </a:prstGeom>
        </p:spPr>
      </p:pic>
      <p:pic>
        <p:nvPicPr>
          <p:cNvPr id="26" name="图片 25" descr="e8b24d3b17f6846f0484be95927f3e8a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-24765" y="3380422"/>
            <a:ext cx="842963" cy="1763078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64883" y="1245394"/>
            <a:ext cx="3286125" cy="265318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/>
              <a:t>将军本来是定了赶回舰上吃晚饭的，可他为什么决定不光在岛上吃晚饭，还要吃第二天的早饭呢?</a:t>
            </a:r>
            <a:endParaRPr lang="zh-CN" altLang="en-US" sz="2400" dirty="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803934" y="1164908"/>
            <a:ext cx="3376136" cy="28141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将军留在岛上是为了想知道战士们种菜的方法能不能推广铺开，让学生感受到将军处处想着战士们的生活，对战士们的关爱之心。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9" name="图片 28" descr="e0cff293a66bbbf0a3837d4f56ac0fbf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19020000">
            <a:off x="7614286" y="619602"/>
            <a:ext cx="1078706" cy="846296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25342" y="1016318"/>
            <a:ext cx="7479506" cy="161925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/>
              <a:t>当炊事员端来一盘小白菜时，将军为什么变了脸色?队长说了什么？将军又说了什么？做了什么？战士们有什么行动？从这些情节中你又体会到了什么呢？</a:t>
            </a:r>
            <a:endParaRPr lang="zh-CN" altLang="en-US" sz="2400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817721" y="3042285"/>
            <a:ext cx="7486650" cy="90820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（1）将军变了脸色，是因为他知道岛上蔬菜奇缺，炊事员给他端来小白菜，是搞特殊化。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7" name="图片 26" descr="683cc2f6db107e4fa4dfd2799beaa6e8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5F5F5">
                  <a:alpha val="100000"/>
                </a:srgbClr>
              </a:clrFrom>
              <a:clrTo>
                <a:srgbClr val="F5F5F5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822883" y="3598546"/>
            <a:ext cx="893445" cy="730091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62452" y="692468"/>
            <a:ext cx="7304246" cy="548164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（2）从队长和将军的对话以及他们的行动中体会到：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827247" y="1446372"/>
            <a:ext cx="8008144" cy="90820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①菜地竟构成了一幅中国地图，表达了将士们对祖国、对海岛的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热爱之情。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825342" y="2564131"/>
            <a:ext cx="8010049" cy="48815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② 将蔬菜给首长吃，表达了战士们对首长的爱戴。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825341" y="3254693"/>
            <a:ext cx="7905750" cy="90820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③ 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首长将菜倒进汤里，哽咽着说“我谢谢你们”，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表达了将军对战士们的关爱。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62452" y="1328738"/>
            <a:ext cx="7304246" cy="548164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（2）从队长和将军的对话以及他们的行动中体会到：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825341" y="2193608"/>
            <a:ext cx="8010525" cy="90820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④“战士们自觉的围了过来，让将军把一勺一勺的菜汤舀到碗里”。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表现了战士们理解将军，更用行动表达对将军的理解、爱戴。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825341" y="3327083"/>
            <a:ext cx="8010525" cy="4881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⑤从中可以体会到将士们为了祖国的海岛同甘共苦的品质。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pic>
        <p:nvPicPr>
          <p:cNvPr id="9" name="图片 8" descr="beb6203b7e8b3b4da3ec74488c068ef3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5EEDB">
                  <a:alpha val="100000"/>
                </a:srgbClr>
              </a:clrFrom>
              <a:clrTo>
                <a:srgbClr val="F5EEDB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953375" y="0"/>
            <a:ext cx="1190625" cy="2112169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236822" y="1577817"/>
            <a:ext cx="2803684" cy="1988344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将军离开无名岛时，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又做了什么？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你从将军的举动中体会到了什么？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624864" y="1762601"/>
            <a:ext cx="3282315" cy="16192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感受到将军对海岛的热爱，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对祖国的敬意，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对战士的感激……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5" name="图片 24" descr="5627275244409090409cde2705ba575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7907179" y="183357"/>
            <a:ext cx="1135856" cy="1140619"/>
          </a:xfrm>
          <a:prstGeom prst="rect">
            <a:avLst/>
          </a:prstGeom>
        </p:spPr>
      </p:pic>
      <p:pic>
        <p:nvPicPr>
          <p:cNvPr id="26" name="图片 25" descr="e8b24d3b17f6846f0484be95927f3e8a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0" y="3166110"/>
            <a:ext cx="842963" cy="197739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"/>
          <p:cNvSpPr txBox="1"/>
          <p:nvPr/>
        </p:nvSpPr>
        <p:spPr>
          <a:xfrm>
            <a:off x="922565" y="277587"/>
            <a:ext cx="142875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002060"/>
                </a:solidFill>
              </a:rPr>
              <a:t>课堂小结</a:t>
            </a:r>
            <a:endParaRPr lang="zh-CN" altLang="en-US" sz="2400" dirty="0">
              <a:solidFill>
                <a:srgbClr val="00206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864037" cy="964613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810577" y="1249680"/>
            <a:ext cx="7495223" cy="2767489"/>
          </a:xfrm>
          <a:prstGeom prst="roundRect">
            <a:avLst/>
          </a:prstGeom>
          <a:noFill/>
          <a:ln w="19050">
            <a:solidFill>
              <a:schemeClr val="accent6">
                <a:lumMod val="60000"/>
                <a:lumOff val="40000"/>
              </a:schemeClr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353243570b708850b4f7fcda60408776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124700" y="639604"/>
            <a:ext cx="1422559" cy="892969"/>
          </a:xfrm>
          <a:prstGeom prst="rect">
            <a:avLst/>
          </a:prstGeo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112996" y="1365409"/>
            <a:ext cx="6632258" cy="256127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我们的祖国幅源辽阔，人口众多，为了祖国的安宁，为了人民的安居乐业，无数边防、海防战士日夜守卫在遥远的边陲，他们为了祖国，牺牲了与家人朝昔相处的时刻，牺牲了融入社会的自由，他们为了保卫一方国土和百姓，肩负着巨大的责任，同学们，在这里，我们一起说一声—— 守卫边疆的战士们，你们辛苦了，人民感谢你们！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2335" y="1374697"/>
            <a:ext cx="8235162" cy="24922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1.认识本课个生字，了解多音字“哼”的不同读音和用法。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理解词语的意思。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2.正确、流利、有感情地朗读课文，品味将士的语言特点。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3.理解课文内容，感悟海防战士的爱岛爱国之情，激发我们的爱国之情，报国之志。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" y="1"/>
            <a:ext cx="1322615" cy="98723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30816" y="493619"/>
            <a:ext cx="1424606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F78C00"/>
                </a:solidFill>
              </a:rPr>
              <a:t>学习目标</a:t>
            </a:r>
            <a:endParaRPr lang="zh-CN" altLang="en-US" sz="2400" b="1" dirty="0">
              <a:solidFill>
                <a:srgbClr val="F78C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pic>
        <p:nvPicPr>
          <p:cNvPr id="3" name="图片 2" descr="003b64d8fcc521f0802fa6b802531dee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52438" y="1694974"/>
            <a:ext cx="4505801" cy="2534603"/>
          </a:xfrm>
          <a:prstGeom prst="rect">
            <a:avLst/>
          </a:prstGeom>
        </p:spPr>
      </p:pic>
      <p:pic>
        <p:nvPicPr>
          <p:cNvPr id="4" name="图片 3" descr="b9949cfa73fcb899460adb9bec5b00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150644" y="1694498"/>
            <a:ext cx="3244691" cy="253507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3411142" y="552451"/>
            <a:ext cx="2064068" cy="815816"/>
            <a:chOff x="7528" y="1160"/>
            <a:chExt cx="4334" cy="1713"/>
          </a:xfrm>
        </p:grpSpPr>
        <p:sp>
          <p:nvSpPr>
            <p:cNvPr id="18" name="矩形 17"/>
            <p:cNvSpPr/>
            <p:nvPr/>
          </p:nvSpPr>
          <p:spPr>
            <a:xfrm>
              <a:off x="7583" y="1363"/>
              <a:ext cx="4279" cy="13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latin typeface="+mn-ea"/>
                </a:rPr>
                <a:t>南海岛礁</a:t>
              </a:r>
              <a:endParaRPr lang="zh-CN" altLang="en-US" sz="3600" b="1" dirty="0">
                <a:latin typeface="+mn-ea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7528" y="2873"/>
              <a:ext cx="4253" cy="0"/>
            </a:xfrm>
            <a:prstGeom prst="line">
              <a:avLst/>
            </a:prstGeom>
            <a:ln w="666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528" y="1160"/>
              <a:ext cx="4253" cy="0"/>
            </a:xfrm>
            <a:prstGeom prst="line">
              <a:avLst/>
            </a:prstGeom>
            <a:ln w="666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0" y="1"/>
            <a:ext cx="2349937" cy="54649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861761" y="3673283"/>
            <a:ext cx="7482908" cy="28575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291874" y="53958"/>
            <a:ext cx="1298122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spc="450" dirty="0"/>
              <a:t>我会认</a:t>
            </a:r>
            <a:endParaRPr lang="zh-CN" altLang="en-US" sz="2400" spc="450" dirty="0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967993" y="1181543"/>
            <a:ext cx="7482908" cy="2857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64833" y="2027649"/>
            <a:ext cx="1255871" cy="12225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dirty="0">
                <a:solidFill>
                  <a:srgbClr val="FF0000"/>
                </a:solidFill>
              </a:rPr>
              <a:t>mán</a:t>
            </a:r>
            <a:endParaRPr lang="zh-CN" altLang="en-US" sz="3000" dirty="0">
              <a:solidFill>
                <a:srgbClr val="FF0000"/>
              </a:solidFill>
            </a:endParaRPr>
          </a:p>
          <a:p>
            <a:pPr algn="ctr"/>
            <a:r>
              <a:rPr lang="zh-CN" altLang="en-US" sz="4500" dirty="0"/>
              <a:t>瞒</a:t>
            </a:r>
            <a:endParaRPr lang="zh-CN" altLang="en-US" sz="4500" dirty="0"/>
          </a:p>
        </p:txBody>
      </p:sp>
      <p:sp>
        <p:nvSpPr>
          <p:cNvPr id="3" name="文本框 2"/>
          <p:cNvSpPr txBox="1"/>
          <p:nvPr/>
        </p:nvSpPr>
        <p:spPr>
          <a:xfrm>
            <a:off x="1812048" y="2025267"/>
            <a:ext cx="1255871" cy="12225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dirty="0">
                <a:solidFill>
                  <a:srgbClr val="FF0000"/>
                </a:solidFill>
              </a:rPr>
              <a:t>yù</a:t>
            </a:r>
            <a:endParaRPr lang="zh-CN" altLang="en-US" sz="3000" dirty="0">
              <a:solidFill>
                <a:srgbClr val="FF0000"/>
              </a:solidFill>
            </a:endParaRPr>
          </a:p>
          <a:p>
            <a:pPr algn="ctr"/>
            <a:r>
              <a:rPr lang="zh-CN" altLang="en-US" sz="4500" dirty="0"/>
              <a:t>域</a:t>
            </a:r>
            <a:endParaRPr lang="zh-CN" altLang="en-US" sz="4500" dirty="0"/>
          </a:p>
        </p:txBody>
      </p:sp>
      <p:sp>
        <p:nvSpPr>
          <p:cNvPr id="4" name="文本框 3"/>
          <p:cNvSpPr txBox="1"/>
          <p:nvPr/>
        </p:nvSpPr>
        <p:spPr>
          <a:xfrm>
            <a:off x="3180285" y="2025267"/>
            <a:ext cx="1255871" cy="12225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dirty="0">
                <a:solidFill>
                  <a:srgbClr val="FF0000"/>
                </a:solidFill>
              </a:rPr>
              <a:t>sháo</a:t>
            </a:r>
            <a:r>
              <a:rPr lang="zh-CN" altLang="en-US" sz="4500" dirty="0"/>
              <a:t>勺</a:t>
            </a:r>
            <a:endParaRPr lang="zh-CN" altLang="en-US" sz="4500" dirty="0"/>
          </a:p>
        </p:txBody>
      </p:sp>
      <p:sp>
        <p:nvSpPr>
          <p:cNvPr id="5" name="文本框 4"/>
          <p:cNvSpPr txBox="1"/>
          <p:nvPr/>
        </p:nvSpPr>
        <p:spPr>
          <a:xfrm>
            <a:off x="4588865" y="2017200"/>
            <a:ext cx="1255871" cy="12225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sz="3000" dirty="0">
                <a:solidFill>
                  <a:srgbClr val="FF0000"/>
                </a:solidFill>
              </a:rPr>
              <a:t>jiǎo</a:t>
            </a:r>
            <a:r>
              <a:rPr lang="zh-CN" altLang="en-US" sz="4500" dirty="0"/>
              <a:t>搅</a:t>
            </a:r>
            <a:endParaRPr lang="zh-CN" altLang="en-US" sz="4500" dirty="0"/>
          </a:p>
        </p:txBody>
      </p:sp>
      <p:sp>
        <p:nvSpPr>
          <p:cNvPr id="9" name="文本框 8"/>
          <p:cNvSpPr txBox="1"/>
          <p:nvPr/>
        </p:nvSpPr>
        <p:spPr>
          <a:xfrm>
            <a:off x="5876421" y="2035241"/>
            <a:ext cx="1255871" cy="12225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dirty="0">
                <a:solidFill>
                  <a:srgbClr val="FF0000"/>
                </a:solidFill>
              </a:rPr>
              <a:t>yǎo</a:t>
            </a:r>
            <a:r>
              <a:rPr lang="zh-CN" altLang="en-US" sz="4500" dirty="0"/>
              <a:t>舀</a:t>
            </a:r>
            <a:endParaRPr lang="zh-CN" altLang="en-US" sz="4500" dirty="0"/>
          </a:p>
        </p:txBody>
      </p:sp>
      <p:sp>
        <p:nvSpPr>
          <p:cNvPr id="12" name="文本框 8"/>
          <p:cNvSpPr txBox="1"/>
          <p:nvPr/>
        </p:nvSpPr>
        <p:spPr>
          <a:xfrm>
            <a:off x="7121647" y="2020448"/>
            <a:ext cx="1255871" cy="12234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000" dirty="0" err="1">
                <a:solidFill>
                  <a:srgbClr val="FF0000"/>
                </a:solidFill>
              </a:rPr>
              <a:t>ch</a:t>
            </a:r>
            <a:r>
              <a:rPr lang="en-US" altLang="zh-CN" sz="3000" dirty="0" err="1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ūi</a:t>
            </a:r>
            <a:endParaRPr lang="en-US" altLang="zh-CN" sz="3000" dirty="0">
              <a:solidFill>
                <a:srgbClr val="FF0000"/>
              </a:solidFill>
            </a:endParaRPr>
          </a:p>
          <a:p>
            <a:pPr algn="ctr"/>
            <a:r>
              <a:rPr lang="zh-CN" altLang="en-US" sz="4500" dirty="0">
                <a:solidFill>
                  <a:schemeClr val="tx2">
                    <a:lumMod val="50000"/>
                  </a:schemeClr>
                </a:solidFill>
              </a:rPr>
              <a:t>炊</a:t>
            </a:r>
            <a:endParaRPr lang="zh-CN" altLang="en-US" sz="45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9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0" y="1"/>
            <a:ext cx="2349937" cy="54649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853693" y="3528055"/>
            <a:ext cx="7482908" cy="28575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291874" y="53958"/>
            <a:ext cx="1298122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spc="450" dirty="0"/>
              <a:t>我会认</a:t>
            </a:r>
            <a:endParaRPr lang="zh-CN" altLang="en-US" sz="2400" spc="450" dirty="0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846969" y="1181543"/>
            <a:ext cx="7482908" cy="2857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50633" y="1963103"/>
            <a:ext cx="1255871" cy="12225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dirty="0">
                <a:solidFill>
                  <a:srgbClr val="FF0000"/>
                </a:solidFill>
              </a:rPr>
              <a:t>hóu</a:t>
            </a:r>
            <a:r>
              <a:rPr lang="zh-CN" altLang="en-US" sz="4500" dirty="0"/>
              <a:t>喉</a:t>
            </a:r>
            <a:endParaRPr lang="zh-CN" altLang="en-US" sz="4500" dirty="0"/>
          </a:p>
        </p:txBody>
      </p:sp>
      <p:sp>
        <p:nvSpPr>
          <p:cNvPr id="3" name="文本框 2"/>
          <p:cNvSpPr txBox="1"/>
          <p:nvPr/>
        </p:nvSpPr>
        <p:spPr>
          <a:xfrm>
            <a:off x="2383632" y="1960722"/>
            <a:ext cx="1255871" cy="12225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dirty="0">
                <a:solidFill>
                  <a:srgbClr val="FF0000"/>
                </a:solidFill>
              </a:rPr>
              <a:t>lóng</a:t>
            </a:r>
            <a:endParaRPr lang="zh-CN" altLang="en-US" sz="3000" dirty="0">
              <a:solidFill>
                <a:srgbClr val="FF0000"/>
              </a:solidFill>
            </a:endParaRPr>
          </a:p>
          <a:p>
            <a:pPr algn="ctr"/>
            <a:r>
              <a:rPr lang="zh-CN" altLang="en-US" sz="4500" dirty="0"/>
              <a:t>咙</a:t>
            </a:r>
            <a:endParaRPr lang="zh-CN" altLang="en-US" sz="4500" dirty="0"/>
          </a:p>
        </p:txBody>
      </p:sp>
      <p:sp>
        <p:nvSpPr>
          <p:cNvPr id="4" name="文本框 3"/>
          <p:cNvSpPr txBox="1"/>
          <p:nvPr/>
        </p:nvSpPr>
        <p:spPr>
          <a:xfrm>
            <a:off x="3516631" y="1960722"/>
            <a:ext cx="1255871" cy="12225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dirty="0">
                <a:solidFill>
                  <a:srgbClr val="FF0000"/>
                </a:solidFill>
              </a:rPr>
              <a:t>tǐng</a:t>
            </a:r>
            <a:endParaRPr lang="zh-CN" altLang="en-US" sz="3000" dirty="0">
              <a:solidFill>
                <a:srgbClr val="FF0000"/>
              </a:solidFill>
            </a:endParaRPr>
          </a:p>
          <a:p>
            <a:pPr algn="ctr"/>
            <a:r>
              <a:rPr lang="zh-CN" altLang="en-US" sz="4500" dirty="0"/>
              <a:t>艇</a:t>
            </a:r>
            <a:endParaRPr lang="zh-CN" altLang="en-US" sz="4500" dirty="0"/>
          </a:p>
        </p:txBody>
      </p:sp>
      <p:sp>
        <p:nvSpPr>
          <p:cNvPr id="5" name="文本框 4"/>
          <p:cNvSpPr txBox="1"/>
          <p:nvPr/>
        </p:nvSpPr>
        <p:spPr>
          <a:xfrm>
            <a:off x="4649629" y="1960722"/>
            <a:ext cx="1255871" cy="12225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dirty="0">
                <a:solidFill>
                  <a:srgbClr val="FF0000"/>
                </a:solidFill>
              </a:rPr>
              <a:t>má</a:t>
            </a:r>
            <a:r>
              <a:rPr lang="en-US" altLang="zh-CN" sz="3000" dirty="0">
                <a:solidFill>
                  <a:srgbClr val="FF0000"/>
                </a:solidFill>
              </a:rPr>
              <a:t>o</a:t>
            </a:r>
            <a:endParaRPr lang="zh-CN" altLang="en-US" sz="3000" dirty="0">
              <a:solidFill>
                <a:srgbClr val="FF0000"/>
              </a:solidFill>
            </a:endParaRPr>
          </a:p>
          <a:p>
            <a:pPr algn="ctr"/>
            <a:r>
              <a:rPr lang="zh-CN" altLang="en-US" sz="4500" dirty="0"/>
              <a:t>矛</a:t>
            </a:r>
            <a:endParaRPr lang="zh-CN" altLang="en-US" sz="4500" dirty="0"/>
          </a:p>
        </p:txBody>
      </p:sp>
      <p:sp>
        <p:nvSpPr>
          <p:cNvPr id="10" name="文本框 9"/>
          <p:cNvSpPr txBox="1"/>
          <p:nvPr/>
        </p:nvSpPr>
        <p:spPr>
          <a:xfrm>
            <a:off x="5782628" y="1960722"/>
            <a:ext cx="1255871" cy="12225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dirty="0">
                <a:solidFill>
                  <a:srgbClr val="FF0000"/>
                </a:solidFill>
              </a:rPr>
              <a:t>dùn</a:t>
            </a:r>
            <a:r>
              <a:rPr lang="zh-CN" altLang="en-US" sz="4500" dirty="0"/>
              <a:t>盾</a:t>
            </a:r>
            <a:endParaRPr lang="zh-CN" altLang="en-US" sz="4500" dirty="0"/>
          </a:p>
        </p:txBody>
      </p:sp>
      <p:sp>
        <p:nvSpPr>
          <p:cNvPr id="13" name="文本框 12"/>
          <p:cNvSpPr txBox="1"/>
          <p:nvPr/>
        </p:nvSpPr>
        <p:spPr>
          <a:xfrm>
            <a:off x="6915627" y="1960722"/>
            <a:ext cx="1255871" cy="12225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dirty="0">
                <a:solidFill>
                  <a:srgbClr val="FF0000"/>
                </a:solidFill>
              </a:rPr>
              <a:t>hng</a:t>
            </a:r>
            <a:r>
              <a:rPr lang="zh-CN" altLang="en-US" sz="4500" dirty="0"/>
              <a:t>哼</a:t>
            </a:r>
            <a:endParaRPr lang="zh-CN" altLang="en-US" sz="4500" dirty="0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10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0" y="0"/>
            <a:ext cx="2424793" cy="536959"/>
          </a:xfrm>
          <a:prstGeom prst="rect">
            <a:avLst/>
          </a:prstGeom>
        </p:spPr>
      </p:pic>
      <p:sp>
        <p:nvSpPr>
          <p:cNvPr id="14" name="文本框 3"/>
          <p:cNvSpPr txBox="1"/>
          <p:nvPr/>
        </p:nvSpPr>
        <p:spPr>
          <a:xfrm>
            <a:off x="291874" y="53958"/>
            <a:ext cx="1298122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spc="450" dirty="0"/>
              <a:t>多音字</a:t>
            </a:r>
            <a:endParaRPr lang="zh-CN" altLang="en-US" sz="2400" spc="450" dirty="0"/>
          </a:p>
        </p:txBody>
      </p:sp>
      <p:sp>
        <p:nvSpPr>
          <p:cNvPr id="16" name="文本框 4"/>
          <p:cNvSpPr txBox="1"/>
          <p:nvPr/>
        </p:nvSpPr>
        <p:spPr>
          <a:xfrm>
            <a:off x="400935" y="1885031"/>
            <a:ext cx="999754" cy="99155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6000" dirty="0"/>
              <a:t>哼</a:t>
            </a:r>
            <a:endParaRPr lang="zh-CN" altLang="en-US" sz="6000" dirty="0"/>
          </a:p>
        </p:txBody>
      </p:sp>
      <p:sp>
        <p:nvSpPr>
          <p:cNvPr id="18" name="文本框 6"/>
          <p:cNvSpPr txBox="1"/>
          <p:nvPr/>
        </p:nvSpPr>
        <p:spPr>
          <a:xfrm>
            <a:off x="1735455" y="1400175"/>
            <a:ext cx="3715703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 b="1" spc="225" dirty="0" err="1">
                <a:solidFill>
                  <a:srgbClr val="FF0000"/>
                </a:solidFill>
                <a:latin typeface="+mn-ea"/>
              </a:rPr>
              <a:t>hēng </a:t>
            </a:r>
            <a:r>
              <a:rPr lang="en-US" altLang="zh-CN" sz="3600" b="1" spc="225" dirty="0">
                <a:latin typeface="+mn-ea"/>
              </a:rPr>
              <a:t> </a:t>
            </a:r>
            <a:r>
              <a:rPr lang="zh-CN" altLang="en-US" sz="3600" b="1" spc="225" dirty="0">
                <a:latin typeface="+mn-ea"/>
              </a:rPr>
              <a:t>（哼唱）</a:t>
            </a:r>
            <a:endParaRPr lang="zh-CN" altLang="en-US" sz="3600" b="1" spc="225" dirty="0">
              <a:latin typeface="+mn-ea"/>
            </a:endParaRPr>
          </a:p>
        </p:txBody>
      </p:sp>
      <p:sp>
        <p:nvSpPr>
          <p:cNvPr id="22" name="文本框 7"/>
          <p:cNvSpPr txBox="1"/>
          <p:nvPr/>
        </p:nvSpPr>
        <p:spPr>
          <a:xfrm>
            <a:off x="1735455" y="2734152"/>
            <a:ext cx="6402705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 b="1" spc="225" dirty="0" err="1">
                <a:solidFill>
                  <a:srgbClr val="FF0000"/>
                </a:solidFill>
                <a:latin typeface="+mn-ea"/>
              </a:rPr>
              <a:t>hng</a:t>
            </a:r>
            <a:r>
              <a:rPr lang="en-US" altLang="zh-CN" sz="3600" b="1" spc="225" dirty="0">
                <a:latin typeface="+mn-ea"/>
              </a:rPr>
              <a:t> </a:t>
            </a:r>
            <a:r>
              <a:rPr lang="zh-CN" altLang="en-US" sz="3600" b="1" spc="225" dirty="0">
                <a:latin typeface="+mn-ea"/>
              </a:rPr>
              <a:t>（表示不满意或不相信）</a:t>
            </a:r>
            <a:endParaRPr lang="zh-CN" altLang="en-US" sz="3600" b="1" spc="225" dirty="0">
              <a:latin typeface="+mn-ea"/>
            </a:endParaRPr>
          </a:p>
        </p:txBody>
      </p:sp>
      <p:sp>
        <p:nvSpPr>
          <p:cNvPr id="23" name="左大括号 22"/>
          <p:cNvSpPr/>
          <p:nvPr/>
        </p:nvSpPr>
        <p:spPr>
          <a:xfrm>
            <a:off x="1400688" y="1576961"/>
            <a:ext cx="189431" cy="1674000"/>
          </a:xfrm>
          <a:prstGeom prst="leftBrace">
            <a:avLst>
              <a:gd name="adj1" fmla="val 32034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7817168" y="3692843"/>
            <a:ext cx="1163955" cy="1262539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19" name="文本框 3"/>
          <p:cNvSpPr txBox="1"/>
          <p:nvPr/>
        </p:nvSpPr>
        <p:spPr>
          <a:xfrm>
            <a:off x="922565" y="277587"/>
            <a:ext cx="142875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E77C20"/>
                </a:solidFill>
              </a:rPr>
              <a:t>词语解析</a:t>
            </a:r>
            <a:endParaRPr lang="zh-CN" altLang="en-US" sz="2400" dirty="0">
              <a:solidFill>
                <a:srgbClr val="E77C20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45690" y="1169895"/>
            <a:ext cx="6664362" cy="309013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3968945" y="2597972"/>
            <a:ext cx="863930" cy="952747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1844632" y="1551899"/>
            <a:ext cx="902970" cy="53006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000" b="1" dirty="0">
                <a:solidFill>
                  <a:srgbClr val="ED8841"/>
                </a:solidFill>
              </a:rPr>
              <a:t>牙龈</a:t>
            </a:r>
            <a:endParaRPr lang="zh-CN" altLang="en-US" sz="3000" b="1" dirty="0">
              <a:solidFill>
                <a:srgbClr val="ED884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59683" y="1551899"/>
            <a:ext cx="902970" cy="53006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000" b="1" dirty="0">
                <a:solidFill>
                  <a:srgbClr val="C00000"/>
                </a:solidFill>
              </a:rPr>
              <a:t>海域</a:t>
            </a:r>
            <a:endParaRPr lang="zh-CN" altLang="en-US" sz="3000" b="1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52839" y="2941120"/>
            <a:ext cx="902970" cy="53006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000" b="1" dirty="0">
                <a:solidFill>
                  <a:srgbClr val="00B0F0"/>
                </a:solidFill>
              </a:rPr>
              <a:t>快艇</a:t>
            </a:r>
            <a:endParaRPr lang="zh-CN" altLang="en-US" sz="3000" b="1" dirty="0">
              <a:solidFill>
                <a:srgbClr val="00B0F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44632" y="2941120"/>
            <a:ext cx="902970" cy="53006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000" b="1" dirty="0">
                <a:solidFill>
                  <a:schemeClr val="bg1">
                    <a:lumMod val="50000"/>
                  </a:schemeClr>
                </a:solidFill>
              </a:rPr>
              <a:t>矛盾</a:t>
            </a:r>
            <a:endParaRPr lang="zh-CN" altLang="en-US" sz="3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52839" y="1551899"/>
            <a:ext cx="902970" cy="53006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000" b="1" dirty="0">
                <a:solidFill>
                  <a:schemeClr val="tx2">
                    <a:lumMod val="50000"/>
                  </a:schemeClr>
                </a:solidFill>
              </a:rPr>
              <a:t>哽咽</a:t>
            </a:r>
            <a:endParaRPr lang="zh-CN" altLang="en-US" sz="30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8" grpId="0"/>
      <p:bldP spid="3" grpId="0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19" name="文本框 3"/>
          <p:cNvSpPr txBox="1"/>
          <p:nvPr/>
        </p:nvSpPr>
        <p:spPr>
          <a:xfrm>
            <a:off x="922565" y="277587"/>
            <a:ext cx="142875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E77C20"/>
                </a:solidFill>
              </a:rPr>
              <a:t>词语解析</a:t>
            </a:r>
            <a:endParaRPr lang="zh-CN" altLang="en-US" sz="2400" dirty="0">
              <a:solidFill>
                <a:srgbClr val="E77C2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3847" y="1212532"/>
            <a:ext cx="1107281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l"/>
            <a:r>
              <a:rPr lang="en-US" altLang="zh-CN" sz="21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solidFill>
                  <a:srgbClr val="C00000"/>
                </a:solidFill>
                <a:sym typeface="+mn-ea"/>
              </a:rPr>
              <a:t>牙龈</a:t>
            </a:r>
            <a:r>
              <a:rPr lang="en-US" altLang="zh-CN" sz="21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en-US" altLang="zh-CN" sz="21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596867" y="1261111"/>
            <a:ext cx="2368391" cy="34528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800" b="1" dirty="0">
                <a:solidFill>
                  <a:schemeClr val="tx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也叫齿龈。通称牙床。</a:t>
            </a:r>
            <a:endParaRPr lang="zh-CN" altLang="en-US" sz="1800" b="1" dirty="0">
              <a:solidFill>
                <a:schemeClr val="tx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5269" y="1866900"/>
            <a:ext cx="1107281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l"/>
            <a:r>
              <a:rPr lang="en-US" altLang="zh-CN" sz="21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solidFill>
                  <a:srgbClr val="C00000"/>
                </a:solidFill>
                <a:sym typeface="+mn-ea"/>
              </a:rPr>
              <a:t>海域</a:t>
            </a:r>
            <a:r>
              <a:rPr lang="en-US" altLang="zh-CN" sz="21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en-US" altLang="zh-CN" sz="21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96867" y="1913097"/>
            <a:ext cx="4278154" cy="34528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800" b="1" dirty="0">
                <a:solidFill>
                  <a:schemeClr val="tx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指海洋的一定范围（包括水上和水下）。</a:t>
            </a:r>
            <a:endParaRPr lang="zh-CN" altLang="en-US" sz="1800" b="1" dirty="0">
              <a:solidFill>
                <a:schemeClr val="tx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3366" y="2519362"/>
            <a:ext cx="1107281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l"/>
            <a:r>
              <a:rPr lang="en-US" altLang="zh-CN" sz="21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solidFill>
                  <a:srgbClr val="C00000"/>
                </a:solidFill>
                <a:sym typeface="+mn-ea"/>
              </a:rPr>
              <a:t>哽咽</a:t>
            </a:r>
            <a:r>
              <a:rPr lang="en-US" altLang="zh-CN" sz="21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en-US" altLang="zh-CN" sz="21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96867" y="2550796"/>
            <a:ext cx="3500914" cy="34528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800" b="1" dirty="0">
                <a:solidFill>
                  <a:schemeClr val="tx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因极度悲痛哭时不能痛快地出声。</a:t>
            </a:r>
            <a:endParaRPr lang="zh-CN" altLang="en-US" sz="1800" b="1" dirty="0">
              <a:solidFill>
                <a:schemeClr val="tx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3366" y="3171825"/>
            <a:ext cx="1107281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l"/>
            <a:r>
              <a:rPr lang="en-US" altLang="zh-CN" sz="21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solidFill>
                  <a:srgbClr val="C00000"/>
                </a:solidFill>
                <a:sym typeface="+mn-ea"/>
              </a:rPr>
              <a:t>矛盾</a:t>
            </a:r>
            <a:r>
              <a:rPr lang="en-US" altLang="zh-CN" sz="21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en-US" altLang="zh-CN" sz="21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96866" y="3212307"/>
            <a:ext cx="3559493" cy="34528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800" b="1" dirty="0">
                <a:solidFill>
                  <a:schemeClr val="tx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比喻言语或行为自相抵触的现象。</a:t>
            </a:r>
            <a:endParaRPr lang="zh-CN" altLang="en-US" sz="1800" b="1" dirty="0">
              <a:solidFill>
                <a:schemeClr val="tx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3366" y="3824287"/>
            <a:ext cx="1107281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l"/>
            <a:r>
              <a:rPr lang="en-US" altLang="zh-CN" sz="21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solidFill>
                  <a:srgbClr val="C00000"/>
                </a:solidFill>
                <a:sym typeface="+mn-ea"/>
              </a:rPr>
              <a:t>快艇</a:t>
            </a:r>
            <a:r>
              <a:rPr lang="en-US" altLang="zh-CN" sz="21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en-US" altLang="zh-CN" sz="21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96867" y="3863817"/>
            <a:ext cx="753904" cy="34528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800" b="1" dirty="0">
                <a:solidFill>
                  <a:schemeClr val="tx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汽艇。</a:t>
            </a:r>
            <a:endParaRPr lang="zh-CN" altLang="en-US" sz="1800" b="1" dirty="0">
              <a:solidFill>
                <a:schemeClr val="tx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2" name="图片 21" descr="5c79f5080a375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7642384" y="3212306"/>
            <a:ext cx="1193959" cy="11544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7" grpId="0" animBg="1"/>
      <p:bldP spid="9" grpId="0" animBg="1"/>
      <p:bldP spid="11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693196" y="4287"/>
            <a:ext cx="2450804" cy="9053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599431" y="130630"/>
            <a:ext cx="142875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/>
              <a:t>段落大意</a:t>
            </a:r>
            <a:endParaRPr lang="zh-CN" altLang="en-US" sz="2400" dirty="0"/>
          </a:p>
        </p:txBody>
      </p:sp>
      <p:sp>
        <p:nvSpPr>
          <p:cNvPr id="4" name="矩形 3"/>
          <p:cNvSpPr/>
          <p:nvPr/>
        </p:nvSpPr>
        <p:spPr>
          <a:xfrm>
            <a:off x="363379" y="518160"/>
            <a:ext cx="3309461" cy="39147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sz="2100" b="1" dirty="0"/>
              <a:t>第一段（第</a:t>
            </a:r>
            <a:r>
              <a:rPr lang="en-US" sz="2100" b="1" dirty="0"/>
              <a:t>1</a:t>
            </a:r>
            <a:r>
              <a:rPr lang="zh-CN" altLang="en-US" sz="2100" b="1" dirty="0"/>
              <a:t>自然段）：</a:t>
            </a:r>
            <a:endParaRPr lang="zh-CN" altLang="en-US" sz="2100" b="1" dirty="0"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3424" y="887730"/>
            <a:ext cx="5384959" cy="39147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/>
              <a:t>无名岛的特点：小，树少，草少，土也很少。</a:t>
            </a:r>
            <a:endParaRPr lang="zh-CN" altLang="en-US" sz="2100" dirty="0"/>
          </a:p>
        </p:txBody>
      </p:sp>
      <p:sp>
        <p:nvSpPr>
          <p:cNvPr id="5" name="矩形 4"/>
          <p:cNvSpPr/>
          <p:nvPr/>
        </p:nvSpPr>
        <p:spPr>
          <a:xfrm>
            <a:off x="363379" y="1493520"/>
            <a:ext cx="3873818" cy="39147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sz="2100" b="1" dirty="0"/>
              <a:t>第二段（第</a:t>
            </a:r>
            <a:r>
              <a:rPr lang="en-US" sz="2100" b="1" dirty="0"/>
              <a:t>2</a:t>
            </a:r>
            <a:r>
              <a:rPr lang="zh-CN" altLang="en-US" sz="2100" b="1" dirty="0"/>
              <a:t>～</a:t>
            </a:r>
            <a:r>
              <a:rPr lang="en-US" sz="2100" b="1" dirty="0"/>
              <a:t>20</a:t>
            </a:r>
            <a:r>
              <a:rPr lang="zh-CN" altLang="en-US" sz="2100" b="1" dirty="0"/>
              <a:t>自然段）：</a:t>
            </a:r>
            <a:endParaRPr lang="zh-CN" altLang="en-US" sz="2100" b="1" dirty="0">
              <a:latin typeface="+mj-ea"/>
              <a:ea typeface="+mj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6282" y="1860708"/>
            <a:ext cx="4441508" cy="39147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/>
              <a:t>将军到岛上视察，发现岛上的秘密。</a:t>
            </a:r>
            <a:endParaRPr lang="zh-CN" altLang="en-US" sz="2100" dirty="0"/>
          </a:p>
        </p:txBody>
      </p:sp>
      <p:sp>
        <p:nvSpPr>
          <p:cNvPr id="12" name="矩形 11"/>
          <p:cNvSpPr/>
          <p:nvPr/>
        </p:nvSpPr>
        <p:spPr>
          <a:xfrm>
            <a:off x="363379" y="2466499"/>
            <a:ext cx="3909536" cy="39147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sz="2100" b="1" dirty="0"/>
              <a:t>第三段（第</a:t>
            </a:r>
            <a:r>
              <a:rPr lang="en-US" sz="2100" b="1" dirty="0"/>
              <a:t>21~36</a:t>
            </a:r>
            <a:r>
              <a:rPr lang="zh-CN" altLang="en-US" sz="2100" b="1" dirty="0"/>
              <a:t>自然段）：</a:t>
            </a:r>
            <a:endParaRPr lang="zh-CN" altLang="en-US" sz="2100" b="1" dirty="0"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3904" y="2857976"/>
            <a:ext cx="2388870" cy="39147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/>
              <a:t>将军在岛上的表现。</a:t>
            </a:r>
            <a:endParaRPr lang="zh-CN" altLang="en-US" sz="2100" dirty="0"/>
          </a:p>
        </p:txBody>
      </p:sp>
      <p:sp>
        <p:nvSpPr>
          <p:cNvPr id="6" name="矩形 5"/>
          <p:cNvSpPr/>
          <p:nvPr/>
        </p:nvSpPr>
        <p:spPr>
          <a:xfrm>
            <a:off x="363379" y="3463766"/>
            <a:ext cx="3828098" cy="39147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sz="2100" b="1" dirty="0"/>
              <a:t>第四段（第</a:t>
            </a:r>
            <a:r>
              <a:rPr lang="en-US" sz="2100" b="1" dirty="0"/>
              <a:t>37.38</a:t>
            </a:r>
            <a:r>
              <a:rPr lang="zh-CN" altLang="en-US" sz="2100" b="1" dirty="0"/>
              <a:t>自然段）：</a:t>
            </a:r>
            <a:endParaRPr lang="zh-CN" altLang="en-US" sz="2100" b="1" dirty="0"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6287" y="3848576"/>
            <a:ext cx="3835718" cy="39147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/>
              <a:t>将军离开无名岛时所做的事情。</a:t>
            </a:r>
            <a:endParaRPr lang="zh-CN" altLang="en-US" sz="2100" dirty="0"/>
          </a:p>
        </p:txBody>
      </p:sp>
      <p:pic>
        <p:nvPicPr>
          <p:cNvPr id="16" name="图片 15" descr="5a30eb0130a18de1c23754f8f0a099e8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93218" y="2419350"/>
            <a:ext cx="2120741" cy="3116104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1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1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10"/>
  <p:tag name="KSO_WM_SLIDE_INDEX" val="10"/>
  <p:tag name="KSO_WM_SLIDE_ITEM_CNT" val="5"/>
  <p:tag name="KSO_WM_SLIDE_LAYOUT" val="a_l"/>
  <p:tag name="KSO_WM_SLIDE_LAYOUT_CNT" val="1_1"/>
  <p:tag name="KSO_WM_SLIDE_TYPE" val="contents"/>
  <p:tag name="KSO_WM_BEAUTIFY_FLAG" val="#wm#"/>
  <p:tag name="KSO_WM_SLIDE_POSITION" val="-1*41"/>
  <p:tag name="KSO_WM_SLIDE_SIZE" val="720*387"/>
  <p:tag name="KSO_WM_DIAGRAM_GROUP_CODE" val="l1-1"/>
</p:tagLst>
</file>

<file path=ppt/tags/tag12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10"/>
  <p:tag name="KSO_WM_SLIDE_INDEX" val="10"/>
  <p:tag name="KSO_WM_SLIDE_ITEM_CNT" val="5"/>
  <p:tag name="KSO_WM_SLIDE_LAYOUT" val="a_l"/>
  <p:tag name="KSO_WM_SLIDE_LAYOUT_CNT" val="1_1"/>
  <p:tag name="KSO_WM_SLIDE_TYPE" val="contents"/>
  <p:tag name="KSO_WM_BEAUTIFY_FLAG" val="#wm#"/>
  <p:tag name="KSO_WM_SLIDE_POSITION" val="-1*41"/>
  <p:tag name="KSO_WM_SLIDE_SIZE" val="720*387"/>
  <p:tag name="KSO_WM_DIAGRAM_GROUP_CODE" val="l1-1"/>
</p:tagLst>
</file>

<file path=ppt/tags/tag13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10"/>
  <p:tag name="KSO_WM_SLIDE_INDEX" val="10"/>
  <p:tag name="KSO_WM_SLIDE_ITEM_CNT" val="5"/>
  <p:tag name="KSO_WM_SLIDE_LAYOUT" val="a_l"/>
  <p:tag name="KSO_WM_SLIDE_LAYOUT_CNT" val="1_1"/>
  <p:tag name="KSO_WM_SLIDE_TYPE" val="contents"/>
  <p:tag name="KSO_WM_BEAUTIFY_FLAG" val="#wm#"/>
  <p:tag name="KSO_WM_SLIDE_POSITION" val="-1*41"/>
  <p:tag name="KSO_WM_SLIDE_SIZE" val="720*387"/>
  <p:tag name="KSO_WM_DIAGRAM_GROUP_CODE" val="l1-1"/>
</p:tagLst>
</file>

<file path=ppt/tags/tag14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10"/>
  <p:tag name="KSO_WM_SLIDE_INDEX" val="10"/>
  <p:tag name="KSO_WM_SLIDE_ITEM_CNT" val="5"/>
  <p:tag name="KSO_WM_SLIDE_LAYOUT" val="a_l"/>
  <p:tag name="KSO_WM_SLIDE_LAYOUT_CNT" val="1_1"/>
  <p:tag name="KSO_WM_SLIDE_TYPE" val="contents"/>
  <p:tag name="KSO_WM_BEAUTIFY_FLAG" val="#wm#"/>
  <p:tag name="KSO_WM_SLIDE_POSITION" val="-1*41"/>
  <p:tag name="KSO_WM_SLIDE_SIZE" val="720*387"/>
  <p:tag name="KSO_WM_DIAGRAM_GROUP_CODE" val="l1-1"/>
</p:tagLst>
</file>

<file path=ppt/tags/tag15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10"/>
  <p:tag name="KSO_WM_SLIDE_INDEX" val="10"/>
  <p:tag name="KSO_WM_SLIDE_ITEM_CNT" val="5"/>
  <p:tag name="KSO_WM_SLIDE_LAYOUT" val="a_l"/>
  <p:tag name="KSO_WM_SLIDE_LAYOUT_CNT" val="1_1"/>
  <p:tag name="KSO_WM_SLIDE_TYPE" val="contents"/>
  <p:tag name="KSO_WM_BEAUTIFY_FLAG" val="#wm#"/>
  <p:tag name="KSO_WM_SLIDE_POSITION" val="-1*41"/>
  <p:tag name="KSO_WM_SLIDE_SIZE" val="720*387"/>
  <p:tag name="KSO_WM_DIAGRAM_GROUP_CODE" val="l1-1"/>
</p:tagLst>
</file>

<file path=ppt/tags/tag16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10"/>
  <p:tag name="KSO_WM_SLIDE_INDEX" val="10"/>
  <p:tag name="KSO_WM_SLIDE_ITEM_CNT" val="5"/>
  <p:tag name="KSO_WM_SLIDE_LAYOUT" val="a_l"/>
  <p:tag name="KSO_WM_SLIDE_LAYOUT_CNT" val="1_1"/>
  <p:tag name="KSO_WM_SLIDE_TYPE" val="contents"/>
  <p:tag name="KSO_WM_BEAUTIFY_FLAG" val="#wm#"/>
  <p:tag name="KSO_WM_SLIDE_POSITION" val="-1*41"/>
  <p:tag name="KSO_WM_SLIDE_SIZE" val="720*387"/>
  <p:tag name="KSO_WM_DIAGRAM_GROUP_CODE" val="l1-1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8.xml><?xml version="1.0" encoding="utf-8"?>
<p:tagLst xmlns:p="http://schemas.openxmlformats.org/presentationml/2006/main">
  <p:tag name="KSO_WM_DOC_GUID" val="{de9e77fd-3039-462b-b014-6f960b576bc7}"/>
</p:tagLst>
</file>

<file path=ppt/tags/tag2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4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5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6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10"/>
  <p:tag name="KSO_WM_SLIDE_INDEX" val="10"/>
  <p:tag name="KSO_WM_SLIDE_ITEM_CNT" val="5"/>
  <p:tag name="KSO_WM_SLIDE_LAYOUT" val="a_l"/>
  <p:tag name="KSO_WM_SLIDE_LAYOUT_CNT" val="1_1"/>
  <p:tag name="KSO_WM_SLIDE_TYPE" val="contents"/>
  <p:tag name="KSO_WM_BEAUTIFY_FLAG" val="#wm#"/>
  <p:tag name="KSO_WM_SLIDE_POSITION" val="-1*41"/>
  <p:tag name="KSO_WM_SLIDE_SIZE" val="720*387"/>
  <p:tag name="KSO_WM_DIAGRAM_GROUP_CODE" val="l1-1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1216</Words>
  <Application>WPS 演示</Application>
  <PresentationFormat>全屏显示(16:9)</PresentationFormat>
  <Paragraphs>149</Paragraphs>
  <Slides>17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黑体</vt:lpstr>
      <vt:lpstr>微软雅黑</vt:lpstr>
      <vt:lpstr>Arial</vt:lpstr>
      <vt:lpstr>Times New Roman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Administrator</cp:lastModifiedBy>
  <cp:revision>2850</cp:revision>
  <dcterms:created xsi:type="dcterms:W3CDTF">2015-04-02T07:05:00Z</dcterms:created>
  <dcterms:modified xsi:type="dcterms:W3CDTF">2020-12-21T04:17:07Z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