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1197" r:id="rId3"/>
    <p:sldId id="1198" r:id="rId5"/>
    <p:sldId id="1199" r:id="rId6"/>
    <p:sldId id="1202" r:id="rId7"/>
    <p:sldId id="1203" r:id="rId8"/>
    <p:sldId id="1271" r:id="rId9"/>
    <p:sldId id="1205" r:id="rId10"/>
    <p:sldId id="1206" r:id="rId11"/>
    <p:sldId id="1207" r:id="rId12"/>
    <p:sldId id="1208" r:id="rId13"/>
    <p:sldId id="1259" r:id="rId14"/>
    <p:sldId id="1210" r:id="rId15"/>
    <p:sldId id="1211" r:id="rId16"/>
    <p:sldId id="1213" r:id="rId17"/>
    <p:sldId id="1283" r:id="rId18"/>
    <p:sldId id="1272" r:id="rId19"/>
    <p:sldId id="1216" r:id="rId20"/>
    <p:sldId id="1217" r:id="rId21"/>
    <p:sldId id="1218" r:id="rId22"/>
    <p:sldId id="1273" r:id="rId23"/>
    <p:sldId id="1274" r:id="rId24"/>
    <p:sldId id="1275" r:id="rId25"/>
    <p:sldId id="1276" r:id="rId26"/>
    <p:sldId id="1278" r:id="rId27"/>
    <p:sldId id="1277" r:id="rId28"/>
    <p:sldId id="1279" r:id="rId29"/>
    <p:sldId id="1284" r:id="rId30"/>
    <p:sldId id="1280" r:id="rId31"/>
    <p:sldId id="1282" r:id="rId32"/>
    <p:sldId id="1285" r:id="rId33"/>
    <p:sldId id="1288" r:id="rId34"/>
    <p:sldId id="1286" r:id="rId35"/>
    <p:sldId id="1251" r:id="rId36"/>
    <p:sldId id="1252" r:id="rId37"/>
    <p:sldId id="1253" r:id="rId38"/>
    <p:sldId id="1254" r:id="rId39"/>
    <p:sldId id="1255" r:id="rId40"/>
    <p:sldId id="1270" r:id="rId41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黑体" panose="02010609060101010101" pitchFamily="49" charset="-122"/>
      <p:regular r:id="rId50"/>
    </p:embeddedFont>
    <p:embeddedFont>
      <p:font typeface="幼圆" panose="02010509060101010101" pitchFamily="49" charset="-122"/>
      <p:regular r:id="rId51"/>
    </p:embeddedFont>
    <p:embeddedFont>
      <p:font typeface="华文楷体" panose="02010600040101010101" pitchFamily="2" charset="-122"/>
      <p:regular r:id="rId52"/>
    </p:embeddedFont>
    <p:embeddedFont>
      <p:font typeface="Arial Unicode MS" panose="020B0604020202020204" pitchFamily="34" charset="-122"/>
      <p:regular r:id="rId5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B5FD1"/>
    <a:srgbClr val="211813"/>
    <a:srgbClr val="53B948"/>
    <a:srgbClr val="D2F5B9"/>
    <a:srgbClr val="29A6DE"/>
    <a:srgbClr val="98D267"/>
    <a:srgbClr val="D1F5B8"/>
    <a:srgbClr val="ECAAC3"/>
    <a:srgbClr val="CBF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83" autoAdjust="0"/>
    <p:restoredTop sz="83599" autoAdjust="0"/>
  </p:normalViewPr>
  <p:slideViewPr>
    <p:cSldViewPr>
      <p:cViewPr varScale="1">
        <p:scale>
          <a:sx n="102" d="100"/>
          <a:sy n="102" d="100"/>
        </p:scale>
        <p:origin x="822" y="78"/>
      </p:cViewPr>
      <p:guideLst>
        <p:guide orient="horz" pos="2121"/>
        <p:guide pos="3868"/>
        <p:guide orient="horz" pos="1591"/>
        <p:guide pos="290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font" Target="fonts/font9.fntdata"/><Relationship Id="rId52" Type="http://schemas.openxmlformats.org/officeDocument/2006/relationships/font" Target="fonts/font8.fntdata"/><Relationship Id="rId51" Type="http://schemas.openxmlformats.org/officeDocument/2006/relationships/font" Target="fonts/font7.fntdata"/><Relationship Id="rId50" Type="http://schemas.openxmlformats.org/officeDocument/2006/relationships/font" Target="fonts/font6.fntdata"/><Relationship Id="rId5" Type="http://schemas.openxmlformats.org/officeDocument/2006/relationships/slide" Target="slides/slide2.xml"/><Relationship Id="rId49" Type="http://schemas.openxmlformats.org/officeDocument/2006/relationships/font" Target="fonts/font5.fntdata"/><Relationship Id="rId48" Type="http://schemas.openxmlformats.org/officeDocument/2006/relationships/font" Target="fonts/font4.fntdata"/><Relationship Id="rId47" Type="http://schemas.openxmlformats.org/officeDocument/2006/relationships/font" Target="fonts/font3.fntdata"/><Relationship Id="rId46" Type="http://schemas.openxmlformats.org/officeDocument/2006/relationships/font" Target="fonts/font2.fntdata"/><Relationship Id="rId45" Type="http://schemas.openxmlformats.org/officeDocument/2006/relationships/font" Target="fonts/font1.fntdata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image" Target="../media/image1.png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0">
          <a:fgClr>
            <a:srgbClr val="CBF1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  <p:pic>
        <p:nvPicPr>
          <p:cNvPr id="4098" name="Picture 2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121" y="-4843"/>
            <a:ext cx="9217121" cy="519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2.xml"/><Relationship Id="rId6" Type="http://schemas.openxmlformats.org/officeDocument/2006/relationships/slide" Target="slide19.xml"/><Relationship Id="rId5" Type="http://schemas.openxmlformats.org/officeDocument/2006/relationships/slide" Target="slide3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Administrator\AppData\Roaming\Tencent\Users\56229019\QQ\WinTemp\RichOle\7]ZZ2F3W}`EYB0WTBWLDL6H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"/>
            <a:ext cx="9180512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istrator\AppData\Roaming\Tencent\Users\56229019\QQ\WinTemp\RichOle\5HFSXN_9J$4B{AU]NMFZ4%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" y="-20538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39552" y="1563638"/>
            <a:ext cx="8295248" cy="1054135"/>
          </a:xfrm>
          <a:prstGeom prst="rect">
            <a:avLst/>
          </a:prstGeom>
          <a:solidFill>
            <a:schemeClr val="accent6">
              <a:lumMod val="20000"/>
              <a:lumOff val="80000"/>
              <a:alpha val="59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同学们，见过肥皂泡吗？吹过肥皂泡吗？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你觉得怎么样？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2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6" y="1974532"/>
            <a:ext cx="1420517" cy="1661993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婴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052305" y="1087892"/>
            <a:ext cx="1566378" cy="842531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yīng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6" y="1091268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70718"/>
              <a:gd name="adj6" fmla="val -18402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“女”的一横要长。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25236" y="2895786"/>
            <a:ext cx="1420516" cy="378042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085882" y="2778214"/>
            <a:ext cx="3618873" cy="135036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巧记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：女孩儿头顶两贝壳。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8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Administrator\AppData\Roaming\Tencent\Users\56229019\QQ\WinTemp\RichOle\~(WZN6G7G)0M]{R7GSL5Z3M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1" y="4054394"/>
            <a:ext cx="106680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9"/>
          <p:cNvSpPr txBox="1"/>
          <p:nvPr/>
        </p:nvSpPr>
        <p:spPr>
          <a:xfrm>
            <a:off x="7804119" y="1262491"/>
            <a:ext cx="615535" cy="2389379"/>
          </a:xfrm>
          <a:prstGeom prst="rect">
            <a:avLst/>
          </a:prstGeom>
          <a:noFill/>
        </p:spPr>
        <p:txBody>
          <a:bodyPr vert="eaVert" wrap="square" lIns="91431" tIns="45716" rIns="91431" bIns="45716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肥皂泡飘起来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8273" y="4243376"/>
            <a:ext cx="715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廊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strator\Documents\Tencent Files\56229019\Image\C2C\HD8D7JCRYETVR)4TL~HCQY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581" y="4054394"/>
            <a:ext cx="1099166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ocuments\Tencent Files\56229019\Image\C2C\4_7FRJ$`7M~R68P0J04S9R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530" y="4054394"/>
            <a:ext cx="1129117" cy="107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311256" y="4245563"/>
            <a:ext cx="715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娇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42693" y="4237374"/>
            <a:ext cx="715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 descr="C:\Users\Administrator\Documents\Tencent Files\56229019\Image\C2C\X($6PH@0K4]V@CQ~$_[PIT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647" y="4046680"/>
            <a:ext cx="1147509" cy="108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istrator\Documents\Tencent Files\56229019\Image\C2C\130]GUZB{6Y5OD2900SU`AX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40" y="4054394"/>
            <a:ext cx="1179831" cy="1089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" descr="C:\Users\Administrator\AppData\Roaming\Tencent\Users\56229019\QQ\WinTemp\RichOle\~(WZN6G7G)0M]{R7GSL5Z3M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152" y="4057650"/>
            <a:ext cx="106680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3589493" y="4233517"/>
            <a:ext cx="715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颤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67947" y="4235704"/>
            <a:ext cx="715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巍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918644" y="4246632"/>
            <a:ext cx="715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巅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4075475" y="267613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5474E-6 L 0.02639 -0.6743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" y="-3373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5474E-6 L 0.02639 -0.6886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" y="-344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5474E-6 L 0.04982 -0.6886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3" y="-3444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47328E-6 L 0.04982 -0.6889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3" y="-344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66821E-7 L 0.0441 -0.6450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5" y="-3225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66821E-7 L 0.05121 -0.6731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-336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97714E-6 L 0.04722 -0.7145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" y="-3574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04912E-6 L 0.04479 -0.6864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-34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7328E-6 L 0.04982 -0.6746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3" y="-3373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9.05159E-7 L 0.05764 -0.6728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" y="-3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38801E-6 L 0.071 -0.6889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-3444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4013E-6 L 0.05764 -0.675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" y="-337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8" grpId="0"/>
      <p:bldP spid="33" grpId="0"/>
      <p:bldP spid="34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7" y="641907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0880" y="1491630"/>
            <a:ext cx="4051120" cy="1384986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颤巍巍：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震颤而动作不准确的样子。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本文指肥皂泡在空中的形态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4428" y="3075806"/>
            <a:ext cx="4091588" cy="1126454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lIns="91431" tIns="45716" rIns="91431" bIns="4571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这位老奶奶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颤巍巍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地走路，好像要倒了似的。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9" name="Picture 1" descr="C:\Users\Administrator\AppData\Roaming\Tencent\Users\56229019\QQ\WinTemp\RichOle\QTH1XD7~~3Y%U[3$`_$]76K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1500578"/>
            <a:ext cx="3378899" cy="264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6546" y="1097088"/>
            <a:ext cx="3853405" cy="107721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山巅：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山顶、顶峰的意思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325" y="2571750"/>
            <a:ext cx="4141659" cy="1077210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登上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山巅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，才能看得更远。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3" name="Picture 1" descr="C:\Users\Administrator\AppData\Roaming\Tencent\Users\56229019\QQ\WinTemp\RichOle\FI)98D_]C$R_A1(MQ7X5IAK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074467"/>
            <a:ext cx="3826616" cy="257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584587" y="2841781"/>
            <a:ext cx="7911686" cy="72072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1" tIns="45716" rIns="91431" bIns="45716" anchor="ctr"/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吹肥皂泡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欣赏肥皂泡的样子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感受肥皂泡的乐趣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462651" y="1150531"/>
            <a:ext cx="8213805" cy="1133187"/>
          </a:xfrm>
          <a:prstGeom prst="rect">
            <a:avLst/>
          </a:prstGeom>
          <a:noFill/>
        </p:spPr>
        <p:txBody>
          <a:bodyPr wrap="square" lIns="91431" tIns="45716" rIns="91431" bIns="45716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自由朗读课文，围绕“肥皂泡”，写了哪几个方面的内容？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9"/>
            <a:ext cx="2147372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6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99542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读完课文，说说作者对肥皂泡的感情的是怎样的？从文中找找。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3321" y="1977683"/>
            <a:ext cx="7107844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小的时候，游戏的种类很多，其中我最爱玩的是吹肥皂泡。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3355084"/>
            <a:ext cx="7128792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目送着她们，我心里充满了快乐、骄傲与希望。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4"/>
          <p:cNvSpPr txBox="1"/>
          <p:nvPr/>
        </p:nvSpPr>
        <p:spPr>
          <a:xfrm>
            <a:off x="624428" y="411511"/>
            <a:ext cx="2003356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9703" y="1990079"/>
            <a:ext cx="1887768" cy="623240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希望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1480" y="1039629"/>
            <a:ext cx="7399785" cy="30392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一、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看拼音，写汉字。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 w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    y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ɡ é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r    f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ē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yu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（      ）</a:t>
            </a:r>
            <a:endParaRPr lang="en-US" altLang="zh-CN" sz="3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300" dirty="0"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 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í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chu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n    y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 t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ó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u </a:t>
            </a:r>
            <a:endParaRPr lang="en-US" altLang="zh-CN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endParaRPr lang="zh-CN" altLang="zh-CN" sz="3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7488" y="1973930"/>
            <a:ext cx="1887768" cy="623240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婴儿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59703" y="3461023"/>
            <a:ext cx="1887768" cy="623240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一串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29672" y="3460678"/>
            <a:ext cx="1458352" cy="623240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仰头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52724" y="1973929"/>
            <a:ext cx="1887768" cy="623240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飞越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/>
      <p:bldP spid="15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17071" y="1744916"/>
            <a:ext cx="962429" cy="561684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慢慢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1673245"/>
            <a:ext cx="7939916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地吹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地提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地扇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的肥皂泡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81931" y="1779234"/>
            <a:ext cx="962429" cy="561684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5153" y="2499314"/>
            <a:ext cx="962429" cy="561684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83846" y="2499314"/>
            <a:ext cx="1786372" cy="561684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轻清翠丽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0536" y="411510"/>
            <a:ext cx="523412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二、在括号里填上适当的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词语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4714699" y="4079738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070" y="4129174"/>
            <a:ext cx="351070" cy="3801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6228028" y="4063150"/>
            <a:ext cx="335134" cy="47233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9552" y="1347614"/>
            <a:ext cx="7605914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课文主要写了（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  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）肥皂泡、（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  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）肥皂泡和（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  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）肥皂泡，其中重点写的是（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  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）肥皂泡和（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  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）肥皂泡。</a:t>
            </a:r>
            <a:endParaRPr lang="zh-CN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46692" y="1454807"/>
            <a:ext cx="524477" cy="530907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93741" y="1485645"/>
            <a:ext cx="524477" cy="530907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00152" y="2155531"/>
            <a:ext cx="524477" cy="530907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3061" y="2778925"/>
            <a:ext cx="524477" cy="530907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80271" y="2778925"/>
            <a:ext cx="524477" cy="530907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7893" y="411510"/>
            <a:ext cx="415209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三、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根据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课文内容填空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1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2256" y="1691733"/>
            <a:ext cx="7632849" cy="2488365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上节课我们学习了生字，了解了课文的大概内容，</a:t>
            </a:r>
            <a:r>
              <a:rPr lang="zh-CN" altLang="zh-CN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这节课，我们就来继续看看作者是怎样写做泡泡、吹泡泡的、扇泡泡的。</a:t>
            </a:r>
            <a:endParaRPr lang="zh-CN" altLang="zh-CN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8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吹气泡.swf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2" y="110687"/>
            <a:ext cx="1976120" cy="2743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l"/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  <a:sym typeface="+mn-ea"/>
              </a:rPr>
              <a:t>部编版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 语文  三年级  下册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8" y="4238671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8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hlinkClick r:id="rId5" action="ppaction://hlinksldjump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hlinkClick r:id="rId6" action="ppaction://hlinksldjump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269850" y="1275607"/>
            <a:ext cx="5022874" cy="85407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73" tIns="34286" rIns="68573" bIns="34286" rtlCol="0">
            <a:spAutoFit/>
          </a:bodyPr>
          <a:lstStyle/>
          <a:p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20  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肥皂泡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699792" y="1367077"/>
            <a:ext cx="5202991" cy="161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小声细读第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2-3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自然段，说一说冰心童年时是如何玩“吹肥皂泡”游戏的？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624429" y="411511"/>
            <a:ext cx="1931348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635646"/>
            <a:ext cx="1368152" cy="19606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Administrator\AppData\Roaming\Tencent\Users\56229019\QQ\WinTemp\RichOle\~SNCP[5[%WWW73SSGBM0AVL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8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061153" y="250694"/>
            <a:ext cx="7237746" cy="4639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/>
          <a:p>
            <a:pPr algn="just"/>
            <a:r>
              <a:rPr lang="zh-CN" altLang="en-US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方法是把用剩的碎肥皂放在一只小木碗里，加上点儿水，和弄和弄，使它溶化。然后用一支竹笔套管，蘸上那黏稠的肥皂水，慢慢地吹起，吹起一个轻圆的网球大小的泡儿，再轻轻地一提，那轻圆的球儿，便从管上落了下来，轻悠悠地在空中飘游。若用扇子在下面轻轻地扇送，有时它能飞得很高很高。 </a:t>
            </a:r>
            <a:endParaRPr lang="zh-CN" altLang="en-US" sz="3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77205" y="1414034"/>
            <a:ext cx="6751629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方法是把用剩的碎肥皂放在一只小木碗里，加上点儿水，和弄和弄，使它溶化。</a:t>
            </a:r>
            <a:endParaRPr lang="zh-CN" altLang="en-US" sz="3000" dirty="0"/>
          </a:p>
        </p:txBody>
      </p:sp>
      <p:sp>
        <p:nvSpPr>
          <p:cNvPr id="5" name="椭圆 4"/>
          <p:cNvSpPr/>
          <p:nvPr/>
        </p:nvSpPr>
        <p:spPr>
          <a:xfrm>
            <a:off x="5112130" y="1869672"/>
            <a:ext cx="1620391" cy="54006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云形标注 5"/>
          <p:cNvSpPr/>
          <p:nvPr/>
        </p:nvSpPr>
        <p:spPr>
          <a:xfrm>
            <a:off x="5112130" y="141619"/>
            <a:ext cx="2700652" cy="1069762"/>
          </a:xfrm>
          <a:prstGeom prst="cloudCallout">
            <a:avLst>
              <a:gd name="adj1" fmla="val -20833"/>
              <a:gd name="adj2" fmla="val 10195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可以换成别的词吗？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971600" y="3003798"/>
            <a:ext cx="5976664" cy="1656184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和弄和弄是搅拌的意思，可以换成“搅和搅和”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586102" y="2793054"/>
            <a:ext cx="1107267" cy="37804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4509760" y="1752270"/>
            <a:ext cx="1242300" cy="37804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065822" y="1253883"/>
            <a:ext cx="1080120" cy="37804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46792" y="555526"/>
            <a:ext cx="6697616" cy="32268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然后用一支竹笔套管，蘸上那黏稠的肥皂水，慢慢地吹起，吹起一个轻圆的网球大小的泡儿，再轻轻地一提，那轻圆的球儿，便从管上落了下来，轻悠悠地在空中飘游。若用扇子在下面轻轻地扇送，有时它能飞得很高很高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946142" y="555526"/>
            <a:ext cx="504056" cy="6263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171294" y="1037859"/>
            <a:ext cx="504056" cy="6263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46142" y="1570829"/>
            <a:ext cx="504056" cy="6263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93368" y="2668900"/>
            <a:ext cx="485063" cy="6263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905582" y="3918179"/>
            <a:ext cx="6480720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作者通过“蘸、吹、提、扇”这四个动词，将吹泡泡的过程详细具体的写了出来，给人一种身临其境的感觉，非常好。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H="1">
            <a:off x="5130910" y="3295249"/>
            <a:ext cx="1562459" cy="62293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01526" y="817906"/>
            <a:ext cx="1008112" cy="286232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这三个词却将“我”吹泡泡时小心翼翼的样子逼真的写了出来。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flipH="1">
            <a:off x="1409638" y="1664208"/>
            <a:ext cx="1944216" cy="741803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  <p:bldP spid="7" grpId="0" animBg="1"/>
      <p:bldP spid="8" grpId="0" animBg="1"/>
      <p:bldP spid="9" grpId="0" animBg="1"/>
      <p:bldP spid="10" grpId="0" animBg="1"/>
      <p:bldP spid="6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30513" y="326188"/>
            <a:ext cx="5131071" cy="58432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肥皂泡：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5" name="Picture 1" descr="C:\Users\Administrator\AppData\Roaming\Tencent\Users\56229019\QQ\WinTemp\RichOle\1QD7)XHFL@R`H2224F4VW}H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79" y="1059582"/>
            <a:ext cx="3402820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Administrator\AppData\Roaming\Tencent\Users\56229019\QQ\WinTemp\RichOle\IG7[3UJ51$0]G5BSA]K@CO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595" y="1089209"/>
            <a:ext cx="3402821" cy="1923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istrator\AppData\Roaming\Tencent\Users\56229019\QQ\WinTemp\RichOle\MX)U7V3W`UEJ3MZ}X)F0}(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146" y="3075806"/>
            <a:ext cx="5023212" cy="19645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42945" y="627534"/>
            <a:ext cx="8388058" cy="1141381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：试着用“首先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然后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接着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这样的一组词语将吹肥皂泡的游戏介绍一下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7805" y="1995686"/>
            <a:ext cx="8078338" cy="24960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首先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把用剩的碎肥皂放在一只小木碗里，加上点儿水，和弄和弄，使它溶化，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用一支竹笔套管，蘸上那黏稠的肥皂水，慢慢地吹起，吹起一个轻圆的网球大小的泡儿，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再轻轻地一提，那轻圆的球儿，便从管上落了下来，轻悠悠地在空中飘游。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576" y="2390947"/>
            <a:ext cx="7929174" cy="126092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植树时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挖一个坑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把小树苗放进坑里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埋上土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浇上水，一棵小树就种好了。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83568" y="520906"/>
            <a:ext cx="2099196" cy="561692"/>
            <a:chOff x="755576" y="411510"/>
            <a:chExt cx="2099196" cy="561692"/>
          </a:xfrm>
        </p:grpSpPr>
        <p:sp>
          <p:nvSpPr>
            <p:cNvPr id="12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小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练笔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1259632" y="1203598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参照课文，试着描述一件事情，用上表示顺序的词语。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6" y="1510720"/>
            <a:ext cx="5184576" cy="1634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朗读课文第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自然段，说说吹起来的肥皂泡是什么样子的？有什么特点？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406" y="1818484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8418" y="1275607"/>
            <a:ext cx="7183733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这肥皂泡，吹起来很美丽，五色的浮光，在那轻清透明的球面上乱转。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4896078" y="249492"/>
            <a:ext cx="2484599" cy="972108"/>
          </a:xfrm>
          <a:prstGeom prst="cloudCallout">
            <a:avLst>
              <a:gd name="adj1" fmla="val -103084"/>
              <a:gd name="adj2" fmla="val 9234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为什么说是五色的浮光？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33760" y="2715766"/>
            <a:ext cx="7615837" cy="16201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当太阳光照射到泡泡上时发生了折射、反射，折射光和反射的光在泡泡表面发生了衍射。使各种光分离出来，我们就看到了彩虹，彩虹的颜色是七色：赤橙黄绿青蓝紫。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6876256" y="3651870"/>
            <a:ext cx="1143000" cy="1033272"/>
          </a:xfrm>
          <a:prstGeom prst="horizontalScroll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40021" y="1213785"/>
            <a:ext cx="7903392" cy="2146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吹起来的肥皂泡很美丽，五色的浮光在那轻清透明的球面上乱转。若是扇得好，一个大球，会分裂成两三个玲珑娇软的小球，四散分飞。有时吹得太大了，扇得太急了，这脆弱的球，会扯成长圆的形式，颤巍巍的光影凌乱。 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364088" y="220859"/>
            <a:ext cx="2484599" cy="972108"/>
          </a:xfrm>
          <a:prstGeom prst="cloudCallout">
            <a:avLst>
              <a:gd name="adj1" fmla="val -104996"/>
              <a:gd name="adj2" fmla="val 5569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从哪些方面写了肥皂泡？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29048" y="3591693"/>
            <a:ext cx="8155968" cy="130231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颜色美丽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——“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五色的浮光”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形状美丽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——“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大球”、“小球”、“薄球”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形态美丽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——“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轻清透明”、“玲珑娇软”、“颤巍巍”。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1059582"/>
            <a:ext cx="5904656" cy="3323978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zh-CN" sz="30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冰心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1900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1999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）：现、当代女</a:t>
            </a:r>
            <a:r>
              <a:rPr lang="en-US" altLang="zh-CN" sz="3000" dirty="0" err="1">
                <a:latin typeface="楷体" panose="02010609060101010101" pitchFamily="49" charset="-122"/>
                <a:ea typeface="楷体" panose="02010609060101010101" pitchFamily="49" charset="-122"/>
              </a:rPr>
              <a:t>作家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，儿童文学作家。</a:t>
            </a:r>
            <a:r>
              <a:rPr lang="en-US" altLang="zh-CN" sz="3000" dirty="0" err="1">
                <a:latin typeface="楷体" panose="02010609060101010101" pitchFamily="49" charset="-122"/>
                <a:ea typeface="楷体" panose="02010609060101010101" pitchFamily="49" charset="-122"/>
              </a:rPr>
              <a:t>原名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谢婉莹。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代表作：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作品有散文集《</a:t>
            </a:r>
            <a:r>
              <a:rPr lang="en-US" altLang="zh-CN" sz="3000" dirty="0" err="1">
                <a:latin typeface="楷体" panose="02010609060101010101" pitchFamily="49" charset="-122"/>
                <a:ea typeface="楷体" panose="02010609060101010101" pitchFamily="49" charset="-122"/>
              </a:rPr>
              <a:t>归来以后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》、《</a:t>
            </a:r>
            <a:r>
              <a:rPr lang="en-US" altLang="zh-CN" sz="3000" dirty="0" err="1">
                <a:latin typeface="楷体" panose="02010609060101010101" pitchFamily="49" charset="-122"/>
                <a:ea typeface="楷体" panose="02010609060101010101" pitchFamily="49" charset="-122"/>
              </a:rPr>
              <a:t>再寄小读者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》、《我们把春天吵醒了》、《</a:t>
            </a:r>
            <a:r>
              <a:rPr lang="en-US" altLang="zh-CN" sz="3000" dirty="0" err="1">
                <a:latin typeface="楷体" panose="02010609060101010101" pitchFamily="49" charset="-122"/>
                <a:ea typeface="楷体" panose="02010609060101010101" pitchFamily="49" charset="-122"/>
              </a:rPr>
              <a:t>樱花赞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》、《</a:t>
            </a:r>
            <a:r>
              <a:rPr lang="en-US" altLang="zh-CN" sz="3000" dirty="0" err="1">
                <a:latin typeface="楷体" panose="02010609060101010101" pitchFamily="49" charset="-122"/>
                <a:ea typeface="楷体" panose="02010609060101010101" pitchFamily="49" charset="-122"/>
              </a:rPr>
              <a:t>拾穗小札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》等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50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3073" name="Picture 1" descr="C:\Users\Administrator\AppData\Roaming\Tencent\Users\56229019\QQ\WinTemp\RichOle\Y)K}(B1WW6BOV$0(51_NHM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00" y="1281411"/>
            <a:ext cx="216024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1536055"/>
            <a:ext cx="5472608" cy="1634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自读课文最后一自然段，看看作者将肥皂泡比喻成了什么？体现了怎样的感情？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406" y="1818484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37551"/>
            <a:ext cx="817341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那一个个轻清脆丽的小球，像一串美丽的梦，是我们自己小心地轻轻吹起的，吹了起来，又轻轻地飞起，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是那么圆满，那么自由，那么透明，那么美丽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。借着扇子的轻风，把她们一个个送上天去送过海去。到天上，轻轻的挨着明月，渡过天河跟着夕阳西去。或者轻悠悠地飘过大海，飞跃山巅，又低低地落下，落到一个熟睡的婴儿的头发上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目送着她们，我心里充满了快乐、骄傲与希望。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187624" y="1131590"/>
            <a:ext cx="568863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115616" y="3867894"/>
            <a:ext cx="424847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67544" y="4155926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你感受到作者怎样的情感？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1419622"/>
            <a:ext cx="813690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最后一自然段中，作者将肥皂泡比作“一串美丽的梦”， 飞上蓝天，飞越大海，挨着明月，落到一个熟睡中的婴儿的头发上。作为“我”心理充满了快乐、骄傲和希望。这一段表达了作者对美好生活的向往之情。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581948"/>
            <a:ext cx="1404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感受到：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30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73" tIns="34286" rIns="68573" bIns="34286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1"/>
            <a:ext cx="2219380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9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028234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/>
            <a:r>
              <a:rPr lang="zh-CN" altLang="zh-CN" dirty="0"/>
              <a:t>童年的水墨画</a:t>
            </a:r>
            <a:endParaRPr lang="zh-CN" alt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29103"/>
            <a:ext cx="138564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5" name="右大括号 14"/>
          <p:cNvSpPr/>
          <p:nvPr/>
        </p:nvSpPr>
        <p:spPr>
          <a:xfrm flipH="1">
            <a:off x="1557477" y="1423011"/>
            <a:ext cx="353282" cy="215791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 rot="10800000" flipV="1">
            <a:off x="1712192" y="2635489"/>
            <a:ext cx="4999241" cy="80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扇肥皂泡：连接词：然后 再 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    五色浮光 轻清透明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rot="10800000" flipV="1">
            <a:off x="1148532" y="2000700"/>
            <a:ext cx="480546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肥皂泡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87225" y="1461119"/>
            <a:ext cx="3697166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做肥皂泡：和弄和弄 融化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34118" y="2101625"/>
            <a:ext cx="506292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吹肥皂泡：慢慢地 轻轻一提 轻悠悠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右大括号 12"/>
          <p:cNvSpPr/>
          <p:nvPr/>
        </p:nvSpPr>
        <p:spPr>
          <a:xfrm>
            <a:off x="6617246" y="1412393"/>
            <a:ext cx="359592" cy="2157912"/>
          </a:xfrm>
          <a:prstGeom prst="rightBrace">
            <a:avLst>
              <a:gd name="adj1" fmla="val 8333"/>
              <a:gd name="adj2" fmla="val 4945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020272" y="1672704"/>
            <a:ext cx="1080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对美好生活的向往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/>
      <p:bldP spid="4" grpId="0"/>
      <p:bldP spid="5" grpId="0"/>
      <p:bldP spid="6" grpId="0"/>
      <p:bldP spid="13" grpId="0" animBg="1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4333" y="1506019"/>
            <a:ext cx="8846811" cy="1546569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这篇课文写的是</a:t>
            </a:r>
            <a:r>
              <a:rPr lang="zh-CN" altLang="en-US"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童年时</a:t>
            </a:r>
            <a:r>
              <a:rPr lang="zh-CN" altLang="en-US"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的事情，寄托了</a:t>
            </a:r>
            <a:r>
              <a:rPr lang="zh-CN" altLang="en-US"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22502" y="1654954"/>
            <a:ext cx="1609938" cy="484748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做肥皂泡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96429" y="1707654"/>
            <a:ext cx="1915731" cy="484741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pPr algn="just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冰心奶奶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14865" y="2427734"/>
            <a:ext cx="3245567" cy="484741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对童年生活的向往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2375041"/>
            <a:ext cx="1537732" cy="484741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吹肥皂泡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1"/>
            <a:ext cx="2036757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8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71600" y="1383619"/>
            <a:ext cx="7309360" cy="3060830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孩子们无忧无虑的笑声，有如一股淙淙流动的泉水，把那陶醉于生活魅力的动人的欢笑，送上了生活的祭坛。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——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高尔基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游戏是儿童最正当的行为，玩具是儿童的天使。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——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鲁  迅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9" y="411511"/>
            <a:ext cx="1931348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8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169179" y="2206825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无声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253824" y="2206824"/>
            <a:ext cx="160764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清圆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24429" y="411511"/>
            <a:ext cx="1931348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173034" y="2895786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无声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274464" y="2895786"/>
            <a:ext cx="160764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轻悠悠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2089772"/>
            <a:ext cx="7094740" cy="13460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）的浮光 （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）的小球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）地散裂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）地飘过</a:t>
            </a:r>
            <a:endParaRPr lang="zh-CN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6027" y="1059582"/>
            <a:ext cx="523412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一、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在括号里填上恰当的词语。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866795" y="1113588"/>
            <a:ext cx="594143" cy="484741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pPr algn="just"/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8983" y="411510"/>
            <a:ext cx="8263994" cy="44319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二、</a:t>
            </a:r>
            <a:r>
              <a:rPr lang="zh-CN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选一选，填空。</a:t>
            </a:r>
            <a:endParaRPr lang="zh-CN" altLang="zh-CN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）冰心奶奶小的时候最喜欢的游戏是什么？（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做小橘灯 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、赏花 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、吹肥皂泡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）吹肥皂泡的技巧：（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　　 ①慢慢地”吹 ②快速地提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　 　③使劲吹 ④ “轻轻地”提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A.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①②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B.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①④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C.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②③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90980" y="2385131"/>
            <a:ext cx="594143" cy="484741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pPr algn="just"/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6208" y="2283718"/>
            <a:ext cx="7291759" cy="13460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示例：这美丽的肥皂泡，轻轻地飞起，带着我的心愿飞向远方。</a:t>
            </a:r>
            <a:endParaRPr lang="zh-CN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2414" y="577446"/>
            <a:ext cx="7759348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三、实际生活中，你有没有吹过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肥皂泡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？有什么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新发现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试着谈一谈自己的感受。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6762014" y="1589796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娇</a:t>
            </a:r>
            <a:r>
              <a:rPr kumimoji="1"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软</a:t>
            </a:r>
            <a:endParaRPr kumimoji="1"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696418" y="1615029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87836" y="1586856"/>
            <a:ext cx="241134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廊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475656" y="3095425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脆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5958574" y="3107535"/>
            <a:ext cx="1393222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r>
              <a:rPr kumimoji="1"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巅 </a:t>
            </a:r>
            <a:endParaRPr kumimoji="1"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609487" y="3107536"/>
            <a:ext cx="1988760" cy="680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颤巍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巍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88267" y="1127257"/>
            <a:ext cx="1270171" cy="530907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láng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59041" y="1213709"/>
            <a:ext cx="857368" cy="530915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ruò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74068" y="1112765"/>
            <a:ext cx="1108978" cy="530907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jiāo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93772" y="2650167"/>
            <a:ext cx="1178880" cy="530915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báo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15195" y="2625329"/>
            <a:ext cx="2036248" cy="530915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càn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wēi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405039" y="2625329"/>
            <a:ext cx="1379976" cy="530907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yīng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10400" y="2643758"/>
            <a:ext cx="1285936" cy="530907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diān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7351798" y="3107535"/>
            <a:ext cx="1226027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婴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81512" y="168794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655012" y="1687943"/>
            <a:ext cx="657639" cy="55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7384961" y="162944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47664" y="3241257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012160" y="315624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946363" y="3183142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5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/>
          <p:cNvSpPr txBox="1"/>
          <p:nvPr/>
        </p:nvSpPr>
        <p:spPr>
          <a:xfrm>
            <a:off x="653668" y="422325"/>
            <a:ext cx="4033837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2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2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4696419" y="3183142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8" grpId="0" animBg="1"/>
      <p:bldP spid="30" grpId="0" animBg="1"/>
      <p:bldP spid="32" grpId="0" animBg="1"/>
      <p:bldP spid="37" grpId="0" animBg="1"/>
      <p:bldP spid="38" grpId="0" animBg="1"/>
      <p:bldP spid="39" grpId="0" animBg="1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2619" y="2313112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扇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123728" y="3662402"/>
            <a:ext cx="965761" cy="565532"/>
          </a:xfrm>
          <a:prstGeom prst="rect">
            <a:avLst/>
          </a:prstGeom>
          <a:solidFill>
            <a:srgbClr val="FDFEC3"/>
          </a:solidFill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扇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子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3728" y="3092983"/>
            <a:ext cx="863043" cy="500129"/>
          </a:xfrm>
          <a:prstGeom prst="rect">
            <a:avLst/>
          </a:prstGeom>
        </p:spPr>
        <p:txBody>
          <a:bodyPr wrap="none" lIns="68573" tIns="34286" rIns="68573" bIns="34286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shàn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72728" y="1996921"/>
            <a:ext cx="5883648" cy="56168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有时吹得太大了，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扇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得太急了。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8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60407" y="1492581"/>
            <a:ext cx="1111793" cy="496283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shān</a:t>
            </a:r>
            <a:endParaRPr lang="en-US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043609" y="1364531"/>
            <a:ext cx="608489" cy="1084905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皂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339753" y="1364532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廊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635897" y="136453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碗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860033" y="136453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084169" y="1364532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透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7308304" y="1364531"/>
            <a:ext cx="834658" cy="1084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娇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7308305" y="1364532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084169" y="1364532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860033" y="1358996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563889" y="1358996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339753" y="1358996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043608" y="1363787"/>
            <a:ext cx="1029991" cy="1069337"/>
            <a:chOff x="2437" y="2032"/>
            <a:chExt cx="1245" cy="1245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467545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2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61" name="文本框 64"/>
          <p:cNvSpPr txBox="1"/>
          <p:nvPr/>
        </p:nvSpPr>
        <p:spPr>
          <a:xfrm>
            <a:off x="1128064" y="3063340"/>
            <a:ext cx="608489" cy="1084905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扯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4"/>
          <p:cNvSpPr txBox="1"/>
          <p:nvPr/>
        </p:nvSpPr>
        <p:spPr>
          <a:xfrm>
            <a:off x="2424208" y="3063340"/>
            <a:ext cx="999303" cy="1084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仰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4"/>
          <p:cNvSpPr txBox="1"/>
          <p:nvPr/>
        </p:nvSpPr>
        <p:spPr>
          <a:xfrm>
            <a:off x="3720352" y="3063340"/>
            <a:ext cx="944527" cy="1084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串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4"/>
          <p:cNvSpPr txBox="1"/>
          <p:nvPr/>
        </p:nvSpPr>
        <p:spPr>
          <a:xfrm>
            <a:off x="4944488" y="3063340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越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168624" y="3063340"/>
            <a:ext cx="935477" cy="1084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婴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4"/>
          <p:cNvSpPr txBox="1"/>
          <p:nvPr/>
        </p:nvSpPr>
        <p:spPr>
          <a:xfrm>
            <a:off x="7392759" y="3063340"/>
            <a:ext cx="834658" cy="1084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0" name="组合 7"/>
          <p:cNvGrpSpPr/>
          <p:nvPr/>
        </p:nvGrpSpPr>
        <p:grpSpPr>
          <a:xfrm>
            <a:off x="7392760" y="3063340"/>
            <a:ext cx="1029163" cy="1085656"/>
            <a:chOff x="2437" y="2032"/>
            <a:chExt cx="1244" cy="1264"/>
          </a:xfrm>
        </p:grpSpPr>
        <p:sp>
          <p:nvSpPr>
            <p:cNvPr id="11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4" name="组合 7"/>
          <p:cNvGrpSpPr/>
          <p:nvPr/>
        </p:nvGrpSpPr>
        <p:grpSpPr>
          <a:xfrm>
            <a:off x="6168624" y="3063340"/>
            <a:ext cx="1029163" cy="1085656"/>
            <a:chOff x="2437" y="2032"/>
            <a:chExt cx="1244" cy="1264"/>
          </a:xfrm>
        </p:grpSpPr>
        <p:sp>
          <p:nvSpPr>
            <p:cNvPr id="11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8" name="组合 7"/>
          <p:cNvGrpSpPr/>
          <p:nvPr/>
        </p:nvGrpSpPr>
        <p:grpSpPr>
          <a:xfrm>
            <a:off x="4944488" y="3057804"/>
            <a:ext cx="1029163" cy="1085656"/>
            <a:chOff x="2437" y="2032"/>
            <a:chExt cx="1244" cy="1264"/>
          </a:xfrm>
        </p:grpSpPr>
        <p:sp>
          <p:nvSpPr>
            <p:cNvPr id="11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22" name="组合 7"/>
          <p:cNvGrpSpPr/>
          <p:nvPr/>
        </p:nvGrpSpPr>
        <p:grpSpPr>
          <a:xfrm>
            <a:off x="3648344" y="3057804"/>
            <a:ext cx="1029163" cy="1085656"/>
            <a:chOff x="2437" y="2032"/>
            <a:chExt cx="1244" cy="1264"/>
          </a:xfrm>
        </p:grpSpPr>
        <p:sp>
          <p:nvSpPr>
            <p:cNvPr id="12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26" name="组合 7"/>
          <p:cNvGrpSpPr/>
          <p:nvPr/>
        </p:nvGrpSpPr>
        <p:grpSpPr>
          <a:xfrm>
            <a:off x="2424208" y="3057804"/>
            <a:ext cx="1029163" cy="1085656"/>
            <a:chOff x="2437" y="2032"/>
            <a:chExt cx="1244" cy="1264"/>
          </a:xfrm>
        </p:grpSpPr>
        <p:sp>
          <p:nvSpPr>
            <p:cNvPr id="12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30" name="组合 7"/>
          <p:cNvGrpSpPr/>
          <p:nvPr/>
        </p:nvGrpSpPr>
        <p:grpSpPr>
          <a:xfrm>
            <a:off x="1128063" y="3062596"/>
            <a:ext cx="1029991" cy="1069337"/>
            <a:chOff x="2437" y="2032"/>
            <a:chExt cx="1245" cy="1245"/>
          </a:xfrm>
        </p:grpSpPr>
        <p:sp>
          <p:nvSpPr>
            <p:cNvPr id="13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47" y="1359214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2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90" y="1419622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59214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1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2235320" y="2427818"/>
            <a:ext cx="608489" cy="623240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683568" y="2427735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683569" y="3075808"/>
            <a:ext cx="608489" cy="623240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1491454" y="2427872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文本框 64"/>
          <p:cNvSpPr txBox="1"/>
          <p:nvPr/>
        </p:nvSpPr>
        <p:spPr>
          <a:xfrm>
            <a:off x="3632850" y="2334022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廊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1491455" y="3075808"/>
            <a:ext cx="608489" cy="623240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703633" y="1851671"/>
            <a:ext cx="1840601" cy="438574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4266468" y="2362513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444208" y="1851671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文本框 64"/>
          <p:cNvSpPr txBox="1"/>
          <p:nvPr/>
        </p:nvSpPr>
        <p:spPr>
          <a:xfrm>
            <a:off x="7563912" y="2427818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娇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文本框 64"/>
          <p:cNvSpPr txBox="1"/>
          <p:nvPr/>
        </p:nvSpPr>
        <p:spPr>
          <a:xfrm>
            <a:off x="6361509" y="3075807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6361510" y="2427818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64"/>
          <p:cNvSpPr txBox="1"/>
          <p:nvPr/>
        </p:nvSpPr>
        <p:spPr>
          <a:xfrm>
            <a:off x="7563911" y="3075807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8" y="555646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5" name="直线连接符 5"/>
          <p:cNvCxnSpPr/>
          <p:nvPr/>
        </p:nvCxnSpPr>
        <p:spPr>
          <a:xfrm>
            <a:off x="669475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621" y="228371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64"/>
          <p:cNvSpPr txBox="1"/>
          <p:nvPr/>
        </p:nvSpPr>
        <p:spPr>
          <a:xfrm>
            <a:off x="4935745" y="2362513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越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5" grpId="0"/>
      <p:bldP spid="97" grpId="0"/>
      <p:bldP spid="98" grpId="0"/>
      <p:bldP spid="99" grpId="0"/>
      <p:bldP spid="100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8" y="555646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7544" y="1275607"/>
            <a:ext cx="4104456" cy="135036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：白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七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皂    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女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乔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娇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3528" y="2931790"/>
            <a:ext cx="1763051" cy="715581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67744" y="2931790"/>
            <a:ext cx="530531" cy="807905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越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5" name="Picture 1" descr="C:\Users\Administrator\AppData\Roaming\Tencent\Users\56229019\QQ\WinTemp\RichOle\K7R7UXTK%3H@YWWT9LB]I4P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973" y="1275607"/>
            <a:ext cx="1979374" cy="133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istrator\AppData\Roaming\Tencent\Users\56229019\QQ\WinTemp\RichOle\_DE@EH@(1RQ`]6RR76S9%M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674" y="3080010"/>
            <a:ext cx="2479204" cy="607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AppData\Roaming\Tencent\Users\56229019\QQ\WinTemp\RichOle\8N%ZD]7Q28`(KX%D{O70$@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195" y="3080009"/>
            <a:ext cx="2457770" cy="56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835696" y="2448627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873532" y="2349917"/>
            <a:ext cx="1420517" cy="1661993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透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929330" y="1466653"/>
            <a:ext cx="1245290" cy="842531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tòu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32264" y="2518508"/>
            <a:ext cx="3420056" cy="1361903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巧记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：走出房门，景色秀丽。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21814" y="2647573"/>
            <a:ext cx="756182" cy="972108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212269" y="1550433"/>
            <a:ext cx="2970717" cy="75875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13690"/>
              <a:gd name="adj6" fmla="val -47591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先写“秀”，撇捺要舒展。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10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2876</Words>
  <Application>WPS 演示</Application>
  <PresentationFormat>全屏显示(16:9)</PresentationFormat>
  <Paragraphs>357</Paragraphs>
  <Slides>38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5" baseType="lpstr">
      <vt:lpstr>Arial</vt:lpstr>
      <vt:lpstr>宋体</vt:lpstr>
      <vt:lpstr>Wingdings</vt:lpstr>
      <vt:lpstr>楷体</vt:lpstr>
      <vt:lpstr>Heiti SC Light</vt:lpstr>
      <vt:lpstr>Kaiti SC</vt:lpstr>
      <vt:lpstr>Calibri</vt:lpstr>
      <vt:lpstr>黑体</vt:lpstr>
      <vt:lpstr>幼圆</vt:lpstr>
      <vt:lpstr>华文楷体</vt:lpstr>
      <vt:lpstr>汉语拼音</vt:lpstr>
      <vt:lpstr>微软雅黑</vt:lpstr>
      <vt:lpstr>Arial Unicode MS</vt:lpstr>
      <vt:lpstr>Times New Roman</vt:lpstr>
      <vt:lpstr>Arial Unicode MS</vt:lpstr>
      <vt:lpstr>Vijaya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A天道酬勤</cp:lastModifiedBy>
  <cp:revision>334</cp:revision>
  <dcterms:created xsi:type="dcterms:W3CDTF">2017-03-17T02:28:00Z</dcterms:created>
  <dcterms:modified xsi:type="dcterms:W3CDTF">2019-01-16T09:59:30Z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