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292" r:id="rId7"/>
    <p:sldId id="460" r:id="rId8"/>
    <p:sldId id="362" r:id="rId9"/>
    <p:sldId id="365" r:id="rId10"/>
    <p:sldId id="425" r:id="rId11"/>
    <p:sldId id="426" r:id="rId12"/>
    <p:sldId id="427" r:id="rId13"/>
    <p:sldId id="461" r:id="rId14"/>
    <p:sldId id="303" r:id="rId15"/>
    <p:sldId id="418" r:id="rId16"/>
    <p:sldId id="417" r:id="rId17"/>
    <p:sldId id="300" r:id="rId18"/>
    <p:sldId id="415" r:id="rId19"/>
    <p:sldId id="420" r:id="rId20"/>
    <p:sldId id="309" r:id="rId21"/>
    <p:sldId id="394" r:id="rId22"/>
    <p:sldId id="371" r:id="rId23"/>
    <p:sldId id="375" r:id="rId24"/>
    <p:sldId id="423" r:id="rId25"/>
    <p:sldId id="457" r:id="rId26"/>
    <p:sldId id="458" r:id="rId27"/>
    <p:sldId id="324" r:id="rId28"/>
    <p:sldId id="393" r:id="rId29"/>
    <p:sldId id="313" r:id="rId30"/>
    <p:sldId id="319" r:id="rId31"/>
    <p:sldId id="419" r:id="rId32"/>
    <p:sldId id="416" r:id="rId33"/>
    <p:sldId id="377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585"/>
    <a:srgbClr val="E3C185"/>
    <a:srgbClr val="F2986C"/>
    <a:srgbClr val="0000FF"/>
    <a:srgbClr val="0066FF"/>
    <a:srgbClr val="0033CC"/>
    <a:srgbClr val="0066CC"/>
    <a:srgbClr val="3333FF"/>
    <a:srgbClr val="08CDE8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96"/>
        <p:guide pos="4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2.png"/><Relationship Id="rId7" Type="http://schemas.openxmlformats.org/officeDocument/2006/relationships/image" Target="../media/image10.emf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3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3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3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347440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19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海滨小城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5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405" y="1988820"/>
            <a:ext cx="7056755" cy="369760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841303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亚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892406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组词：亚热带  亚洲  亚军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284984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yà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697886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凰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74898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组词：凤凰  凤凰树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2204864"/>
            <a:ext cx="1404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huáng</a:t>
            </a:r>
            <a:endParaRPr lang="en-US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3" name="TextBox 23"/>
          <p:cNvSpPr txBox="1">
            <a:spLocks noChangeArrowheads="1"/>
          </p:cNvSpPr>
          <p:nvPr/>
        </p:nvSpPr>
        <p:spPr bwMode="auto">
          <a:xfrm>
            <a:off x="1350611" y="4872072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榕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>
            <a:spLocks noChangeArrowheads="1"/>
          </p:cNvSpPr>
          <p:nvPr/>
        </p:nvSpPr>
        <p:spPr bwMode="auto">
          <a:xfrm>
            <a:off x="2430731" y="492317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组词：榕树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31640" y="4356393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/>
              <a:t>róng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26" grpId="0"/>
      <p:bldP spid="27" grpId="0"/>
      <p:bldP spid="28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495808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凳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4691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组词：石凳  凳子  拍桌打凳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39489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dènɡ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405" y="1988820"/>
            <a:ext cx="7056755" cy="369760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62527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逢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67638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组词：每逢  相逢  生不逢时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06896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fé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nɡ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23"/>
          <p:cNvSpPr txBox="1">
            <a:spLocks noChangeArrowheads="1"/>
          </p:cNvSpPr>
          <p:nvPr/>
        </p:nvSpPr>
        <p:spPr bwMode="auto">
          <a:xfrm>
            <a:off x="1386885" y="475684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>
            <a:spLocks noChangeArrowheads="1"/>
          </p:cNvSpPr>
          <p:nvPr/>
        </p:nvSpPr>
        <p:spPr bwMode="auto">
          <a:xfrm>
            <a:off x="2467005" y="480795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组词：除法  除夕  除暴安良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7"/>
          <p:cNvSpPr txBox="1"/>
          <p:nvPr/>
        </p:nvSpPr>
        <p:spPr>
          <a:xfrm>
            <a:off x="1367914" y="420053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chú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  <p:bldP spid="26" grpId="0"/>
      <p:bldP spid="27" grpId="0"/>
      <p:bldP spid="28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171548" y="5123840"/>
            <a:ext cx="800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浩瀚：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本义为水盛大貌，引申为广大、繁多之意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1548" y="2874789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喧闹：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声音大而热闹。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71548" y="4345940"/>
            <a:ext cx="3916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寂寞：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冷清孤单;清静。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71548" y="2185576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海滨：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指与海邻接的陆地。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71548" y="3568442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笼罩：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指广泛覆盖的样子。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542654"/>
            <a:ext cx="7572071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一到晚上，冷清的（    ）就（    ）起来了，人们在（    ）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的海边乘凉、玩耍。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08304" y="2542654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喧闹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50263" y="312727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9399" y="254231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843808" y="2485395"/>
            <a:ext cx="5411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含有量词的短语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0976" y="3501008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一片片红云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37240" y="3547773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一座座小楼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57520" y="3547774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一缕缕白云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0976" y="452025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一阵阵香味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37240" y="4520251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一张张笑脸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57520" y="4528434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一台台电脑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6643702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43125" y="980440"/>
            <a:ext cx="5662930" cy="1375410"/>
            <a:chOff x="3375" y="1544"/>
            <a:chExt cx="8918" cy="2166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喧闹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热闹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浩瀚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05" y="279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寂寞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孤单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0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整洁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493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干净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124075" y="2924810"/>
            <a:ext cx="5643880" cy="1369060"/>
            <a:chOff x="3345" y="4606"/>
            <a:chExt cx="8888" cy="2156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喧闹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冷清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70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寂寞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33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喧闹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75" y="58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浩瀚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37" y="58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渺小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39975" y="4653280"/>
            <a:ext cx="5765800" cy="922020"/>
            <a:chOff x="3685" y="7328"/>
            <a:chExt cx="9080" cy="1452"/>
          </a:xfrm>
        </p:grpSpPr>
        <p:grpSp>
          <p:nvGrpSpPr>
            <p:cNvPr id="54" name="组合 53"/>
            <p:cNvGrpSpPr/>
            <p:nvPr/>
          </p:nvGrpSpPr>
          <p:grpSpPr>
            <a:xfrm>
              <a:off x="3685" y="7328"/>
              <a:ext cx="9080" cy="1452"/>
              <a:chOff x="2910550" y="3573016"/>
              <a:chExt cx="5766098" cy="922215"/>
            </a:xfrm>
          </p:grpSpPr>
          <p:sp>
            <p:nvSpPr>
              <p:cNvPr id="55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文本框 64"/>
              <p:cNvSpPr txBox="1"/>
              <p:nvPr/>
            </p:nvSpPr>
            <p:spPr>
              <a:xfrm>
                <a:off x="2910550" y="3662359"/>
                <a:ext cx="5201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臂</a:t>
                </a:r>
                <a:endPara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文本框 65"/>
              <p:cNvSpPr txBox="1"/>
              <p:nvPr/>
            </p:nvSpPr>
            <p:spPr>
              <a:xfrm>
                <a:off x="3563888" y="3631135"/>
                <a:ext cx="14898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bei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（胳臂）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文本框 66"/>
              <p:cNvSpPr txBox="1"/>
              <p:nvPr/>
            </p:nvSpPr>
            <p:spPr>
              <a:xfrm>
                <a:off x="3565481" y="4000467"/>
                <a:ext cx="15850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bì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（臂力）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057110" y="3631135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9"/>
            <p:cNvSpPr txBox="1"/>
            <p:nvPr/>
          </p:nvSpPr>
          <p:spPr>
            <a:xfrm>
              <a:off x="7140" y="7549"/>
              <a:ext cx="56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sz="1600">
                  <a:latin typeface="楷体" panose="02010609060101010101" pitchFamily="49" charset="-122"/>
                  <a:ea typeface="楷体" panose="02010609060101010101" pitchFamily="49" charset="-122"/>
                </a:rPr>
                <a:t>你看他胳臂（bei）上的肌肉就知道他臂（bì）力一定非常惊人。</a:t>
              </a:r>
              <a:endParaRPr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43265" y="2221573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991870" y="3729170"/>
            <a:ext cx="764540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课文通过描写海滨小城的美丽、整洁，抒发作者热爱家乡、热爱祖国河山的思想感情。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://img4.duitang.com/uploads/item/201210/11/20121011203843_afVPw.thumb.600_0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68760"/>
            <a:ext cx="3456384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5.duitang.com/uploads/item/201503/07/20150307200137_5QB4v.thumb.700_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384376"/>
            <a:ext cx="9505056" cy="371703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0525" y="2852936"/>
            <a:ext cx="8641655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（1-3自然段）海滨景色的美丽。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第二部分（4-6自然段）描写小城的美丽。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381125" y="3681730"/>
            <a:ext cx="6866890" cy="23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家乡在广东，是一座海滨小城。人们走到街道尽头，就可以看见浩瀚的大海。天是蓝的，海也是蓝的。海天交界的水平线上，有棕色的机帆船和银白色的军舰来来往往。天空飞翔着白色的、灰色的海鸥，还飘着跟海鸥一样颜色的云朵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48435" y="4176395"/>
            <a:ext cx="1323365" cy="464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7390" y="1468120"/>
            <a:ext cx="6774815" cy="2557780"/>
            <a:chOff x="1114" y="2312"/>
            <a:chExt cx="10669" cy="4028"/>
          </a:xfrm>
        </p:grpSpPr>
        <p:sp>
          <p:nvSpPr>
            <p:cNvPr id="18" name="云形标注 17"/>
            <p:cNvSpPr/>
            <p:nvPr/>
          </p:nvSpPr>
          <p:spPr>
            <a:xfrm>
              <a:off x="4005" y="2325"/>
              <a:ext cx="7778" cy="2741"/>
            </a:xfrm>
            <a:prstGeom prst="cloudCallout">
              <a:avLst>
                <a:gd name="adj1" fmla="val -60092"/>
                <a:gd name="adj2" fmla="val 52882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" y="4292"/>
              <a:ext cx="1955" cy="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5209" y="2688"/>
              <a:ext cx="573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读第</a:t>
              </a: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1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自然段，小兴安岭的树给我们留下了什么印象？</a:t>
              </a:r>
              <a:endParaRPr lang="zh-CN" altLang="en-US"/>
            </a:p>
          </p:txBody>
        </p:sp>
        <p:sp>
          <p:nvSpPr>
            <p:cNvPr id="3" name="云形标注 2"/>
            <p:cNvSpPr/>
            <p:nvPr/>
          </p:nvSpPr>
          <p:spPr>
            <a:xfrm>
              <a:off x="4005" y="2312"/>
              <a:ext cx="7778" cy="2741"/>
            </a:xfrm>
            <a:prstGeom prst="cloudCallout">
              <a:avLst>
                <a:gd name="adj1" fmla="val -60092"/>
                <a:gd name="adj2" fmla="val 52882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795" y="2675"/>
              <a:ext cx="662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作者观察景物是站在什么地方观察的？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455160" y="2528570"/>
            <a:ext cx="164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小城的街头</a:t>
            </a:r>
            <a:endParaRPr 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 bldLvl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023164" y="1924318"/>
            <a:ext cx="7098011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早晨，机帆船、军舰、海鸥、云朵，都被朝阳镀上了一层金黄色。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0395" y="3028950"/>
            <a:ext cx="76219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“镀”是什么意思?为什么用“镀”?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29790" y="2473960"/>
            <a:ext cx="440690" cy="4076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8868" y="1084868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大海色彩美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4500" y="3970020"/>
            <a:ext cx="5805170" cy="2251075"/>
            <a:chOff x="4700" y="6252"/>
            <a:chExt cx="9142" cy="3545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56" y="7957"/>
              <a:ext cx="1886" cy="1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文本框 5"/>
            <p:cNvSpPr txBox="1"/>
            <p:nvPr/>
          </p:nvSpPr>
          <p:spPr>
            <a:xfrm>
              <a:off x="4700" y="6252"/>
              <a:ext cx="7287" cy="305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57150"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“镀”是使一种金属附着在另一种金属表面的化学方法。这里指海面上的景物在阳光的照射下变得金灿灿的，像镀上一层金子，形象地表现了色彩之美。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11835" y="7658"/>
              <a:ext cx="648" cy="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05064"/>
            <a:ext cx="2369951" cy="1872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31" grpId="0" bldLvl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36930" y="4530090"/>
            <a:ext cx="7846695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蓝色的大海，蓝色的天，银白色的军舰，白色的或灰色的海鸥；各种颜色各种花纹的贝壳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这一切是多么美丽、多么诱人啊！我们一起走进这具有南国风光的美丽的海滨小城来看看吧！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8ba7b07cfdf5401cb96885ca2190cacd_th.jpg8ba7b07cfdf5401cb96885ca2190cacd_th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5955" y="994410"/>
            <a:ext cx="5231130" cy="3535680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6173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05" y="6331585"/>
            <a:ext cx="720725" cy="47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9630" y="1877695"/>
            <a:ext cx="6098540" cy="1876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海边是一片沙滩，沙滩上遍地是各种颜色各种花纹的贝壳。这里的孩子见得多了，都不去理睬这些贝壳，贝壳只好寂寞地躺在那里。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8500" y="3858895"/>
            <a:ext cx="6249670" cy="1876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远处响起了汽笛声，那是出海捕鱼的船队回来了。船上满载着银光闪闪的鱼，还有青色的虾和蟹，金黄色的海螺。船队一靠岸，海滩上就喧闹起来。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29835" y="5221605"/>
            <a:ext cx="752475" cy="464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0610" y="3289300"/>
            <a:ext cx="728980" cy="464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35850" y="2444750"/>
            <a:ext cx="1097280" cy="368300"/>
          </a:xfrm>
          <a:prstGeom prst="rect">
            <a:avLst/>
          </a:prstGeom>
          <a:solidFill>
            <a:srgbClr val="EF8585"/>
          </a:solidFill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/>
              <a:t>静态描写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35850" y="4719955"/>
            <a:ext cx="1097280" cy="368300"/>
          </a:xfrm>
          <a:prstGeom prst="rect">
            <a:avLst/>
          </a:prstGeom>
          <a:solidFill>
            <a:srgbClr val="EF8585"/>
          </a:solidFill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/>
              <a:t>动态描写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48868" y="1084868"/>
            <a:ext cx="4653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海滩景色美丽、生机勃勃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75634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31" grpId="0" bldLvl="0" animBg="1"/>
      <p:bldP spid="4" grpId="0" bldLvl="0" animBg="1"/>
      <p:bldP spid="5" grpId="0" animBg="1"/>
      <p:bldP spid="9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07720" y="2067560"/>
            <a:ext cx="7457440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小城里每一个庭院都栽了很多树。有桉树、椰子树、橄榄树、凤凰树，还有别的许多亚热带树木。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1100" y="1084580"/>
            <a:ext cx="20339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小城庭院：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75634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55980" y="2990215"/>
            <a:ext cx="7099935" cy="438785"/>
            <a:chOff x="1348" y="4483"/>
            <a:chExt cx="11181" cy="69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461" y="4483"/>
              <a:ext cx="11068" cy="11"/>
            </a:xfrm>
            <a:prstGeom prst="line">
              <a:avLst/>
            </a:prstGeom>
            <a:ln w="12700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1348" y="5126"/>
              <a:ext cx="1769" cy="48"/>
            </a:xfrm>
            <a:prstGeom prst="line">
              <a:avLst/>
            </a:prstGeom>
            <a:ln w="12700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" name="直接连接符 3"/>
          <p:cNvCxnSpPr/>
          <p:nvPr/>
        </p:nvCxnSpPr>
        <p:spPr>
          <a:xfrm>
            <a:off x="5700395" y="2562225"/>
            <a:ext cx="1043940" cy="0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37425" y="2562225"/>
            <a:ext cx="762635" cy="3175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07720" y="3732530"/>
            <a:ext cx="608012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凤凰树开了花，开得那么热闹，小城好像笼罩在一片片红云中。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09590" y="3783330"/>
            <a:ext cx="728980" cy="464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279015" y="4248150"/>
            <a:ext cx="728980" cy="464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554220" y="1192530"/>
            <a:ext cx="1097280" cy="460375"/>
          </a:xfrm>
          <a:prstGeom prst="rect">
            <a:avLst/>
          </a:prstGeom>
          <a:solidFill>
            <a:srgbClr val="EF8585"/>
          </a:solidFill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树木多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81675" y="1192530"/>
            <a:ext cx="1097280" cy="460375"/>
          </a:xfrm>
          <a:prstGeom prst="rect">
            <a:avLst/>
          </a:prstGeom>
          <a:solidFill>
            <a:srgbClr val="EF8585"/>
          </a:solidFill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种类多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20560" y="1192530"/>
            <a:ext cx="487680" cy="460375"/>
          </a:xfrm>
          <a:prstGeom prst="rect">
            <a:avLst/>
          </a:prstGeom>
          <a:solidFill>
            <a:srgbClr val="EF8585"/>
          </a:solidFill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79015" y="4437380"/>
            <a:ext cx="5984875" cy="2218690"/>
            <a:chOff x="3589" y="6988"/>
            <a:chExt cx="9425" cy="3494"/>
          </a:xfrm>
        </p:grpSpPr>
        <p:grpSp>
          <p:nvGrpSpPr>
            <p:cNvPr id="21" name="组合 20"/>
            <p:cNvGrpSpPr/>
            <p:nvPr/>
          </p:nvGrpSpPr>
          <p:grpSpPr>
            <a:xfrm>
              <a:off x="11056" y="6988"/>
              <a:ext cx="1959" cy="3495"/>
              <a:chOff x="5836357" y="4560894"/>
              <a:chExt cx="1327930" cy="2056092"/>
            </a:xfrm>
          </p:grpSpPr>
          <p:pic>
            <p:nvPicPr>
              <p:cNvPr id="23" name="图片 5"/>
              <p:cNvPicPr>
                <a:picLocks noChangeAspect="1"/>
              </p:cNvPicPr>
              <p:nvPr/>
            </p:nvPicPr>
            <p:blipFill rotWithShape="1">
              <a:blip r:embed="rId6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8" name="文本框 27"/>
            <p:cNvSpPr txBox="1"/>
            <p:nvPr/>
          </p:nvSpPr>
          <p:spPr>
            <a:xfrm>
              <a:off x="3589" y="8003"/>
              <a:ext cx="7287" cy="130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57150"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凤凰花竞相开放、开得娇艳而繁茂的景象。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9" grpId="0"/>
      <p:bldP spid="11" grpId="0" bldLvl="0" animBg="1"/>
      <p:bldP spid="18" grpId="0" bldLvl="0" animBg="1"/>
      <p:bldP spid="22" grpId="0" bldLvl="0" animBg="1"/>
      <p:bldP spid="25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44550" y="1983740"/>
            <a:ext cx="787844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一棵棵榕树就像一顶顶撑开的绿绒大伞，树叶密不透风，可以遮太阳，挡风雨。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931724" y="4318129"/>
            <a:ext cx="770485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树下摆着石凳，每逢休息的日子，石凳上总是坐满了人。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对角圆角矩形 2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1100" y="1084580"/>
            <a:ext cx="37407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小城公园（更美）：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3405" y="4845050"/>
            <a:ext cx="2448560" cy="464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53915" y="4380230"/>
            <a:ext cx="836295" cy="464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23785" y="1038225"/>
            <a:ext cx="792480" cy="460375"/>
          </a:xfrm>
          <a:prstGeom prst="rect">
            <a:avLst/>
          </a:prstGeom>
          <a:solidFill>
            <a:srgbClr val="EF8585"/>
          </a:solidFill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人多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4045" y="1038225"/>
            <a:ext cx="1402080" cy="460375"/>
          </a:xfrm>
          <a:prstGeom prst="rect">
            <a:avLst/>
          </a:prstGeom>
          <a:solidFill>
            <a:srgbClr val="EF8585"/>
          </a:solidFill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树多而美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17345" y="2471420"/>
            <a:ext cx="6794500" cy="0"/>
            <a:chOff x="2547" y="3892"/>
            <a:chExt cx="10700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547" y="3892"/>
              <a:ext cx="2948" cy="0"/>
            </a:xfrm>
            <a:prstGeom prst="line">
              <a:avLst/>
            </a:prstGeom>
            <a:ln w="12700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011" y="3892"/>
              <a:ext cx="6236" cy="0"/>
            </a:xfrm>
            <a:prstGeom prst="line">
              <a:avLst/>
            </a:prstGeom>
            <a:ln w="12700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6864985" y="2958465"/>
            <a:ext cx="1536065" cy="1431925"/>
            <a:chOff x="7342" y="5559"/>
            <a:chExt cx="2419" cy="2255"/>
          </a:xfrm>
        </p:grpSpPr>
        <p:sp>
          <p:nvSpPr>
            <p:cNvPr id="29" name="爆炸形 2 28"/>
            <p:cNvSpPr/>
            <p:nvPr/>
          </p:nvSpPr>
          <p:spPr>
            <a:xfrm rot="3000000">
              <a:off x="7427" y="5480"/>
              <a:ext cx="2255" cy="2413"/>
            </a:xfrm>
            <a:prstGeom prst="irregularSeal2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342" y="6227"/>
              <a:ext cx="192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just" eaLnBrk="1" latinLnBrk="0" hangingPunct="1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  <p:bldP spid="10" grpId="0"/>
      <p:bldP spid="11" grpId="0" bldLvl="0" animBg="1"/>
      <p:bldP spid="2" grpId="0" bldLvl="0" animBg="1"/>
      <p:bldP spid="3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64540" y="2075815"/>
            <a:ext cx="787844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除了沥青的大路，都是用细沙铺成的，踩上去咯吱咯吱地响，好像踩在沙滩上一样。人们把街道打扫得十分干净，甚至连一片落叶都没有。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1100" y="1084580"/>
            <a:ext cx="37407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小城街道（也美）：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82800" y="2581910"/>
            <a:ext cx="1732280" cy="464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00595" y="3119120"/>
            <a:ext cx="836295" cy="464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94880" y="1192530"/>
            <a:ext cx="792480" cy="460375"/>
          </a:xfrm>
          <a:prstGeom prst="rect">
            <a:avLst/>
          </a:prstGeom>
          <a:solidFill>
            <a:srgbClr val="EF8585"/>
          </a:solidFill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干净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4905" y="1192530"/>
            <a:ext cx="792480" cy="460375"/>
          </a:xfrm>
          <a:prstGeom prst="rect">
            <a:avLst/>
          </a:prstGeom>
          <a:solidFill>
            <a:srgbClr val="EF8585"/>
          </a:solidFill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4405" y="3856355"/>
            <a:ext cx="6443345" cy="2353945"/>
            <a:chOff x="1503" y="6073"/>
            <a:chExt cx="10147" cy="3707"/>
          </a:xfrm>
        </p:grpSpPr>
        <p:sp>
          <p:nvSpPr>
            <p:cNvPr id="14" name="云形标注 13"/>
            <p:cNvSpPr/>
            <p:nvPr/>
          </p:nvSpPr>
          <p:spPr>
            <a:xfrm>
              <a:off x="4350" y="6073"/>
              <a:ext cx="7301" cy="3299"/>
            </a:xfrm>
            <a:prstGeom prst="cloudCallout">
              <a:avLst>
                <a:gd name="adj1" fmla="val -60628"/>
                <a:gd name="adj2" fmla="val 119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3" y="7732"/>
              <a:ext cx="1955" cy="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文本框 25"/>
            <p:cNvSpPr txBox="1"/>
            <p:nvPr/>
          </p:nvSpPr>
          <p:spPr>
            <a:xfrm>
              <a:off x="4990" y="6384"/>
              <a:ext cx="6498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能听见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咯吱咯吱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”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的脚步声，说明行人稀少，街道宁静。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甚至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”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更进一步突出了小城街道干净的程度。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1" grpId="0" bldLvl="0" animBg="1"/>
      <p:bldP spid="2" grpId="0" bldLvl="0" animBg="1"/>
      <p:bldP spid="3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97255" y="2248535"/>
            <a:ext cx="78784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这座海滨小城真是又美丽又整洁。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70735" y="3185795"/>
            <a:ext cx="4880610" cy="2472690"/>
            <a:chOff x="3261" y="5017"/>
            <a:chExt cx="7686" cy="3894"/>
          </a:xfrm>
        </p:grpSpPr>
        <p:sp>
          <p:nvSpPr>
            <p:cNvPr id="14" name="云形标注 13"/>
            <p:cNvSpPr/>
            <p:nvPr/>
          </p:nvSpPr>
          <p:spPr>
            <a:xfrm>
              <a:off x="5576" y="5017"/>
              <a:ext cx="5371" cy="3299"/>
            </a:xfrm>
            <a:prstGeom prst="cloudCallout">
              <a:avLst>
                <a:gd name="adj1" fmla="val -51601"/>
                <a:gd name="adj2" fmla="val 28902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1" y="6863"/>
              <a:ext cx="1955" cy="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文本框 25"/>
            <p:cNvSpPr txBox="1"/>
            <p:nvPr/>
          </p:nvSpPr>
          <p:spPr>
            <a:xfrm>
              <a:off x="6138" y="5554"/>
              <a:ext cx="3723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总结全文，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点明中心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451100" y="1084580"/>
            <a:ext cx="45554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小城的特点：美丽整洁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44185" y="2743200"/>
            <a:ext cx="1872014" cy="0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按方位写景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553335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就是由近及远，或由远及近，由上而下，由下而上，由外到里，或由中间到四周的的顺序进行描写。本文就是按由近及远的方位顺序来写景的。好处就是主次分明，详略得当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306024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800054"/>
            <a:ext cx="7151688" cy="1568450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先确定选用哪种方位顺序，然后按顺序有重点地描写景物。注意抓住景物的不同特点来写。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522048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01040" y="3030855"/>
            <a:ext cx="613410" cy="1513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海滨小城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493520" y="1983740"/>
            <a:ext cx="183959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近：海滨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77620" y="2483485"/>
            <a:ext cx="215900" cy="235648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7" name="左大括号 46"/>
          <p:cNvSpPr/>
          <p:nvPr/>
        </p:nvSpPr>
        <p:spPr>
          <a:xfrm>
            <a:off x="3011805" y="1777365"/>
            <a:ext cx="153670" cy="132016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493520" y="4364355"/>
            <a:ext cx="183959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远：小城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 flipH="1">
            <a:off x="7444105" y="1708150"/>
            <a:ext cx="360045" cy="384937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65475" y="1334135"/>
            <a:ext cx="290957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色彩丰富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65475" y="2666365"/>
            <a:ext cx="307721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海滩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动静结合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011805" y="4119880"/>
            <a:ext cx="153670" cy="132016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165475" y="3676650"/>
            <a:ext cx="472948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庭院美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树多、叶香、花美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165475" y="5008880"/>
            <a:ext cx="414782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街道美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舒适、干净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165475" y="4411345"/>
            <a:ext cx="488950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公园美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树大、叶密、人多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894955" y="3155950"/>
            <a:ext cx="99822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整洁</a:t>
            </a:r>
            <a:endParaRPr 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 animBg="1"/>
      <p:bldP spid="3" grpId="0"/>
      <p:bldP spid="5" grpId="0"/>
      <p:bldP spid="6" grpId="0"/>
      <p:bldP spid="7" grpId="0" animBg="1"/>
      <p:bldP spid="8" grpId="0"/>
      <p:bldP spid="9" grpId="0"/>
      <p:bldP spid="10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47420" y="1835150"/>
            <a:ext cx="6659880" cy="5100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椰子树树干高大，有圆环围绕。树叶又大又长，成束长在树顶上。花呈奶白色，成串生长。果实是大而圆的硬壳果。椰子树的用途很多：小叶的中脉可用来做扫帚；果皮可造绳索或用作燃料；果壳可用来制成工艺品或器皿；果肉、果仁可供食用或用来提炼椰油；果液可作饮品；嫩芽可造椰子酒和椰糖。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491865" y="820420"/>
            <a:ext cx="205930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椰子树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49669" y="605031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sy_7094199711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B">
                  <a:alpha val="100000"/>
                </a:srgbClr>
              </a:clrFrom>
              <a:clrTo>
                <a:srgbClr val="FFFF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300" y="1194435"/>
            <a:ext cx="1547495" cy="566356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7855" y="5093335"/>
            <a:ext cx="805624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一道道光线像一把把利剑一样，透过枝叶射进了小屋里。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17220" y="1844040"/>
            <a:ext cx="75901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 ）的大海   （       ）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军舰      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一片片（     ）   一艘艘（     ）       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617855" y="3072130"/>
            <a:ext cx="8281035" cy="84137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先补充句子再仿写。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5489" y="3630136"/>
            <a:ext cx="7992888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一棵棵榕树就像一顶顶撑开的绿绒伞。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这句话把</a:t>
            </a:r>
            <a:r>
              <a:rPr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比做</a:t>
            </a:r>
            <a:r>
              <a:rPr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。我也可以写一个这样的句子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4794250" y="4132580"/>
            <a:ext cx="14465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绿绒伞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612071" y="12334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选一选，填一填。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43856" y="2274089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帆船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91874" y="2273633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71360" y="1766351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94250" y="1766570"/>
            <a:ext cx="1688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银白色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491740" y="4083685"/>
            <a:ext cx="10998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榕树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17855" y="6169660"/>
            <a:ext cx="7410450" cy="0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8" grpId="0"/>
      <p:bldP spid="15" grpId="0" build="p"/>
      <p:bldP spid="17" grpId="0"/>
      <p:bldP spid="27" grpId="0"/>
      <p:bldP spid="28" grpId="0" build="p"/>
      <p:bldP spid="36" grpId="0"/>
      <p:bldP spid="39" grpId="0"/>
      <p:bldP spid="40" grpId="0"/>
      <p:bldP spid="41" grpId="0"/>
      <p:bldP spid="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840" y="1476375"/>
            <a:ext cx="7294245" cy="89725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小城的树美、花美、环境美，你们知道这样的美是谁创造的吗？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65145" y="3034988"/>
            <a:ext cx="343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小城勤劳的人民。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6192528" y="361855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2169" y="3940819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t019790008e2b53d4bb.jpgt019790008e2b53d4b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2187642"/>
            <a:ext cx="3362819" cy="2386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683568" y="1231900"/>
            <a:ext cx="446449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海和洋的区别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</a:rPr>
              <a:t>海在洋的边缘，是大洋的附属部分。海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临近大陆，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水深比较浅，平均深度从几米到二三千米。海水的温度、盐度、颜色和透明度都受陆地影响。洋，是海洋的中心部分，是海洋的主体。大洋的水深一般在3000米以上。大洋离陆地遥远，不受陆地的影响。每个大洋都有自己独特的洋流和潮汐系统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78092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小城的人们都十分热爱自己的家乡，你热爱你的家乡吗？请大家留心观察，以“我的家乡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为开头，写一段话，介绍你的家乡，写时要抓住事物的特点。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请你结合课文介绍的内容给小城设计一条宣传语。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5139659" y="386104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biàn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860032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4949485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滨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03848" y="1653829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huī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灰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170517" y="165381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yú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渔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927757" y="390447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tǎn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731002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6782733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713002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/>
              <a:t>bīn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268760"/>
            <a:ext cx="2996952" cy="2996952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82773" y="3904474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yà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886018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4937749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亚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40994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zài</a:t>
            </a:r>
            <a:endParaRPr lang="zh-CN" altLang="en-US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67817" y="3861048"/>
            <a:ext cx="9236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zāi</a:t>
            </a:r>
            <a:endParaRPr lang="en-US" altLang="zh-CN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988190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50" name="矩形 4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>
              <a:stCxn id="50" idx="1"/>
              <a:endCxn id="5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50" idx="0"/>
              <a:endCxn id="5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Box 23"/>
          <p:cNvSpPr txBox="1">
            <a:spLocks noChangeArrowheads="1"/>
          </p:cNvSpPr>
          <p:nvPr/>
        </p:nvSpPr>
        <p:spPr bwMode="auto">
          <a:xfrm>
            <a:off x="3077643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012233" y="3833624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kào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732606" y="4606722"/>
            <a:ext cx="1511802" cy="1486306"/>
            <a:chOff x="-2214610" y="714356"/>
            <a:chExt cx="1785950" cy="1643868"/>
          </a:xfrm>
          <a:noFill/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4" name="直接连接符 73"/>
            <p:cNvCxnSpPr>
              <a:stCxn id="73" idx="1"/>
              <a:endCxn id="73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73" idx="0"/>
              <a:endCxn id="73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Box 23"/>
          <p:cNvSpPr txBox="1">
            <a:spLocks noChangeArrowheads="1"/>
          </p:cNvSpPr>
          <p:nvPr/>
        </p:nvSpPr>
        <p:spPr bwMode="auto">
          <a:xfrm>
            <a:off x="6822059" y="452484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267817" y="1628800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kào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988190" y="2401898"/>
            <a:ext cx="1511802" cy="1486306"/>
            <a:chOff x="-2214610" y="714356"/>
            <a:chExt cx="1785950" cy="1643868"/>
          </a:xfrm>
          <a:noFill/>
        </p:grpSpPr>
        <p:sp>
          <p:nvSpPr>
            <p:cNvPr id="79" name="矩形 78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0" name="直接连接符 79"/>
            <p:cNvCxnSpPr>
              <a:stCxn id="79" idx="1"/>
              <a:endCxn id="79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79" idx="0"/>
              <a:endCxn id="79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TextBox 23"/>
          <p:cNvSpPr txBox="1">
            <a:spLocks noChangeArrowheads="1"/>
          </p:cNvSpPr>
          <p:nvPr/>
        </p:nvSpPr>
        <p:spPr bwMode="auto">
          <a:xfrm>
            <a:off x="3077643" y="2320022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靠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053197" y="2051406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jié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35339" y="435019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对角圆角矩形 3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5773456" y="2840236"/>
            <a:ext cx="1622099" cy="1500276"/>
            <a:chOff x="-2214610" y="714356"/>
            <a:chExt cx="1785950" cy="1643868"/>
          </a:xfrm>
          <a:noFill/>
        </p:grpSpPr>
        <p:sp>
          <p:nvSpPr>
            <p:cNvPr id="3" name="矩形 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3" idx="1"/>
              <a:endCxn id="3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5912014" y="2782744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洁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302252" y="2074793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021158" y="2840271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2091821" y="2781553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03824" y="2067173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cǎi</a:t>
            </a:r>
            <a:endParaRPr lang="zh-CN" altLang="en-US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892128" y="2840271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3988133" y="2758395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踩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043608" y="2272804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栽：左下方是“木”，要和“载”区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洁：右上部是“士”，要和“浩”区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滨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30" y="2605405"/>
            <a:ext cx="43002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组词：海滨  滨海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bīn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鸥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组词：海鸥  鸥水相依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90432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ōu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胳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组词：胳臂  胳膊  胳膊肘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635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gē</a:t>
            </a:r>
            <a:endParaRPr lang="en-US" altLang="zh-CN" sz="3200" dirty="0" err="1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3841303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睬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3892406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组词：理睬    不理不睬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3284984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cǎi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405" y="1917065"/>
            <a:ext cx="7056755" cy="3888199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23"/>
          <p:cNvSpPr txBox="1">
            <a:spLocks noChangeArrowheads="1"/>
          </p:cNvSpPr>
          <p:nvPr/>
        </p:nvSpPr>
        <p:spPr bwMode="auto">
          <a:xfrm>
            <a:off x="1315130" y="260040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2538760" y="2651507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组词：胳臂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1"/>
          <p:cNvSpPr txBox="1"/>
          <p:nvPr/>
        </p:nvSpPr>
        <p:spPr>
          <a:xfrm>
            <a:off x="1296159" y="2044085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bei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1331640" y="494408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载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2411760" y="499518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组词：栽树  栽花  超载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312669" y="4387761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zài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  <p:bldP spid="2" grpId="0"/>
      <p:bldP spid="4" grpId="0"/>
      <p:bldP spid="5" grpId="0"/>
      <p:bldP spid="22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2595</Words>
  <Application>WPS 演示</Application>
  <PresentationFormat>全屏显示(4:3)</PresentationFormat>
  <Paragraphs>455</Paragraphs>
  <Slides>31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Arial</vt:lpstr>
      <vt:lpstr>宋体</vt:lpstr>
      <vt:lpstr>Wingdings</vt:lpstr>
      <vt:lpstr>楷体</vt:lpstr>
      <vt:lpstr>方正卡通简体</vt:lpstr>
      <vt:lpstr>黑体</vt:lpstr>
      <vt:lpstr>汉语拼音</vt:lpstr>
      <vt:lpstr>Calibri</vt:lpstr>
      <vt:lpstr>微软雅黑</vt:lpstr>
      <vt:lpstr>Arial Unicode MS</vt:lpstr>
      <vt:lpstr>Vijaya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1089</cp:revision>
  <dcterms:created xsi:type="dcterms:W3CDTF">2017-05-17T10:13:00Z</dcterms:created>
  <dcterms:modified xsi:type="dcterms:W3CDTF">2018-06-28T04:43:55Z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