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7" r:id="rId3"/>
    <p:sldId id="298" r:id="rId4"/>
    <p:sldId id="29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040000">
            <a:off x="1689735" y="2644775"/>
            <a:ext cx="8811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51201" descr="BJ_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" y="174625"/>
            <a:ext cx="11850370" cy="650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00918" y="4942840"/>
            <a:ext cx="323469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noProof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  <a:sym typeface="+mn-ea"/>
              </a:rPr>
              <a:t>徐志摩</a:t>
            </a:r>
            <a:endParaRPr lang="zh-CN" altLang="en-US" sz="6600" b="1" noProof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955" y="1183005"/>
            <a:ext cx="10347325" cy="3153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99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再别康桥</a:t>
            </a:r>
            <a:endParaRPr lang="zh-CN" altLang="en-US" sz="199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5" name="图片 69634" descr="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50165"/>
            <a:ext cx="5662930" cy="6757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69635" descr="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0" y="50165"/>
            <a:ext cx="6189345" cy="6698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9" name="矩形 69638"/>
          <p:cNvSpPr/>
          <p:nvPr/>
        </p:nvSpPr>
        <p:spPr>
          <a:xfrm>
            <a:off x="1774825" y="4829175"/>
            <a:ext cx="8640763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anchor="t">
            <a:spAutoFit/>
          </a:bodyPr>
          <a:p>
            <a:pPr fontAlgn="base"/>
            <a:r>
              <a:rPr lang="en-US" altLang="zh-CN" sz="3200" b="1" strike="noStrike" noProof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en-US" altLang="en-US" sz="3200" b="1" strike="noStrike" noProof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strike="noStrike" noProof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en-US" altLang="en-US" sz="3200" b="1" strike="noStrike" noProof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en-US" altLang="en-US" sz="3600" b="1" strike="noStrike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“我</a:t>
            </a:r>
            <a:r>
              <a:rPr lang="zh-CN" altLang="en-US" sz="3600" b="1" strike="noStrike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将</a:t>
            </a:r>
            <a:r>
              <a:rPr lang="en-US" altLang="en-US" sz="3600" b="1" strike="noStrike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在茫茫人海中寻访我唯一之灵魂伴侣。得之，我幸；不得，我命。”</a:t>
            </a:r>
            <a:endParaRPr lang="en-US" altLang="en-US" sz="3600" b="1" strike="noStrike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base"/>
            <a:r>
              <a:rPr lang="en-US" altLang="en-US" sz="3600" b="1" strike="noStrike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                                  ——徐志摩</a:t>
            </a:r>
            <a:endParaRPr lang="en-US" altLang="en-US" sz="3600" b="1" strike="noStrike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Picture 8" descr="林徽因+泰戈尔+徐志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5030" y="130810"/>
            <a:ext cx="6080760" cy="6640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Picture 7" descr="林徽因,徐志摩和泰戈尔在一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 t="21648" r="19986"/>
          <a:stretch>
            <a:fillRect/>
          </a:stretch>
        </p:blipFill>
        <p:spPr>
          <a:xfrm>
            <a:off x="184785" y="86995"/>
            <a:ext cx="5770245" cy="6684010"/>
          </a:xfrm>
        </p:spPr>
      </p:pic>
      <p:sp>
        <p:nvSpPr>
          <p:cNvPr id="71684" name="Rectangle 6"/>
          <p:cNvSpPr>
            <a:spLocks noGrp="1"/>
          </p:cNvSpPr>
          <p:nvPr>
            <p:ph type="body" sz="half" idx="4294967295"/>
          </p:nvPr>
        </p:nvSpPr>
        <p:spPr>
          <a:xfrm>
            <a:off x="2542223" y="5722938"/>
            <a:ext cx="6916737" cy="533400"/>
          </a:xfrm>
        </p:spPr>
        <p:txBody>
          <a:bodyPr wrap="square" anchor="t" anchorCtr="0">
            <a:noAutofit/>
          </a:bodyPr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defTabSz="91440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徐志摩、林徽因和泰戈尔在一起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16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68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30" name="Picture 6" descr="小曼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109855"/>
            <a:ext cx="5816600" cy="6654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Picture 8" descr="陆小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" y="94615"/>
            <a:ext cx="6151245" cy="6669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2" name="文本框 73731"/>
          <p:cNvSpPr txBox="1"/>
          <p:nvPr/>
        </p:nvSpPr>
        <p:spPr>
          <a:xfrm>
            <a:off x="5186680" y="4531360"/>
            <a:ext cx="21228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陆小曼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6" descr="徐志摩与陆小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" y="93980"/>
            <a:ext cx="11982450" cy="667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29455" y="5205095"/>
            <a:ext cx="37433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徐志摩与陆小曼</a:t>
            </a:r>
            <a:endParaRPr lang="zh-CN" altLang="en-US" sz="40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3"/>
          <p:cNvSpPr txBox="1"/>
          <p:nvPr/>
        </p:nvSpPr>
        <p:spPr>
          <a:xfrm>
            <a:off x="546100" y="1012190"/>
            <a:ext cx="1128331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600" b="1" noProof="1" dirty="0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康桥</a:t>
            </a:r>
            <a:r>
              <a:rPr lang="en-US" altLang="zh-CN" sz="3600" b="1" noProof="1" dirty="0" err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cambridge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，即剑桥，邻近 康河，以剑桥大学闻名于世。诗人曾在剑桥大学学习生活过。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1928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诗人第三次漫游欧洲。在一个明媚的夏日午后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诗人独自悄悄来到康河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徜徉于昔日的校园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在那一木一花中寻觅当年的欢声笑语和那洒落其间的青春年华。康河的水开启了诗人的性灵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唤醒了他的诗情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于是便吟成了这首传世之作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——《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再别康桥</a:t>
            </a:r>
            <a:r>
              <a:rPr lang="en-US" altLang="zh-CN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r>
              <a:rPr lang="en-US" altLang="zh-CN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</a:t>
            </a:r>
            <a:endParaRPr lang="en-US" altLang="zh-CN" sz="36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4890135" y="305435"/>
            <a:ext cx="2392680" cy="70675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走近康桥</a:t>
            </a:r>
            <a:endParaRPr lang="zh-CN" altLang="en-US" sz="40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/>
          <p:nvPr/>
        </p:nvSpPr>
        <p:spPr>
          <a:xfrm>
            <a:off x="3241675" y="206375"/>
            <a:ext cx="541401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徐志摩的 “康桥情结”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4997450" y="1003300"/>
            <a:ext cx="665099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在那里，他接受了资产阶级教育，形成以“爱、自由、美”为核心的人生观和“康桥理想”。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5364" name="Picture 5" descr="xzm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1257300"/>
            <a:ext cx="3849370" cy="531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4"/>
          <p:cNvSpPr/>
          <p:nvPr/>
        </p:nvSpPr>
        <p:spPr>
          <a:xfrm>
            <a:off x="4671695" y="2734945"/>
            <a:ext cx="6976745" cy="3879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1922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年，第一次离开剑桥，写下长诗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</a:rPr>
              <a:t>康桥，再会吧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>
              <a:solidFill>
                <a:srgbClr val="A5002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1926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年，第二次旅游英国，留下散文      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我所知道的康桥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A50021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1928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年，第三次去剑桥，告别剑桥， 留下佳作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再别康桥</a:t>
            </a:r>
            <a:r>
              <a:rPr lang="en-US" altLang="zh-CN" sz="3200" b="1">
                <a:solidFill>
                  <a:srgbClr val="A5002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》</a:t>
            </a:r>
            <a:endParaRPr lang="en-US" altLang="zh-CN" sz="3200" b="1" dirty="0">
              <a:solidFill>
                <a:srgbClr val="A50021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5362" grpId="0"/>
      <p:bldP spid="184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8" name="Picture 4" descr="剑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" y="100330"/>
            <a:ext cx="11969115" cy="6656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Picture 8" descr="皇家学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" y="0"/>
            <a:ext cx="11969115" cy="6724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剑桥俯瞰图"/>
          <p:cNvPicPr>
            <a:picLocks noGrp="1" noChangeAspect="1"/>
          </p:cNvPicPr>
          <p:nvPr>
            <p:ph type="pic" sz="half" idx="4294967295"/>
          </p:nvPr>
        </p:nvPicPr>
        <p:blipFill>
          <a:blip r:embed="rId3"/>
          <a:stretch>
            <a:fillRect/>
          </a:stretch>
        </p:blipFill>
        <p:spPr>
          <a:xfrm>
            <a:off x="95885" y="63500"/>
            <a:ext cx="11969115" cy="6693535"/>
          </a:xfrm>
        </p:spPr>
      </p:pic>
      <p:pic>
        <p:nvPicPr>
          <p:cNvPr id="47110" name="Picture 6" descr="皇家学院正面"/>
          <p:cNvPicPr>
            <a:picLocks noChangeAspect="1"/>
          </p:cNvPicPr>
          <p:nvPr/>
        </p:nvPicPr>
        <p:blipFill>
          <a:blip r:embed="rId4"/>
          <a:srcRect l="2299" t="1880"/>
          <a:stretch>
            <a:fillRect/>
          </a:stretch>
        </p:blipFill>
        <p:spPr>
          <a:xfrm>
            <a:off x="95885" y="33655"/>
            <a:ext cx="11969115" cy="6690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PH02044J"/>
          <p:cNvPicPr>
            <a:picLocks noGrp="1" noChangeAspect="1"/>
          </p:cNvPicPr>
          <p:nvPr>
            <p:ph type="pic" sz="half" idx="4294967295"/>
          </p:nvPr>
        </p:nvPicPr>
        <p:blipFill>
          <a:blip r:embed="rId1"/>
          <a:stretch>
            <a:fillRect/>
          </a:stretch>
        </p:blipFill>
        <p:spPr>
          <a:xfrm>
            <a:off x="126365" y="102235"/>
            <a:ext cx="11954510" cy="6654165"/>
          </a:xfrm>
        </p:spPr>
      </p:pic>
      <p:sp>
        <p:nvSpPr>
          <p:cNvPr id="2" name="文本框 1"/>
          <p:cNvSpPr txBox="1"/>
          <p:nvPr/>
        </p:nvSpPr>
        <p:spPr>
          <a:xfrm>
            <a:off x="877570" y="4438650"/>
            <a:ext cx="104362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40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康桥的灵性全在一条河上；康河，我敢说是全世界最秀丽的一条水。         </a:t>
            </a:r>
            <a:r>
              <a:rPr lang="en-US" altLang="zh-CN" sz="4000" b="1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—</a:t>
            </a:r>
            <a:r>
              <a:rPr lang="zh-CN" altLang="en-US" sz="4000" b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</a:rPr>
              <a:t>徐志摩</a:t>
            </a:r>
            <a:endParaRPr lang="zh-CN" altLang="en-US" sz="4000" b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林徽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045210"/>
            <a:ext cx="5758180" cy="563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6580505" y="1414780"/>
            <a:ext cx="49422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在那里，他结识了影响他生命、终生为之倾慕的一个重要女性</a:t>
            </a:r>
            <a:r>
              <a:rPr lang="zh-CN" altLang="zh-CN" sz="4000" b="1" dirty="0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林徽因。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2697163" y="215900"/>
            <a:ext cx="67951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康桥：诗人爱之梦破灭的地方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>
          <a:xfrm>
            <a:off x="2447925" y="546735"/>
            <a:ext cx="7772400" cy="576580"/>
          </a:xfrm>
        </p:spPr>
        <p:txBody>
          <a:bodyPr wrap="square" lIns="91440" tIns="45720" rIns="91440" bIns="45720" anchor="ctr" anchorCtr="0">
            <a:no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康桥：诗人自由之梦飞翔的地方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9459" name="Picture 3" descr="这是著名的剑桥大学３５所学院之一的国王学院一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" y="2162175"/>
            <a:ext cx="10908665" cy="4566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631190" y="1320165"/>
            <a:ext cx="11029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1921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年，徐志摩经狄更生介绍在皇家学院作旁听生。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347595" y="1888490"/>
            <a:ext cx="803465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90000"/>
              </a:lnSpc>
            </a:pPr>
            <a:r>
              <a:rPr lang="zh-CN" sz="4000" b="1">
                <a:solidFill>
                  <a:srgbClr val="1E1E1E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1、感受康桥柔美秀丽的风光，在诵读中体会作者对康桥的情感。2、体会诗歌中的意象美。</a:t>
            </a:r>
            <a:endParaRPr lang="zh-CN" altLang="en-US" sz="4000" b="1">
              <a:solidFill>
                <a:srgbClr val="1E1E1E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0280" y="91884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3" descr="与泰戈尔在一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1001395"/>
            <a:ext cx="6176010" cy="5652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4"/>
          <p:cNvSpPr txBox="1"/>
          <p:nvPr/>
        </p:nvSpPr>
        <p:spPr>
          <a:xfrm>
            <a:off x="6604000" y="1123950"/>
            <a:ext cx="502920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在那里，他遇到了当时伟大的诗人泰戈尔，他的诗作很大程度上都受到了这位大师的影响。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508" name="Text Box 5"/>
          <p:cNvSpPr txBox="1"/>
          <p:nvPr/>
        </p:nvSpPr>
        <p:spPr>
          <a:xfrm>
            <a:off x="324485" y="5692775"/>
            <a:ext cx="478028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 anchor="t">
            <a:spAutoFit/>
          </a:bodyPr>
          <a:p>
            <a:r>
              <a:rPr lang="zh-CN" altLang="en-US" sz="3200" b="1" noProof="1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林徽因、泰戈尔与徐志摩</a:t>
            </a:r>
            <a:endParaRPr lang="zh-CN" altLang="en-US" sz="3200" b="1" noProof="1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2533" name="矩形 5"/>
          <p:cNvSpPr/>
          <p:nvPr/>
        </p:nvSpPr>
        <p:spPr>
          <a:xfrm>
            <a:off x="2309813" y="285750"/>
            <a:ext cx="7500937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康桥：诗人美之梦蕴积的地方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1" grpId="0"/>
      <p:bldP spid="2150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1" name="Text Box 5"/>
          <p:cNvSpPr txBox="1"/>
          <p:nvPr/>
        </p:nvSpPr>
        <p:spPr>
          <a:xfrm>
            <a:off x="3584575" y="274955"/>
            <a:ext cx="799465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3600" b="1" noProof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注意诗歌的节奏、重音</a:t>
            </a:r>
            <a:r>
              <a:rPr lang="en-US" altLang="zh-CN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noProof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朗读时语调柔和、舒缓。</a:t>
            </a:r>
            <a:endParaRPr lang="en-US" altLang="zh-CN" sz="3600" b="1" noProof="1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3600" b="1" noProof="1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3600" b="1" noProof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欣赏诗歌优美的语言，感受诗人对康桥的深情。</a:t>
            </a:r>
            <a:endParaRPr lang="en-US" altLang="zh-CN" sz="3600" b="1" noProof="1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endParaRPr lang="en-US" altLang="zh-CN" sz="3600" b="1" noProof="1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3.</a:t>
            </a:r>
            <a:r>
              <a:rPr lang="zh-CN" altLang="en-US" sz="3600" b="1" noProof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朗读时力求做到抑扬顿挫身临其境、声情并茂。</a:t>
            </a:r>
            <a:endParaRPr lang="en-US" altLang="zh-CN" sz="3600" b="1" noProof="1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1265" y="1353820"/>
            <a:ext cx="1709420" cy="37846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 fontAlgn="base"/>
            <a:r>
              <a:rPr lang="zh-CN" altLang="en-US" sz="60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走诵</a:t>
            </a:r>
            <a:endParaRPr lang="zh-CN" altLang="en-US" sz="6000" b="1" strike="noStrike" noProof="1"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algn="ctr" fontAlgn="base"/>
            <a:r>
              <a:rPr lang="zh-CN" altLang="en-US" sz="60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进读</a:t>
            </a:r>
            <a:endParaRPr lang="zh-CN" altLang="en-US" sz="6000" b="1" strike="noStrike" noProof="1"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algn="ctr" fontAlgn="base"/>
            <a:r>
              <a:rPr lang="zh-CN" altLang="en-US" sz="60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康经</a:t>
            </a:r>
            <a:endParaRPr lang="zh-CN" altLang="en-US" sz="6000" b="1" strike="noStrike" noProof="1"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 algn="ctr" fontAlgn="base"/>
            <a:r>
              <a:rPr lang="zh-CN" altLang="en-US" sz="6000" b="1"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桥典</a:t>
            </a:r>
            <a:endParaRPr lang="zh-CN" altLang="en-US" sz="6000" b="1" strike="noStrike" noProof="1"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74755"/>
          <p:cNvSpPr txBox="1"/>
          <p:nvPr/>
        </p:nvSpPr>
        <p:spPr>
          <a:xfrm>
            <a:off x="5095875" y="212725"/>
            <a:ext cx="19986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正字音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78" name="Text Box 2"/>
          <p:cNvSpPr txBox="1"/>
          <p:nvPr/>
        </p:nvSpPr>
        <p:spPr>
          <a:xfrm>
            <a:off x="1365250" y="1098550"/>
            <a:ext cx="943102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4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畔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)   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荡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漾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)   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荇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)             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阴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)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碎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)   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浮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藻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)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篙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)       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漫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溯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)        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斑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斓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)              </a:t>
            </a: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笙 箫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        )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4854575" y="4859338"/>
            <a:ext cx="424180" cy="6756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9" name="Rectangle 5"/>
          <p:cNvSpPr/>
          <p:nvPr/>
        </p:nvSpPr>
        <p:spPr>
          <a:xfrm>
            <a:off x="3038475" y="1422400"/>
            <a:ext cx="1117600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pàn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0" name="Rectangle 6"/>
          <p:cNvSpPr/>
          <p:nvPr/>
        </p:nvSpPr>
        <p:spPr>
          <a:xfrm>
            <a:off x="7860030" y="1422400"/>
            <a:ext cx="1314450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yàng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1" name="Rectangle 7"/>
          <p:cNvSpPr/>
          <p:nvPr/>
        </p:nvSpPr>
        <p:spPr>
          <a:xfrm>
            <a:off x="2940050" y="2441575"/>
            <a:ext cx="1336675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xìng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2" name="Rectangle 8"/>
          <p:cNvSpPr/>
          <p:nvPr/>
        </p:nvSpPr>
        <p:spPr>
          <a:xfrm>
            <a:off x="7896225" y="2439670"/>
            <a:ext cx="1023938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yú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3" name="Rectangle 9"/>
          <p:cNvSpPr/>
          <p:nvPr/>
        </p:nvSpPr>
        <p:spPr>
          <a:xfrm>
            <a:off x="3038158" y="3514725"/>
            <a:ext cx="1008062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róu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4" name="Rectangle 10"/>
          <p:cNvSpPr/>
          <p:nvPr/>
        </p:nvSpPr>
        <p:spPr>
          <a:xfrm>
            <a:off x="7839075" y="3639185"/>
            <a:ext cx="1081088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zǎo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5" name="Rectangle 11"/>
          <p:cNvSpPr/>
          <p:nvPr/>
        </p:nvSpPr>
        <p:spPr>
          <a:xfrm>
            <a:off x="3033395" y="4714240"/>
            <a:ext cx="101282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gāo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6" name="Rectangle 12"/>
          <p:cNvSpPr/>
          <p:nvPr/>
        </p:nvSpPr>
        <p:spPr>
          <a:xfrm>
            <a:off x="7895908" y="4708843"/>
            <a:ext cx="1060450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7" name="Rectangle 13"/>
          <p:cNvSpPr/>
          <p:nvPr/>
        </p:nvSpPr>
        <p:spPr>
          <a:xfrm>
            <a:off x="2928303" y="5811838"/>
            <a:ext cx="1117600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lán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68" name="Rectangle 14"/>
          <p:cNvSpPr/>
          <p:nvPr/>
        </p:nvSpPr>
        <p:spPr>
          <a:xfrm>
            <a:off x="7651433" y="5826760"/>
            <a:ext cx="2693987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800" b="1" err="1">
                <a:solidFill>
                  <a:srgbClr val="1F1AC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shēng xiāo</a:t>
            </a:r>
            <a:endParaRPr lang="en-US" altLang="zh-CN" sz="3800" b="1" err="1">
              <a:solidFill>
                <a:srgbClr val="1F1AC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>
                                            <p:txEl>
                                              <p:charRg st="4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>
                                            <p:txEl>
                                              <p:charRg st="4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8">
                                            <p:txEl>
                                              <p:charRg st="46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8">
                                            <p:txEl>
                                              <p:charRg st="8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8">
                                            <p:txEl>
                                              <p:charRg st="89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8">
                                            <p:txEl>
                                              <p:charRg st="89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3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8">
                                            <p:txEl>
                                              <p:charRg st="13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8">
                                            <p:txEl>
                                              <p:charRg st="13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78">
                                            <p:txEl>
                                              <p:charRg st="132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82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78">
                                            <p:txEl>
                                              <p:charRg st="182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78">
                                            <p:txEl>
                                              <p:charRg st="182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78">
                                            <p:txEl>
                                              <p:charRg st="182" end="2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10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10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0" grpId="0"/>
      <p:bldP spid="74761" grpId="0"/>
      <p:bldP spid="74762" grpId="0"/>
      <p:bldP spid="74763" grpId="0"/>
      <p:bldP spid="74764" grpId="0"/>
      <p:bldP spid="74765" grpId="0"/>
      <p:bldP spid="74766" grpId="0"/>
      <p:bldP spid="74767" grpId="0"/>
      <p:bldP spid="74768" grpId="0"/>
      <p:bldP spid="235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5236" name="矩形 95235"/>
          <p:cNvSpPr/>
          <p:nvPr/>
        </p:nvSpPr>
        <p:spPr>
          <a:xfrm>
            <a:off x="2342515" y="367030"/>
            <a:ext cx="4225290" cy="6123940"/>
          </a:xfrm>
          <a:prstGeom prst="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>
            <a:spAutoFit/>
          </a:bodyPr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轻轻的我走了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正如我轻轻的来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我轻轻的招手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作别西天的云彩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那河畔的金柳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是夕阳中的新娘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波光里的艳影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在我的心头荡漾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软泥上的青荇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油油的在水底招摇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;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在康河的柔波里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我甘做一条水草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!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那榆阴下的一潭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不是清泉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是天上虹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;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5238" name="矩形 95237"/>
          <p:cNvSpPr/>
          <p:nvPr/>
        </p:nvSpPr>
        <p:spPr>
          <a:xfrm>
            <a:off x="7091680" y="367030"/>
            <a:ext cx="4217670" cy="6123940"/>
          </a:xfrm>
          <a:prstGeom prst="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>
            <a:spAutoFit/>
          </a:bodyPr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揉碎在浮藻间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沉淀着彩虹似的梦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寻梦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?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撑一支长篙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向青草更青处漫溯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满载一船星辉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在星辉斑斓里放歌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但我不能放歌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悄悄是别离的笙箫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夏虫也为我沉默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沉默是今晚的康桥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!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悄悄的我走了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正如我悄悄的来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我挥一挥衣袖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不带走一片云彩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028" y="695008"/>
            <a:ext cx="774700" cy="5112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再别康桥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徐志摩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5236" grpId="0" bldLvl="0" animBg="1"/>
      <p:bldP spid="9523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5236" name="矩形 95235"/>
          <p:cNvSpPr/>
          <p:nvPr/>
        </p:nvSpPr>
        <p:spPr>
          <a:xfrm>
            <a:off x="1558925" y="692150"/>
            <a:ext cx="4968875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轻轻的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走了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正如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轻轻的来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轻轻的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招手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作别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西天的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云彩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那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河畔的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金柳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夕阳中的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新娘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波光里的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艳影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在我的心头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荡漾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软泥上的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青荇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油油的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在水底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招摇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;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在康河的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柔波里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甘做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一条水草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!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那榆阴下的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一潭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不是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清泉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天上虹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;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6626" name="文本框 95236"/>
          <p:cNvSpPr txBox="1"/>
          <p:nvPr/>
        </p:nvSpPr>
        <p:spPr>
          <a:xfrm>
            <a:off x="2444750" y="47625"/>
            <a:ext cx="7524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朗读课文，读准节奏，读出情感。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5238" name="矩形 95237"/>
          <p:cNvSpPr/>
          <p:nvPr/>
        </p:nvSpPr>
        <p:spPr>
          <a:xfrm>
            <a:off x="6311900" y="692150"/>
            <a:ext cx="4306888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揉碎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在浮藻间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沉淀着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彩虹似的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梦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寻梦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?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撑一支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长篙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青草更青处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漫溯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满载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一船星辉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在星辉斑斓里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放歌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lvl="0" fontAlgn="base"/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但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我不能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放歌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悄悄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是别离的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笙箫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夏虫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也为我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沉默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沉默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是今晚的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康桥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!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悄悄的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我走了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正如我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悄悄的来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挥一挥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衣袖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b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不带走</a:t>
            </a:r>
            <a:r>
              <a:rPr lang="en-US" altLang="zh-CN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/</a:t>
            </a:r>
            <a:r>
              <a:rPr lang="zh-CN" altLang="en-US" sz="2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一片云彩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.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95236" grpId="0"/>
      <p:bldP spid="952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1005205" y="1388745"/>
            <a:ext cx="10603230" cy="4526280"/>
          </a:xfrm>
        </p:spPr>
        <p:txBody>
          <a:bodyPr wrap="square" lIns="91440" tIns="45720" rIns="91440" bIns="45720" anchor="t"/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、你认为这首诗主要抒发了什么感情？</a:t>
            </a:r>
            <a:endParaRPr kumimoji="0" lang="zh-CN" altLang="en-US" sz="3600" b="1" i="0" u="none" strike="noStrike" kern="1200" cap="none" spc="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3600" b="1" i="0" u="none" strike="noStrike" kern="1200" cap="none" spc="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、诗人在离别时，写了康桥哪些风光？你能概括出几幅画面？</a:t>
            </a:r>
            <a:endParaRPr kumimoji="0" lang="zh-CN" altLang="en-US" sz="3600" b="1" i="0" u="none" strike="noStrike" kern="1200" cap="none" spc="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1" i="0" u="none" strike="noStrike" kern="1200" cap="none" spc="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</a:rPr>
              <a:t>、诗人告别时，做了哪个动作？</a:t>
            </a:r>
            <a:endParaRPr kumimoji="0" lang="zh-CN" altLang="en-US" sz="3600" b="1" i="0" u="none" strike="noStrike" kern="1200" cap="none" spc="0" normalizeH="0" baseline="0" noProof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</p:txBody>
      </p:sp>
      <p:sp>
        <p:nvSpPr>
          <p:cNvPr id="26628" name="AutoShape 6">
            <a:hlinkClick r:id="rId1" action="ppaction://hlinksldjump"/>
          </p:cNvPr>
          <p:cNvSpPr/>
          <p:nvPr/>
        </p:nvSpPr>
        <p:spPr>
          <a:xfrm>
            <a:off x="9372600" y="6324600"/>
            <a:ext cx="609600" cy="30480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12056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Text Box 7"/>
          <p:cNvSpPr txBox="1"/>
          <p:nvPr/>
        </p:nvSpPr>
        <p:spPr>
          <a:xfrm>
            <a:off x="1597660" y="4149090"/>
            <a:ext cx="973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金柳图、青荇图、彩潭图、寻梦图、沉默图、作别图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4" name="Text Box 8"/>
          <p:cNvSpPr txBox="1"/>
          <p:nvPr/>
        </p:nvSpPr>
        <p:spPr>
          <a:xfrm>
            <a:off x="2105025" y="2177733"/>
            <a:ext cx="5867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对康桥的依依惜别之情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7655" name="Text Box 9"/>
          <p:cNvSpPr txBox="1"/>
          <p:nvPr/>
        </p:nvSpPr>
        <p:spPr>
          <a:xfrm>
            <a:off x="2105025" y="5623560"/>
            <a:ext cx="1320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招手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97780" y="41402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思考问题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3" grpId="0"/>
      <p:bldP spid="27655" grpId="0"/>
      <p:bldP spid="26627" grpId="0" uiExpand="1" build="p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1885" y="1079500"/>
            <a:ext cx="98545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全诗蕴涵了对康桥对母校的依依惜别之情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总体语调：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舒缓、低沉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节奏：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轻柔、和谐</a:t>
            </a:r>
            <a:endParaRPr lang="zh-CN" altLang="en-US" sz="360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7651" name="图片 76804" descr="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2833370"/>
            <a:ext cx="11570335" cy="3862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45953" y="196850"/>
            <a:ext cx="23329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诗歌解析</a:t>
            </a:r>
            <a:r>
              <a:rPr lang="zh-CN" altLang="en-US" b="1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/>
          </p:cNvSpPr>
          <p:nvPr>
            <p:ph type="title" idx="4294967295"/>
          </p:nvPr>
        </p:nvSpPr>
        <p:spPr>
          <a:xfrm>
            <a:off x="1703388" y="-100012"/>
            <a:ext cx="2971800" cy="808037"/>
          </a:xfrm>
        </p:spPr>
        <p:txBody>
          <a:bodyPr wrap="square" anchor="ctr" anchorCtr="0"/>
          <a:p>
            <a:pPr algn="l"/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6600CC"/>
              </a:solidFill>
              <a:latin typeface="宋体" panose="02010600030101010101" pitchFamily="2" charset="-122"/>
            </a:endParaRPr>
          </a:p>
        </p:txBody>
      </p:sp>
      <p:sp>
        <p:nvSpPr>
          <p:cNvPr id="76804" name="Rectangle 4"/>
          <p:cNvSpPr>
            <a:spLocks noGrp="1"/>
          </p:cNvSpPr>
          <p:nvPr>
            <p:ph idx="4294967295"/>
          </p:nvPr>
        </p:nvSpPr>
        <p:spPr>
          <a:xfrm>
            <a:off x="891858" y="390208"/>
            <a:ext cx="4595812" cy="2947987"/>
          </a:xfrm>
        </p:spPr>
        <p:txBody>
          <a:bodyPr wrap="square" anchor="t" anchorCtr="0">
            <a:normAutofit/>
          </a:bodyPr>
          <a:p>
            <a:pPr>
              <a:lnSpc>
                <a:spcPct val="450000"/>
              </a:lnSpc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7651" name="图片 76804" descr="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7615" y="67310"/>
            <a:ext cx="5586095" cy="3270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6" name="文本框 76805"/>
          <p:cNvSpPr txBox="1"/>
          <p:nvPr/>
        </p:nvSpPr>
        <p:spPr>
          <a:xfrm>
            <a:off x="288290" y="3496945"/>
            <a:ext cx="1161542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第一节最引逗我们情思的是那三个“轻轻”，使我们体会到康桥是美丽的，而这美的最集中的表现在一个“静”字。三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个“轻轻”是诗人对康桥之美的观照，即使“作别”一刻还要把这种宁静之美藏于内心，不忍打破这种宁静之美，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写诗人与康桥依依惜别，</a:t>
            </a:r>
            <a:r>
              <a:rPr lang="en-US" altLang="zh-CN" sz="3200" b="1" err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表现了诗人惜爱之情，并为全诗确定了情感基调</a:t>
            </a:r>
            <a:r>
              <a:rPr lang="en-US" altLang="zh-CN" sz="32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200" b="1" dirty="0">
              <a:solidFill>
                <a:srgbClr val="FF006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175" y="366395"/>
            <a:ext cx="4975860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①</a:t>
            </a:r>
            <a:r>
              <a:rPr lang="en-US" altLang="zh-CN" sz="3600" b="1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轻轻的我走了，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    正如我轻轻的来；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我轻轻的招手，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作别西天的云彩。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8" descr="剑桥大学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090" y="101600"/>
            <a:ext cx="6507480" cy="347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10" descr="20095181141448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258" y="247333"/>
            <a:ext cx="3325812" cy="229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77827"/>
          <p:cNvSpPr txBox="1"/>
          <p:nvPr/>
        </p:nvSpPr>
        <p:spPr>
          <a:xfrm>
            <a:off x="6400800" y="3581400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2400" dirty="0">
              <a:solidFill>
                <a:srgbClr val="12056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文本框 77828"/>
          <p:cNvSpPr txBox="1"/>
          <p:nvPr/>
        </p:nvSpPr>
        <p:spPr>
          <a:xfrm>
            <a:off x="6400800" y="685800"/>
            <a:ext cx="309880" cy="4235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endParaRPr lang="zh-CN" altLang="en-US" sz="2400" dirty="0">
              <a:solidFill>
                <a:srgbClr val="12056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393065" y="3697605"/>
            <a:ext cx="11405870" cy="3017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85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第二节写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了</a:t>
            </a:r>
            <a:r>
              <a:rPr lang="zh-CN" altLang="x-none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岸边的柳树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，表现了</a:t>
            </a:r>
            <a:r>
              <a:rPr lang="en-US" altLang="zh-CN" sz="3200" b="1" err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诗人的无限欢喜和眷恋之情。</a:t>
            </a:r>
            <a:r>
              <a:rPr lang="en-US" altLang="zh-CN" sz="3200" b="1" err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“金柳”是夕阳照射下的柳树，它镀上了妩媚的金色。金色的柳条随风摇摆，秀美婀娜，好像美艳的“新娘”，形象逼真的写出了金柳的美好姿态，又传达出诗人的无限欢喜和眷恋之情及浓烈的温柔之爱。“艳影”在诗人“心头”“荡漾”，物我合一，情景交融。谁舍得离开美丽的新娘呢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? 可见康桥在徐志摩心中的地位。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29702" name="文本框 77830"/>
          <p:cNvSpPr txBox="1"/>
          <p:nvPr/>
        </p:nvSpPr>
        <p:spPr>
          <a:xfrm>
            <a:off x="393065" y="245110"/>
            <a:ext cx="4771390" cy="31921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wrap="square" anchor="t" anchorCtr="0">
            <a:spAutoFit/>
          </a:bodyPr>
          <a:p>
            <a:pPr fontAlgn="ctr" latinLnBrk="1">
              <a:lnSpc>
                <a:spcPct val="140000"/>
              </a:lnSpc>
            </a:pPr>
            <a:r>
              <a:rPr lang="en-US" altLang="zh-CN" sz="3600" b="1" dirty="0">
                <a:solidFill>
                  <a:srgbClr val="611905"/>
                </a:solidFill>
                <a:latin typeface="华文中宋" panose="02010600040101010101" charset="-122"/>
                <a:ea typeface="华文中宋" panose="02010600040101010101" charset="-122"/>
              </a:rPr>
              <a:t>②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那河畔的金柳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ctr" latinLnBrk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是夕阳中的新娘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ctr" latinLnBrk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波光里的艳影，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fontAlgn="ctr" latinLnBrk="1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在我的心头荡漾。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dirty="0">
                <a:solidFill>
                  <a:srgbClr val="12056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solidFill>
                <a:srgbClr val="12056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charRg st="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7830">
                                            <p:txEl>
                                              <p:charRg st="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7830">
                                            <p:txEl>
                                              <p:charRg st="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1" name="文本框 78850"/>
          <p:cNvSpPr txBox="1"/>
          <p:nvPr/>
        </p:nvSpPr>
        <p:spPr>
          <a:xfrm>
            <a:off x="414020" y="3194050"/>
            <a:ext cx="113639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/>
            <a:r>
              <a:rPr lang="en-US" altLang="zh-CN" sz="2400" b="1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第三节</a:t>
            </a:r>
            <a:r>
              <a:rPr lang="zh-CN" altLang="en-US" sz="24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写了康河的水草，</a:t>
            </a:r>
            <a:r>
              <a:rPr lang="en-US" altLang="zh-CN" sz="2400" b="1" err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寄予着作者对康桥的无限留恋</a:t>
            </a:r>
            <a:r>
              <a:rPr lang="en-US" altLang="zh-CN" sz="2400" b="1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。</a:t>
            </a:r>
            <a:r>
              <a:rPr lang="zh-CN" altLang="en-US" sz="2400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青荇，是再普通不过的水草，为什么徐志摩却愿意做这样的一条水草？</a:t>
            </a:r>
            <a:endParaRPr lang="zh-CN" altLang="en-US" sz="2400" b="1" dirty="0">
              <a:solidFill>
                <a:srgbClr val="660066"/>
              </a:solidFill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pPr indent="266700"/>
            <a:r>
              <a:rPr lang="zh-CN" altLang="en-US" sz="24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在这里，软泥让人们联想到泥的细腻与光滑，很可爱，让人有亲近的愿望；而水草是油油的，让你直觉到它的生命力的旺盛；招摇一词写出了水草随微波起伏的轻盈之态。在柔波里招摇的意象，是诗人对自己在康桥幸福生活的隐喻。并有向诗人打招呼，欢迎诗人之意。“甘心”两字，表达了诗人对康河的永久恋情，愿意永远流在康河，“生于斯，长于斯，死于斯”。 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pPr indent="266700"/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本来很一般的景物为何</a:t>
            </a:r>
            <a:r>
              <a:rPr lang="en-US" altLang="zh-CN" sz="2400" b="1" err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会在诗人的眼里变得如此美好？因为这些景物上寄予着作者对康桥的无限留恋。柳草本无情，有情的是诗人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。</a:t>
            </a:r>
            <a:endParaRPr lang="en-US" altLang="zh-CN" sz="2400" b="1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0723" name="图片 7885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0" y="160020"/>
            <a:ext cx="6046470" cy="2744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4020" y="255905"/>
            <a:ext cx="5329555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914400" fontAlgn="ctr" latinLnBrk="1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611905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③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软泥上的青荇，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油油的在水底招摇；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在康河的柔波里，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2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我甘心做一条水草！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7825" y="793750"/>
            <a:ext cx="11436350" cy="5900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艾青追求诗的散文化，把现代自由体诗推向新的历史高度；以徐志摩为代表的新月派借鉴西方诗歌形式，融入中国传统格律，进行了新诗格律化的尝试。不同流派、不同风格，相互竞争，共同发展，推动了新诗的繁荣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大堰河——我的保姆》是诗人写于狱中的成名作，是献给他心目中的母亲——中国大地上勤劳善良而又命运悲苦的普通农妇的颂歌。诗中朴实真挚而强烈的感情，自有一种动人的力量。除了直接抒情，诗中还有许多叙述和描写，学习时注意体会其对情感抒发的作用。有感情地朗诵这首诗，感受现代自由体诗的特点，体会大堰河这一形象的意义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《再别康桥》是一首抒情诗，表达了作者对康桥依依惜别的深情。从形式上来说，这首诗充分体现了新月派“三美”的主张，即音乐美、绘画美和建筑美。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学习时要通过反复朗诵，体会诗的节奏韵律，感受诗句的美，看看诗人的感情与诗歌的形式是如何完美融为一体的。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可以通过比较阅读的方式，体会这两首诗艺术风格的差异，并结合相关资料，了解中国新诗不同流派的特点。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0" y="8699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5" name="文本框 79874"/>
          <p:cNvSpPr txBox="1"/>
          <p:nvPr/>
        </p:nvSpPr>
        <p:spPr>
          <a:xfrm>
            <a:off x="516255" y="3902710"/>
            <a:ext cx="11395710" cy="2527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第四节写榆树下的清潭。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这里的潭即指拜伦潭，相传拜伦曾在这里游玩。清泉倒映着天上的彩虹，五彩斑斓，多么富有诗情画意！浮藻间好像沉淀着彩虹般的梦。融情入景，将人带入了梦一般的意境中。 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1747" name="Picture 6" descr="剑桥大学拜伦潭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10910" y="233680"/>
            <a:ext cx="5791200" cy="3422650"/>
          </a:xfrm>
        </p:spPr>
      </p:pic>
      <p:sp>
        <p:nvSpPr>
          <p:cNvPr id="2" name="文本框 1"/>
          <p:cNvSpPr txBox="1"/>
          <p:nvPr/>
        </p:nvSpPr>
        <p:spPr>
          <a:xfrm>
            <a:off x="387985" y="449580"/>
            <a:ext cx="5494655" cy="33026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defTabSz="914400" fontAlgn="ctr" latinLnBrk="1">
              <a:lnSpc>
                <a:spcPct val="145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611905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④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en-US" altLang="zh-CN" sz="3600" b="1" dirty="0" err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那榆阴下的一潭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 </a:t>
            </a:r>
            <a:endParaRPr lang="en-US" altLang="zh-CN" sz="3600" b="1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45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不是清泉，是天上虹，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45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揉碎在浮藻间，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 defTabSz="914400" fontAlgn="ctr" latinLnBrk="1">
              <a:lnSpc>
                <a:spcPct val="145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沉淀着彩虹似的梦。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9875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80897"/>
          <p:cNvSpPr txBox="1"/>
          <p:nvPr/>
        </p:nvSpPr>
        <p:spPr>
          <a:xfrm>
            <a:off x="607060" y="436880"/>
            <a:ext cx="5029200" cy="30460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611905"/>
                </a:solidFill>
                <a:latin typeface="华文中宋" panose="02010600040101010101" charset="-122"/>
                <a:ea typeface="华文中宋" panose="02010600040101010101" charset="-122"/>
              </a:rPr>
              <a:t>⑤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寻梦？撑一支长篙，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向青草更青处漫溯，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满载一船星辉，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在星辉斑斓里放歌。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770" name="文本框 80898"/>
          <p:cNvSpPr txBox="1"/>
          <p:nvPr/>
        </p:nvSpPr>
        <p:spPr>
          <a:xfrm>
            <a:off x="2133600" y="3200400"/>
            <a:ext cx="4419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solidFill>
                <a:srgbClr val="12056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452755" y="3867150"/>
            <a:ext cx="11449685" cy="2797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第五节，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诗人迷恋的感情达到了高潮。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在流连忘返的观景过程中，诗人似乎已经忘了他即将要离别康桥。想象自己撑着一杆长篙泛舟到青草更青处去寻找那“彩虹”似的梦。到晚上归来时，水波与星光交相辉映，诗人情不自禁的想要“放歌”，快乐的情绪达到顶点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2772" name="Picture 5" descr="康桥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26125" y="182880"/>
            <a:ext cx="6076315" cy="355473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69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69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6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6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6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69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69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769">
                                            <p:txEl>
                                              <p:charRg st="43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81921"/>
          <p:cNvSpPr>
            <a:spLocks noGrp="1"/>
          </p:cNvSpPr>
          <p:nvPr>
            <p:ph type="body" sz="half" idx="1"/>
          </p:nvPr>
        </p:nvSpPr>
        <p:spPr>
          <a:xfrm>
            <a:off x="615315" y="214630"/>
            <a:ext cx="5269230" cy="248793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anchor="t" anchorCtr="0">
            <a:noAutofit/>
          </a:bodyPr>
          <a:p>
            <a:pPr defTabSz="914400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611905"/>
                </a:solidFill>
                <a:latin typeface="华文中宋" panose="02010600040101010101" charset="-122"/>
                <a:ea typeface="华文中宋" panose="02010600040101010101" charset="-122"/>
              </a:rPr>
              <a:t>⑥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但我不能放歌，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defTabSz="914400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悄悄是别离的笙箫；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defTabSz="914400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夏虫也为我沉默，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defTabSz="914400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   </a:t>
            </a:r>
            <a:r>
              <a:rPr lang="en-US" altLang="zh-CN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沉默是今晚的康桥！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1923" name="文本框 81922"/>
          <p:cNvSpPr txBox="1"/>
          <p:nvPr/>
        </p:nvSpPr>
        <p:spPr>
          <a:xfrm>
            <a:off x="368300" y="2790825"/>
            <a:ext cx="114560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0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第六节，</a:t>
            </a:r>
            <a:r>
              <a:rPr lang="zh-CN" altLang="en-US" sz="28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乐极生悲，诗人由幻想回到现实。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想到今晚就要和康桥离别，不禁别情缕缕，离愁重重，情绪顿时低落下来。于是不能“放歌“，只能“悄悄”吹起离别伤感的笙萧，在沉默中体味别离的惆怅。连夏虫好像也体会到了离别之情，也为他保持沉默。“沉默是今晚的康桥”，往日欢愉的康桥也无语了，一切都为诗人的离去归于寂然，将诗人的离愁推到了极点。真是此时无声胜有声，无言胜过千万语呀！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怎样理解“悄悄是别离的笙箫”？悄悄无声，笙箫有声，这是一对矛盾，但在作者这里却达成了统一。诗人内心一定翻滚如大海，但是离别愁绪压倒了一切，所以笙箫的离别曲只能在心中回荡。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sym typeface="宋体" panose="02010600030101010101" pitchFamily="2" charset="-122"/>
            </a:endParaRPr>
          </a:p>
        </p:txBody>
      </p:sp>
      <p:pic>
        <p:nvPicPr>
          <p:cNvPr id="33795" name="Picture 13" descr="徐志摩02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61075" y="214630"/>
            <a:ext cx="5762625" cy="2342515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charRg st="1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3">
                                            <p:txEl>
                                              <p:charRg st="1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3">
                                            <p:txEl>
                                              <p:charRg st="1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3">
                                            <p:txEl>
                                              <p:charRg st="11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3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3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3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3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3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793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83970" descr="kamgqiao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1840" y="182245"/>
            <a:ext cx="5960110" cy="267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0085" y="327660"/>
            <a:ext cx="5017770" cy="2527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660066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⑦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悄悄的我走了，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正如我悄悄的来；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我挥一挥衣袖， 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      不带走一片云彩。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905" y="3060065"/>
            <a:ext cx="1142619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第七节，</a:t>
            </a:r>
            <a:r>
              <a:rPr lang="zh-CN" altLang="en-US" sz="3200" b="1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与开头呼应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诗人是那样不舍得离去。云彩本是不能带走的，诗人却用夸张的手法强调说“不带走一片云彩”，加上两个“悄悄”表露诗人不愿掠动心爱的康桥一片温柔情意，不忍心让康桥与我一同伤感。这一节不是对第一节的简单重复，而是更加深情，更加眷恋。至此，将诗人对康桥“浓得化不开”的感情于“沉默”、“悄悄”、“轻轻”中表现了出来，同时排出了“伤离别”的沉重感，增加了飘逸之感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6563" name="Text Box 3"/>
          <p:cNvSpPr txBox="1"/>
          <p:nvPr/>
        </p:nvSpPr>
        <p:spPr>
          <a:xfrm>
            <a:off x="2236788" y="5486400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难舍难分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2590800" y="4467225"/>
            <a:ext cx="2622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欢喜和眷恋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3251200" y="3422650"/>
            <a:ext cx="33099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更加欢喜和眷恋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3890963" y="2154238"/>
            <a:ext cx="38131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对康桥永久的眷恋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7" name="Text Box 7"/>
          <p:cNvSpPr txBox="1"/>
          <p:nvPr/>
        </p:nvSpPr>
        <p:spPr>
          <a:xfrm>
            <a:off x="5979795" y="718820"/>
            <a:ext cx="29527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感情达到高潮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8" name="Text Box 8"/>
          <p:cNvSpPr txBox="1"/>
          <p:nvPr/>
        </p:nvSpPr>
        <p:spPr>
          <a:xfrm>
            <a:off x="8229283" y="2471420"/>
            <a:ext cx="211931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1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6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情绪低落     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1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  静思默想</a:t>
            </a:r>
            <a:endParaRPr lang="zh-CN" altLang="en-US" sz="24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9092883" y="5055235"/>
            <a:ext cx="2117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7</a:t>
            </a:r>
            <a:r>
              <a:rPr lang="zh-CN" altLang="en-US" sz="32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悄悄作别</a:t>
            </a:r>
            <a:endParaRPr lang="zh-CN" altLang="en-US" sz="32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0" name="Freeform 10"/>
          <p:cNvSpPr/>
          <p:nvPr/>
        </p:nvSpPr>
        <p:spPr>
          <a:xfrm>
            <a:off x="3251200" y="1190625"/>
            <a:ext cx="7239000" cy="50482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18496059"/>
              </a:cxn>
              <a:cxn ang="0">
                <a:pos x="2147483647" y="2147483647"/>
              </a:cxn>
            </a:cxnLst>
            <a:pathLst>
              <a:path w="4083" h="3320">
                <a:moveTo>
                  <a:pt x="0" y="3274"/>
                </a:moveTo>
                <a:cubicBezTo>
                  <a:pt x="749" y="1637"/>
                  <a:pt x="1498" y="0"/>
                  <a:pt x="2178" y="8"/>
                </a:cubicBezTo>
                <a:cubicBezTo>
                  <a:pt x="2858" y="16"/>
                  <a:pt x="3470" y="1668"/>
                  <a:pt x="4083" y="332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71" name="Text Box 11"/>
          <p:cNvSpPr txBox="1"/>
          <p:nvPr/>
        </p:nvSpPr>
        <p:spPr>
          <a:xfrm>
            <a:off x="2030413" y="6054725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挥手作别云彩图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2" name="Text Box 12"/>
          <p:cNvSpPr txBox="1"/>
          <p:nvPr/>
        </p:nvSpPr>
        <p:spPr>
          <a:xfrm>
            <a:off x="2590800" y="5026025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河畔金柳倒影图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3" name="Text Box 13"/>
          <p:cNvSpPr txBox="1"/>
          <p:nvPr/>
        </p:nvSpPr>
        <p:spPr>
          <a:xfrm>
            <a:off x="3352800" y="400685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青草水底招摇图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4" name="Text Box 14"/>
          <p:cNvSpPr txBox="1"/>
          <p:nvPr/>
        </p:nvSpPr>
        <p:spPr>
          <a:xfrm>
            <a:off x="3760788" y="2738438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榆阴浮藻清潭图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5" name="Text Box 15"/>
          <p:cNvSpPr txBox="1"/>
          <p:nvPr/>
        </p:nvSpPr>
        <p:spPr>
          <a:xfrm>
            <a:off x="5266055" y="1470343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撑篙漫溯寻梦图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6" name="Text Box 16"/>
          <p:cNvSpPr txBox="1"/>
          <p:nvPr/>
        </p:nvSpPr>
        <p:spPr>
          <a:xfrm>
            <a:off x="8932228" y="4164013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黄昏夏虫沉默图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6577" name="Text Box 17"/>
          <p:cNvSpPr txBox="1"/>
          <p:nvPr/>
        </p:nvSpPr>
        <p:spPr>
          <a:xfrm>
            <a:off x="9092883" y="606933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华文中宋" panose="02010600040101010101" charset="-122"/>
                <a:ea typeface="华文中宋" panose="02010600040101010101" charset="-122"/>
              </a:rPr>
              <a:t>招手惜别云彩图</a:t>
            </a:r>
            <a:endParaRPr lang="zh-CN" altLang="en-US" sz="2400" b="1" dirty="0">
              <a:solidFill>
                <a:srgbClr val="00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450" y="647065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69" dir="14049730" sx="125000" sy="125000" algn="tl" rotWithShape="0">
                    <a:srgbClr val="C7DFD3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诗歌情感变化</a:t>
            </a:r>
            <a:endParaRPr lang="zh-CN" altLang="en-US" sz="4400" b="1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63969" dir="14049730" sx="125000" sy="125000" algn="tl" rotWithShape="0">
                  <a:srgbClr val="C7DFD3">
                    <a:alpha val="8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  <p:bldP spid="66566" grpId="0"/>
      <p:bldP spid="66567" grpId="0"/>
      <p:bldP spid="66568" grpId="0"/>
      <p:bldP spid="66569" grpId="0"/>
      <p:bldP spid="66570" grpId="0" bldLvl="0" animBg="1"/>
      <p:bldP spid="66571" grpId="0"/>
      <p:bldP spid="66572" grpId="0"/>
      <p:bldP spid="66573" grpId="0"/>
      <p:bldP spid="66574" grpId="0"/>
      <p:bldP spid="66575" grpId="0"/>
      <p:bldP spid="66576" grpId="0"/>
      <p:bldP spid="66577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4"/>
          <p:cNvSpPr>
            <a:spLocks noGrp="1"/>
          </p:cNvSpPr>
          <p:nvPr>
            <p:ph type="title" idx="4294967295"/>
          </p:nvPr>
        </p:nvSpPr>
        <p:spPr>
          <a:xfrm>
            <a:off x="5343525" y="324485"/>
            <a:ext cx="1706880" cy="741680"/>
          </a:xfrm>
        </p:spPr>
        <p:txBody>
          <a:bodyPr wrap="square" anchor="ctr" anchorCtr="0">
            <a:normAutofit fontScale="90000"/>
          </a:bodyPr>
          <a:p>
            <a:pPr algn="l"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 题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020" name="矩形 5"/>
          <p:cNvSpPr/>
          <p:nvPr/>
        </p:nvSpPr>
        <p:spPr>
          <a:xfrm>
            <a:off x="511810" y="1066165"/>
            <a:ext cx="1137031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45000"/>
              </a:lnSpc>
              <a:spcBef>
                <a:spcPct val="5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再别康桥</a:t>
            </a: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一诗，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我们读到的是离情，但给我们启示的却是热爱自然，热爱生命，热爱生活。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在当今商品经济社会里，世俗的砂轮把我们的情感世界打磨得渐渐粗疏、冷漠时，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我们更需要这一类清新、真纯的文字来洗涤我们的灵魂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，从而使我们学会感动，让生活充满激情。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3686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 idx="4294967295"/>
          </p:nvPr>
        </p:nvSpPr>
        <p:spPr>
          <a:xfrm>
            <a:off x="4862195" y="354965"/>
            <a:ext cx="2468245" cy="609600"/>
          </a:xfrm>
        </p:spPr>
        <p:txBody>
          <a:bodyPr wrap="square" anchor="ctr" anchorCtr="0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艺术特点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7845" y="1078230"/>
            <a:ext cx="11116310" cy="5554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、形式：</a:t>
            </a:r>
            <a:r>
              <a:rPr lang="zh-CN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四行一节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zh-CN" altLang="x-none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错落排列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en-US" altLang="zh-CN" sz="3600" b="1" err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字数相近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、回环呼应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建筑美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全诗共七节，四行一节，每节两句，单行和双行错开一格排列，无论从排列上，还是从字数上看，都整齐划一，给人以美感。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首句连用三个“轻轻的”，使我们仿佛感受到诗人踮着足尖，象一股清风一样来了，又悄无声息地荡去；而那至深的情丝，竟在招手之间，幻成了“西天的云彩。”最后一节以三个“悄悄的”与首阙回环对应。潇洒地来，又潇洒地走。挥一挥衣袖，抖落的是什么？已毋须赘言。既然在康桥涅槃过一次，又何必带走一片云彩呢？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——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首尾回环呼应、结构严谨，给人以整体之美。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矩形 5"/>
          <p:cNvSpPr/>
          <p:nvPr/>
        </p:nvSpPr>
        <p:spPr>
          <a:xfrm>
            <a:off x="498475" y="247650"/>
            <a:ext cx="11275695" cy="6482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"/>
              </a:spcBef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、语言：节奏感、旋律美、弹跳性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音乐美  </a:t>
            </a:r>
            <a:endParaRPr lang="zh-CN" altLang="en-US" sz="32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"/>
              </a:spcBef>
            </a:pPr>
            <a:r>
              <a:rPr lang="zh-CN" altLang="en-US" sz="28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A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、押韵。韵脚为：来，彩；娘，漾；摇，草；虹，梦；溯，歌；箫，桥；来，彩。</a:t>
            </a:r>
            <a:b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B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、音节和谐，节奏感强。</a:t>
            </a:r>
            <a:b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C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、回环复沓。首节与末节，语意相似，节奏相同，构成回环呼应的结构形式。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just">
              <a:lnSpc>
                <a:spcPct val="120000"/>
              </a:lnSpc>
              <a:spcBef>
                <a:spcPct val="5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   如诗歌的第一节，便三次用了“轻轻的”，这个形容词，显得节奏轻快、旋律柔和，带着细微的弹跳性；诗的第二节在音乐上像是用小提琴拉满弓奏出的欢乐的曲子；韵式上严守二、四押韵，抑扬顿挫，朗朗上口。这优美的节奏契合着诗人感情的潮起潮落，有一种独特的审美快感。七节诗错落有致地排列，韵律在其中徐行缓步地铺展。正体现了徐志摩的诗美主张。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2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090">
                                            <p:txEl>
                                              <p:charRg st="2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0">
                                            <p:txEl>
                                              <p:charRg st="2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090">
                                            <p:txEl>
                                              <p:charRg st="2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12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090">
                                            <p:txEl>
                                              <p:charRg st="12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090">
                                            <p:txEl>
                                              <p:charRg st="12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090">
                                            <p:txEl>
                                              <p:charRg st="127" end="2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矩形 1"/>
          <p:cNvSpPr/>
          <p:nvPr/>
        </p:nvSpPr>
        <p:spPr>
          <a:xfrm>
            <a:off x="365760" y="220980"/>
            <a:ext cx="11460480" cy="63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1000"/>
              </a:lnSpc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、意境：金柳 新娘 招摇 彩虹似的梦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绘画美</a:t>
            </a:r>
            <a:r>
              <a:rPr lang="zh-CN" altLang="en-US" sz="36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32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2800" b="1" dirty="0">
              <a:solidFill>
                <a:srgbClr val="12056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just" latinLnBrk="1">
              <a:lnSpc>
                <a:spcPct val="111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全诗中选用了“云彩、金柳、夕阳、波光、艳影、青荇、彩虹、青草”等词语，给读者视觉上以美的享受，同时也表达了作者对康桥的一片深情。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just" latinLnBrk="1">
              <a:lnSpc>
                <a:spcPct val="111000"/>
              </a:lnSpc>
              <a:spcBef>
                <a:spcPts val="6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七节诗，几乎每一节都包含一个可以画得出的画面，给人视觉上美的享受。这主要表现在以下两个方面：其一是，诗人使用了色彩较为绚丽的词语，创造了一系列鲜明生动的意境。如披着夕照的金柳，软泥上的青荇，树荫下的水潭等。其二是，诗人通过动作性很强的词语，如“招手”、“荡漾”、“招摇”、“揉碎”、“漫溯”、“挥一挥”等，使每一幅画都富有流动的画面美，给人以立体感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01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3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0114">
                                            <p:txEl>
                                              <p:charRg st="3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14">
                                            <p:txEl>
                                              <p:charRg st="3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4">
                                            <p:txEl>
                                              <p:charRg st="31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charRg st="100" end="2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114">
                                            <p:txEl>
                                              <p:charRg st="100" end="28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114">
                                            <p:txEl>
                                              <p:charRg st="100" end="28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114">
                                            <p:txEl>
                                              <p:charRg st="100" end="2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标题 87042"/>
          <p:cNvSpPr>
            <a:spLocks noGrp="1"/>
          </p:cNvSpPr>
          <p:nvPr>
            <p:ph type="title" idx="4294967295"/>
          </p:nvPr>
        </p:nvSpPr>
        <p:spPr>
          <a:xfrm>
            <a:off x="2447925" y="309563"/>
            <a:ext cx="7296150" cy="884238"/>
          </a:xfrm>
        </p:spPr>
        <p:txBody>
          <a:bodyPr anchor="ctr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完美体现新月派诗的风格</a:t>
            </a:r>
            <a:endParaRPr kumimoji="0" lang="zh-CN" altLang="en-US" sz="4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044" name="文本占位符 87043"/>
          <p:cNvSpPr>
            <a:spLocks noGrp="1"/>
          </p:cNvSpPr>
          <p:nvPr>
            <p:ph idx="4294967295"/>
          </p:nvPr>
        </p:nvSpPr>
        <p:spPr>
          <a:xfrm>
            <a:off x="2508250" y="2070100"/>
            <a:ext cx="2746375" cy="3065463"/>
          </a:xfrm>
        </p:spPr>
        <p:txBody>
          <a:bodyPr>
            <a:normAutofit fontScale="90000" lnSpcReduction="10000"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建筑美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音乐美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绘画美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7045" name="矩形 87044"/>
          <p:cNvSpPr/>
          <p:nvPr/>
        </p:nvSpPr>
        <p:spPr>
          <a:xfrm>
            <a:off x="5254625" y="1901825"/>
            <a:ext cx="615061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四行一节，错落排列，字数相近，回环呼应。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节奏轻快</a:t>
            </a:r>
            <a:r>
              <a:rPr lang="en-US" altLang="zh-CN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 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韵律柔和，抑扬顿挫，朗朗上口。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云彩、金柳、青荇、清泉、星辉、夏虫。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0967" name="文本框 87047"/>
          <p:cNvSpPr txBox="1"/>
          <p:nvPr/>
        </p:nvSpPr>
        <p:spPr>
          <a:xfrm>
            <a:off x="1284923" y="2818765"/>
            <a:ext cx="685800" cy="15684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三美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70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70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7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7044">
                                            <p:txEl>
                                              <p:charRg st="7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7044">
                                            <p:txEl>
                                              <p:charRg st="7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7044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7044">
                                            <p:txEl>
                                              <p:charRg st="14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40967" grpId="0" bldLvl="0" animBg="1"/>
      <p:bldP spid="870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097" name="矩形 64516"/>
          <p:cNvSpPr/>
          <p:nvPr/>
        </p:nvSpPr>
        <p:spPr>
          <a:xfrm>
            <a:off x="648970" y="116205"/>
            <a:ext cx="11069955" cy="6404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  <a:spcBef>
                <a:spcPct val="6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“轻轻的我走了，正如我轻轻的来。”一首带有淡淡哀愁的离别诗牵动了多少钟情诗神的心。徐志摩，他就这样悄悄地来，又这样悄悄地走了。被胡适称为“情圣”和“诗圣”的诗人徐志摩到底是怎样的一个人呢？这节课让我们和徐志摩一起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再别康桥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，走进诗人追求爱、自由和美的诗意的内心。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1985" name="Rectangle 2"/>
          <p:cNvSpPr>
            <a:spLocks noGrp="1"/>
          </p:cNvSpPr>
          <p:nvPr>
            <p:ph type="title" idx="4294967295"/>
          </p:nvPr>
        </p:nvSpPr>
        <p:spPr>
          <a:xfrm>
            <a:off x="4772025" y="279400"/>
            <a:ext cx="2362200" cy="715963"/>
          </a:xfrm>
        </p:spPr>
        <p:txBody>
          <a:bodyPr wrap="square" lIns="91440" tIns="45720" rIns="91440" bIns="45720" anchor="ctr" anchorCtr="0">
            <a:normAutofit fontScale="90000"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迁移练习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59" name="矩形 8"/>
          <p:cNvSpPr/>
          <p:nvPr/>
        </p:nvSpPr>
        <p:spPr>
          <a:xfrm>
            <a:off x="1327785" y="995680"/>
            <a:ext cx="9760585" cy="5570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试和徐志摩的另一首离别诗比较赏析：</a:t>
            </a:r>
            <a:endParaRPr lang="zh-CN" altLang="en-US" sz="3200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200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endParaRPr lang="zh-CN" altLang="en-US" sz="3200" dirty="0">
              <a:solidFill>
                <a:srgbClr val="12056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沙扬娜拉 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赠日本女郎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最是那一低头的温柔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像一朵水莲花不胜凉风的娇羞，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道一声珍重，道一声珍重，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那一声珍重里有蜜甜的忧愁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沙扬娜拉</a:t>
            </a:r>
            <a:endParaRPr lang="zh-CN" altLang="en-US" sz="32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198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3395" y="498475"/>
            <a:ext cx="1115187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200000"/>
              </a:lnSpc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、作者以凉风吹拂下的颤动的水莲花作比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是为了突出其（               ）的风致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进而刻画女郎（                                               ）的神态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</a:t>
            </a:r>
            <a:b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、“那一声珍重里的蜜甜的忧愁”一句中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,“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蜜甜”和“忧愁”矛盾么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?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请谈谈你的理解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.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4033" name="矩形 4"/>
          <p:cNvSpPr/>
          <p:nvPr/>
        </p:nvSpPr>
        <p:spPr>
          <a:xfrm>
            <a:off x="396875" y="330835"/>
            <a:ext cx="11398250" cy="61969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ang="5400000"/>
                  <a:tileRect/>
                </a:gradFill>
              </a14:hiddenFill>
            </a:ext>
          </a:extLst>
        </p:spPr>
        <p:txBody>
          <a:bodyPr wrap="square" anchor="t" anchorCtr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200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是诗人随泰戈尔访日后的感怀之作。诗人捕捉到的是女郎道别时一刹那的姿态，“温柔”、“娇羞”、“蜜甜的忧愁”准确地传达出少女楚楚动人的韵致以及依依惜别的情怀，“不胜凉风”的水莲花的比喻也恰如其分，最终使诗人对日本之行的观感定格在“水莲花”般的少女“一低头”的温柔之中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柔媚   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欲言又止、含羞带笑、娴静与纯美</a:t>
            </a:r>
            <a:br>
              <a:rPr lang="zh-CN" altLang="en-US" sz="3200" b="1" dirty="0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</a:b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．不矛盾。女郎处在将要分别、不忍分别、又只好分别的复杂的情绪交织之中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她不能一味沉默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只好把万千浓情蜜意化做一声声的“珍重”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来表达自己对朋友的爱慕敬仰之意；诗人与这位温柔多情的日本女郎在交往中已经结下了真挚的友谊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即将分别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顿生忧愁。</a:t>
            </a:r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是这个吗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?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Picture 12" descr="徐志摩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71755"/>
            <a:ext cx="5943600" cy="6713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7" name="Picture 13" descr="徐志摩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07950"/>
            <a:ext cx="5835015" cy="6640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8" name="文本框 67587"/>
          <p:cNvSpPr txBox="1"/>
          <p:nvPr/>
        </p:nvSpPr>
        <p:spPr>
          <a:xfrm>
            <a:off x="4827270" y="2849880"/>
            <a:ext cx="25374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徐志摩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65537" descr="BS00554_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7086600" y="2971800"/>
            <a:ext cx="3581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65540"/>
          <p:cNvSpPr txBox="1"/>
          <p:nvPr/>
        </p:nvSpPr>
        <p:spPr>
          <a:xfrm>
            <a:off x="683895" y="111125"/>
            <a:ext cx="2311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315" name="Picture 8" descr="xz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5" y="929005"/>
            <a:ext cx="3461385" cy="5928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矩形 4"/>
          <p:cNvSpPr/>
          <p:nvPr/>
        </p:nvSpPr>
        <p:spPr>
          <a:xfrm>
            <a:off x="4081145" y="111125"/>
            <a:ext cx="7860030" cy="6635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latinLnBrk="1">
              <a:lnSpc>
                <a:spcPct val="95000"/>
              </a:lnSpc>
            </a:pPr>
            <a:r>
              <a:rPr lang="en-US" altLang="zh-CN" sz="3200" b="1" dirty="0">
                <a:solidFill>
                  <a:srgbClr val="12056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徐志摩（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1897—1931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），浙江海宁人。现代诗人、散文家。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1916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年入北京大学法科，并于同年与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张幼仪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成婚。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1918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年赴美学习银行学。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1920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年赴英国剑桥大学，攻读博士学位。其间爱恋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林徽因</a:t>
            </a:r>
            <a:r>
              <a:rPr lang="zh-CN" altLang="en-US" sz="32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并于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1922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年与张幼仪离异。同年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8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月辞别剑桥启程回国。历任北大、清华教授。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1923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年与胡适等成立新月社。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1924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年，印度大诗人泰戈尔访华，徐志摩任翻译。同年认识有夫之妇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陆小曼</a:t>
            </a:r>
            <a:r>
              <a:rPr lang="zh-CN" altLang="en-US" sz="32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1926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10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月，与陆小曼结婚。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1930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年秋，应胡适之邀，到北大任教授。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1931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11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月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19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日，从南京乘飞机去北平，途中飞机失事，不幸遇难，死于泰山脚下，时年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</a:rPr>
              <a:t>35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岁。</a:t>
            </a:r>
            <a:r>
              <a:rPr lang="zh-CN" altLang="en-US" sz="3200" b="1" dirty="0">
                <a:solidFill>
                  <a:srgbClr val="120561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b="1" dirty="0">
              <a:solidFill>
                <a:srgbClr val="12056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4337" name="Rectangle 1"/>
          <p:cNvSpPr/>
          <p:nvPr/>
        </p:nvSpPr>
        <p:spPr>
          <a:xfrm>
            <a:off x="349885" y="138748"/>
            <a:ext cx="11492865" cy="6579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这位英年早逝的诗坛巨星的噩耗传来，震惊了海内外，胡适连呼：“天才横死，损失的是中国文学！”在他的许多朋友中，包括师辈的梁启超、同辈的郁达夫、陈西滢、刘海粟等，亦包括晚辈的陈梦家、沈从文等，没有一个不赞赏佩服他的才华和品行的。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 </a:t>
            </a:r>
            <a:endParaRPr lang="en-US" altLang="zh-CN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just" fontAlgn="b" latinLnBrk="1">
              <a:lnSpc>
                <a:spcPct val="114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茅盾说他既是中国布尔乔亚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(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资产阶级）的“开山”诗人又是“末代诗人”。他的新诗可称千古绝唱。他的行为与品格也同样受到同人、朋友、学生的赞赏与爱戴。他对爱情的执著追求虽为文坛风流佳话，亦留有诸多遗憾。但他那天真无邪，崇尚自由、平等、博爱的人道主义情怀，追求人生真谛的精神是惊天地、泣鬼神的。胡适说徐志摩的人生观里只有三个大字：一个是爱，一个是自由，一个是美。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4" descr="徐志摩与张幼仪(1921年巴黎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108585"/>
            <a:ext cx="11953240" cy="6640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4"/>
          <p:cNvSpPr/>
          <p:nvPr/>
        </p:nvSpPr>
        <p:spPr>
          <a:xfrm>
            <a:off x="3881438" y="5245100"/>
            <a:ext cx="409892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徐志摩与张幼仪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Picture 12" descr="林徽音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" y="64770"/>
            <a:ext cx="6211570" cy="6728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Picture 14" descr="林徽音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64770"/>
            <a:ext cx="5696585" cy="6728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0" name="文本框 70659"/>
          <p:cNvSpPr txBox="1"/>
          <p:nvPr/>
        </p:nvSpPr>
        <p:spPr>
          <a:xfrm>
            <a:off x="5245100" y="3544888"/>
            <a:ext cx="20574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林徽因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6406</Words>
  <Application>WPS 演示</Application>
  <PresentationFormat>宽屏</PresentationFormat>
  <Paragraphs>322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</vt:lpstr>
      <vt:lpstr>宋体</vt:lpstr>
      <vt:lpstr>Wingdings</vt:lpstr>
      <vt:lpstr>华文行楷</vt:lpstr>
      <vt:lpstr>华文中宋</vt:lpstr>
      <vt:lpstr>微软雅黑</vt:lpstr>
      <vt:lpstr>楷体_GB2312</vt:lpstr>
      <vt:lpstr>新宋体</vt:lpstr>
      <vt:lpstr>Arial Unicode MS</vt:lpstr>
      <vt:lpstr>Calibri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康桥：诗人自由之梦飞翔的地方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 题</vt:lpstr>
      <vt:lpstr>艺术特点</vt:lpstr>
      <vt:lpstr>PowerPoint 演示文稿</vt:lpstr>
      <vt:lpstr>PowerPoint 演示文稿</vt:lpstr>
      <vt:lpstr>完美体现新月派诗的风格</vt:lpstr>
      <vt:lpstr>迁移练习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6</cp:revision>
  <dcterms:created xsi:type="dcterms:W3CDTF">2021-12-26T01:20:00Z</dcterms:created>
  <dcterms:modified xsi:type="dcterms:W3CDTF">2022-04-19T01:40:24Z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7D851D39DB1744CE8E07237963B61775</vt:lpwstr>
  </property>
  <property fmtid="{D5CDD505-2E9C-101B-9397-08002B2CF9AE}" pid="3" name="KSOProductBuildVer">
    <vt:lpwstr>2052-11.1.0.11365</vt:lpwstr>
  </property>
</Properties>
</file>