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2" r:id="rId3"/>
    <p:sldId id="331" r:id="rId5"/>
    <p:sldId id="332" r:id="rId6"/>
    <p:sldId id="333" r:id="rId7"/>
    <p:sldId id="292" r:id="rId8"/>
    <p:sldId id="323" r:id="rId9"/>
    <p:sldId id="324" r:id="rId10"/>
    <p:sldId id="325" r:id="rId11"/>
    <p:sldId id="302" r:id="rId12"/>
    <p:sldId id="327" r:id="rId13"/>
    <p:sldId id="322" r:id="rId14"/>
    <p:sldId id="329" r:id="rId15"/>
    <p:sldId id="300" r:id="rId16"/>
    <p:sldId id="303" r:id="rId17"/>
    <p:sldId id="334" r:id="rId18"/>
    <p:sldId id="304" r:id="rId19"/>
    <p:sldId id="335" r:id="rId20"/>
    <p:sldId id="336" r:id="rId21"/>
    <p:sldId id="337" r:id="rId22"/>
    <p:sldId id="338" r:id="rId23"/>
    <p:sldId id="339" r:id="rId24"/>
    <p:sldId id="340" r:id="rId25"/>
    <p:sldId id="341" r:id="rId26"/>
    <p:sldId id="342" r:id="rId27"/>
    <p:sldId id="343" r:id="rId28"/>
    <p:sldId id="344" r:id="rId29"/>
    <p:sldId id="345" r:id="rId30"/>
    <p:sldId id="346" r:id="rId31"/>
    <p:sldId id="347" r:id="rId32"/>
    <p:sldId id="348" r:id="rId33"/>
    <p:sldId id="317" r:id="rId34"/>
    <p:sldId id="314" r:id="rId35"/>
    <p:sldId id="318" r:id="rId36"/>
    <p:sldId id="319" r:id="rId37"/>
    <p:sldId id="291" r:id="rId3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94DE"/>
    <a:srgbClr val="1597E0"/>
    <a:srgbClr val="5BCDF4"/>
    <a:srgbClr val="6CBEEC"/>
    <a:srgbClr val="FDCB53"/>
    <a:srgbClr val="EF3E22"/>
    <a:srgbClr val="0000FF"/>
    <a:srgbClr val="FF0000"/>
    <a:srgbClr val="FCF7E3"/>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62" autoAdjust="0"/>
    <p:restoredTop sz="93765" autoAdjust="0"/>
  </p:normalViewPr>
  <p:slideViewPr>
    <p:cSldViewPr>
      <p:cViewPr varScale="1">
        <p:scale>
          <a:sx n="84" d="100"/>
          <a:sy n="84" d="100"/>
        </p:scale>
        <p:origin x="-135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2604"/>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notesMaster" Target="notesMasters/notesMaster1.xml"/><Relationship Id="rId39" Type="http://schemas.openxmlformats.org/officeDocument/2006/relationships/presProps" Target="presProps.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0C8C9FB5-AF00-420F-8375-86425FED18B0}"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3DE1C597-045B-4484-9210-D34BC6B52F3A}"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p:cNvSpPr>
          <p:nvPr>
            <p:ph type="sldImg"/>
          </p:nvPr>
        </p:nvSpPr>
        <p:spPr bwMode="auto">
          <a:noFill/>
          <a:ln>
            <a:solidFill>
              <a:srgbClr val="000000"/>
            </a:solidFill>
            <a:miter lim="800000"/>
          </a:ln>
        </p:spPr>
      </p:sp>
      <p:sp>
        <p:nvSpPr>
          <p:cNvPr id="15362"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15363"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6934A45C-533B-49F9-B715-025EAC29F6C9}" type="slidenum">
              <a:rPr lang="zh-CN" altLang="en-US"/>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3DE1C597-045B-4484-9210-D34BC6B52F3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365125"/>
            <a:ext cx="78867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8.emf"/><Relationship Id="rId7" Type="http://schemas.openxmlformats.org/officeDocument/2006/relationships/image" Target="../media/image7.emf"/><Relationship Id="rId6" Type="http://schemas.openxmlformats.org/officeDocument/2006/relationships/image" Target="../media/image6.emf"/><Relationship Id="rId5" Type="http://schemas.openxmlformats.org/officeDocument/2006/relationships/image" Target="../media/image5.emf"/><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0" Type="http://schemas.openxmlformats.org/officeDocument/2006/relationships/notesSlide" Target="../notesSlides/notesSlide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image" Target="../media/image16.png"/><Relationship Id="rId4" Type="http://schemas.openxmlformats.org/officeDocument/2006/relationships/image" Target="../media/image13.emf"/><Relationship Id="rId3" Type="http://schemas.openxmlformats.org/officeDocument/2006/relationships/image" Target="../media/image7.emf"/><Relationship Id="rId2" Type="http://schemas.openxmlformats.org/officeDocument/2006/relationships/image" Target="../media/image12.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image" Target="../media/image20.png"/><Relationship Id="rId7" Type="http://schemas.openxmlformats.org/officeDocument/2006/relationships/image" Target="../media/image19.png"/><Relationship Id="rId6" Type="http://schemas.openxmlformats.org/officeDocument/2006/relationships/image" Target="../media/image16.png"/><Relationship Id="rId5" Type="http://schemas.openxmlformats.org/officeDocument/2006/relationships/image" Target="../media/image13.emf"/><Relationship Id="rId4" Type="http://schemas.openxmlformats.org/officeDocument/2006/relationships/image" Target="../media/image7.emf"/><Relationship Id="rId3" Type="http://schemas.openxmlformats.org/officeDocument/2006/relationships/image" Target="../media/image12.png"/><Relationship Id="rId2" Type="http://schemas.openxmlformats.org/officeDocument/2006/relationships/image" Target="../media/image1.png"/><Relationship Id="rId13" Type="http://schemas.openxmlformats.org/officeDocument/2006/relationships/slideLayout" Target="../slideLayouts/slideLayout11.xml"/><Relationship Id="rId12" Type="http://schemas.openxmlformats.org/officeDocument/2006/relationships/image" Target="../media/image8.emf"/><Relationship Id="rId11" Type="http://schemas.openxmlformats.org/officeDocument/2006/relationships/image" Target="../media/image5.emf"/><Relationship Id="rId10" Type="http://schemas.openxmlformats.org/officeDocument/2006/relationships/image" Target="../media/image22.png"/><Relationship Id="rId1" Type="http://schemas.openxmlformats.org/officeDocument/2006/relationships/image" Target="../media/image18.png"/></Relationships>
</file>

<file path=ppt/slides/_rels/slide12.xml.rels><?xml version="1.0" encoding="UTF-8" standalone="yes"?>
<Relationships xmlns="http://schemas.openxmlformats.org/package/2006/relationships"><Relationship Id="rId9" Type="http://schemas.openxmlformats.org/officeDocument/2006/relationships/image" Target="../media/image22.png"/><Relationship Id="rId8" Type="http://schemas.openxmlformats.org/officeDocument/2006/relationships/image" Target="../media/image21.png"/><Relationship Id="rId7" Type="http://schemas.openxmlformats.org/officeDocument/2006/relationships/image" Target="../media/image20.png"/><Relationship Id="rId6" Type="http://schemas.openxmlformats.org/officeDocument/2006/relationships/image" Target="../media/image19.png"/><Relationship Id="rId5" Type="http://schemas.openxmlformats.org/officeDocument/2006/relationships/image" Target="../media/image16.png"/><Relationship Id="rId4" Type="http://schemas.openxmlformats.org/officeDocument/2006/relationships/image" Target="../media/image13.emf"/><Relationship Id="rId3" Type="http://schemas.openxmlformats.org/officeDocument/2006/relationships/image" Target="../media/image7.emf"/><Relationship Id="rId2" Type="http://schemas.openxmlformats.org/officeDocument/2006/relationships/image" Target="../media/image12.png"/><Relationship Id="rId12" Type="http://schemas.openxmlformats.org/officeDocument/2006/relationships/slideLayout" Target="../slideLayouts/slideLayout11.xml"/><Relationship Id="rId11" Type="http://schemas.openxmlformats.org/officeDocument/2006/relationships/image" Target="../media/image8.emf"/><Relationship Id="rId10" Type="http://schemas.openxmlformats.org/officeDocument/2006/relationships/image" Target="../media/image5.emf"/><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11.xml"/><Relationship Id="rId8" Type="http://schemas.openxmlformats.org/officeDocument/2006/relationships/image" Target="../media/image24.jpeg"/><Relationship Id="rId7" Type="http://schemas.openxmlformats.org/officeDocument/2006/relationships/image" Target="../media/image23.jpeg"/><Relationship Id="rId6" Type="http://schemas.openxmlformats.org/officeDocument/2006/relationships/image" Target="../media/image13.emf"/><Relationship Id="rId5" Type="http://schemas.openxmlformats.org/officeDocument/2006/relationships/image" Target="../media/image8.emf"/><Relationship Id="rId4" Type="http://schemas.openxmlformats.org/officeDocument/2006/relationships/image" Target="../media/image7.emf"/><Relationship Id="rId3" Type="http://schemas.openxmlformats.org/officeDocument/2006/relationships/image" Target="../media/image5.emf"/><Relationship Id="rId2" Type="http://schemas.openxmlformats.org/officeDocument/2006/relationships/image" Target="../media/image12.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11.xml"/><Relationship Id="rId6" Type="http://schemas.openxmlformats.org/officeDocument/2006/relationships/image" Target="../media/image13.emf"/><Relationship Id="rId5" Type="http://schemas.openxmlformats.org/officeDocument/2006/relationships/image" Target="../media/image8.emf"/><Relationship Id="rId4" Type="http://schemas.openxmlformats.org/officeDocument/2006/relationships/image" Target="../media/image7.emf"/><Relationship Id="rId3" Type="http://schemas.openxmlformats.org/officeDocument/2006/relationships/image" Target="../media/image5.emf"/><Relationship Id="rId2" Type="http://schemas.openxmlformats.org/officeDocument/2006/relationships/image" Target="../media/image12.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image" Target="../media/image13.emf"/><Relationship Id="rId5" Type="http://schemas.openxmlformats.org/officeDocument/2006/relationships/image" Target="../media/image8.emf"/><Relationship Id="rId4" Type="http://schemas.openxmlformats.org/officeDocument/2006/relationships/image" Target="../media/image7.emf"/><Relationship Id="rId3" Type="http://schemas.openxmlformats.org/officeDocument/2006/relationships/image" Target="../media/image5.emf"/><Relationship Id="rId2" Type="http://schemas.openxmlformats.org/officeDocument/2006/relationships/image" Target="../media/image12.pn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11.xml"/><Relationship Id="rId8" Type="http://schemas.openxmlformats.org/officeDocument/2006/relationships/image" Target="../media/image8.emf"/><Relationship Id="rId7" Type="http://schemas.openxmlformats.org/officeDocument/2006/relationships/image" Target="../media/image28.png"/><Relationship Id="rId6" Type="http://schemas.openxmlformats.org/officeDocument/2006/relationships/image" Target="../media/image27.png"/><Relationship Id="rId5" Type="http://schemas.openxmlformats.org/officeDocument/2006/relationships/image" Target="../media/image5.emf"/><Relationship Id="rId4" Type="http://schemas.openxmlformats.org/officeDocument/2006/relationships/image" Target="../media/image12.png"/><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hyperlink" Target="&#26391;&#35835;&#12289;&#21548;&#20889;&#35270;&#39057;-&#21476;&#35799;&#20108;&#39318;/&#35838;&#25991;&#26391;&#35835;&#8212;15%20&#21476;&#35799;&#20108;&#39318;.mp4" TargetMode="External"/></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11.xml"/><Relationship Id="rId7" Type="http://schemas.openxmlformats.org/officeDocument/2006/relationships/image" Target="../media/image29.png"/><Relationship Id="rId6" Type="http://schemas.openxmlformats.org/officeDocument/2006/relationships/image" Target="../media/image5.emf"/><Relationship Id="rId5" Type="http://schemas.openxmlformats.org/officeDocument/2006/relationships/image" Target="../media/image13.emf"/><Relationship Id="rId4" Type="http://schemas.openxmlformats.org/officeDocument/2006/relationships/image" Target="../media/image8.emf"/><Relationship Id="rId3" Type="http://schemas.openxmlformats.org/officeDocument/2006/relationships/image" Target="../media/image7.emf"/><Relationship Id="rId2" Type="http://schemas.openxmlformats.org/officeDocument/2006/relationships/image" Target="../media/image12.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11.xml"/><Relationship Id="rId7" Type="http://schemas.openxmlformats.org/officeDocument/2006/relationships/image" Target="../media/image30.png"/><Relationship Id="rId6" Type="http://schemas.openxmlformats.org/officeDocument/2006/relationships/image" Target="../media/image5.emf"/><Relationship Id="rId5" Type="http://schemas.openxmlformats.org/officeDocument/2006/relationships/image" Target="../media/image13.emf"/><Relationship Id="rId4" Type="http://schemas.openxmlformats.org/officeDocument/2006/relationships/image" Target="../media/image8.emf"/><Relationship Id="rId3" Type="http://schemas.openxmlformats.org/officeDocument/2006/relationships/image" Target="../media/image7.emf"/><Relationship Id="rId2" Type="http://schemas.openxmlformats.org/officeDocument/2006/relationships/image" Target="../media/image12.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7.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7.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31.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31.png"/></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11.xml"/><Relationship Id="rId8" Type="http://schemas.openxmlformats.org/officeDocument/2006/relationships/image" Target="../media/image33.png"/><Relationship Id="rId7" Type="http://schemas.openxmlformats.org/officeDocument/2006/relationships/image" Target="../media/image32.png"/><Relationship Id="rId6" Type="http://schemas.openxmlformats.org/officeDocument/2006/relationships/image" Target="../media/image13.emf"/><Relationship Id="rId5" Type="http://schemas.openxmlformats.org/officeDocument/2006/relationships/image" Target="../media/image8.emf"/><Relationship Id="rId4" Type="http://schemas.openxmlformats.org/officeDocument/2006/relationships/image" Target="../media/image7.emf"/><Relationship Id="rId3" Type="http://schemas.openxmlformats.org/officeDocument/2006/relationships/image" Target="../media/image5.emf"/><Relationship Id="rId2" Type="http://schemas.openxmlformats.org/officeDocument/2006/relationships/image" Target="../media/image12.png"/><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34.png"/></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image" Target="../media/image13.emf"/><Relationship Id="rId5" Type="http://schemas.openxmlformats.org/officeDocument/2006/relationships/image" Target="../media/image8.emf"/><Relationship Id="rId4" Type="http://schemas.openxmlformats.org/officeDocument/2006/relationships/image" Target="../media/image7.emf"/><Relationship Id="rId3" Type="http://schemas.openxmlformats.org/officeDocument/2006/relationships/image" Target="../media/image5.emf"/><Relationship Id="rId2" Type="http://schemas.openxmlformats.org/officeDocument/2006/relationships/image" Target="../media/image12.png"/><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image" Target="../media/image13.emf"/><Relationship Id="rId5" Type="http://schemas.openxmlformats.org/officeDocument/2006/relationships/image" Target="../media/image8.emf"/><Relationship Id="rId4" Type="http://schemas.openxmlformats.org/officeDocument/2006/relationships/image" Target="../media/image7.emf"/><Relationship Id="rId3" Type="http://schemas.openxmlformats.org/officeDocument/2006/relationships/image" Target="../media/image5.emf"/><Relationship Id="rId2" Type="http://schemas.openxmlformats.org/officeDocument/2006/relationships/image" Target="../media/image12.png"/><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image" Target="../media/image13.emf"/><Relationship Id="rId5" Type="http://schemas.openxmlformats.org/officeDocument/2006/relationships/image" Target="../media/image8.emf"/><Relationship Id="rId4" Type="http://schemas.openxmlformats.org/officeDocument/2006/relationships/image" Target="../media/image7.emf"/><Relationship Id="rId3" Type="http://schemas.openxmlformats.org/officeDocument/2006/relationships/image" Target="../media/image5.emf"/><Relationship Id="rId2" Type="http://schemas.openxmlformats.org/officeDocument/2006/relationships/image" Target="../media/image12.png"/><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image" Target="../media/image13.emf"/><Relationship Id="rId5" Type="http://schemas.openxmlformats.org/officeDocument/2006/relationships/image" Target="../media/image8.emf"/><Relationship Id="rId4" Type="http://schemas.openxmlformats.org/officeDocument/2006/relationships/image" Target="../media/image7.emf"/><Relationship Id="rId3" Type="http://schemas.openxmlformats.org/officeDocument/2006/relationships/image" Target="../media/image5.emf"/><Relationship Id="rId2" Type="http://schemas.openxmlformats.org/officeDocument/2006/relationships/image" Target="../media/image12.png"/><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35.png"/></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11.xml"/><Relationship Id="rId7" Type="http://schemas.openxmlformats.org/officeDocument/2006/relationships/image" Target="../media/image14.png"/><Relationship Id="rId6" Type="http://schemas.openxmlformats.org/officeDocument/2006/relationships/image" Target="../media/image13.emf"/><Relationship Id="rId5" Type="http://schemas.openxmlformats.org/officeDocument/2006/relationships/image" Target="../media/image8.emf"/><Relationship Id="rId4" Type="http://schemas.openxmlformats.org/officeDocument/2006/relationships/image" Target="../media/image7.emf"/><Relationship Id="rId3" Type="http://schemas.openxmlformats.org/officeDocument/2006/relationships/image" Target="../media/image5.emf"/><Relationship Id="rId2" Type="http://schemas.openxmlformats.org/officeDocument/2006/relationships/image" Target="../media/image12.png"/><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36.png"/></Relationships>
</file>

<file path=ppt/slides/_rels/slide31.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image" Target="../media/image13.emf"/><Relationship Id="rId5" Type="http://schemas.openxmlformats.org/officeDocument/2006/relationships/image" Target="../media/image8.emf"/><Relationship Id="rId4" Type="http://schemas.openxmlformats.org/officeDocument/2006/relationships/image" Target="../media/image7.emf"/><Relationship Id="rId3" Type="http://schemas.openxmlformats.org/officeDocument/2006/relationships/image" Target="../media/image5.emf"/><Relationship Id="rId2" Type="http://schemas.openxmlformats.org/officeDocument/2006/relationships/image" Target="../media/image12.png"/><Relationship Id="rId1" Type="http://schemas.openxmlformats.org/officeDocument/2006/relationships/image" Target="../media/image1.png"/></Relationships>
</file>

<file path=ppt/slides/_rels/slide32.xml.rels><?xml version="1.0" encoding="UTF-8" standalone="yes"?>
<Relationships xmlns="http://schemas.openxmlformats.org/package/2006/relationships"><Relationship Id="rId9" Type="http://schemas.openxmlformats.org/officeDocument/2006/relationships/slideLayout" Target="../slideLayouts/slideLayout11.xml"/><Relationship Id="rId8" Type="http://schemas.openxmlformats.org/officeDocument/2006/relationships/hyperlink" Target="https://www.baidu.com/s?rsv_idx=1&amp;ch=14&amp;tn=58059073_pg&amp;wd=%E7%8E%8B%E5%AE%89%E7%9F%B3%20%E6%B3%8A%E8%88%B9%E7%93%9C%E6%B4%B2&amp;usm=1&amp;ie=utf-8&amp;rsv_cq=%E6%8F%8F%E5%86%99%E6%98%A5%E5%A4%A9%E7%9A%84%E8%AF%97%E5%8F%A5&amp;rsv_dl=0_left_imprecise_6876" TargetMode="External"/><Relationship Id="rId7" Type="http://schemas.openxmlformats.org/officeDocument/2006/relationships/hyperlink" Target="https://www.baidu.com/s?rsv_idx=1&amp;ch=14&amp;tn=58059073_pg&amp;wd=%E8%8B%8F%E8%BD%BC%20%E6%83%A0%E5%B4%87%E6%98%A5%E6%B1%9F%E6%99%9A%E6%99%AF%20&amp;usm=1&amp;ie=utf-8&amp;rsv_cq=%E6%8F%8F%E5%86%99%E6%98%A5%E5%A4%A9%E7%9A%84%E8%AF%97%E5%8F%A5&amp;rsv_dl=0_left_imprecise_6876" TargetMode="External"/><Relationship Id="rId6" Type="http://schemas.openxmlformats.org/officeDocument/2006/relationships/image" Target="../media/image13.emf"/><Relationship Id="rId5" Type="http://schemas.openxmlformats.org/officeDocument/2006/relationships/image" Target="../media/image8.emf"/><Relationship Id="rId4" Type="http://schemas.openxmlformats.org/officeDocument/2006/relationships/image" Target="../media/image7.emf"/><Relationship Id="rId3" Type="http://schemas.openxmlformats.org/officeDocument/2006/relationships/image" Target="../media/image5.emf"/><Relationship Id="rId2" Type="http://schemas.openxmlformats.org/officeDocument/2006/relationships/image" Target="../media/image12.png"/><Relationship Id="rId1" Type="http://schemas.openxmlformats.org/officeDocument/2006/relationships/image" Target="../media/image1.png"/></Relationships>
</file>

<file path=ppt/slides/_rels/slide33.xml.rels><?xml version="1.0" encoding="UTF-8" standalone="yes"?>
<Relationships xmlns="http://schemas.openxmlformats.org/package/2006/relationships"><Relationship Id="rId8" Type="http://schemas.openxmlformats.org/officeDocument/2006/relationships/slideLayout" Target="../slideLayouts/slideLayout11.xml"/><Relationship Id="rId7" Type="http://schemas.openxmlformats.org/officeDocument/2006/relationships/image" Target="../media/image17.png"/><Relationship Id="rId6" Type="http://schemas.openxmlformats.org/officeDocument/2006/relationships/image" Target="../media/image13.emf"/><Relationship Id="rId5" Type="http://schemas.openxmlformats.org/officeDocument/2006/relationships/image" Target="../media/image8.emf"/><Relationship Id="rId4" Type="http://schemas.openxmlformats.org/officeDocument/2006/relationships/image" Target="../media/image7.emf"/><Relationship Id="rId3" Type="http://schemas.openxmlformats.org/officeDocument/2006/relationships/image" Target="../media/image5.emf"/><Relationship Id="rId2" Type="http://schemas.openxmlformats.org/officeDocument/2006/relationships/image" Target="../media/image12.png"/><Relationship Id="rId1" Type="http://schemas.openxmlformats.org/officeDocument/2006/relationships/image" Target="../media/image1.png"/></Relationships>
</file>

<file path=ppt/slides/_rels/slide34.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image" Target="../media/image13.emf"/><Relationship Id="rId5" Type="http://schemas.openxmlformats.org/officeDocument/2006/relationships/image" Target="../media/image8.emf"/><Relationship Id="rId4" Type="http://schemas.openxmlformats.org/officeDocument/2006/relationships/image" Target="../media/image7.emf"/><Relationship Id="rId3" Type="http://schemas.openxmlformats.org/officeDocument/2006/relationships/image" Target="../media/image5.emf"/><Relationship Id="rId2" Type="http://schemas.openxmlformats.org/officeDocument/2006/relationships/image" Target="../media/image12.png"/><Relationship Id="rId1" Type="http://schemas.openxmlformats.org/officeDocument/2006/relationships/image" Target="../media/image1.png"/></Relationships>
</file>

<file path=ppt/slides/_rels/slide35.xml.rels><?xml version="1.0" encoding="UTF-8" standalone="yes"?>
<Relationships xmlns="http://schemas.openxmlformats.org/package/2006/relationships"><Relationship Id="rId8" Type="http://schemas.openxmlformats.org/officeDocument/2006/relationships/slideLayout" Target="../slideLayouts/slideLayout11.xml"/><Relationship Id="rId7" Type="http://schemas.openxmlformats.org/officeDocument/2006/relationships/image" Target="../media/image3.png"/><Relationship Id="rId6" Type="http://schemas.openxmlformats.org/officeDocument/2006/relationships/image" Target="../media/image13.emf"/><Relationship Id="rId5" Type="http://schemas.openxmlformats.org/officeDocument/2006/relationships/image" Target="../media/image8.emf"/><Relationship Id="rId4" Type="http://schemas.openxmlformats.org/officeDocument/2006/relationships/image" Target="../media/image7.emf"/><Relationship Id="rId3" Type="http://schemas.openxmlformats.org/officeDocument/2006/relationships/image" Target="../media/image5.emf"/><Relationship Id="rId2" Type="http://schemas.openxmlformats.org/officeDocument/2006/relationships/image" Target="../media/image12.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11.xml"/><Relationship Id="rId7" Type="http://schemas.openxmlformats.org/officeDocument/2006/relationships/image" Target="../media/image15.png"/><Relationship Id="rId6" Type="http://schemas.openxmlformats.org/officeDocument/2006/relationships/image" Target="../media/image13.emf"/><Relationship Id="rId5" Type="http://schemas.openxmlformats.org/officeDocument/2006/relationships/image" Target="../media/image8.emf"/><Relationship Id="rId4" Type="http://schemas.openxmlformats.org/officeDocument/2006/relationships/image" Target="../media/image7.emf"/><Relationship Id="rId3" Type="http://schemas.openxmlformats.org/officeDocument/2006/relationships/image" Target="../media/image5.emf"/><Relationship Id="rId2" Type="http://schemas.openxmlformats.org/officeDocument/2006/relationships/image" Target="../media/image12.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3.emf"/><Relationship Id="rId3" Type="http://schemas.openxmlformats.org/officeDocument/2006/relationships/image" Target="../media/image7.emf"/><Relationship Id="rId2" Type="http://schemas.openxmlformats.org/officeDocument/2006/relationships/image" Target="../media/image12.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3.emf"/><Relationship Id="rId3" Type="http://schemas.openxmlformats.org/officeDocument/2006/relationships/image" Target="../media/image7.emf"/><Relationship Id="rId2" Type="http://schemas.openxmlformats.org/officeDocument/2006/relationships/image" Target="../media/image12.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3.emf"/><Relationship Id="rId3" Type="http://schemas.openxmlformats.org/officeDocument/2006/relationships/image" Target="../media/image7.emf"/><Relationship Id="rId2" Type="http://schemas.openxmlformats.org/officeDocument/2006/relationships/image" Target="../media/image12.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3.emf"/><Relationship Id="rId3" Type="http://schemas.openxmlformats.org/officeDocument/2006/relationships/image" Target="../media/image7.emf"/><Relationship Id="rId2" Type="http://schemas.openxmlformats.org/officeDocument/2006/relationships/image" Target="../media/image12.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image" Target="../media/image16.png"/><Relationship Id="rId4" Type="http://schemas.openxmlformats.org/officeDocument/2006/relationships/image" Target="../media/image13.emf"/><Relationship Id="rId3" Type="http://schemas.openxmlformats.org/officeDocument/2006/relationships/image" Target="../media/image7.emf"/><Relationship Id="rId2" Type="http://schemas.openxmlformats.org/officeDocument/2006/relationships/image" Target="../media/image12.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5732463"/>
            <a:ext cx="9144000" cy="1125537"/>
          </a:xfrm>
          <a:prstGeom prst="rect">
            <a:avLst/>
          </a:prstGeom>
          <a:solidFill>
            <a:srgbClr val="FCF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7" name="图片 6"/>
          <p:cNvPicPr>
            <a:picLocks noChangeAspect="1"/>
          </p:cNvPicPr>
          <p:nvPr/>
        </p:nvPicPr>
        <p:blipFill>
          <a:blip r:embed="rId1" cstate="print"/>
          <a:srcRect r="72971"/>
          <a:stretch>
            <a:fillRect/>
          </a:stretch>
        </p:blipFill>
        <p:spPr bwMode="auto">
          <a:xfrm>
            <a:off x="3690938" y="5662613"/>
            <a:ext cx="2519362" cy="2390775"/>
          </a:xfrm>
          <a:prstGeom prst="rect">
            <a:avLst/>
          </a:prstGeom>
          <a:noFill/>
          <a:ln w="9525">
            <a:noFill/>
            <a:miter lim="800000"/>
            <a:headEnd/>
            <a:tailEnd/>
          </a:ln>
        </p:spPr>
      </p:pic>
      <p:sp>
        <p:nvSpPr>
          <p:cNvPr id="8" name="矩形 7"/>
          <p:cNvSpPr/>
          <p:nvPr/>
        </p:nvSpPr>
        <p:spPr>
          <a:xfrm>
            <a:off x="2267744" y="1988840"/>
            <a:ext cx="5328592" cy="769441"/>
          </a:xfrm>
          <a:prstGeom prst="rect">
            <a:avLst/>
          </a:prstGeom>
          <a:noFill/>
        </p:spPr>
        <p:txBody>
          <a:bodyPr wrap="square">
            <a:spAutoFit/>
          </a:bodyPr>
          <a:lstStyle/>
          <a:p>
            <a:pPr algn="ctr" fontAlgn="auto">
              <a:spcBef>
                <a:spcPts val="0"/>
              </a:spcBef>
              <a:spcAft>
                <a:spcPts val="0"/>
              </a:spcAft>
              <a:defRPr/>
            </a:pPr>
            <a:r>
              <a:rPr lang="en-US" altLang="zh-CN" sz="44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15  </a:t>
            </a:r>
            <a:r>
              <a:rPr lang="zh-CN" altLang="en-US" sz="4400" b="1"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古诗二首</a:t>
            </a:r>
            <a:endParaRPr lang="zh-CN" altLang="en-US"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14341" name="图片 9"/>
          <p:cNvPicPr>
            <a:picLocks noChangeAspect="1"/>
          </p:cNvPicPr>
          <p:nvPr/>
        </p:nvPicPr>
        <p:blipFill>
          <a:blip r:embed="rId2" cstate="print"/>
          <a:srcRect r="33527" b="78349"/>
          <a:stretch>
            <a:fillRect/>
          </a:stretch>
        </p:blipFill>
        <p:spPr bwMode="auto">
          <a:xfrm>
            <a:off x="5011738" y="5199063"/>
            <a:ext cx="4132262" cy="1658937"/>
          </a:xfrm>
          <a:prstGeom prst="rect">
            <a:avLst/>
          </a:prstGeom>
          <a:noFill/>
          <a:ln w="9525">
            <a:noFill/>
            <a:miter lim="800000"/>
            <a:headEnd/>
            <a:tailEnd/>
          </a:ln>
        </p:spPr>
      </p:pic>
      <p:pic>
        <p:nvPicPr>
          <p:cNvPr id="11" name="图片 10"/>
          <p:cNvPicPr>
            <a:picLocks noChangeAspect="1"/>
          </p:cNvPicPr>
          <p:nvPr/>
        </p:nvPicPr>
        <p:blipFill>
          <a:blip r:embed="rId3" cstate="print"/>
          <a:srcRect/>
          <a:stretch>
            <a:fillRect/>
          </a:stretch>
        </p:blipFill>
        <p:spPr bwMode="auto">
          <a:xfrm>
            <a:off x="2913856" y="2881841"/>
            <a:ext cx="4195763" cy="623887"/>
          </a:xfrm>
          <a:prstGeom prst="rect">
            <a:avLst/>
          </a:prstGeom>
          <a:noFill/>
          <a:ln w="9525">
            <a:noFill/>
            <a:miter lim="800000"/>
            <a:headEnd/>
            <a:tailEnd/>
          </a:ln>
        </p:spPr>
      </p:pic>
      <p:pic>
        <p:nvPicPr>
          <p:cNvPr id="14344" name="图片 14"/>
          <p:cNvPicPr>
            <a:picLocks noChangeAspect="1"/>
          </p:cNvPicPr>
          <p:nvPr/>
        </p:nvPicPr>
        <p:blipFill>
          <a:blip r:embed="rId4" cstate="print"/>
          <a:srcRect l="33527" b="78349"/>
          <a:stretch>
            <a:fillRect/>
          </a:stretch>
        </p:blipFill>
        <p:spPr bwMode="auto">
          <a:xfrm>
            <a:off x="0" y="5337175"/>
            <a:ext cx="3851275" cy="1546225"/>
          </a:xfrm>
          <a:prstGeom prst="rect">
            <a:avLst/>
          </a:prstGeom>
          <a:noFill/>
          <a:ln w="9525">
            <a:noFill/>
            <a:miter lim="800000"/>
            <a:headEnd/>
            <a:tailEnd/>
          </a:ln>
        </p:spPr>
      </p:pic>
      <p:pic>
        <p:nvPicPr>
          <p:cNvPr id="18" name="图片 4"/>
          <p:cNvPicPr>
            <a:picLocks noChangeAspect="1"/>
          </p:cNvPicPr>
          <p:nvPr/>
        </p:nvPicPr>
        <p:blipFill>
          <a:blip r:embed="rId5" cstate="print"/>
          <a:srcRect/>
          <a:stretch>
            <a:fillRect/>
          </a:stretch>
        </p:blipFill>
        <p:spPr bwMode="auto">
          <a:xfrm>
            <a:off x="3081338" y="5026025"/>
            <a:ext cx="1116012" cy="1685925"/>
          </a:xfrm>
          <a:prstGeom prst="rect">
            <a:avLst/>
          </a:prstGeom>
          <a:noFill/>
          <a:ln w="9525">
            <a:noFill/>
            <a:miter lim="800000"/>
            <a:headEnd/>
            <a:tailEnd/>
          </a:ln>
        </p:spPr>
      </p:pic>
      <p:pic>
        <p:nvPicPr>
          <p:cNvPr id="19" name="图片 5"/>
          <p:cNvPicPr>
            <a:picLocks noChangeAspect="1"/>
          </p:cNvPicPr>
          <p:nvPr/>
        </p:nvPicPr>
        <p:blipFill>
          <a:blip r:embed="rId6" cstate="print"/>
          <a:srcRect/>
          <a:stretch>
            <a:fillRect/>
          </a:stretch>
        </p:blipFill>
        <p:spPr bwMode="auto">
          <a:xfrm>
            <a:off x="2727325" y="6459538"/>
            <a:ext cx="596900" cy="436562"/>
          </a:xfrm>
          <a:prstGeom prst="rect">
            <a:avLst/>
          </a:prstGeom>
          <a:noFill/>
          <a:ln w="9525">
            <a:noFill/>
            <a:miter lim="800000"/>
            <a:headEnd/>
            <a:tailEnd/>
          </a:ln>
        </p:spPr>
      </p:pic>
      <p:pic>
        <p:nvPicPr>
          <p:cNvPr id="21" name="图片 7"/>
          <p:cNvPicPr>
            <a:picLocks noChangeAspect="1"/>
          </p:cNvPicPr>
          <p:nvPr/>
        </p:nvPicPr>
        <p:blipFill>
          <a:blip r:embed="rId7" cstate="print"/>
          <a:srcRect/>
          <a:stretch>
            <a:fillRect/>
          </a:stretch>
        </p:blipFill>
        <p:spPr bwMode="auto">
          <a:xfrm>
            <a:off x="1655763" y="5662613"/>
            <a:ext cx="539750" cy="460375"/>
          </a:xfrm>
          <a:prstGeom prst="rect">
            <a:avLst/>
          </a:prstGeom>
          <a:noFill/>
          <a:ln w="9525">
            <a:noFill/>
            <a:miter lim="800000"/>
            <a:headEnd/>
            <a:tailEnd/>
          </a:ln>
        </p:spPr>
      </p:pic>
      <p:pic>
        <p:nvPicPr>
          <p:cNvPr id="25" name="图片 5"/>
          <p:cNvPicPr>
            <a:picLocks noChangeAspect="1"/>
          </p:cNvPicPr>
          <p:nvPr/>
        </p:nvPicPr>
        <p:blipFill>
          <a:blip r:embed="rId8" cstate="print"/>
          <a:srcRect/>
          <a:stretch>
            <a:fillRect/>
          </a:stretch>
        </p:blipFill>
        <p:spPr bwMode="auto">
          <a:xfrm>
            <a:off x="5364088" y="4560894"/>
            <a:ext cx="1330325" cy="1922462"/>
          </a:xfrm>
          <a:prstGeom prst="rect">
            <a:avLst/>
          </a:prstGeom>
          <a:noFill/>
          <a:ln w="9525">
            <a:noFill/>
            <a:miter lim="800000"/>
            <a:headEnd/>
            <a:tailEnd/>
          </a:ln>
        </p:spPr>
      </p:pic>
      <p:sp>
        <p:nvSpPr>
          <p:cNvPr id="2" name="TextBox 1"/>
          <p:cNvSpPr txBox="1"/>
          <p:nvPr/>
        </p:nvSpPr>
        <p:spPr>
          <a:xfrm>
            <a:off x="3229982" y="3361148"/>
            <a:ext cx="3879637" cy="1569660"/>
          </a:xfrm>
          <a:prstGeom prst="rect">
            <a:avLst/>
          </a:prstGeom>
          <a:noFill/>
        </p:spPr>
        <p:txBody>
          <a:bodyPr wrap="square" rtlCol="0">
            <a:spAutoFit/>
          </a:bodyPr>
          <a:lstStyle/>
          <a:p>
            <a:pPr>
              <a:lnSpc>
                <a:spcPct val="150000"/>
              </a:lnSpc>
            </a:pPr>
            <a:r>
              <a:rPr lang="zh-CN" altLang="en-US" sz="3200" dirty="0">
                <a:latin typeface="楷体" panose="02010609060101010101" pitchFamily="49" charset="-122"/>
                <a:ea typeface="楷体" panose="02010609060101010101" pitchFamily="49" charset="-122"/>
              </a:rPr>
              <a:t>人教</a:t>
            </a:r>
            <a:r>
              <a:rPr lang="zh-CN" altLang="en-US" sz="3200" dirty="0" smtClean="0">
                <a:latin typeface="楷体" panose="02010609060101010101" pitchFamily="49" charset="-122"/>
                <a:ea typeface="楷体" panose="02010609060101010101" pitchFamily="49" charset="-122"/>
              </a:rPr>
              <a:t>版二年级下册</a:t>
            </a:r>
            <a:endParaRPr lang="en-US" altLang="zh-CN" sz="3200" dirty="0" smtClean="0">
              <a:latin typeface="楷体" panose="02010609060101010101" pitchFamily="49" charset="-122"/>
              <a:ea typeface="楷体" panose="02010609060101010101" pitchFamily="49" charset="-122"/>
            </a:endParaRPr>
          </a:p>
          <a:p>
            <a:pPr>
              <a:lnSpc>
                <a:spcPct val="150000"/>
              </a:lnSpc>
            </a:pPr>
            <a:r>
              <a:rPr lang="zh-CN" altLang="en-US" sz="3200" dirty="0">
                <a:latin typeface="楷体" panose="02010609060101010101" pitchFamily="49" charset="-122"/>
                <a:ea typeface="楷体" panose="02010609060101010101" pitchFamily="49" charset="-122"/>
              </a:rPr>
              <a:t> </a:t>
            </a:r>
            <a:r>
              <a:rPr lang="zh-CN" altLang="en-US" sz="3200" dirty="0" smtClean="0">
                <a:latin typeface="楷体" panose="02010609060101010101" pitchFamily="49" charset="-122"/>
                <a:ea typeface="楷体" panose="02010609060101010101" pitchFamily="49" charset="-122"/>
              </a:rPr>
              <a:t> </a:t>
            </a:r>
            <a:endParaRPr lang="zh-CN" altLang="en-US" sz="32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56" presetClass="entr" presetSubtype="0" fill="hold"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 by="(-#ppt_w*2)" calcmode="lin" valueType="num">
                                      <p:cBhvr rctx="PPT">
                                        <p:cTn id="11" dur="500" autoRev="1" fill="hold">
                                          <p:stCondLst>
                                            <p:cond delay="0"/>
                                          </p:stCondLst>
                                        </p:cTn>
                                        <p:tgtEl>
                                          <p:spTgt spid="8"/>
                                        </p:tgtEl>
                                        <p:attrNameLst>
                                          <p:attrName>ppt_w</p:attrName>
                                        </p:attrNameLst>
                                      </p:cBhvr>
                                    </p:anim>
                                    <p:anim by="(#ppt_w*0.50)" calcmode="lin" valueType="num">
                                      <p:cBhvr>
                                        <p:cTn id="12" dur="500" decel="50000" autoRev="1" fill="hold">
                                          <p:stCondLst>
                                            <p:cond delay="0"/>
                                          </p:stCondLst>
                                        </p:cTn>
                                        <p:tgtEl>
                                          <p:spTgt spid="8"/>
                                        </p:tgtEl>
                                        <p:attrNameLst>
                                          <p:attrName>ppt_x</p:attrName>
                                        </p:attrNameLst>
                                      </p:cBhvr>
                                    </p:anim>
                                    <p:anim from="(-#ppt_h/2)" to="(#ppt_y)" calcmode="lin" valueType="num">
                                      <p:cBhvr>
                                        <p:cTn id="13" dur="1000" fill="hold">
                                          <p:stCondLst>
                                            <p:cond delay="0"/>
                                          </p:stCondLst>
                                        </p:cTn>
                                        <p:tgtEl>
                                          <p:spTgt spid="8"/>
                                        </p:tgtEl>
                                        <p:attrNameLst>
                                          <p:attrName>ppt_y</p:attrName>
                                        </p:attrNameLst>
                                      </p:cBhvr>
                                    </p:anim>
                                    <p:animRot by="21600000">
                                      <p:cBhvr>
                                        <p:cTn id="14" dur="1000" fill="hold">
                                          <p:stCondLst>
                                            <p:cond delay="0"/>
                                          </p:stCondLst>
                                        </p:cTn>
                                        <p:tgtEl>
                                          <p:spTgt spid="8"/>
                                        </p:tgtEl>
                                        <p:attrNameLst>
                                          <p:attrName>r</p:attrName>
                                        </p:attrNameLst>
                                      </p:cBhvr>
                                    </p:animRot>
                                  </p:childTnLst>
                                </p:cTn>
                              </p:par>
                              <p:par>
                                <p:cTn id="15" presetID="42"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1000"/>
                                        <p:tgtEl>
                                          <p:spTgt spid="25"/>
                                        </p:tgtEl>
                                      </p:cBhvr>
                                    </p:animEffect>
                                    <p:anim calcmode="lin" valueType="num">
                                      <p:cBhvr>
                                        <p:cTn id="24" dur="1000" fill="hold"/>
                                        <p:tgtEl>
                                          <p:spTgt spid="25"/>
                                        </p:tgtEl>
                                        <p:attrNameLst>
                                          <p:attrName>ppt_x</p:attrName>
                                        </p:attrNameLst>
                                      </p:cBhvr>
                                      <p:tavLst>
                                        <p:tav tm="0">
                                          <p:val>
                                            <p:strVal val="#ppt_x"/>
                                          </p:val>
                                        </p:tav>
                                        <p:tav tm="100000">
                                          <p:val>
                                            <p:strVal val="#ppt_x"/>
                                          </p:val>
                                        </p:tav>
                                      </p:tavLst>
                                    </p:anim>
                                    <p:anim calcmode="lin" valueType="num">
                                      <p:cBhvr>
                                        <p:cTn id="25" dur="1000" fill="hold"/>
                                        <p:tgtEl>
                                          <p:spTgt spid="25"/>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1000"/>
                                        <p:tgtEl>
                                          <p:spTgt spid="21"/>
                                        </p:tgtEl>
                                      </p:cBhvr>
                                    </p:animEffect>
                                    <p:anim calcmode="lin" valueType="num">
                                      <p:cBhvr>
                                        <p:cTn id="35" dur="1000" fill="hold"/>
                                        <p:tgtEl>
                                          <p:spTgt spid="21"/>
                                        </p:tgtEl>
                                        <p:attrNameLst>
                                          <p:attrName>ppt_x</p:attrName>
                                        </p:attrNameLst>
                                      </p:cBhvr>
                                      <p:tavLst>
                                        <p:tav tm="0">
                                          <p:val>
                                            <p:strVal val="#ppt_x"/>
                                          </p:val>
                                        </p:tav>
                                        <p:tav tm="100000">
                                          <p:val>
                                            <p:strVal val="#ppt_x"/>
                                          </p:val>
                                        </p:tav>
                                      </p:tavLst>
                                    </p:anim>
                                    <p:anim calcmode="lin" valueType="num">
                                      <p:cBhvr>
                                        <p:cTn id="36" dur="1000" fill="hold"/>
                                        <p:tgtEl>
                                          <p:spTgt spid="21"/>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42" presetClass="entr" presetSubtype="0"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1000"/>
                                        <p:tgtEl>
                                          <p:spTgt spid="19"/>
                                        </p:tgtEl>
                                      </p:cBhvr>
                                    </p:animEffect>
                                    <p:anim calcmode="lin" valueType="num">
                                      <p:cBhvr>
                                        <p:cTn id="41" dur="1000" fill="hold"/>
                                        <p:tgtEl>
                                          <p:spTgt spid="19"/>
                                        </p:tgtEl>
                                        <p:attrNameLst>
                                          <p:attrName>ppt_x</p:attrName>
                                        </p:attrNameLst>
                                      </p:cBhvr>
                                      <p:tavLst>
                                        <p:tav tm="0">
                                          <p:val>
                                            <p:strVal val="#ppt_x"/>
                                          </p:val>
                                        </p:tav>
                                        <p:tav tm="100000">
                                          <p:val>
                                            <p:strVal val="#ppt_x"/>
                                          </p:val>
                                        </p:tav>
                                      </p:tavLst>
                                    </p:anim>
                                    <p:anim calcmode="lin" valueType="num">
                                      <p:cBhvr>
                                        <p:cTn id="42" dur="1000" fill="hold"/>
                                        <p:tgtEl>
                                          <p:spTgt spid="19"/>
                                        </p:tgtEl>
                                        <p:attrNameLst>
                                          <p:attrName>ppt_y</p:attrName>
                                        </p:attrNameLst>
                                      </p:cBhvr>
                                      <p:tavLst>
                                        <p:tav tm="0">
                                          <p:val>
                                            <p:strVal val="#ppt_y+.1"/>
                                          </p:val>
                                        </p:tav>
                                        <p:tav tm="100000">
                                          <p:val>
                                            <p:strVal val="#ppt_y"/>
                                          </p:val>
                                        </p:tav>
                                      </p:tavLst>
                                    </p:anim>
                                  </p:childTnLst>
                                </p:cTn>
                              </p:par>
                            </p:childTnLst>
                          </p:cTn>
                        </p:par>
                        <p:par>
                          <p:cTn id="43" fill="hold">
                            <p:stCondLst>
                              <p:cond delay="4000"/>
                            </p:stCondLst>
                            <p:childTnLst>
                              <p:par>
                                <p:cTn id="44" presetID="1" presetClass="entr" presetSubtype="0" fill="hold" grpId="0" nodeType="afterEffect">
                                  <p:stCondLst>
                                    <p:cond delay="0"/>
                                  </p:stCondLst>
                                  <p:childTnLst>
                                    <p:set>
                                      <p:cBhvr>
                                        <p:cTn id="45"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1"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2"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3"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4" cstate="print"/>
          <a:srcRect/>
          <a:stretch>
            <a:fillRect/>
          </a:stretch>
        </p:blipFill>
        <p:spPr bwMode="auto">
          <a:xfrm>
            <a:off x="8172400" y="6343650"/>
            <a:ext cx="720725" cy="477838"/>
          </a:xfrm>
          <a:prstGeom prst="rect">
            <a:avLst/>
          </a:prstGeom>
          <a:noFill/>
          <a:ln w="9525">
            <a:noFill/>
            <a:miter lim="800000"/>
            <a:headEnd/>
            <a:tailEnd/>
          </a:ln>
        </p:spPr>
      </p:pic>
      <p:sp>
        <p:nvSpPr>
          <p:cNvPr id="23" name="文本框 12"/>
          <p:cNvSpPr txBox="1">
            <a:spLocks noChangeArrowheads="1"/>
          </p:cNvSpPr>
          <p:nvPr/>
        </p:nvSpPr>
        <p:spPr bwMode="auto">
          <a:xfrm>
            <a:off x="1098227" y="135755"/>
            <a:ext cx="4331812"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字词乐园</a:t>
            </a:r>
            <a:r>
              <a:rPr lang="en-US" altLang="zh-CN"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a:t>
            </a: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会认字</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4" name="TextBox 3"/>
          <p:cNvSpPr txBox="1"/>
          <p:nvPr/>
        </p:nvSpPr>
        <p:spPr>
          <a:xfrm>
            <a:off x="753348" y="671795"/>
            <a:ext cx="1210588" cy="707886"/>
          </a:xfrm>
          <a:prstGeom prst="rect">
            <a:avLst/>
          </a:prstGeom>
          <a:noFill/>
        </p:spPr>
        <p:txBody>
          <a:bodyPr wrap="none" rtlCol="0">
            <a:spAutoFit/>
          </a:bodyPr>
          <a:lstStyle/>
          <a:p>
            <a:r>
              <a:rPr lang="en-US" altLang="zh-CN" sz="4000" dirty="0" err="1" smtClean="0">
                <a:latin typeface="+mn-ea"/>
                <a:ea typeface="+mn-ea"/>
              </a:rPr>
              <a:t>míng</a:t>
            </a:r>
            <a:endParaRPr lang="zh-CN" altLang="en-US" sz="4000" dirty="0">
              <a:latin typeface="+mn-ea"/>
              <a:ea typeface="+mn-ea"/>
            </a:endParaRPr>
          </a:p>
        </p:txBody>
      </p:sp>
      <p:sp>
        <p:nvSpPr>
          <p:cNvPr id="6" name="TextBox 5"/>
          <p:cNvSpPr txBox="1"/>
          <p:nvPr/>
        </p:nvSpPr>
        <p:spPr>
          <a:xfrm>
            <a:off x="1911399" y="1972508"/>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：鸣叫  鸟鸣</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1882350" y="1196404"/>
            <a:ext cx="3145199" cy="646331"/>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1600" b="1" dirty="0" smtClean="0">
                <a:latin typeface="楷体" panose="02010609060101010101" pitchFamily="49" charset="-122"/>
                <a:ea typeface="楷体" panose="02010609060101010101" pitchFamily="49" charset="-122"/>
                <a:sym typeface="Wingdings" panose="05000000000000000000" pitchFamily="2" charset="2"/>
              </a:rPr>
              <a:t>　后鼻音，二声。</a:t>
            </a:r>
            <a:endParaRPr lang="zh-CN" altLang="en-US" sz="1600" dirty="0">
              <a:latin typeface="楷体" panose="02010609060101010101" pitchFamily="49" charset="-122"/>
              <a:ea typeface="楷体" panose="02010609060101010101" pitchFamily="49" charset="-122"/>
            </a:endParaRPr>
          </a:p>
        </p:txBody>
      </p:sp>
      <p:pic>
        <p:nvPicPr>
          <p:cNvPr id="30" name="图片 11"/>
          <p:cNvPicPr>
            <a:picLocks noChangeAspect="1" noChangeArrowheads="1"/>
          </p:cNvPicPr>
          <p:nvPr/>
        </p:nvPicPr>
        <p:blipFill>
          <a:blip r:embed="rId5" cstate="print"/>
          <a:srcRect/>
          <a:stretch>
            <a:fillRect/>
          </a:stretch>
        </p:blipFill>
        <p:spPr bwMode="auto">
          <a:xfrm>
            <a:off x="454025" y="-12700"/>
            <a:ext cx="661988" cy="687388"/>
          </a:xfrm>
          <a:prstGeom prst="rect">
            <a:avLst/>
          </a:prstGeom>
          <a:noFill/>
          <a:ln w="9525">
            <a:noFill/>
            <a:miter lim="800000"/>
            <a:headEnd/>
            <a:tailEnd/>
          </a:ln>
        </p:spPr>
      </p:pic>
      <p:grpSp>
        <p:nvGrpSpPr>
          <p:cNvPr id="36" name="组合 35"/>
          <p:cNvGrpSpPr/>
          <p:nvPr/>
        </p:nvGrpSpPr>
        <p:grpSpPr>
          <a:xfrm>
            <a:off x="669043" y="1407959"/>
            <a:ext cx="1265926" cy="1189713"/>
            <a:chOff x="-2771523" y="594818"/>
            <a:chExt cx="1785950" cy="1643074"/>
          </a:xfrm>
          <a:solidFill>
            <a:schemeClr val="accent3">
              <a:lumMod val="60000"/>
              <a:lumOff val="40000"/>
            </a:schemeClr>
          </a:solidFill>
        </p:grpSpPr>
        <p:sp>
          <p:nvSpPr>
            <p:cNvPr id="37" name="矩形 36"/>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774923" y="1310788"/>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鸣</a:t>
            </a:r>
            <a:endParaRPr lang="zh-CN" altLang="en-US" sz="7200" b="1" dirty="0">
              <a:latin typeface="楷体" panose="02010609060101010101" pitchFamily="49" charset="-122"/>
              <a:ea typeface="楷体" panose="02010609060101010101" pitchFamily="49" charset="-122"/>
            </a:endParaRPr>
          </a:p>
        </p:txBody>
      </p:sp>
      <p:sp>
        <p:nvSpPr>
          <p:cNvPr id="41" name="TextBox 40"/>
          <p:cNvSpPr txBox="1"/>
          <p:nvPr/>
        </p:nvSpPr>
        <p:spPr>
          <a:xfrm>
            <a:off x="4708960" y="787832"/>
            <a:ext cx="1210588" cy="707886"/>
          </a:xfrm>
          <a:prstGeom prst="rect">
            <a:avLst/>
          </a:prstGeom>
          <a:noFill/>
        </p:spPr>
        <p:txBody>
          <a:bodyPr wrap="none" rtlCol="0">
            <a:spAutoFit/>
          </a:bodyPr>
          <a:lstStyle/>
          <a:p>
            <a:r>
              <a:rPr lang="en-US" altLang="zh-CN" sz="4000" dirty="0" err="1" smtClean="0">
                <a:latin typeface="+mn-ea"/>
                <a:ea typeface="+mn-ea"/>
              </a:rPr>
              <a:t>háng</a:t>
            </a:r>
            <a:endParaRPr lang="zh-CN" altLang="en-US" sz="4000" dirty="0">
              <a:latin typeface="+mn-ea"/>
              <a:ea typeface="+mn-ea"/>
            </a:endParaRPr>
          </a:p>
        </p:txBody>
      </p:sp>
      <p:sp>
        <p:nvSpPr>
          <p:cNvPr id="42" name="TextBox 41"/>
          <p:cNvSpPr txBox="1"/>
          <p:nvPr/>
        </p:nvSpPr>
        <p:spPr>
          <a:xfrm>
            <a:off x="6058248" y="1889786"/>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：一行  银行</a:t>
            </a:r>
            <a:endParaRPr lang="zh-CN" altLang="en-US" sz="2000" dirty="0">
              <a:latin typeface="楷体" panose="02010609060101010101" pitchFamily="49" charset="-122"/>
              <a:ea typeface="楷体" panose="02010609060101010101" pitchFamily="49" charset="-122"/>
            </a:endParaRPr>
          </a:p>
        </p:txBody>
      </p:sp>
      <p:sp>
        <p:nvSpPr>
          <p:cNvPr id="43" name="TextBox 42"/>
          <p:cNvSpPr txBox="1"/>
          <p:nvPr/>
        </p:nvSpPr>
        <p:spPr>
          <a:xfrm>
            <a:off x="5988898" y="1310788"/>
            <a:ext cx="347733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易错提示：后鼻音，二声。</a:t>
            </a:r>
            <a:endParaRPr lang="zh-CN" altLang="en-US" sz="2000" dirty="0">
              <a:latin typeface="楷体" panose="02010609060101010101" pitchFamily="49" charset="-122"/>
              <a:ea typeface="楷体" panose="02010609060101010101" pitchFamily="49" charset="-122"/>
            </a:endParaRPr>
          </a:p>
        </p:txBody>
      </p:sp>
      <p:grpSp>
        <p:nvGrpSpPr>
          <p:cNvPr id="51" name="组合 50"/>
          <p:cNvGrpSpPr/>
          <p:nvPr/>
        </p:nvGrpSpPr>
        <p:grpSpPr>
          <a:xfrm>
            <a:off x="4655076" y="1422399"/>
            <a:ext cx="1333822" cy="1286884"/>
            <a:chOff x="4655076" y="1422399"/>
            <a:chExt cx="1333822" cy="1286884"/>
          </a:xfrm>
        </p:grpSpPr>
        <p:grpSp>
          <p:nvGrpSpPr>
            <p:cNvPr id="45" name="组合 44"/>
            <p:cNvGrpSpPr/>
            <p:nvPr/>
          </p:nvGrpSpPr>
          <p:grpSpPr>
            <a:xfrm>
              <a:off x="4655076" y="1519570"/>
              <a:ext cx="1265926" cy="1189713"/>
              <a:chOff x="-2505974" y="355288"/>
              <a:chExt cx="1785950" cy="1643074"/>
            </a:xfrm>
            <a:solidFill>
              <a:schemeClr val="accent3">
                <a:lumMod val="60000"/>
                <a:lumOff val="40000"/>
              </a:schemeClr>
            </a:solidFill>
          </p:grpSpPr>
          <p:sp>
            <p:nvSpPr>
              <p:cNvPr id="47" name="矩形 46"/>
              <p:cNvSpPr/>
              <p:nvPr/>
            </p:nvSpPr>
            <p:spPr>
              <a:xfrm>
                <a:off x="-2505974" y="35528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p:cNvCxnSpPr>
                <a:stCxn id="47" idx="1"/>
                <a:endCxn id="47" idx="3"/>
              </p:cNvCxnSpPr>
              <p:nvPr/>
            </p:nvCxnSpPr>
            <p:spPr>
              <a:xfrm>
                <a:off x="-2505974" y="1176826"/>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7" idx="0"/>
                <a:endCxn id="47" idx="2"/>
              </p:cNvCxnSpPr>
              <p:nvPr/>
            </p:nvCxnSpPr>
            <p:spPr>
              <a:xfrm>
                <a:off x="-1612999" y="35528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6" name="TextBox 23"/>
            <p:cNvSpPr txBox="1">
              <a:spLocks noChangeArrowheads="1"/>
            </p:cNvSpPr>
            <p:nvPr/>
          </p:nvSpPr>
          <p:spPr bwMode="auto">
            <a:xfrm>
              <a:off x="4760956" y="1422399"/>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行</a:t>
              </a:r>
              <a:endParaRPr lang="zh-CN" altLang="en-US" sz="7200" b="1" dirty="0">
                <a:latin typeface="楷体" panose="02010609060101010101" pitchFamily="49" charset="-122"/>
                <a:ea typeface="楷体" panose="02010609060101010101" pitchFamily="49" charset="-122"/>
              </a:endParaRPr>
            </a:p>
          </p:txBody>
        </p:sp>
      </p:grpSp>
      <p:sp>
        <p:nvSpPr>
          <p:cNvPr id="56" name="TextBox 55"/>
          <p:cNvSpPr txBox="1"/>
          <p:nvPr/>
        </p:nvSpPr>
        <p:spPr>
          <a:xfrm>
            <a:off x="806594" y="2507066"/>
            <a:ext cx="697627" cy="707886"/>
          </a:xfrm>
          <a:prstGeom prst="rect">
            <a:avLst/>
          </a:prstGeom>
          <a:noFill/>
        </p:spPr>
        <p:txBody>
          <a:bodyPr wrap="none" rtlCol="0">
            <a:spAutoFit/>
          </a:bodyPr>
          <a:lstStyle/>
          <a:p>
            <a:r>
              <a:rPr lang="en-US" altLang="zh-CN" sz="4000" dirty="0" err="1" smtClean="0">
                <a:latin typeface="+mn-ea"/>
                <a:ea typeface="+mn-ea"/>
              </a:rPr>
              <a:t>bó</a:t>
            </a:r>
            <a:endParaRPr lang="zh-CN" altLang="en-US" sz="4000" dirty="0">
              <a:latin typeface="+mn-ea"/>
              <a:ea typeface="+mn-ea"/>
            </a:endParaRPr>
          </a:p>
        </p:txBody>
      </p:sp>
      <p:sp>
        <p:nvSpPr>
          <p:cNvPr id="57" name="TextBox 56"/>
          <p:cNvSpPr txBox="1"/>
          <p:nvPr/>
        </p:nvSpPr>
        <p:spPr>
          <a:xfrm>
            <a:off x="2086917" y="3868881"/>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：停泊</a:t>
            </a:r>
            <a:endParaRPr lang="zh-CN" altLang="en-US" sz="2000" dirty="0">
              <a:latin typeface="楷体" panose="02010609060101010101" pitchFamily="49" charset="-122"/>
              <a:ea typeface="楷体" panose="02010609060101010101" pitchFamily="49" charset="-122"/>
            </a:endParaRPr>
          </a:p>
        </p:txBody>
      </p:sp>
      <p:sp>
        <p:nvSpPr>
          <p:cNvPr id="58" name="TextBox 57"/>
          <p:cNvSpPr txBox="1"/>
          <p:nvPr/>
        </p:nvSpPr>
        <p:spPr>
          <a:xfrm>
            <a:off x="2039417" y="3038337"/>
            <a:ext cx="2793631"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易错提示：二声。</a:t>
            </a:r>
            <a:endParaRPr lang="zh-CN" altLang="en-US" sz="2000" dirty="0">
              <a:latin typeface="楷体" panose="02010609060101010101" pitchFamily="49" charset="-122"/>
              <a:ea typeface="楷体" panose="02010609060101010101" pitchFamily="49" charset="-122"/>
            </a:endParaRPr>
          </a:p>
        </p:txBody>
      </p:sp>
      <p:grpSp>
        <p:nvGrpSpPr>
          <p:cNvPr id="101" name="组合 100"/>
          <p:cNvGrpSpPr/>
          <p:nvPr/>
        </p:nvGrpSpPr>
        <p:grpSpPr>
          <a:xfrm>
            <a:off x="716783" y="3214008"/>
            <a:ext cx="1265926" cy="1189713"/>
            <a:chOff x="-2771523" y="594818"/>
            <a:chExt cx="1785950" cy="1643074"/>
          </a:xfrm>
          <a:solidFill>
            <a:schemeClr val="accent3">
              <a:lumMod val="60000"/>
              <a:lumOff val="40000"/>
            </a:schemeClr>
          </a:solidFill>
        </p:grpSpPr>
        <p:sp>
          <p:nvSpPr>
            <p:cNvPr id="102" name="矩形 101"/>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a:stCxn id="102" idx="1"/>
              <a:endCxn id="102"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102" idx="0"/>
              <a:endCxn id="102"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05" name="TextBox 23"/>
          <p:cNvSpPr txBox="1">
            <a:spLocks noChangeArrowheads="1"/>
          </p:cNvSpPr>
          <p:nvPr/>
        </p:nvSpPr>
        <p:spPr bwMode="auto">
          <a:xfrm>
            <a:off x="806594" y="3119938"/>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泊</a:t>
            </a:r>
            <a:endParaRPr lang="zh-CN" altLang="en-US" sz="7200" b="1" dirty="0">
              <a:latin typeface="楷体" panose="02010609060101010101" pitchFamily="49" charset="-122"/>
              <a:ea typeface="楷体" panose="02010609060101010101" pitchFamily="49" charset="-122"/>
            </a:endParaRPr>
          </a:p>
        </p:txBody>
      </p:sp>
      <p:sp>
        <p:nvSpPr>
          <p:cNvPr id="59" name="TextBox 58"/>
          <p:cNvSpPr txBox="1"/>
          <p:nvPr/>
        </p:nvSpPr>
        <p:spPr>
          <a:xfrm>
            <a:off x="737646" y="683731"/>
            <a:ext cx="1217000" cy="707886"/>
          </a:xfrm>
          <a:prstGeom prst="rect">
            <a:avLst/>
          </a:prstGeom>
          <a:noFill/>
        </p:spPr>
        <p:txBody>
          <a:bodyPr wrap="none" rtlCol="0">
            <a:spAutoFit/>
          </a:bodyPr>
          <a:lstStyle/>
          <a:p>
            <a:r>
              <a:rPr lang="en-US" altLang="zh-CN" sz="4000" b="1" dirty="0" err="1" smtClean="0">
                <a:solidFill>
                  <a:srgbClr val="FF0000"/>
                </a:solidFill>
                <a:latin typeface="+mn-ea"/>
                <a:ea typeface="+mn-ea"/>
              </a:rPr>
              <a:t>míng</a:t>
            </a:r>
            <a:endParaRPr lang="zh-CN" altLang="en-US" sz="4000" b="1" dirty="0">
              <a:solidFill>
                <a:srgbClr val="FF0000"/>
              </a:solidFill>
              <a:latin typeface="+mn-ea"/>
              <a:ea typeface="+mn-ea"/>
            </a:endParaRPr>
          </a:p>
        </p:txBody>
      </p:sp>
      <p:sp>
        <p:nvSpPr>
          <p:cNvPr id="60" name="TextBox 59"/>
          <p:cNvSpPr txBox="1"/>
          <p:nvPr/>
        </p:nvSpPr>
        <p:spPr>
          <a:xfrm>
            <a:off x="4696257" y="791599"/>
            <a:ext cx="1217000" cy="707886"/>
          </a:xfrm>
          <a:prstGeom prst="rect">
            <a:avLst/>
          </a:prstGeom>
          <a:noFill/>
        </p:spPr>
        <p:txBody>
          <a:bodyPr wrap="none" rtlCol="0">
            <a:spAutoFit/>
          </a:bodyPr>
          <a:lstStyle/>
          <a:p>
            <a:r>
              <a:rPr lang="en-US" altLang="zh-CN" sz="4000" b="1" dirty="0" err="1" smtClean="0">
                <a:solidFill>
                  <a:srgbClr val="FF0000"/>
                </a:solidFill>
                <a:latin typeface="+mn-ea"/>
                <a:ea typeface="+mn-ea"/>
              </a:rPr>
              <a:t>háng</a:t>
            </a:r>
            <a:endParaRPr lang="zh-CN" altLang="en-US" sz="4000" b="1" dirty="0">
              <a:solidFill>
                <a:srgbClr val="FF0000"/>
              </a:solidFill>
              <a:latin typeface="+mn-ea"/>
              <a:ea typeface="+mn-ea"/>
            </a:endParaRPr>
          </a:p>
        </p:txBody>
      </p:sp>
      <p:sp>
        <p:nvSpPr>
          <p:cNvPr id="61" name="TextBox 60"/>
          <p:cNvSpPr txBox="1"/>
          <p:nvPr/>
        </p:nvSpPr>
        <p:spPr>
          <a:xfrm>
            <a:off x="791724" y="2501861"/>
            <a:ext cx="700833" cy="707886"/>
          </a:xfrm>
          <a:prstGeom prst="rect">
            <a:avLst/>
          </a:prstGeom>
          <a:noFill/>
        </p:spPr>
        <p:txBody>
          <a:bodyPr wrap="none" rtlCol="0">
            <a:spAutoFit/>
          </a:bodyPr>
          <a:lstStyle/>
          <a:p>
            <a:r>
              <a:rPr lang="en-US" altLang="zh-CN" sz="4000" b="1" dirty="0" err="1" smtClean="0">
                <a:solidFill>
                  <a:srgbClr val="FF0000"/>
                </a:solidFill>
                <a:latin typeface="+mn-ea"/>
                <a:ea typeface="+mn-ea"/>
              </a:rPr>
              <a:t>bó</a:t>
            </a:r>
            <a:endParaRPr lang="zh-CN" altLang="en-US" sz="4000" b="1" dirty="0">
              <a:solidFill>
                <a:srgbClr val="FF0000"/>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ppt_x"/>
                                          </p:val>
                                        </p:tav>
                                        <p:tav tm="100000">
                                          <p:val>
                                            <p:strVal val="#ppt_x"/>
                                          </p:val>
                                        </p:tav>
                                      </p:tavLst>
                                    </p:anim>
                                    <p:anim calcmode="lin" valueType="num">
                                      <p:cBhvr additive="base">
                                        <p:cTn id="8"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0">
                                            <p:txEl>
                                              <p:pRg st="0" end="0"/>
                                            </p:txEl>
                                          </p:spTgt>
                                        </p:tgtEl>
                                        <p:attrNameLst>
                                          <p:attrName>style.visibility</p:attrName>
                                        </p:attrNameLst>
                                      </p:cBhvr>
                                      <p:to>
                                        <p:strVal val="visible"/>
                                      </p:to>
                                    </p:set>
                                    <p:anim calcmode="lin" valueType="num">
                                      <p:cBhvr additive="base">
                                        <p:cTn id="13" dur="500" fill="hold"/>
                                        <p:tgtEl>
                                          <p:spTgt spid="6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1">
                                            <p:txEl>
                                              <p:pRg st="0" end="0"/>
                                            </p:txEl>
                                          </p:spTgt>
                                        </p:tgtEl>
                                        <p:attrNameLst>
                                          <p:attrName>style.visibility</p:attrName>
                                        </p:attrNameLst>
                                      </p:cBhvr>
                                      <p:to>
                                        <p:strVal val="visible"/>
                                      </p:to>
                                    </p:set>
                                    <p:anim calcmode="lin" valueType="num">
                                      <p:cBhvr additive="base">
                                        <p:cTn id="19" dur="500" fill="hold"/>
                                        <p:tgtEl>
                                          <p:spTgt spid="61">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351751" y="883452"/>
            <a:ext cx="1209598" cy="2818778"/>
            <a:chOff x="5066550" y="3023144"/>
            <a:chExt cx="1209598" cy="2818778"/>
          </a:xfrm>
        </p:grpSpPr>
        <p:pic>
          <p:nvPicPr>
            <p:cNvPr id="1035" name="Picture 11"/>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095048" y="3222547"/>
              <a:ext cx="1181100" cy="2619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 name="TextBox 23"/>
            <p:cNvSpPr txBox="1">
              <a:spLocks noChangeArrowheads="1"/>
            </p:cNvSpPr>
            <p:nvPr/>
          </p:nvSpPr>
          <p:spPr bwMode="auto">
            <a:xfrm>
              <a:off x="5066550" y="3023144"/>
              <a:ext cx="970193"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映</a:t>
              </a:r>
              <a:endParaRPr lang="zh-CN" altLang="en-US" sz="7200" b="1" dirty="0">
                <a:latin typeface="楷体" panose="02010609060101010101" pitchFamily="49" charset="-122"/>
                <a:ea typeface="楷体" panose="02010609060101010101" pitchFamily="49" charset="-122"/>
              </a:endParaRPr>
            </a:p>
          </p:txBody>
        </p:sp>
      </p:grpSp>
      <p:pic>
        <p:nvPicPr>
          <p:cNvPr id="19458" name="图片 9"/>
          <p:cNvPicPr>
            <a:picLocks noChangeAspect="1"/>
          </p:cNvPicPr>
          <p:nvPr/>
        </p:nvPicPr>
        <p:blipFill>
          <a:blip r:embed="rId2"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23" name="文本框 12"/>
          <p:cNvSpPr txBox="1">
            <a:spLocks noChangeArrowheads="1"/>
          </p:cNvSpPr>
          <p:nvPr/>
        </p:nvSpPr>
        <p:spPr bwMode="auto">
          <a:xfrm>
            <a:off x="1098227" y="135755"/>
            <a:ext cx="4331812"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字词乐园</a:t>
            </a:r>
            <a:r>
              <a:rPr lang="en-US" altLang="zh-CN"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a:t>
            </a: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会认字</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30" name="图片 11"/>
          <p:cNvPicPr>
            <a:picLocks noChangeAspect="1" noChangeArrowheads="1"/>
          </p:cNvPicPr>
          <p:nvPr/>
        </p:nvPicPr>
        <p:blipFill>
          <a:blip r:embed="rId6" cstate="print"/>
          <a:srcRect/>
          <a:stretch>
            <a:fillRect/>
          </a:stretch>
        </p:blipFill>
        <p:spPr bwMode="auto">
          <a:xfrm>
            <a:off x="454025" y="-12700"/>
            <a:ext cx="661988" cy="687388"/>
          </a:xfrm>
          <a:prstGeom prst="rect">
            <a:avLst/>
          </a:prstGeom>
          <a:noFill/>
          <a:ln w="9525">
            <a:noFill/>
            <a:miter lim="800000"/>
            <a:headEnd/>
            <a:tailEnd/>
          </a:ln>
        </p:spPr>
      </p:pic>
      <p:grpSp>
        <p:nvGrpSpPr>
          <p:cNvPr id="11" name="组合 10"/>
          <p:cNvGrpSpPr/>
          <p:nvPr/>
        </p:nvGrpSpPr>
        <p:grpSpPr>
          <a:xfrm rot="317213">
            <a:off x="5624415" y="889559"/>
            <a:ext cx="1363110" cy="2287942"/>
            <a:chOff x="6372200" y="934605"/>
            <a:chExt cx="1363110" cy="2287942"/>
          </a:xfrm>
        </p:grpSpPr>
        <p:pic>
          <p:nvPicPr>
            <p:cNvPr id="1034" name="Picture 1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372200" y="986654"/>
              <a:ext cx="1363110" cy="22358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 name="TextBox 23"/>
            <p:cNvSpPr txBox="1">
              <a:spLocks noChangeArrowheads="1"/>
            </p:cNvSpPr>
            <p:nvPr/>
          </p:nvSpPr>
          <p:spPr bwMode="auto">
            <a:xfrm rot="399044">
              <a:off x="6451239" y="934605"/>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竟</a:t>
              </a:r>
              <a:endParaRPr lang="zh-CN" altLang="en-US" sz="7200" b="1" dirty="0">
                <a:latin typeface="楷体" panose="02010609060101010101" pitchFamily="49" charset="-122"/>
                <a:ea typeface="楷体" panose="02010609060101010101" pitchFamily="49" charset="-122"/>
              </a:endParaRPr>
            </a:p>
          </p:txBody>
        </p:sp>
      </p:grpSp>
      <p:grpSp>
        <p:nvGrpSpPr>
          <p:cNvPr id="7" name="组合 6"/>
          <p:cNvGrpSpPr/>
          <p:nvPr/>
        </p:nvGrpSpPr>
        <p:grpSpPr>
          <a:xfrm rot="21266584">
            <a:off x="4304237" y="852776"/>
            <a:ext cx="1125802" cy="2517702"/>
            <a:chOff x="4881262" y="887076"/>
            <a:chExt cx="1125802" cy="2517702"/>
          </a:xfrm>
        </p:grpSpPr>
        <p:pic>
          <p:nvPicPr>
            <p:cNvPr id="1030" name="Picture 6"/>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81262" y="887076"/>
              <a:ext cx="1125802" cy="2517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5" name="TextBox 23"/>
            <p:cNvSpPr txBox="1">
              <a:spLocks noChangeArrowheads="1"/>
            </p:cNvSpPr>
            <p:nvPr/>
          </p:nvSpPr>
          <p:spPr bwMode="auto">
            <a:xfrm>
              <a:off x="4941642" y="887076"/>
              <a:ext cx="976793"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毕</a:t>
              </a:r>
              <a:endParaRPr lang="zh-CN" altLang="en-US" sz="7200" b="1" dirty="0">
                <a:latin typeface="楷体" panose="02010609060101010101" pitchFamily="49" charset="-122"/>
                <a:ea typeface="楷体" panose="02010609060101010101" pitchFamily="49" charset="-122"/>
              </a:endParaRPr>
            </a:p>
          </p:txBody>
        </p:sp>
      </p:grpSp>
      <p:grpSp>
        <p:nvGrpSpPr>
          <p:cNvPr id="9" name="组合 8"/>
          <p:cNvGrpSpPr/>
          <p:nvPr/>
        </p:nvGrpSpPr>
        <p:grpSpPr>
          <a:xfrm rot="466839">
            <a:off x="1267401" y="902369"/>
            <a:ext cx="1227942" cy="2688703"/>
            <a:chOff x="2455889" y="934606"/>
            <a:chExt cx="1227942" cy="2688703"/>
          </a:xfrm>
        </p:grpSpPr>
        <p:pic>
          <p:nvPicPr>
            <p:cNvPr id="1031" name="Picture 7"/>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36748" y="934606"/>
              <a:ext cx="1147083" cy="26887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0" name="TextBox 23"/>
            <p:cNvSpPr txBox="1">
              <a:spLocks noChangeArrowheads="1"/>
            </p:cNvSpPr>
            <p:nvPr/>
          </p:nvSpPr>
          <p:spPr bwMode="auto">
            <a:xfrm>
              <a:off x="2455889" y="934606"/>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晓</a:t>
              </a:r>
              <a:endParaRPr lang="zh-CN" altLang="en-US" sz="7200" b="1" dirty="0">
                <a:latin typeface="楷体" panose="02010609060101010101" pitchFamily="49" charset="-122"/>
                <a:ea typeface="楷体" panose="02010609060101010101" pitchFamily="49" charset="-122"/>
              </a:endParaRPr>
            </a:p>
          </p:txBody>
        </p:sp>
      </p:grpSp>
      <p:grpSp>
        <p:nvGrpSpPr>
          <p:cNvPr id="10" name="组合 9"/>
          <p:cNvGrpSpPr/>
          <p:nvPr/>
        </p:nvGrpSpPr>
        <p:grpSpPr>
          <a:xfrm rot="349235">
            <a:off x="2782817" y="777069"/>
            <a:ext cx="1227942" cy="2221227"/>
            <a:chOff x="3947300" y="986654"/>
            <a:chExt cx="1227942" cy="2221227"/>
          </a:xfrm>
        </p:grpSpPr>
        <p:pic>
          <p:nvPicPr>
            <p:cNvPr id="1033" name="Picture 9" descr="E:\王景然\崭新每一天\一头耕牛，每天更新\18春季项目\调研意见\吃水不忘挖井人\图片1_副本.png"/>
            <p:cNvPicPr>
              <a:picLocks noChangeAspect="1" noChangeArrowheads="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02224" y="1061989"/>
              <a:ext cx="939552" cy="2145892"/>
            </a:xfrm>
            <a:prstGeom prst="rect">
              <a:avLst/>
            </a:prstGeom>
            <a:noFill/>
            <a:extLst>
              <a:ext uri="{909E8E84-426E-40DD-AFC4-6F175D3DCCD1}">
                <a14:hiddenFill xmlns:a14="http://schemas.microsoft.com/office/drawing/2010/main">
                  <a:solidFill>
                    <a:srgbClr val="FFFFFF"/>
                  </a:solidFill>
                </a14:hiddenFill>
              </a:ext>
            </a:extLst>
          </p:spPr>
        </p:pic>
        <p:sp>
          <p:nvSpPr>
            <p:cNvPr id="115" name="TextBox 23"/>
            <p:cNvSpPr txBox="1">
              <a:spLocks noChangeArrowheads="1"/>
            </p:cNvSpPr>
            <p:nvPr/>
          </p:nvSpPr>
          <p:spPr bwMode="auto">
            <a:xfrm>
              <a:off x="3947300" y="986654"/>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慈</a:t>
              </a:r>
              <a:endParaRPr lang="zh-CN" altLang="en-US" sz="7200" b="1" dirty="0">
                <a:latin typeface="楷体" panose="02010609060101010101" pitchFamily="49" charset="-122"/>
                <a:ea typeface="楷体" panose="02010609060101010101" pitchFamily="49" charset="-122"/>
              </a:endParaRPr>
            </a:p>
          </p:txBody>
        </p:sp>
      </p:grpSp>
      <p:pic>
        <p:nvPicPr>
          <p:cNvPr id="66" name="图片 4"/>
          <p:cNvPicPr>
            <a:picLocks noChangeAspect="1"/>
          </p:cNvPicPr>
          <p:nvPr/>
        </p:nvPicPr>
        <p:blipFill>
          <a:blip r:embed="rId11" cstate="print"/>
          <a:srcRect/>
          <a:stretch>
            <a:fillRect/>
          </a:stretch>
        </p:blipFill>
        <p:spPr bwMode="auto">
          <a:xfrm>
            <a:off x="598488" y="5335588"/>
            <a:ext cx="998537" cy="1508125"/>
          </a:xfrm>
          <a:prstGeom prst="rect">
            <a:avLst/>
          </a:prstGeom>
          <a:noFill/>
          <a:ln w="9525">
            <a:noFill/>
            <a:miter lim="800000"/>
            <a:headEnd/>
            <a:tailEnd/>
          </a:ln>
        </p:spPr>
      </p:pic>
      <p:pic>
        <p:nvPicPr>
          <p:cNvPr id="67" name="图片 5"/>
          <p:cNvPicPr>
            <a:picLocks noChangeAspect="1"/>
          </p:cNvPicPr>
          <p:nvPr/>
        </p:nvPicPr>
        <p:blipFill>
          <a:blip r:embed="rId12" cstate="print"/>
          <a:srcRect/>
          <a:stretch>
            <a:fillRect/>
          </a:stretch>
        </p:blipFill>
        <p:spPr bwMode="auto">
          <a:xfrm>
            <a:off x="7956550" y="5211763"/>
            <a:ext cx="1112838" cy="1609725"/>
          </a:xfrm>
          <a:prstGeom prst="rect">
            <a:avLst/>
          </a:prstGeom>
          <a:noFill/>
          <a:ln w="9525">
            <a:noFill/>
            <a:miter lim="800000"/>
            <a:headEnd/>
            <a:tailEnd/>
          </a:ln>
        </p:spPr>
      </p:pic>
      <p:sp>
        <p:nvSpPr>
          <p:cNvPr id="77" name="云形标注 76"/>
          <p:cNvSpPr/>
          <p:nvPr/>
        </p:nvSpPr>
        <p:spPr>
          <a:xfrm>
            <a:off x="876267" y="3852428"/>
            <a:ext cx="2471597" cy="1021292"/>
          </a:xfrm>
          <a:prstGeom prst="cloudCallout">
            <a:avLst>
              <a:gd name="adj1" fmla="val -38784"/>
              <a:gd name="adj2" fmla="val 11221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anose="02010609060101010101" pitchFamily="49" charset="-122"/>
                <a:ea typeface="楷体" panose="02010609060101010101" pitchFamily="49" charset="-122"/>
              </a:rPr>
              <a:t>　　这些字你认识吗？快来读一读。</a:t>
            </a:r>
            <a:endParaRPr lang="zh-CN" altLang="en-US" sz="2000" dirty="0">
              <a:latin typeface="楷体" panose="02010609060101010101" pitchFamily="49" charset="-122"/>
              <a:ea typeface="楷体" panose="02010609060101010101" pitchFamily="49" charset="-122"/>
            </a:endParaRPr>
          </a:p>
        </p:txBody>
      </p:sp>
      <p:sp>
        <p:nvSpPr>
          <p:cNvPr id="86" name="云形标注 85"/>
          <p:cNvSpPr/>
          <p:nvPr/>
        </p:nvSpPr>
        <p:spPr>
          <a:xfrm>
            <a:off x="5333515" y="4005064"/>
            <a:ext cx="2406837" cy="792088"/>
          </a:xfrm>
          <a:prstGeom prst="cloudCallout">
            <a:avLst>
              <a:gd name="adj1" fmla="val 64440"/>
              <a:gd name="adj2" fmla="val 115534"/>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anose="02010609060101010101" pitchFamily="49" charset="-122"/>
                <a:ea typeface="楷体" panose="02010609060101010101" pitchFamily="49" charset="-122"/>
              </a:rPr>
              <a:t>　追气球啦！</a:t>
            </a:r>
            <a:endParaRPr lang="zh-CN" altLang="en-US" sz="20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0" fill="hold"/>
                                        <p:tgtEl>
                                          <p:spTgt spid="7"/>
                                        </p:tgtEl>
                                        <p:attrNameLst>
                                          <p:attrName>ppt_x</p:attrName>
                                        </p:attrNameLst>
                                      </p:cBhvr>
                                      <p:tavLst>
                                        <p:tav tm="0">
                                          <p:val>
                                            <p:strVal val="#ppt_x"/>
                                          </p:val>
                                        </p:tav>
                                        <p:tav tm="100000">
                                          <p:val>
                                            <p:strVal val="#ppt_x"/>
                                          </p:val>
                                        </p:tav>
                                      </p:tavLst>
                                    </p:anim>
                                    <p:anim calcmode="lin" valueType="num">
                                      <p:cBhvr additive="base">
                                        <p:cTn id="8" dur="50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0" fill="hold"/>
                                        <p:tgtEl>
                                          <p:spTgt spid="9"/>
                                        </p:tgtEl>
                                        <p:attrNameLst>
                                          <p:attrName>ppt_x</p:attrName>
                                        </p:attrNameLst>
                                      </p:cBhvr>
                                      <p:tavLst>
                                        <p:tav tm="0">
                                          <p:val>
                                            <p:strVal val="#ppt_x"/>
                                          </p:val>
                                        </p:tav>
                                        <p:tav tm="100000">
                                          <p:val>
                                            <p:strVal val="#ppt_x"/>
                                          </p:val>
                                        </p:tav>
                                      </p:tavLst>
                                    </p:anim>
                                    <p:anim calcmode="lin" valueType="num">
                                      <p:cBhvr additive="base">
                                        <p:cTn id="13" dur="50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00"/>
                            </p:stCondLst>
                            <p:childTnLst>
                              <p:par>
                                <p:cTn id="15" presetID="2" presetClass="entr" presetSubtype="4"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0" fill="hold"/>
                                        <p:tgtEl>
                                          <p:spTgt spid="10"/>
                                        </p:tgtEl>
                                        <p:attrNameLst>
                                          <p:attrName>ppt_x</p:attrName>
                                        </p:attrNameLst>
                                      </p:cBhvr>
                                      <p:tavLst>
                                        <p:tav tm="0">
                                          <p:val>
                                            <p:strVal val="#ppt_x"/>
                                          </p:val>
                                        </p:tav>
                                        <p:tav tm="100000">
                                          <p:val>
                                            <p:strVal val="#ppt_x"/>
                                          </p:val>
                                        </p:tav>
                                      </p:tavLst>
                                    </p:anim>
                                    <p:anim calcmode="lin" valueType="num">
                                      <p:cBhvr additive="base">
                                        <p:cTn id="18" dur="5000" fill="hold"/>
                                        <p:tgtEl>
                                          <p:spTgt spid="10"/>
                                        </p:tgtEl>
                                        <p:attrNameLst>
                                          <p:attrName>ppt_y</p:attrName>
                                        </p:attrNameLst>
                                      </p:cBhvr>
                                      <p:tavLst>
                                        <p:tav tm="0">
                                          <p:val>
                                            <p:strVal val="1+#ppt_h/2"/>
                                          </p:val>
                                        </p:tav>
                                        <p:tav tm="100000">
                                          <p:val>
                                            <p:strVal val="#ppt_y"/>
                                          </p:val>
                                        </p:tav>
                                      </p:tavLst>
                                    </p:anim>
                                  </p:childTnLst>
                                </p:cTn>
                              </p:par>
                            </p:childTnLst>
                          </p:cTn>
                        </p:par>
                        <p:par>
                          <p:cTn id="19" fill="hold">
                            <p:stCondLst>
                              <p:cond delay="15000"/>
                            </p:stCondLst>
                            <p:childTnLst>
                              <p:par>
                                <p:cTn id="20" presetID="2" presetClass="entr" presetSubtype="4"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0" fill="hold"/>
                                        <p:tgtEl>
                                          <p:spTgt spid="11"/>
                                        </p:tgtEl>
                                        <p:attrNameLst>
                                          <p:attrName>ppt_x</p:attrName>
                                        </p:attrNameLst>
                                      </p:cBhvr>
                                      <p:tavLst>
                                        <p:tav tm="0">
                                          <p:val>
                                            <p:strVal val="#ppt_x"/>
                                          </p:val>
                                        </p:tav>
                                        <p:tav tm="100000">
                                          <p:val>
                                            <p:strVal val="#ppt_x"/>
                                          </p:val>
                                        </p:tav>
                                      </p:tavLst>
                                    </p:anim>
                                    <p:anim calcmode="lin" valueType="num">
                                      <p:cBhvr additive="base">
                                        <p:cTn id="23" dur="5000" fill="hold"/>
                                        <p:tgtEl>
                                          <p:spTgt spid="11"/>
                                        </p:tgtEl>
                                        <p:attrNameLst>
                                          <p:attrName>ppt_y</p:attrName>
                                        </p:attrNameLst>
                                      </p:cBhvr>
                                      <p:tavLst>
                                        <p:tav tm="0">
                                          <p:val>
                                            <p:strVal val="1+#ppt_h/2"/>
                                          </p:val>
                                        </p:tav>
                                        <p:tav tm="100000">
                                          <p:val>
                                            <p:strVal val="#ppt_y"/>
                                          </p:val>
                                        </p:tav>
                                      </p:tavLst>
                                    </p:anim>
                                  </p:childTnLst>
                                </p:cTn>
                              </p:par>
                            </p:childTnLst>
                          </p:cTn>
                        </p:par>
                        <p:par>
                          <p:cTn id="24" fill="hold">
                            <p:stCondLst>
                              <p:cond delay="20000"/>
                            </p:stCondLst>
                            <p:childTnLst>
                              <p:par>
                                <p:cTn id="25" presetID="2" presetClass="entr" presetSubtype="4"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3000" fill="hold"/>
                                        <p:tgtEl>
                                          <p:spTgt spid="12"/>
                                        </p:tgtEl>
                                        <p:attrNameLst>
                                          <p:attrName>ppt_x</p:attrName>
                                        </p:attrNameLst>
                                      </p:cBhvr>
                                      <p:tavLst>
                                        <p:tav tm="0">
                                          <p:val>
                                            <p:strVal val="#ppt_x"/>
                                          </p:val>
                                        </p:tav>
                                        <p:tav tm="100000">
                                          <p:val>
                                            <p:strVal val="#ppt_x"/>
                                          </p:val>
                                        </p:tav>
                                      </p:tavLst>
                                    </p:anim>
                                    <p:anim calcmode="lin" valueType="num">
                                      <p:cBhvr additive="base">
                                        <p:cTn id="28" dur="30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1"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2"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3"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4" cstate="print"/>
          <a:srcRect/>
          <a:stretch>
            <a:fillRect/>
          </a:stretch>
        </p:blipFill>
        <p:spPr bwMode="auto">
          <a:xfrm>
            <a:off x="8172400" y="6343650"/>
            <a:ext cx="720725" cy="477838"/>
          </a:xfrm>
          <a:prstGeom prst="rect">
            <a:avLst/>
          </a:prstGeom>
          <a:noFill/>
          <a:ln w="9525">
            <a:noFill/>
            <a:miter lim="800000"/>
            <a:headEnd/>
            <a:tailEnd/>
          </a:ln>
        </p:spPr>
      </p:pic>
      <p:sp>
        <p:nvSpPr>
          <p:cNvPr id="23" name="文本框 12"/>
          <p:cNvSpPr txBox="1">
            <a:spLocks noChangeArrowheads="1"/>
          </p:cNvSpPr>
          <p:nvPr/>
        </p:nvSpPr>
        <p:spPr bwMode="auto">
          <a:xfrm>
            <a:off x="1098227" y="135755"/>
            <a:ext cx="4331812"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字词乐园</a:t>
            </a:r>
            <a:r>
              <a:rPr lang="en-US" altLang="zh-CN"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a:t>
            </a: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会认字</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30" name="图片 11"/>
          <p:cNvPicPr>
            <a:picLocks noChangeAspect="1" noChangeArrowheads="1"/>
          </p:cNvPicPr>
          <p:nvPr/>
        </p:nvPicPr>
        <p:blipFill>
          <a:blip r:embed="rId5" cstate="print"/>
          <a:srcRect/>
          <a:stretch>
            <a:fillRect/>
          </a:stretch>
        </p:blipFill>
        <p:spPr bwMode="auto">
          <a:xfrm>
            <a:off x="454025" y="-12700"/>
            <a:ext cx="661988" cy="687388"/>
          </a:xfrm>
          <a:prstGeom prst="rect">
            <a:avLst/>
          </a:prstGeom>
          <a:noFill/>
          <a:ln w="9525">
            <a:noFill/>
            <a:miter lim="800000"/>
            <a:headEnd/>
            <a:tailEnd/>
          </a:ln>
        </p:spPr>
      </p:pic>
      <p:grpSp>
        <p:nvGrpSpPr>
          <p:cNvPr id="11" name="组合 10"/>
          <p:cNvGrpSpPr/>
          <p:nvPr/>
        </p:nvGrpSpPr>
        <p:grpSpPr>
          <a:xfrm rot="317213">
            <a:off x="5624415" y="889559"/>
            <a:ext cx="1363110" cy="2287942"/>
            <a:chOff x="6372200" y="934605"/>
            <a:chExt cx="1363110" cy="2287942"/>
          </a:xfrm>
        </p:grpSpPr>
        <p:pic>
          <p:nvPicPr>
            <p:cNvPr id="1034" name="Picture 10"/>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72200" y="986654"/>
              <a:ext cx="1363110" cy="22358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 name="TextBox 23"/>
            <p:cNvSpPr txBox="1">
              <a:spLocks noChangeArrowheads="1"/>
            </p:cNvSpPr>
            <p:nvPr/>
          </p:nvSpPr>
          <p:spPr bwMode="auto">
            <a:xfrm rot="399044">
              <a:off x="6451239" y="934605"/>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泊</a:t>
              </a:r>
              <a:endParaRPr lang="zh-CN" altLang="en-US" sz="7200" b="1" dirty="0">
                <a:latin typeface="楷体" panose="02010609060101010101" pitchFamily="49" charset="-122"/>
                <a:ea typeface="楷体" panose="02010609060101010101" pitchFamily="49" charset="-122"/>
              </a:endParaRPr>
            </a:p>
          </p:txBody>
        </p:sp>
      </p:grpSp>
      <p:grpSp>
        <p:nvGrpSpPr>
          <p:cNvPr id="7" name="组合 6"/>
          <p:cNvGrpSpPr/>
          <p:nvPr/>
        </p:nvGrpSpPr>
        <p:grpSpPr>
          <a:xfrm rot="21266584">
            <a:off x="4304237" y="852776"/>
            <a:ext cx="1125802" cy="2517702"/>
            <a:chOff x="4881262" y="887076"/>
            <a:chExt cx="1125802" cy="2517702"/>
          </a:xfrm>
        </p:grpSpPr>
        <p:pic>
          <p:nvPicPr>
            <p:cNvPr id="1030" name="Picture 6"/>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81262" y="887076"/>
              <a:ext cx="1125802" cy="2517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5" name="TextBox 23"/>
            <p:cNvSpPr txBox="1">
              <a:spLocks noChangeArrowheads="1"/>
            </p:cNvSpPr>
            <p:nvPr/>
          </p:nvSpPr>
          <p:spPr bwMode="auto">
            <a:xfrm>
              <a:off x="4941642" y="887076"/>
              <a:ext cx="976793"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行</a:t>
              </a:r>
              <a:endParaRPr lang="zh-CN" altLang="en-US" sz="7200" b="1" dirty="0">
                <a:latin typeface="楷体" panose="02010609060101010101" pitchFamily="49" charset="-122"/>
                <a:ea typeface="楷体" panose="02010609060101010101" pitchFamily="49" charset="-122"/>
              </a:endParaRPr>
            </a:p>
          </p:txBody>
        </p:sp>
      </p:grpSp>
      <p:grpSp>
        <p:nvGrpSpPr>
          <p:cNvPr id="9" name="组合 8"/>
          <p:cNvGrpSpPr/>
          <p:nvPr/>
        </p:nvGrpSpPr>
        <p:grpSpPr>
          <a:xfrm rot="466839">
            <a:off x="1267401" y="902369"/>
            <a:ext cx="1227942" cy="2688703"/>
            <a:chOff x="2455889" y="934606"/>
            <a:chExt cx="1227942" cy="2688703"/>
          </a:xfrm>
        </p:grpSpPr>
        <p:pic>
          <p:nvPicPr>
            <p:cNvPr id="1031" name="Picture 7"/>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36748" y="934606"/>
              <a:ext cx="1147083" cy="26887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0" name="TextBox 23"/>
            <p:cNvSpPr txBox="1">
              <a:spLocks noChangeArrowheads="1"/>
            </p:cNvSpPr>
            <p:nvPr/>
          </p:nvSpPr>
          <p:spPr bwMode="auto">
            <a:xfrm>
              <a:off x="2455889" y="934606"/>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鹂</a:t>
              </a:r>
              <a:endParaRPr lang="zh-CN" altLang="en-US" sz="7200" b="1" dirty="0">
                <a:latin typeface="楷体" panose="02010609060101010101" pitchFamily="49" charset="-122"/>
                <a:ea typeface="楷体" panose="02010609060101010101" pitchFamily="49" charset="-122"/>
              </a:endParaRPr>
            </a:p>
          </p:txBody>
        </p:sp>
      </p:grpSp>
      <p:grpSp>
        <p:nvGrpSpPr>
          <p:cNvPr id="10" name="组合 9"/>
          <p:cNvGrpSpPr/>
          <p:nvPr/>
        </p:nvGrpSpPr>
        <p:grpSpPr>
          <a:xfrm rot="349235">
            <a:off x="2782817" y="777069"/>
            <a:ext cx="1227942" cy="2221227"/>
            <a:chOff x="3947300" y="986654"/>
            <a:chExt cx="1227942" cy="2221227"/>
          </a:xfrm>
        </p:grpSpPr>
        <p:pic>
          <p:nvPicPr>
            <p:cNvPr id="1033" name="Picture 9" descr="E:\王景然\崭新每一天\一头耕牛，每天更新\18春季项目\调研意见\吃水不忘挖井人\图片1_副本.png"/>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02224" y="1061989"/>
              <a:ext cx="939552" cy="2145892"/>
            </a:xfrm>
            <a:prstGeom prst="rect">
              <a:avLst/>
            </a:prstGeom>
            <a:noFill/>
            <a:extLst>
              <a:ext uri="{909E8E84-426E-40DD-AFC4-6F175D3DCCD1}">
                <a14:hiddenFill xmlns:a14="http://schemas.microsoft.com/office/drawing/2010/main">
                  <a:solidFill>
                    <a:srgbClr val="FFFFFF"/>
                  </a:solidFill>
                </a14:hiddenFill>
              </a:ext>
            </a:extLst>
          </p:spPr>
        </p:pic>
        <p:sp>
          <p:nvSpPr>
            <p:cNvPr id="115" name="TextBox 23"/>
            <p:cNvSpPr txBox="1">
              <a:spLocks noChangeArrowheads="1"/>
            </p:cNvSpPr>
            <p:nvPr/>
          </p:nvSpPr>
          <p:spPr bwMode="auto">
            <a:xfrm>
              <a:off x="3947300" y="986654"/>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鸣</a:t>
              </a:r>
              <a:endParaRPr lang="zh-CN" altLang="en-US" sz="7200" b="1" dirty="0">
                <a:latin typeface="楷体" panose="02010609060101010101" pitchFamily="49" charset="-122"/>
                <a:ea typeface="楷体" panose="02010609060101010101" pitchFamily="49" charset="-122"/>
              </a:endParaRPr>
            </a:p>
          </p:txBody>
        </p:sp>
      </p:grpSp>
      <p:pic>
        <p:nvPicPr>
          <p:cNvPr id="66" name="图片 4"/>
          <p:cNvPicPr>
            <a:picLocks noChangeAspect="1"/>
          </p:cNvPicPr>
          <p:nvPr/>
        </p:nvPicPr>
        <p:blipFill>
          <a:blip r:embed="rId10" cstate="print"/>
          <a:srcRect/>
          <a:stretch>
            <a:fillRect/>
          </a:stretch>
        </p:blipFill>
        <p:spPr bwMode="auto">
          <a:xfrm>
            <a:off x="598488" y="5335588"/>
            <a:ext cx="998537" cy="1508125"/>
          </a:xfrm>
          <a:prstGeom prst="rect">
            <a:avLst/>
          </a:prstGeom>
          <a:noFill/>
          <a:ln w="9525">
            <a:noFill/>
            <a:miter lim="800000"/>
            <a:headEnd/>
            <a:tailEnd/>
          </a:ln>
        </p:spPr>
      </p:pic>
      <p:pic>
        <p:nvPicPr>
          <p:cNvPr id="67" name="图片 5"/>
          <p:cNvPicPr>
            <a:picLocks noChangeAspect="1"/>
          </p:cNvPicPr>
          <p:nvPr/>
        </p:nvPicPr>
        <p:blipFill>
          <a:blip r:embed="rId11" cstate="print"/>
          <a:srcRect/>
          <a:stretch>
            <a:fillRect/>
          </a:stretch>
        </p:blipFill>
        <p:spPr bwMode="auto">
          <a:xfrm>
            <a:off x="7956550" y="5211763"/>
            <a:ext cx="1112838" cy="1609725"/>
          </a:xfrm>
          <a:prstGeom prst="rect">
            <a:avLst/>
          </a:prstGeom>
          <a:noFill/>
          <a:ln w="9525">
            <a:noFill/>
            <a:miter lim="800000"/>
            <a:headEnd/>
            <a:tailEnd/>
          </a:ln>
        </p:spPr>
      </p:pic>
      <p:sp>
        <p:nvSpPr>
          <p:cNvPr id="77" name="云形标注 76"/>
          <p:cNvSpPr/>
          <p:nvPr/>
        </p:nvSpPr>
        <p:spPr>
          <a:xfrm>
            <a:off x="876267" y="3852428"/>
            <a:ext cx="2471597" cy="1021292"/>
          </a:xfrm>
          <a:prstGeom prst="cloudCallout">
            <a:avLst>
              <a:gd name="adj1" fmla="val -38784"/>
              <a:gd name="adj2" fmla="val 11221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anose="02010609060101010101" pitchFamily="49" charset="-122"/>
                <a:ea typeface="楷体" panose="02010609060101010101" pitchFamily="49" charset="-122"/>
              </a:rPr>
              <a:t>　　这些字你认识吗？快来读一读。</a:t>
            </a:r>
            <a:endParaRPr lang="zh-CN" altLang="en-US" sz="2000" dirty="0">
              <a:latin typeface="楷体" panose="02010609060101010101" pitchFamily="49" charset="-122"/>
              <a:ea typeface="楷体" panose="02010609060101010101" pitchFamily="49" charset="-122"/>
            </a:endParaRPr>
          </a:p>
        </p:txBody>
      </p:sp>
      <p:sp>
        <p:nvSpPr>
          <p:cNvPr id="86" name="云形标注 85"/>
          <p:cNvSpPr/>
          <p:nvPr/>
        </p:nvSpPr>
        <p:spPr>
          <a:xfrm>
            <a:off x="5333515" y="4005064"/>
            <a:ext cx="2406837" cy="792088"/>
          </a:xfrm>
          <a:prstGeom prst="cloudCallout">
            <a:avLst>
              <a:gd name="adj1" fmla="val 64440"/>
              <a:gd name="adj2" fmla="val 115534"/>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anose="02010609060101010101" pitchFamily="49" charset="-122"/>
                <a:ea typeface="楷体" panose="02010609060101010101" pitchFamily="49" charset="-122"/>
              </a:rPr>
              <a:t>　追气球啦！</a:t>
            </a:r>
            <a:endParaRPr lang="zh-CN" altLang="en-US" sz="20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0" fill="hold"/>
                                        <p:tgtEl>
                                          <p:spTgt spid="7"/>
                                        </p:tgtEl>
                                        <p:attrNameLst>
                                          <p:attrName>ppt_x</p:attrName>
                                        </p:attrNameLst>
                                      </p:cBhvr>
                                      <p:tavLst>
                                        <p:tav tm="0">
                                          <p:val>
                                            <p:strVal val="#ppt_x"/>
                                          </p:val>
                                        </p:tav>
                                        <p:tav tm="100000">
                                          <p:val>
                                            <p:strVal val="#ppt_x"/>
                                          </p:val>
                                        </p:tav>
                                      </p:tavLst>
                                    </p:anim>
                                    <p:anim calcmode="lin" valueType="num">
                                      <p:cBhvr additive="base">
                                        <p:cTn id="8" dur="50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0" fill="hold"/>
                                        <p:tgtEl>
                                          <p:spTgt spid="9"/>
                                        </p:tgtEl>
                                        <p:attrNameLst>
                                          <p:attrName>ppt_x</p:attrName>
                                        </p:attrNameLst>
                                      </p:cBhvr>
                                      <p:tavLst>
                                        <p:tav tm="0">
                                          <p:val>
                                            <p:strVal val="#ppt_x"/>
                                          </p:val>
                                        </p:tav>
                                        <p:tav tm="100000">
                                          <p:val>
                                            <p:strVal val="#ppt_x"/>
                                          </p:val>
                                        </p:tav>
                                      </p:tavLst>
                                    </p:anim>
                                    <p:anim calcmode="lin" valueType="num">
                                      <p:cBhvr additive="base">
                                        <p:cTn id="13" dur="50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00"/>
                            </p:stCondLst>
                            <p:childTnLst>
                              <p:par>
                                <p:cTn id="15" presetID="2" presetClass="entr" presetSubtype="4"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0" fill="hold"/>
                                        <p:tgtEl>
                                          <p:spTgt spid="10"/>
                                        </p:tgtEl>
                                        <p:attrNameLst>
                                          <p:attrName>ppt_x</p:attrName>
                                        </p:attrNameLst>
                                      </p:cBhvr>
                                      <p:tavLst>
                                        <p:tav tm="0">
                                          <p:val>
                                            <p:strVal val="#ppt_x"/>
                                          </p:val>
                                        </p:tav>
                                        <p:tav tm="100000">
                                          <p:val>
                                            <p:strVal val="#ppt_x"/>
                                          </p:val>
                                        </p:tav>
                                      </p:tavLst>
                                    </p:anim>
                                    <p:anim calcmode="lin" valueType="num">
                                      <p:cBhvr additive="base">
                                        <p:cTn id="18" dur="5000" fill="hold"/>
                                        <p:tgtEl>
                                          <p:spTgt spid="10"/>
                                        </p:tgtEl>
                                        <p:attrNameLst>
                                          <p:attrName>ppt_y</p:attrName>
                                        </p:attrNameLst>
                                      </p:cBhvr>
                                      <p:tavLst>
                                        <p:tav tm="0">
                                          <p:val>
                                            <p:strVal val="1+#ppt_h/2"/>
                                          </p:val>
                                        </p:tav>
                                        <p:tav tm="100000">
                                          <p:val>
                                            <p:strVal val="#ppt_y"/>
                                          </p:val>
                                        </p:tav>
                                      </p:tavLst>
                                    </p:anim>
                                  </p:childTnLst>
                                </p:cTn>
                              </p:par>
                            </p:childTnLst>
                          </p:cTn>
                        </p:par>
                        <p:par>
                          <p:cTn id="19" fill="hold">
                            <p:stCondLst>
                              <p:cond delay="15000"/>
                            </p:stCondLst>
                            <p:childTnLst>
                              <p:par>
                                <p:cTn id="20" presetID="2" presetClass="entr" presetSubtype="4"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0" fill="hold"/>
                                        <p:tgtEl>
                                          <p:spTgt spid="11"/>
                                        </p:tgtEl>
                                        <p:attrNameLst>
                                          <p:attrName>ppt_x</p:attrName>
                                        </p:attrNameLst>
                                      </p:cBhvr>
                                      <p:tavLst>
                                        <p:tav tm="0">
                                          <p:val>
                                            <p:strVal val="#ppt_x"/>
                                          </p:val>
                                        </p:tav>
                                        <p:tav tm="100000">
                                          <p:val>
                                            <p:strVal val="#ppt_x"/>
                                          </p:val>
                                        </p:tav>
                                      </p:tavLst>
                                    </p:anim>
                                    <p:anim calcmode="lin" valueType="num">
                                      <p:cBhvr additive="base">
                                        <p:cTn id="23" dur="50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图片 9"/>
          <p:cNvPicPr>
            <a:picLocks noChangeAspect="1"/>
          </p:cNvPicPr>
          <p:nvPr/>
        </p:nvPicPr>
        <p:blipFill>
          <a:blip r:embed="rId1" cstate="print"/>
          <a:srcRect r="72971"/>
          <a:stretch>
            <a:fillRect/>
          </a:stretch>
        </p:blipFill>
        <p:spPr bwMode="auto">
          <a:xfrm>
            <a:off x="5292725" y="6096000"/>
            <a:ext cx="1624013" cy="1543050"/>
          </a:xfrm>
          <a:prstGeom prst="rect">
            <a:avLst/>
          </a:prstGeom>
          <a:noFill/>
          <a:ln w="9525">
            <a:noFill/>
            <a:miter lim="800000"/>
            <a:headEnd/>
            <a:tailEnd/>
          </a:ln>
        </p:spPr>
      </p:pic>
      <p:pic>
        <p:nvPicPr>
          <p:cNvPr id="20484" name="图片 12"/>
          <p:cNvPicPr>
            <a:picLocks noChangeAspect="1"/>
          </p:cNvPicPr>
          <p:nvPr/>
        </p:nvPicPr>
        <p:blipFill>
          <a:blip r:embed="rId2" cstate="print"/>
          <a:srcRect r="72971"/>
          <a:stretch>
            <a:fillRect/>
          </a:stretch>
        </p:blipFill>
        <p:spPr bwMode="auto">
          <a:xfrm>
            <a:off x="1382713" y="6253163"/>
            <a:ext cx="1265237" cy="1200150"/>
          </a:xfrm>
          <a:prstGeom prst="rect">
            <a:avLst/>
          </a:prstGeom>
          <a:noFill/>
          <a:ln w="9525">
            <a:noFill/>
            <a:miter lim="800000"/>
            <a:headEnd/>
            <a:tailEnd/>
          </a:ln>
        </p:spPr>
      </p:pic>
      <p:pic>
        <p:nvPicPr>
          <p:cNvPr id="20485" name="图片 4"/>
          <p:cNvPicPr>
            <a:picLocks noChangeAspect="1"/>
          </p:cNvPicPr>
          <p:nvPr/>
        </p:nvPicPr>
        <p:blipFill>
          <a:blip r:embed="rId3" cstate="print"/>
          <a:srcRect/>
          <a:stretch>
            <a:fillRect/>
          </a:stretch>
        </p:blipFill>
        <p:spPr bwMode="auto">
          <a:xfrm>
            <a:off x="598488" y="5335588"/>
            <a:ext cx="998537" cy="1508125"/>
          </a:xfrm>
          <a:prstGeom prst="rect">
            <a:avLst/>
          </a:prstGeom>
          <a:noFill/>
          <a:ln w="9525">
            <a:noFill/>
            <a:miter lim="800000"/>
            <a:headEnd/>
            <a:tailEnd/>
          </a:ln>
        </p:spPr>
      </p:pic>
      <p:pic>
        <p:nvPicPr>
          <p:cNvPr id="20486" name="图片 7"/>
          <p:cNvPicPr>
            <a:picLocks noChangeAspect="1"/>
          </p:cNvPicPr>
          <p:nvPr/>
        </p:nvPicPr>
        <p:blipFill>
          <a:blip r:embed="rId4" cstate="print"/>
          <a:srcRect/>
          <a:stretch>
            <a:fillRect/>
          </a:stretch>
        </p:blipFill>
        <p:spPr bwMode="auto">
          <a:xfrm>
            <a:off x="158750" y="6296025"/>
            <a:ext cx="539750" cy="460375"/>
          </a:xfrm>
          <a:prstGeom prst="rect">
            <a:avLst/>
          </a:prstGeom>
          <a:noFill/>
          <a:ln w="9525">
            <a:noFill/>
            <a:miter lim="800000"/>
            <a:headEnd/>
            <a:tailEnd/>
          </a:ln>
        </p:spPr>
      </p:pic>
      <p:pic>
        <p:nvPicPr>
          <p:cNvPr id="20487" name="图片 5"/>
          <p:cNvPicPr>
            <a:picLocks noChangeAspect="1"/>
          </p:cNvPicPr>
          <p:nvPr/>
        </p:nvPicPr>
        <p:blipFill>
          <a:blip r:embed="rId5" cstate="print"/>
          <a:srcRect/>
          <a:stretch>
            <a:fillRect/>
          </a:stretch>
        </p:blipFill>
        <p:spPr bwMode="auto">
          <a:xfrm>
            <a:off x="7956550" y="5211763"/>
            <a:ext cx="1112838" cy="1609725"/>
          </a:xfrm>
          <a:prstGeom prst="rect">
            <a:avLst/>
          </a:prstGeom>
          <a:noFill/>
          <a:ln w="9525">
            <a:noFill/>
            <a:miter lim="800000"/>
            <a:headEnd/>
            <a:tailEnd/>
          </a:ln>
        </p:spPr>
      </p:pic>
      <p:pic>
        <p:nvPicPr>
          <p:cNvPr id="20488" name="图片 8"/>
          <p:cNvPicPr>
            <a:picLocks noChangeAspect="1"/>
          </p:cNvPicPr>
          <p:nvPr/>
        </p:nvPicPr>
        <p:blipFill>
          <a:blip r:embed="rId6" cstate="print"/>
          <a:srcRect/>
          <a:stretch>
            <a:fillRect/>
          </a:stretch>
        </p:blipFill>
        <p:spPr bwMode="auto">
          <a:xfrm>
            <a:off x="6831013" y="6365875"/>
            <a:ext cx="720725" cy="477838"/>
          </a:xfrm>
          <a:prstGeom prst="rect">
            <a:avLst/>
          </a:prstGeom>
          <a:noFill/>
          <a:ln w="9525">
            <a:noFill/>
            <a:miter lim="800000"/>
            <a:headEnd/>
            <a:tailEnd/>
          </a:ln>
        </p:spPr>
      </p:pic>
      <p:sp>
        <p:nvSpPr>
          <p:cNvPr id="18" name="AutoShape 2"/>
          <p:cNvSpPr>
            <a:spLocks noChangeArrowheads="1"/>
          </p:cNvSpPr>
          <p:nvPr/>
        </p:nvSpPr>
        <p:spPr bwMode="auto">
          <a:xfrm>
            <a:off x="1382713" y="1371894"/>
            <a:ext cx="1172294" cy="508000"/>
          </a:xfrm>
          <a:prstGeom prst="doubleWave">
            <a:avLst>
              <a:gd name="adj1" fmla="val 6500"/>
              <a:gd name="adj2" fmla="val 0"/>
            </a:avLst>
          </a:prstGeom>
          <a:gradFill rotWithShape="1">
            <a:gsLst>
              <a:gs pos="0">
                <a:srgbClr val="FFCC66">
                  <a:alpha val="50000"/>
                </a:srgbClr>
              </a:gs>
              <a:gs pos="50000">
                <a:schemeClr val="bg1"/>
              </a:gs>
              <a:gs pos="100000">
                <a:srgbClr val="FFCC66">
                  <a:alpha val="50000"/>
                </a:srgbClr>
              </a:gs>
            </a:gsLst>
            <a:lin ang="18900000" scaled="1"/>
          </a:gradFill>
          <a:ln w="9525" cmpd="sng">
            <a:solidFill>
              <a:srgbClr val="FFCC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b="1" dirty="0" smtClean="0"/>
              <a:t>近义词</a:t>
            </a:r>
            <a:endParaRPr lang="zh-CN" altLang="en-US" b="1" dirty="0"/>
          </a:p>
        </p:txBody>
      </p:sp>
      <p:pic>
        <p:nvPicPr>
          <p:cNvPr id="19" name="Picture 10" descr="91661ef7fc97310ebc982"/>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2991" y="972799"/>
            <a:ext cx="641671" cy="65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AutoShape 2"/>
          <p:cNvSpPr>
            <a:spLocks noChangeArrowheads="1"/>
          </p:cNvSpPr>
          <p:nvPr/>
        </p:nvSpPr>
        <p:spPr bwMode="auto">
          <a:xfrm>
            <a:off x="1514115" y="3717032"/>
            <a:ext cx="1172294" cy="508000"/>
          </a:xfrm>
          <a:prstGeom prst="doubleWave">
            <a:avLst>
              <a:gd name="adj1" fmla="val 6500"/>
              <a:gd name="adj2" fmla="val 0"/>
            </a:avLst>
          </a:prstGeom>
          <a:gradFill rotWithShape="1">
            <a:gsLst>
              <a:gs pos="0">
                <a:srgbClr val="FFCC66">
                  <a:alpha val="50000"/>
                </a:srgbClr>
              </a:gs>
              <a:gs pos="50000">
                <a:schemeClr val="bg1"/>
              </a:gs>
              <a:gs pos="100000">
                <a:srgbClr val="FFCC66">
                  <a:alpha val="50000"/>
                </a:srgbClr>
              </a:gs>
            </a:gsLst>
            <a:lin ang="18900000" scaled="1"/>
          </a:gradFill>
          <a:ln w="9525" cmpd="sng">
            <a:solidFill>
              <a:srgbClr val="FFCC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b="1" dirty="0" smtClean="0"/>
              <a:t>多音字</a:t>
            </a:r>
            <a:endParaRPr lang="zh-CN" altLang="en-US" b="1" dirty="0"/>
          </a:p>
        </p:txBody>
      </p:sp>
      <p:pic>
        <p:nvPicPr>
          <p:cNvPr id="27" name="Picture 10" descr="91661ef7fc97310ebc982"/>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84950" y="3399097"/>
            <a:ext cx="624746" cy="635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文本框 12"/>
          <p:cNvSpPr txBox="1">
            <a:spLocks noChangeArrowheads="1"/>
          </p:cNvSpPr>
          <p:nvPr/>
        </p:nvSpPr>
        <p:spPr bwMode="auto">
          <a:xfrm>
            <a:off x="1098227" y="130859"/>
            <a:ext cx="5634013" cy="584775"/>
          </a:xfrm>
          <a:prstGeom prst="rect">
            <a:avLst/>
          </a:prstGeom>
          <a:noFill/>
          <a:ln>
            <a:noFill/>
          </a:ln>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字词乐园</a:t>
            </a:r>
            <a:r>
              <a:rPr lang="en-US" altLang="zh-CN"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a:t>
            </a: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近反义词、多音字</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2" name="文本框 1"/>
          <p:cNvSpPr txBox="1"/>
          <p:nvPr/>
        </p:nvSpPr>
        <p:spPr>
          <a:xfrm>
            <a:off x="2946952" y="1409512"/>
            <a:ext cx="5566017" cy="461665"/>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风光～</a:t>
            </a:r>
            <a:r>
              <a:rPr lang="zh-CN" altLang="en-US" sz="2400" b="1" dirty="0" smtClean="0">
                <a:solidFill>
                  <a:srgbClr val="5BCDF4"/>
                </a:solidFill>
                <a:latin typeface="楷体" panose="02010609060101010101" pitchFamily="49" charset="-122"/>
                <a:ea typeface="楷体" panose="02010609060101010101" pitchFamily="49" charset="-122"/>
              </a:rPr>
              <a:t>风景  </a:t>
            </a:r>
            <a:r>
              <a:rPr lang="zh-CN" altLang="en-US" sz="2400" b="1" dirty="0" smtClean="0">
                <a:latin typeface="楷体" panose="02010609060101010101" pitchFamily="49" charset="-122"/>
                <a:ea typeface="楷体" panose="02010609060101010101" pitchFamily="49" charset="-122"/>
              </a:rPr>
              <a:t>四时～</a:t>
            </a:r>
            <a:r>
              <a:rPr lang="zh-CN" altLang="en-US" sz="2400" b="1" dirty="0" smtClean="0">
                <a:solidFill>
                  <a:srgbClr val="5BCDF4"/>
                </a:solidFill>
                <a:latin typeface="楷体" panose="02010609060101010101" pitchFamily="49" charset="-122"/>
                <a:ea typeface="楷体" panose="02010609060101010101" pitchFamily="49" charset="-122"/>
              </a:rPr>
              <a:t>四季</a:t>
            </a:r>
            <a:r>
              <a:rPr lang="en-US" altLang="zh-CN" sz="2400" b="1" dirty="0" smtClean="0">
                <a:latin typeface="楷体" panose="02010609060101010101" pitchFamily="49" charset="-122"/>
                <a:ea typeface="楷体" panose="02010609060101010101" pitchFamily="49" charset="-122"/>
              </a:rPr>
              <a:t>	</a:t>
            </a:r>
            <a:r>
              <a:rPr lang="zh-CN" altLang="en-US" sz="2400" b="1" dirty="0" smtClean="0">
                <a:latin typeface="楷体" panose="02010609060101010101" pitchFamily="49" charset="-122"/>
                <a:ea typeface="楷体" panose="02010609060101010101" pitchFamily="49" charset="-122"/>
              </a:rPr>
              <a:t>鸣～</a:t>
            </a:r>
            <a:r>
              <a:rPr lang="zh-CN" altLang="en-US" sz="2400" b="1" dirty="0" smtClean="0">
                <a:solidFill>
                  <a:srgbClr val="5BCDF4"/>
                </a:solidFill>
                <a:latin typeface="楷体" panose="02010609060101010101" pitchFamily="49" charset="-122"/>
                <a:ea typeface="楷体" panose="02010609060101010101" pitchFamily="49" charset="-122"/>
              </a:rPr>
              <a:t>叫</a:t>
            </a:r>
            <a:r>
              <a:rPr lang="zh-CN" altLang="en-US" sz="2400" b="1" dirty="0" smtClean="0">
                <a:latin typeface="楷体" panose="02010609060101010101" pitchFamily="49" charset="-122"/>
                <a:ea typeface="楷体" panose="02010609060101010101" pitchFamily="49" charset="-122"/>
              </a:rPr>
              <a:t> </a:t>
            </a:r>
            <a:endParaRPr lang="zh-CN" altLang="en-US" sz="2400" b="1" dirty="0">
              <a:latin typeface="楷体" panose="02010609060101010101" pitchFamily="49" charset="-122"/>
              <a:ea typeface="楷体" panose="02010609060101010101" pitchFamily="49" charset="-122"/>
            </a:endParaRPr>
          </a:p>
        </p:txBody>
      </p:sp>
      <p:grpSp>
        <p:nvGrpSpPr>
          <p:cNvPr id="16" name="组合 15"/>
          <p:cNvGrpSpPr/>
          <p:nvPr/>
        </p:nvGrpSpPr>
        <p:grpSpPr>
          <a:xfrm>
            <a:off x="2893890" y="3587967"/>
            <a:ext cx="5729696" cy="893998"/>
            <a:chOff x="2946952" y="3573016"/>
            <a:chExt cx="5729696" cy="893998"/>
          </a:xfrm>
        </p:grpSpPr>
        <p:sp>
          <p:nvSpPr>
            <p:cNvPr id="11" name="文本框 10"/>
            <p:cNvSpPr txBox="1"/>
            <p:nvPr/>
          </p:nvSpPr>
          <p:spPr>
            <a:xfrm>
              <a:off x="2946952" y="3573016"/>
              <a:ext cx="5729696" cy="864096"/>
            </a:xfrm>
            <a:prstGeom prst="rect">
              <a:avLst/>
            </a:prstGeom>
            <a:noFill/>
            <a:ln w="22225">
              <a:solidFill>
                <a:srgbClr val="FDCB53"/>
              </a:solidFill>
            </a:ln>
          </p:spPr>
          <p:txBody>
            <a:bodyPr wrap="square" rtlCol="0">
              <a:spAutoFit/>
            </a:bodyPr>
            <a:lstStyle/>
            <a:p>
              <a:endParaRPr lang="zh-CN" altLang="en-US" dirty="0"/>
            </a:p>
          </p:txBody>
        </p:sp>
        <p:sp>
          <p:nvSpPr>
            <p:cNvPr id="12" name="文本框 11"/>
            <p:cNvSpPr txBox="1"/>
            <p:nvPr/>
          </p:nvSpPr>
          <p:spPr>
            <a:xfrm>
              <a:off x="2952026" y="3662359"/>
              <a:ext cx="520193" cy="646331"/>
            </a:xfrm>
            <a:prstGeom prst="rect">
              <a:avLst/>
            </a:prstGeom>
            <a:noFill/>
          </p:spPr>
          <p:txBody>
            <a:bodyPr wrap="square" rtlCol="0">
              <a:spAutoFit/>
            </a:bodyPr>
            <a:lstStyle/>
            <a:p>
              <a:r>
                <a:rPr lang="zh-CN" altLang="en-US" sz="3600" dirty="0" smtClean="0">
                  <a:solidFill>
                    <a:srgbClr val="EF3E22"/>
                  </a:solidFill>
                  <a:latin typeface="楷体" panose="02010609060101010101" pitchFamily="49" charset="-122"/>
                  <a:ea typeface="楷体" panose="02010609060101010101" pitchFamily="49" charset="-122"/>
                </a:rPr>
                <a:t>行</a:t>
              </a:r>
              <a:endParaRPr lang="zh-CN" altLang="en-US" sz="3600" dirty="0">
                <a:solidFill>
                  <a:srgbClr val="EF3E22"/>
                </a:solidFill>
                <a:latin typeface="楷体" panose="02010609060101010101" pitchFamily="49" charset="-122"/>
                <a:ea typeface="楷体" panose="02010609060101010101" pitchFamily="49" charset="-122"/>
              </a:endParaRPr>
            </a:p>
          </p:txBody>
        </p:sp>
        <p:sp>
          <p:nvSpPr>
            <p:cNvPr id="13" name="文本框 12"/>
            <p:cNvSpPr txBox="1"/>
            <p:nvPr/>
          </p:nvSpPr>
          <p:spPr>
            <a:xfrm>
              <a:off x="3563888" y="3631135"/>
              <a:ext cx="1296144" cy="338554"/>
            </a:xfrm>
            <a:prstGeom prst="rect">
              <a:avLst/>
            </a:prstGeom>
            <a:noFill/>
          </p:spPr>
          <p:txBody>
            <a:bodyPr wrap="square" rtlCol="0">
              <a:spAutoFit/>
            </a:bodyPr>
            <a:lstStyle/>
            <a:p>
              <a:r>
                <a:rPr lang="en-US" altLang="zh-CN" sz="1600" dirty="0" smtClean="0"/>
                <a:t>háng(</a:t>
              </a:r>
              <a:r>
                <a:rPr lang="zh-CN" altLang="en-US" sz="1600" dirty="0" smtClean="0"/>
                <a:t>银行）</a:t>
              </a:r>
              <a:endParaRPr lang="zh-CN" altLang="en-US" sz="1600" dirty="0"/>
            </a:p>
          </p:txBody>
        </p:sp>
        <p:sp>
          <p:nvSpPr>
            <p:cNvPr id="31" name="文本框 30"/>
            <p:cNvSpPr txBox="1"/>
            <p:nvPr/>
          </p:nvSpPr>
          <p:spPr>
            <a:xfrm>
              <a:off x="3565481" y="4000467"/>
              <a:ext cx="1296144" cy="338554"/>
            </a:xfrm>
            <a:prstGeom prst="rect">
              <a:avLst/>
            </a:prstGeom>
            <a:noFill/>
          </p:spPr>
          <p:txBody>
            <a:bodyPr wrap="square" rtlCol="0">
              <a:spAutoFit/>
            </a:bodyPr>
            <a:lstStyle/>
            <a:p>
              <a:r>
                <a:rPr lang="en-US" altLang="zh-CN" sz="1600" dirty="0" smtClean="0"/>
                <a:t>xíng(</a:t>
              </a:r>
              <a:r>
                <a:rPr lang="zh-CN" altLang="en-US" sz="1600" dirty="0" smtClean="0"/>
                <a:t>自行车）</a:t>
              </a:r>
              <a:endParaRPr lang="zh-CN" altLang="en-US" sz="1600" dirty="0"/>
            </a:p>
          </p:txBody>
        </p:sp>
        <p:cxnSp>
          <p:nvCxnSpPr>
            <p:cNvPr id="15" name="直接连接符 14"/>
            <p:cNvCxnSpPr/>
            <p:nvPr/>
          </p:nvCxnSpPr>
          <p:spPr>
            <a:xfrm>
              <a:off x="3563888" y="3573016"/>
              <a:ext cx="0" cy="864096"/>
            </a:xfrm>
            <a:prstGeom prst="line">
              <a:avLst/>
            </a:prstGeom>
            <a:ln>
              <a:solidFill>
                <a:srgbClr val="FDCB53"/>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4861625" y="3602918"/>
              <a:ext cx="0" cy="864096"/>
            </a:xfrm>
            <a:prstGeom prst="line">
              <a:avLst/>
            </a:prstGeom>
            <a:ln>
              <a:solidFill>
                <a:srgbClr val="FDCB53"/>
              </a:solidFill>
            </a:ln>
          </p:spPr>
          <p:style>
            <a:lnRef idx="1">
              <a:schemeClr val="accent1"/>
            </a:lnRef>
            <a:fillRef idx="0">
              <a:schemeClr val="accent1"/>
            </a:fillRef>
            <a:effectRef idx="0">
              <a:schemeClr val="accent1"/>
            </a:effectRef>
            <a:fontRef idx="minor">
              <a:schemeClr val="tx1"/>
            </a:fontRef>
          </p:style>
        </p:cxnSp>
      </p:grpSp>
      <p:sp>
        <p:nvSpPr>
          <p:cNvPr id="22" name="文本框 21"/>
          <p:cNvSpPr txBox="1"/>
          <p:nvPr/>
        </p:nvSpPr>
        <p:spPr>
          <a:xfrm>
            <a:off x="4709007" y="3698011"/>
            <a:ext cx="3802742" cy="584775"/>
          </a:xfrm>
          <a:prstGeom prst="rect">
            <a:avLst/>
          </a:prstGeom>
          <a:noFill/>
        </p:spPr>
        <p:txBody>
          <a:bodyPr wrap="square" rtlCol="0">
            <a:spAutoFit/>
          </a:bodyPr>
          <a:lstStyle/>
          <a:p>
            <a:r>
              <a:rPr lang="zh-CN" altLang="en-US" sz="1600" dirty="0" smtClean="0"/>
              <a:t>       叔叔骑着自</a:t>
            </a:r>
            <a:r>
              <a:rPr lang="zh-CN" altLang="en-US" sz="1600" dirty="0" smtClean="0">
                <a:solidFill>
                  <a:srgbClr val="FF0000"/>
                </a:solidFill>
              </a:rPr>
              <a:t>行（</a:t>
            </a:r>
            <a:r>
              <a:rPr lang="en-US" altLang="zh-CN" sz="1600" dirty="0" smtClean="0">
                <a:solidFill>
                  <a:srgbClr val="FF0000"/>
                </a:solidFill>
              </a:rPr>
              <a:t> xíng </a:t>
            </a:r>
            <a:r>
              <a:rPr lang="zh-CN" altLang="en-US" sz="1600" dirty="0" smtClean="0">
                <a:solidFill>
                  <a:srgbClr val="FF0000"/>
                </a:solidFill>
              </a:rPr>
              <a:t>）</a:t>
            </a:r>
            <a:r>
              <a:rPr lang="zh-CN" altLang="en-US" sz="1600" dirty="0" smtClean="0"/>
              <a:t>车来到了中  国银</a:t>
            </a:r>
            <a:r>
              <a:rPr lang="zh-CN" altLang="en-US" sz="1600" dirty="0" smtClean="0">
                <a:solidFill>
                  <a:srgbClr val="FF0000"/>
                </a:solidFill>
              </a:rPr>
              <a:t>行（</a:t>
            </a:r>
            <a:r>
              <a:rPr lang="en-US" altLang="zh-CN" sz="1600" dirty="0" smtClean="0">
                <a:solidFill>
                  <a:srgbClr val="FF0000"/>
                </a:solidFill>
              </a:rPr>
              <a:t> háng </a:t>
            </a:r>
            <a:r>
              <a:rPr lang="zh-CN" altLang="en-US" sz="1600" dirty="0" smtClean="0">
                <a:solidFill>
                  <a:srgbClr val="FF0000"/>
                </a:solidFill>
              </a:rPr>
              <a:t>）</a:t>
            </a:r>
            <a:r>
              <a:rPr lang="zh-CN" altLang="en-US" sz="1600" dirty="0" smtClean="0"/>
              <a:t>。</a:t>
            </a:r>
            <a:endParaRPr lang="zh-CN" altLang="en-US" sz="1600" dirty="0"/>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2"/>
          <p:cNvSpPr txBox="1">
            <a:spLocks noChangeArrowheads="1"/>
          </p:cNvSpPr>
          <p:nvPr/>
        </p:nvSpPr>
        <p:spPr bwMode="auto">
          <a:xfrm>
            <a:off x="1098227" y="130859"/>
            <a:ext cx="4403819"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词语解释</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20483" name="图片 9"/>
          <p:cNvPicPr>
            <a:picLocks noChangeAspect="1"/>
          </p:cNvPicPr>
          <p:nvPr/>
        </p:nvPicPr>
        <p:blipFill>
          <a:blip r:embed="rId1" cstate="print"/>
          <a:srcRect r="72971"/>
          <a:stretch>
            <a:fillRect/>
          </a:stretch>
        </p:blipFill>
        <p:spPr bwMode="auto">
          <a:xfrm>
            <a:off x="5292725" y="6096000"/>
            <a:ext cx="1624013" cy="1543050"/>
          </a:xfrm>
          <a:prstGeom prst="rect">
            <a:avLst/>
          </a:prstGeom>
          <a:noFill/>
          <a:ln w="9525">
            <a:noFill/>
            <a:miter lim="800000"/>
            <a:headEnd/>
            <a:tailEnd/>
          </a:ln>
        </p:spPr>
      </p:pic>
      <p:pic>
        <p:nvPicPr>
          <p:cNvPr id="20484" name="图片 12"/>
          <p:cNvPicPr>
            <a:picLocks noChangeAspect="1"/>
          </p:cNvPicPr>
          <p:nvPr/>
        </p:nvPicPr>
        <p:blipFill>
          <a:blip r:embed="rId2" cstate="print"/>
          <a:srcRect r="72971"/>
          <a:stretch>
            <a:fillRect/>
          </a:stretch>
        </p:blipFill>
        <p:spPr bwMode="auto">
          <a:xfrm>
            <a:off x="1382713" y="6253163"/>
            <a:ext cx="1265237" cy="1200150"/>
          </a:xfrm>
          <a:prstGeom prst="rect">
            <a:avLst/>
          </a:prstGeom>
          <a:noFill/>
          <a:ln w="9525">
            <a:noFill/>
            <a:miter lim="800000"/>
            <a:headEnd/>
            <a:tailEnd/>
          </a:ln>
        </p:spPr>
      </p:pic>
      <p:pic>
        <p:nvPicPr>
          <p:cNvPr id="20485" name="图片 4"/>
          <p:cNvPicPr>
            <a:picLocks noChangeAspect="1"/>
          </p:cNvPicPr>
          <p:nvPr/>
        </p:nvPicPr>
        <p:blipFill>
          <a:blip r:embed="rId3" cstate="print"/>
          <a:srcRect/>
          <a:stretch>
            <a:fillRect/>
          </a:stretch>
        </p:blipFill>
        <p:spPr bwMode="auto">
          <a:xfrm>
            <a:off x="598488" y="5335588"/>
            <a:ext cx="998537" cy="1508125"/>
          </a:xfrm>
          <a:prstGeom prst="rect">
            <a:avLst/>
          </a:prstGeom>
          <a:noFill/>
          <a:ln w="9525">
            <a:noFill/>
            <a:miter lim="800000"/>
            <a:headEnd/>
            <a:tailEnd/>
          </a:ln>
        </p:spPr>
      </p:pic>
      <p:pic>
        <p:nvPicPr>
          <p:cNvPr id="20486" name="图片 7"/>
          <p:cNvPicPr>
            <a:picLocks noChangeAspect="1"/>
          </p:cNvPicPr>
          <p:nvPr/>
        </p:nvPicPr>
        <p:blipFill>
          <a:blip r:embed="rId4" cstate="print"/>
          <a:srcRect/>
          <a:stretch>
            <a:fillRect/>
          </a:stretch>
        </p:blipFill>
        <p:spPr bwMode="auto">
          <a:xfrm>
            <a:off x="158750" y="6296025"/>
            <a:ext cx="539750" cy="460375"/>
          </a:xfrm>
          <a:prstGeom prst="rect">
            <a:avLst/>
          </a:prstGeom>
          <a:noFill/>
          <a:ln w="9525">
            <a:noFill/>
            <a:miter lim="800000"/>
            <a:headEnd/>
            <a:tailEnd/>
          </a:ln>
        </p:spPr>
      </p:pic>
      <p:pic>
        <p:nvPicPr>
          <p:cNvPr id="20487" name="图片 5"/>
          <p:cNvPicPr>
            <a:picLocks noChangeAspect="1"/>
          </p:cNvPicPr>
          <p:nvPr/>
        </p:nvPicPr>
        <p:blipFill>
          <a:blip r:embed="rId5" cstate="print"/>
          <a:srcRect/>
          <a:stretch>
            <a:fillRect/>
          </a:stretch>
        </p:blipFill>
        <p:spPr bwMode="auto">
          <a:xfrm>
            <a:off x="7956550" y="5211763"/>
            <a:ext cx="1112838" cy="1609725"/>
          </a:xfrm>
          <a:prstGeom prst="rect">
            <a:avLst/>
          </a:prstGeom>
          <a:noFill/>
          <a:ln w="9525">
            <a:noFill/>
            <a:miter lim="800000"/>
            <a:headEnd/>
            <a:tailEnd/>
          </a:ln>
        </p:spPr>
      </p:pic>
      <p:pic>
        <p:nvPicPr>
          <p:cNvPr id="20488" name="图片 8"/>
          <p:cNvPicPr>
            <a:picLocks noChangeAspect="1"/>
          </p:cNvPicPr>
          <p:nvPr/>
        </p:nvPicPr>
        <p:blipFill>
          <a:blip r:embed="rId6" cstate="print"/>
          <a:srcRect/>
          <a:stretch>
            <a:fillRect/>
          </a:stretch>
        </p:blipFill>
        <p:spPr bwMode="auto">
          <a:xfrm>
            <a:off x="6831013" y="6365875"/>
            <a:ext cx="720725" cy="477838"/>
          </a:xfrm>
          <a:prstGeom prst="rect">
            <a:avLst/>
          </a:prstGeom>
          <a:noFill/>
          <a:ln w="9525">
            <a:noFill/>
            <a:miter lim="800000"/>
            <a:headEnd/>
            <a:tailEnd/>
          </a:ln>
        </p:spPr>
      </p:pic>
      <p:sp>
        <p:nvSpPr>
          <p:cNvPr id="2" name="TextBox 1"/>
          <p:cNvSpPr txBox="1"/>
          <p:nvPr/>
        </p:nvSpPr>
        <p:spPr>
          <a:xfrm>
            <a:off x="752835" y="1357978"/>
            <a:ext cx="1368152" cy="584775"/>
          </a:xfrm>
          <a:prstGeom prst="rect">
            <a:avLst/>
          </a:prstGeom>
          <a:noFill/>
        </p:spPr>
        <p:txBody>
          <a:bodyPr wrap="square" rtlCol="0">
            <a:spAutoFit/>
          </a:bodyPr>
          <a:lstStyle/>
          <a:p>
            <a:r>
              <a:rPr lang="zh-CN" altLang="en-US" sz="3200" b="1" dirty="0" smtClean="0">
                <a:solidFill>
                  <a:srgbClr val="1597E0"/>
                </a:solidFill>
                <a:latin typeface="楷体" panose="02010609060101010101" pitchFamily="49" charset="-122"/>
                <a:ea typeface="楷体" panose="02010609060101010101" pitchFamily="49" charset="-122"/>
              </a:rPr>
              <a:t>毕竟</a:t>
            </a:r>
            <a:r>
              <a:rPr lang="zh-CN" altLang="en-US" sz="2400" dirty="0" smtClean="0">
                <a:latin typeface="楷体" panose="02010609060101010101" pitchFamily="49" charset="-122"/>
                <a:ea typeface="楷体" panose="02010609060101010101" pitchFamily="49" charset="-122"/>
              </a:rPr>
              <a:t>：</a:t>
            </a:r>
            <a:endParaRPr lang="zh-CN" altLang="en-US" sz="2800" dirty="0">
              <a:latin typeface="楷体" panose="02010609060101010101" pitchFamily="49" charset="-122"/>
              <a:ea typeface="楷体" panose="02010609060101010101" pitchFamily="49" charset="-122"/>
            </a:endParaRPr>
          </a:p>
        </p:txBody>
      </p:sp>
      <p:sp>
        <p:nvSpPr>
          <p:cNvPr id="3" name="矩形 2"/>
          <p:cNvSpPr/>
          <p:nvPr/>
        </p:nvSpPr>
        <p:spPr>
          <a:xfrm>
            <a:off x="2120987" y="1390456"/>
            <a:ext cx="6805141" cy="1015663"/>
          </a:xfrm>
          <a:prstGeom prst="rect">
            <a:avLst/>
          </a:prstGeom>
        </p:spPr>
        <p:txBody>
          <a:bodyPr wrap="square">
            <a:spAutoFit/>
          </a:bodyPr>
          <a:lstStyle/>
          <a:p>
            <a:r>
              <a:rPr lang="zh-CN" altLang="en-US" sz="2000" dirty="0" smtClean="0">
                <a:latin typeface="楷体" panose="02010609060101010101" pitchFamily="49" charset="-122"/>
                <a:ea typeface="楷体" panose="02010609060101010101" pitchFamily="49" charset="-122"/>
              </a:rPr>
              <a:t>到底。</a:t>
            </a:r>
            <a:endParaRPr lang="en-US" altLang="zh-CN" sz="2000" dirty="0" smtClean="0">
              <a:latin typeface="楷体" panose="02010609060101010101" pitchFamily="49" charset="-122"/>
              <a:ea typeface="楷体" panose="02010609060101010101" pitchFamily="49" charset="-122"/>
            </a:endParaRPr>
          </a:p>
          <a:p>
            <a:endParaRPr lang="en-US" altLang="zh-CN" sz="2000" dirty="0" smtClean="0">
              <a:latin typeface="楷体" panose="02010609060101010101" pitchFamily="49" charset="-122"/>
              <a:ea typeface="楷体" panose="02010609060101010101" pitchFamily="49" charset="-122"/>
            </a:endParaRPr>
          </a:p>
          <a:p>
            <a:endParaRPr lang="en-US" altLang="zh-CN" sz="2000" dirty="0">
              <a:latin typeface="楷体" panose="02010609060101010101" pitchFamily="49" charset="-122"/>
              <a:ea typeface="楷体" panose="02010609060101010101" pitchFamily="49" charset="-122"/>
            </a:endParaRPr>
          </a:p>
        </p:txBody>
      </p:sp>
      <p:sp>
        <p:nvSpPr>
          <p:cNvPr id="11" name="TextBox 1"/>
          <p:cNvSpPr txBox="1"/>
          <p:nvPr/>
        </p:nvSpPr>
        <p:spPr>
          <a:xfrm>
            <a:off x="752835" y="1908121"/>
            <a:ext cx="1368152" cy="584775"/>
          </a:xfrm>
          <a:prstGeom prst="rect">
            <a:avLst/>
          </a:prstGeom>
          <a:noFill/>
        </p:spPr>
        <p:txBody>
          <a:bodyPr wrap="square" rtlCol="0">
            <a:spAutoFit/>
          </a:bodyPr>
          <a:lstStyle/>
          <a:p>
            <a:r>
              <a:rPr lang="zh-CN" altLang="en-US" sz="3200" b="1" dirty="0" smtClean="0">
                <a:solidFill>
                  <a:srgbClr val="1597E0"/>
                </a:solidFill>
                <a:latin typeface="楷体" panose="02010609060101010101" pitchFamily="49" charset="-122"/>
                <a:ea typeface="楷体" panose="02010609060101010101" pitchFamily="49" charset="-122"/>
              </a:rPr>
              <a:t>四时</a:t>
            </a:r>
            <a:r>
              <a:rPr lang="zh-CN" altLang="en-US" sz="2400" dirty="0" smtClean="0">
                <a:latin typeface="楷体" panose="02010609060101010101" pitchFamily="49" charset="-122"/>
                <a:ea typeface="楷体" panose="02010609060101010101" pitchFamily="49" charset="-122"/>
              </a:rPr>
              <a:t>：</a:t>
            </a:r>
            <a:endParaRPr lang="zh-CN" altLang="en-US" sz="2800" dirty="0">
              <a:latin typeface="楷体" panose="02010609060101010101" pitchFamily="49" charset="-122"/>
              <a:ea typeface="楷体" panose="02010609060101010101" pitchFamily="49" charset="-122"/>
            </a:endParaRPr>
          </a:p>
        </p:txBody>
      </p:sp>
      <p:sp>
        <p:nvSpPr>
          <p:cNvPr id="12" name="矩形 11"/>
          <p:cNvSpPr/>
          <p:nvPr/>
        </p:nvSpPr>
        <p:spPr>
          <a:xfrm>
            <a:off x="2120986" y="1943841"/>
            <a:ext cx="6805141" cy="400110"/>
          </a:xfrm>
          <a:prstGeom prst="rect">
            <a:avLst/>
          </a:prstGeom>
        </p:spPr>
        <p:txBody>
          <a:bodyPr wrap="square">
            <a:spAutoFit/>
          </a:bodyPr>
          <a:lstStyle/>
          <a:p>
            <a:r>
              <a:rPr lang="zh-CN" altLang="en-US" sz="2000" dirty="0" smtClean="0">
                <a:latin typeface="楷体" panose="02010609060101010101" pitchFamily="49" charset="-122"/>
                <a:ea typeface="楷体" panose="02010609060101010101" pitchFamily="49" charset="-122"/>
              </a:rPr>
              <a:t>春夏秋冬四个季节。在这里指六月以外的其他时节。</a:t>
            </a:r>
            <a:endParaRPr lang="en-US" altLang="zh-CN" sz="2000" dirty="0" smtClean="0">
              <a:latin typeface="楷体" panose="02010609060101010101" pitchFamily="49" charset="-122"/>
              <a:ea typeface="楷体" panose="02010609060101010101" pitchFamily="49" charset="-122"/>
            </a:endParaRPr>
          </a:p>
        </p:txBody>
      </p:sp>
      <p:sp>
        <p:nvSpPr>
          <p:cNvPr id="13" name="TextBox 1"/>
          <p:cNvSpPr txBox="1"/>
          <p:nvPr/>
        </p:nvSpPr>
        <p:spPr>
          <a:xfrm>
            <a:off x="899592" y="2492896"/>
            <a:ext cx="1224927" cy="584775"/>
          </a:xfrm>
          <a:prstGeom prst="rect">
            <a:avLst/>
          </a:prstGeom>
          <a:noFill/>
        </p:spPr>
        <p:txBody>
          <a:bodyPr wrap="square" rtlCol="0">
            <a:spAutoFit/>
          </a:bodyPr>
          <a:lstStyle/>
          <a:p>
            <a:r>
              <a:rPr lang="zh-CN" altLang="en-US" sz="3200" b="1" dirty="0" smtClean="0">
                <a:solidFill>
                  <a:srgbClr val="1597E0"/>
                </a:solidFill>
                <a:latin typeface="楷体" panose="02010609060101010101" pitchFamily="49" charset="-122"/>
                <a:ea typeface="楷体" panose="02010609060101010101" pitchFamily="49" charset="-122"/>
              </a:rPr>
              <a:t>同</a:t>
            </a:r>
            <a:r>
              <a:rPr lang="zh-CN" altLang="en-US" sz="2400" dirty="0" smtClean="0">
                <a:latin typeface="楷体" panose="02010609060101010101" pitchFamily="49" charset="-122"/>
                <a:ea typeface="楷体" panose="02010609060101010101" pitchFamily="49" charset="-122"/>
              </a:rPr>
              <a:t>：</a:t>
            </a:r>
            <a:endParaRPr lang="zh-CN" altLang="en-US" sz="2800" dirty="0">
              <a:latin typeface="楷体" panose="02010609060101010101" pitchFamily="49" charset="-122"/>
              <a:ea typeface="楷体" panose="02010609060101010101" pitchFamily="49" charset="-122"/>
            </a:endParaRPr>
          </a:p>
        </p:txBody>
      </p:sp>
      <p:sp>
        <p:nvSpPr>
          <p:cNvPr id="5" name="矩形 4"/>
          <p:cNvSpPr/>
          <p:nvPr/>
        </p:nvSpPr>
        <p:spPr>
          <a:xfrm>
            <a:off x="2195736" y="2564904"/>
            <a:ext cx="5988799" cy="400110"/>
          </a:xfrm>
          <a:prstGeom prst="rect">
            <a:avLst/>
          </a:prstGeom>
        </p:spPr>
        <p:txBody>
          <a:bodyPr wrap="square">
            <a:spAutoFit/>
          </a:bodyPr>
          <a:lstStyle/>
          <a:p>
            <a:r>
              <a:rPr lang="zh-CN" altLang="en-US" sz="2000" dirty="0" smtClean="0">
                <a:latin typeface="楷体" panose="02010609060101010101" pitchFamily="49" charset="-122"/>
                <a:ea typeface="楷体" panose="02010609060101010101" pitchFamily="49" charset="-122"/>
              </a:rPr>
              <a:t>相同。</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755576" y="3180498"/>
            <a:ext cx="1368152" cy="584775"/>
          </a:xfrm>
          <a:prstGeom prst="rect">
            <a:avLst/>
          </a:prstGeom>
          <a:noFill/>
        </p:spPr>
        <p:txBody>
          <a:bodyPr wrap="square" rtlCol="0">
            <a:spAutoFit/>
          </a:bodyPr>
          <a:lstStyle/>
          <a:p>
            <a:r>
              <a:rPr lang="zh-CN" altLang="en-US" sz="3200" b="1" dirty="0" smtClean="0">
                <a:solidFill>
                  <a:srgbClr val="1597E0"/>
                </a:solidFill>
                <a:latin typeface="楷体" panose="02010609060101010101" pitchFamily="49" charset="-122"/>
                <a:ea typeface="楷体" panose="02010609060101010101" pitchFamily="49" charset="-122"/>
              </a:rPr>
              <a:t>接天</a:t>
            </a:r>
            <a:r>
              <a:rPr lang="zh-CN" altLang="en-US" sz="2400" dirty="0" smtClean="0">
                <a:latin typeface="楷体" panose="02010609060101010101" pitchFamily="49" charset="-122"/>
                <a:ea typeface="楷体" panose="02010609060101010101" pitchFamily="49" charset="-122"/>
              </a:rPr>
              <a:t>：</a:t>
            </a:r>
            <a:endParaRPr lang="zh-CN" altLang="en-US" sz="2800" dirty="0">
              <a:latin typeface="楷体" panose="02010609060101010101" pitchFamily="49" charset="-122"/>
              <a:ea typeface="楷体" panose="02010609060101010101" pitchFamily="49" charset="-122"/>
            </a:endParaRPr>
          </a:p>
        </p:txBody>
      </p:sp>
      <p:sp>
        <p:nvSpPr>
          <p:cNvPr id="16" name="矩形 15"/>
          <p:cNvSpPr/>
          <p:nvPr/>
        </p:nvSpPr>
        <p:spPr>
          <a:xfrm>
            <a:off x="2123728" y="3212976"/>
            <a:ext cx="6805141" cy="400110"/>
          </a:xfrm>
          <a:prstGeom prst="rect">
            <a:avLst/>
          </a:prstGeom>
        </p:spPr>
        <p:txBody>
          <a:bodyPr wrap="square">
            <a:spAutoFit/>
          </a:bodyPr>
          <a:lstStyle/>
          <a:p>
            <a:r>
              <a:rPr lang="zh-CN" altLang="en-US" sz="2000" dirty="0" smtClean="0">
                <a:latin typeface="楷体" panose="02010609060101010101" pitchFamily="49" charset="-122"/>
                <a:ea typeface="楷体" panose="02010609060101010101" pitchFamily="49" charset="-122"/>
              </a:rPr>
              <a:t>像与天空相接。</a:t>
            </a:r>
            <a:endParaRPr lang="en-US" altLang="zh-CN" sz="2000" dirty="0">
              <a:latin typeface="楷体" panose="02010609060101010101" pitchFamily="49" charset="-122"/>
              <a:ea typeface="楷体" panose="02010609060101010101" pitchFamily="49" charset="-122"/>
            </a:endParaRPr>
          </a:p>
        </p:txBody>
      </p:sp>
      <p:sp>
        <p:nvSpPr>
          <p:cNvPr id="17" name="TextBox 1"/>
          <p:cNvSpPr txBox="1"/>
          <p:nvPr/>
        </p:nvSpPr>
        <p:spPr>
          <a:xfrm>
            <a:off x="755576" y="3730641"/>
            <a:ext cx="1368152" cy="584775"/>
          </a:xfrm>
          <a:prstGeom prst="rect">
            <a:avLst/>
          </a:prstGeom>
          <a:noFill/>
        </p:spPr>
        <p:txBody>
          <a:bodyPr wrap="square" rtlCol="0">
            <a:spAutoFit/>
          </a:bodyPr>
          <a:lstStyle/>
          <a:p>
            <a:r>
              <a:rPr lang="zh-CN" altLang="en-US" sz="3200" b="1" dirty="0" smtClean="0">
                <a:solidFill>
                  <a:srgbClr val="1597E0"/>
                </a:solidFill>
                <a:latin typeface="楷体" panose="02010609060101010101" pitchFamily="49" charset="-122"/>
                <a:ea typeface="楷体" panose="02010609060101010101" pitchFamily="49" charset="-122"/>
              </a:rPr>
              <a:t>无穷</a:t>
            </a:r>
            <a:r>
              <a:rPr lang="zh-CN" altLang="en-US" sz="2400" dirty="0" smtClean="0">
                <a:latin typeface="楷体" panose="02010609060101010101" pitchFamily="49" charset="-122"/>
                <a:ea typeface="楷体" panose="02010609060101010101" pitchFamily="49" charset="-122"/>
              </a:rPr>
              <a:t>：</a:t>
            </a:r>
            <a:endParaRPr lang="zh-CN" altLang="en-US" sz="2800" dirty="0">
              <a:latin typeface="楷体" panose="02010609060101010101" pitchFamily="49" charset="-122"/>
              <a:ea typeface="楷体" panose="02010609060101010101" pitchFamily="49" charset="-122"/>
            </a:endParaRPr>
          </a:p>
        </p:txBody>
      </p:sp>
      <p:sp>
        <p:nvSpPr>
          <p:cNvPr id="18" name="矩形 17"/>
          <p:cNvSpPr/>
          <p:nvPr/>
        </p:nvSpPr>
        <p:spPr>
          <a:xfrm>
            <a:off x="2123727" y="3766361"/>
            <a:ext cx="6805141" cy="400110"/>
          </a:xfrm>
          <a:prstGeom prst="rect">
            <a:avLst/>
          </a:prstGeom>
        </p:spPr>
        <p:txBody>
          <a:bodyPr wrap="square">
            <a:spAutoFit/>
          </a:bodyPr>
          <a:lstStyle/>
          <a:p>
            <a:r>
              <a:rPr lang="zh-CN" altLang="en-US" sz="2000" dirty="0" smtClean="0">
                <a:latin typeface="楷体" panose="02010609060101010101" pitchFamily="49" charset="-122"/>
                <a:ea typeface="楷体" panose="02010609060101010101" pitchFamily="49" charset="-122"/>
              </a:rPr>
              <a:t>无边无际。</a:t>
            </a:r>
            <a:endParaRPr lang="en-US" altLang="zh-CN" sz="2000" dirty="0" smtClean="0">
              <a:latin typeface="楷体" panose="02010609060101010101" pitchFamily="49" charset="-122"/>
              <a:ea typeface="楷体" panose="02010609060101010101" pitchFamily="49" charset="-122"/>
            </a:endParaRPr>
          </a:p>
        </p:txBody>
      </p:sp>
      <p:sp>
        <p:nvSpPr>
          <p:cNvPr id="19" name="TextBox 1"/>
          <p:cNvSpPr txBox="1"/>
          <p:nvPr/>
        </p:nvSpPr>
        <p:spPr>
          <a:xfrm>
            <a:off x="902333" y="4315416"/>
            <a:ext cx="1224927" cy="584775"/>
          </a:xfrm>
          <a:prstGeom prst="rect">
            <a:avLst/>
          </a:prstGeom>
          <a:noFill/>
        </p:spPr>
        <p:txBody>
          <a:bodyPr wrap="square" rtlCol="0">
            <a:spAutoFit/>
          </a:bodyPr>
          <a:lstStyle/>
          <a:p>
            <a:r>
              <a:rPr lang="zh-CN" altLang="en-US" sz="3200" b="1" dirty="0" smtClean="0">
                <a:solidFill>
                  <a:srgbClr val="1597E0"/>
                </a:solidFill>
                <a:latin typeface="楷体" panose="02010609060101010101" pitchFamily="49" charset="-122"/>
                <a:ea typeface="楷体" panose="02010609060101010101" pitchFamily="49" charset="-122"/>
              </a:rPr>
              <a:t>别样</a:t>
            </a:r>
            <a:r>
              <a:rPr lang="zh-CN" altLang="en-US" sz="2400" dirty="0" smtClean="0">
                <a:latin typeface="楷体" panose="02010609060101010101" pitchFamily="49" charset="-122"/>
                <a:ea typeface="楷体" panose="02010609060101010101" pitchFamily="49" charset="-122"/>
              </a:rPr>
              <a:t>：</a:t>
            </a:r>
            <a:endParaRPr lang="zh-CN" altLang="en-US" sz="2800" dirty="0">
              <a:latin typeface="楷体" panose="02010609060101010101" pitchFamily="49" charset="-122"/>
              <a:ea typeface="楷体" panose="02010609060101010101" pitchFamily="49" charset="-122"/>
            </a:endParaRPr>
          </a:p>
        </p:txBody>
      </p:sp>
      <p:sp>
        <p:nvSpPr>
          <p:cNvPr id="20" name="矩形 19"/>
          <p:cNvSpPr/>
          <p:nvPr/>
        </p:nvSpPr>
        <p:spPr>
          <a:xfrm>
            <a:off x="2123728" y="4437112"/>
            <a:ext cx="5988799" cy="400110"/>
          </a:xfrm>
          <a:prstGeom prst="rect">
            <a:avLst/>
          </a:prstGeom>
        </p:spPr>
        <p:txBody>
          <a:bodyPr wrap="square">
            <a:spAutoFit/>
          </a:bodyPr>
          <a:lstStyle/>
          <a:p>
            <a:r>
              <a:rPr lang="zh-CN" altLang="en-US" sz="2000" dirty="0" smtClean="0">
                <a:latin typeface="楷体" panose="02010609060101010101" pitchFamily="49" charset="-122"/>
                <a:ea typeface="楷体" panose="02010609060101010101" pitchFamily="49" charset="-122"/>
              </a:rPr>
              <a:t>宋代俗语，特别，不一样。</a:t>
            </a:r>
            <a:endParaRPr lang="zh-CN" altLang="en-US" sz="20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2"/>
          <p:cNvSpPr txBox="1">
            <a:spLocks noChangeArrowheads="1"/>
          </p:cNvSpPr>
          <p:nvPr/>
        </p:nvSpPr>
        <p:spPr bwMode="auto">
          <a:xfrm>
            <a:off x="1098227" y="130859"/>
            <a:ext cx="4403819"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词语解释</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20483" name="图片 9"/>
          <p:cNvPicPr>
            <a:picLocks noChangeAspect="1"/>
          </p:cNvPicPr>
          <p:nvPr/>
        </p:nvPicPr>
        <p:blipFill>
          <a:blip r:embed="rId1" cstate="print"/>
          <a:srcRect r="72971"/>
          <a:stretch>
            <a:fillRect/>
          </a:stretch>
        </p:blipFill>
        <p:spPr bwMode="auto">
          <a:xfrm>
            <a:off x="5292725" y="6096000"/>
            <a:ext cx="1624013" cy="1543050"/>
          </a:xfrm>
          <a:prstGeom prst="rect">
            <a:avLst/>
          </a:prstGeom>
          <a:noFill/>
          <a:ln w="9525">
            <a:noFill/>
            <a:miter lim="800000"/>
            <a:headEnd/>
            <a:tailEnd/>
          </a:ln>
        </p:spPr>
      </p:pic>
      <p:pic>
        <p:nvPicPr>
          <p:cNvPr id="20484" name="图片 12"/>
          <p:cNvPicPr>
            <a:picLocks noChangeAspect="1"/>
          </p:cNvPicPr>
          <p:nvPr/>
        </p:nvPicPr>
        <p:blipFill>
          <a:blip r:embed="rId2" cstate="print"/>
          <a:srcRect r="72971"/>
          <a:stretch>
            <a:fillRect/>
          </a:stretch>
        </p:blipFill>
        <p:spPr bwMode="auto">
          <a:xfrm>
            <a:off x="1382713" y="6253163"/>
            <a:ext cx="1265237" cy="1200150"/>
          </a:xfrm>
          <a:prstGeom prst="rect">
            <a:avLst/>
          </a:prstGeom>
          <a:noFill/>
          <a:ln w="9525">
            <a:noFill/>
            <a:miter lim="800000"/>
            <a:headEnd/>
            <a:tailEnd/>
          </a:ln>
        </p:spPr>
      </p:pic>
      <p:pic>
        <p:nvPicPr>
          <p:cNvPr id="20485" name="图片 4"/>
          <p:cNvPicPr>
            <a:picLocks noChangeAspect="1"/>
          </p:cNvPicPr>
          <p:nvPr/>
        </p:nvPicPr>
        <p:blipFill>
          <a:blip r:embed="rId3" cstate="print"/>
          <a:srcRect/>
          <a:stretch>
            <a:fillRect/>
          </a:stretch>
        </p:blipFill>
        <p:spPr bwMode="auto">
          <a:xfrm>
            <a:off x="598488" y="5335588"/>
            <a:ext cx="998537" cy="1508125"/>
          </a:xfrm>
          <a:prstGeom prst="rect">
            <a:avLst/>
          </a:prstGeom>
          <a:noFill/>
          <a:ln w="9525">
            <a:noFill/>
            <a:miter lim="800000"/>
            <a:headEnd/>
            <a:tailEnd/>
          </a:ln>
        </p:spPr>
      </p:pic>
      <p:pic>
        <p:nvPicPr>
          <p:cNvPr id="20486" name="图片 7"/>
          <p:cNvPicPr>
            <a:picLocks noChangeAspect="1"/>
          </p:cNvPicPr>
          <p:nvPr/>
        </p:nvPicPr>
        <p:blipFill>
          <a:blip r:embed="rId4" cstate="print"/>
          <a:srcRect/>
          <a:stretch>
            <a:fillRect/>
          </a:stretch>
        </p:blipFill>
        <p:spPr bwMode="auto">
          <a:xfrm>
            <a:off x="158750" y="6296025"/>
            <a:ext cx="539750" cy="460375"/>
          </a:xfrm>
          <a:prstGeom prst="rect">
            <a:avLst/>
          </a:prstGeom>
          <a:noFill/>
          <a:ln w="9525">
            <a:noFill/>
            <a:miter lim="800000"/>
            <a:headEnd/>
            <a:tailEnd/>
          </a:ln>
        </p:spPr>
      </p:pic>
      <p:pic>
        <p:nvPicPr>
          <p:cNvPr id="20487" name="图片 5"/>
          <p:cNvPicPr>
            <a:picLocks noChangeAspect="1"/>
          </p:cNvPicPr>
          <p:nvPr/>
        </p:nvPicPr>
        <p:blipFill>
          <a:blip r:embed="rId5" cstate="print"/>
          <a:srcRect/>
          <a:stretch>
            <a:fillRect/>
          </a:stretch>
        </p:blipFill>
        <p:spPr bwMode="auto">
          <a:xfrm>
            <a:off x="7956550" y="5211763"/>
            <a:ext cx="1112838" cy="1609725"/>
          </a:xfrm>
          <a:prstGeom prst="rect">
            <a:avLst/>
          </a:prstGeom>
          <a:noFill/>
          <a:ln w="9525">
            <a:noFill/>
            <a:miter lim="800000"/>
            <a:headEnd/>
            <a:tailEnd/>
          </a:ln>
        </p:spPr>
      </p:pic>
      <p:pic>
        <p:nvPicPr>
          <p:cNvPr id="20488" name="图片 8"/>
          <p:cNvPicPr>
            <a:picLocks noChangeAspect="1"/>
          </p:cNvPicPr>
          <p:nvPr/>
        </p:nvPicPr>
        <p:blipFill>
          <a:blip r:embed="rId6" cstate="print"/>
          <a:srcRect/>
          <a:stretch>
            <a:fillRect/>
          </a:stretch>
        </p:blipFill>
        <p:spPr bwMode="auto">
          <a:xfrm>
            <a:off x="6831013" y="6365875"/>
            <a:ext cx="720725" cy="477838"/>
          </a:xfrm>
          <a:prstGeom prst="rect">
            <a:avLst/>
          </a:prstGeom>
          <a:noFill/>
          <a:ln w="9525">
            <a:noFill/>
            <a:miter lim="800000"/>
            <a:headEnd/>
            <a:tailEnd/>
          </a:ln>
        </p:spPr>
      </p:pic>
      <p:sp>
        <p:nvSpPr>
          <p:cNvPr id="2" name="TextBox 1"/>
          <p:cNvSpPr txBox="1"/>
          <p:nvPr/>
        </p:nvSpPr>
        <p:spPr>
          <a:xfrm>
            <a:off x="752835" y="1357978"/>
            <a:ext cx="1368152" cy="584775"/>
          </a:xfrm>
          <a:prstGeom prst="rect">
            <a:avLst/>
          </a:prstGeom>
          <a:noFill/>
        </p:spPr>
        <p:txBody>
          <a:bodyPr wrap="square" rtlCol="0">
            <a:spAutoFit/>
          </a:bodyPr>
          <a:lstStyle/>
          <a:p>
            <a:r>
              <a:rPr lang="zh-CN" altLang="en-US" sz="3200" b="1" dirty="0" smtClean="0">
                <a:solidFill>
                  <a:srgbClr val="1597E0"/>
                </a:solidFill>
                <a:latin typeface="楷体" panose="02010609060101010101" pitchFamily="49" charset="-122"/>
                <a:ea typeface="楷体" panose="02010609060101010101" pitchFamily="49" charset="-122"/>
              </a:rPr>
              <a:t>西岭</a:t>
            </a:r>
            <a:r>
              <a:rPr lang="zh-CN" altLang="en-US" sz="2400" dirty="0" smtClean="0">
                <a:latin typeface="楷体" panose="02010609060101010101" pitchFamily="49" charset="-122"/>
                <a:ea typeface="楷体" panose="02010609060101010101" pitchFamily="49" charset="-122"/>
              </a:rPr>
              <a:t>：</a:t>
            </a:r>
            <a:endParaRPr lang="zh-CN" altLang="en-US" sz="2800" dirty="0">
              <a:latin typeface="楷体" panose="02010609060101010101" pitchFamily="49" charset="-122"/>
              <a:ea typeface="楷体" panose="02010609060101010101" pitchFamily="49" charset="-122"/>
            </a:endParaRPr>
          </a:p>
        </p:txBody>
      </p:sp>
      <p:sp>
        <p:nvSpPr>
          <p:cNvPr id="3" name="矩形 2"/>
          <p:cNvSpPr/>
          <p:nvPr/>
        </p:nvSpPr>
        <p:spPr>
          <a:xfrm>
            <a:off x="2120987" y="1390456"/>
            <a:ext cx="6805141" cy="400110"/>
          </a:xfrm>
          <a:prstGeom prst="rect">
            <a:avLst/>
          </a:prstGeom>
        </p:spPr>
        <p:txBody>
          <a:bodyPr wrap="square">
            <a:spAutoFit/>
          </a:bodyPr>
          <a:lstStyle/>
          <a:p>
            <a:r>
              <a:rPr lang="zh-CN" altLang="en-US" sz="2000" dirty="0" smtClean="0">
                <a:latin typeface="楷体" panose="02010609060101010101" pitchFamily="49" charset="-122"/>
                <a:ea typeface="楷体" panose="02010609060101010101" pitchFamily="49" charset="-122"/>
              </a:rPr>
              <a:t>西岭雪山。</a:t>
            </a:r>
            <a:endParaRPr lang="en-US" altLang="zh-CN" sz="2000" dirty="0">
              <a:latin typeface="楷体" panose="02010609060101010101" pitchFamily="49" charset="-122"/>
              <a:ea typeface="楷体" panose="02010609060101010101" pitchFamily="49" charset="-122"/>
            </a:endParaRPr>
          </a:p>
        </p:txBody>
      </p:sp>
      <p:sp>
        <p:nvSpPr>
          <p:cNvPr id="11" name="TextBox 1"/>
          <p:cNvSpPr txBox="1"/>
          <p:nvPr/>
        </p:nvSpPr>
        <p:spPr>
          <a:xfrm>
            <a:off x="752834" y="1908121"/>
            <a:ext cx="1658925" cy="584775"/>
          </a:xfrm>
          <a:prstGeom prst="rect">
            <a:avLst/>
          </a:prstGeom>
          <a:noFill/>
        </p:spPr>
        <p:txBody>
          <a:bodyPr wrap="square" rtlCol="0">
            <a:spAutoFit/>
          </a:bodyPr>
          <a:lstStyle/>
          <a:p>
            <a:r>
              <a:rPr lang="zh-CN" altLang="en-US" sz="3200" b="1" dirty="0" smtClean="0">
                <a:solidFill>
                  <a:srgbClr val="1597E0"/>
                </a:solidFill>
                <a:latin typeface="楷体" panose="02010609060101010101" pitchFamily="49" charset="-122"/>
                <a:ea typeface="楷体" panose="02010609060101010101" pitchFamily="49" charset="-122"/>
              </a:rPr>
              <a:t>千秋雪</a:t>
            </a:r>
            <a:r>
              <a:rPr lang="zh-CN" altLang="en-US" sz="2400" dirty="0" smtClean="0">
                <a:latin typeface="楷体" panose="02010609060101010101" pitchFamily="49" charset="-122"/>
                <a:ea typeface="楷体" panose="02010609060101010101" pitchFamily="49" charset="-122"/>
              </a:rPr>
              <a:t>：</a:t>
            </a:r>
            <a:endParaRPr lang="zh-CN" altLang="en-US" sz="2800" dirty="0">
              <a:latin typeface="楷体" panose="02010609060101010101" pitchFamily="49" charset="-122"/>
              <a:ea typeface="楷体" panose="02010609060101010101" pitchFamily="49" charset="-122"/>
            </a:endParaRPr>
          </a:p>
        </p:txBody>
      </p:sp>
      <p:sp>
        <p:nvSpPr>
          <p:cNvPr id="12" name="矩形 11"/>
          <p:cNvSpPr/>
          <p:nvPr/>
        </p:nvSpPr>
        <p:spPr>
          <a:xfrm>
            <a:off x="2120986" y="1943841"/>
            <a:ext cx="6805141" cy="400110"/>
          </a:xfrm>
          <a:prstGeom prst="rect">
            <a:avLst/>
          </a:prstGeom>
        </p:spPr>
        <p:txBody>
          <a:bodyPr wrap="square">
            <a:spAutoFit/>
          </a:bodyPr>
          <a:lstStyle/>
          <a:p>
            <a:r>
              <a:rPr lang="zh-CN" altLang="en-US" sz="2000" dirty="0" smtClean="0">
                <a:latin typeface="楷体" panose="02010609060101010101" pitchFamily="49" charset="-122"/>
                <a:ea typeface="楷体" panose="02010609060101010101" pitchFamily="49" charset="-122"/>
              </a:rPr>
              <a:t>指西岭雪山上千年不化的积雪。</a:t>
            </a:r>
            <a:endParaRPr lang="en-US" altLang="zh-CN" sz="2000" dirty="0" smtClean="0">
              <a:latin typeface="楷体" panose="02010609060101010101" pitchFamily="49" charset="-122"/>
              <a:ea typeface="楷体" panose="02010609060101010101" pitchFamily="49" charset="-122"/>
            </a:endParaRPr>
          </a:p>
        </p:txBody>
      </p:sp>
      <p:sp>
        <p:nvSpPr>
          <p:cNvPr id="13" name="TextBox 1"/>
          <p:cNvSpPr txBox="1"/>
          <p:nvPr/>
        </p:nvSpPr>
        <p:spPr>
          <a:xfrm>
            <a:off x="899592" y="2492896"/>
            <a:ext cx="1224927" cy="584775"/>
          </a:xfrm>
          <a:prstGeom prst="rect">
            <a:avLst/>
          </a:prstGeom>
          <a:noFill/>
        </p:spPr>
        <p:txBody>
          <a:bodyPr wrap="square" rtlCol="0">
            <a:spAutoFit/>
          </a:bodyPr>
          <a:lstStyle/>
          <a:p>
            <a:r>
              <a:rPr lang="zh-CN" altLang="en-US" sz="3200" b="1" dirty="0" smtClean="0">
                <a:solidFill>
                  <a:srgbClr val="1597E0"/>
                </a:solidFill>
                <a:latin typeface="楷体" panose="02010609060101010101" pitchFamily="49" charset="-122"/>
                <a:ea typeface="楷体" panose="02010609060101010101" pitchFamily="49" charset="-122"/>
              </a:rPr>
              <a:t>泊</a:t>
            </a:r>
            <a:r>
              <a:rPr lang="zh-CN" altLang="en-US" sz="2400" dirty="0" smtClean="0">
                <a:latin typeface="楷体" panose="02010609060101010101" pitchFamily="49" charset="-122"/>
                <a:ea typeface="楷体" panose="02010609060101010101" pitchFamily="49" charset="-122"/>
              </a:rPr>
              <a:t>：</a:t>
            </a:r>
            <a:endParaRPr lang="zh-CN" altLang="en-US" sz="2800" dirty="0">
              <a:latin typeface="楷体" panose="02010609060101010101" pitchFamily="49" charset="-122"/>
              <a:ea typeface="楷体" panose="02010609060101010101" pitchFamily="49" charset="-122"/>
            </a:endParaRPr>
          </a:p>
        </p:txBody>
      </p:sp>
      <p:sp>
        <p:nvSpPr>
          <p:cNvPr id="5" name="矩形 4"/>
          <p:cNvSpPr/>
          <p:nvPr/>
        </p:nvSpPr>
        <p:spPr>
          <a:xfrm>
            <a:off x="2195736" y="2564904"/>
            <a:ext cx="5988799" cy="400110"/>
          </a:xfrm>
          <a:prstGeom prst="rect">
            <a:avLst/>
          </a:prstGeom>
        </p:spPr>
        <p:txBody>
          <a:bodyPr wrap="square">
            <a:spAutoFit/>
          </a:bodyPr>
          <a:lstStyle/>
          <a:p>
            <a:r>
              <a:rPr lang="zh-CN" altLang="en-US" sz="2000" dirty="0" smtClean="0">
                <a:latin typeface="楷体" panose="02010609060101010101" pitchFamily="49" charset="-122"/>
                <a:ea typeface="楷体" panose="02010609060101010101" pitchFamily="49" charset="-122"/>
              </a:rPr>
              <a:t>停泊。</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755576" y="3180498"/>
            <a:ext cx="1368152" cy="584775"/>
          </a:xfrm>
          <a:prstGeom prst="rect">
            <a:avLst/>
          </a:prstGeom>
          <a:noFill/>
        </p:spPr>
        <p:txBody>
          <a:bodyPr wrap="square" rtlCol="0">
            <a:spAutoFit/>
          </a:bodyPr>
          <a:lstStyle/>
          <a:p>
            <a:r>
              <a:rPr lang="zh-CN" altLang="en-US" sz="3200" b="1" dirty="0" smtClean="0">
                <a:solidFill>
                  <a:srgbClr val="1597E0"/>
                </a:solidFill>
                <a:latin typeface="楷体" panose="02010609060101010101" pitchFamily="49" charset="-122"/>
                <a:ea typeface="楷体" panose="02010609060101010101" pitchFamily="49" charset="-122"/>
              </a:rPr>
              <a:t>东吴</a:t>
            </a:r>
            <a:r>
              <a:rPr lang="zh-CN" altLang="en-US" sz="2400" dirty="0" smtClean="0">
                <a:latin typeface="楷体" panose="02010609060101010101" pitchFamily="49" charset="-122"/>
                <a:ea typeface="楷体" panose="02010609060101010101" pitchFamily="49" charset="-122"/>
              </a:rPr>
              <a:t>：</a:t>
            </a:r>
            <a:endParaRPr lang="zh-CN" altLang="en-US" sz="2800" dirty="0">
              <a:latin typeface="楷体" panose="02010609060101010101" pitchFamily="49" charset="-122"/>
              <a:ea typeface="楷体" panose="02010609060101010101" pitchFamily="49" charset="-122"/>
            </a:endParaRPr>
          </a:p>
        </p:txBody>
      </p:sp>
      <p:sp>
        <p:nvSpPr>
          <p:cNvPr id="16" name="矩形 15"/>
          <p:cNvSpPr/>
          <p:nvPr/>
        </p:nvSpPr>
        <p:spPr>
          <a:xfrm>
            <a:off x="2123728" y="3212976"/>
            <a:ext cx="6805141" cy="400110"/>
          </a:xfrm>
          <a:prstGeom prst="rect">
            <a:avLst/>
          </a:prstGeom>
        </p:spPr>
        <p:txBody>
          <a:bodyPr wrap="square">
            <a:spAutoFit/>
          </a:bodyPr>
          <a:lstStyle/>
          <a:p>
            <a:r>
              <a:rPr lang="zh-CN" altLang="en-US" sz="2000" dirty="0" smtClean="0">
                <a:latin typeface="楷体" panose="02010609060101010101" pitchFamily="49" charset="-122"/>
                <a:ea typeface="楷体" panose="02010609060101010101" pitchFamily="49" charset="-122"/>
              </a:rPr>
              <a:t>古时候吴国的领地，江苏省一带。</a:t>
            </a:r>
            <a:endParaRPr lang="en-US" altLang="zh-CN" sz="2000" dirty="0">
              <a:latin typeface="楷体" panose="02010609060101010101" pitchFamily="49" charset="-122"/>
              <a:ea typeface="楷体" panose="02010609060101010101" pitchFamily="49" charset="-122"/>
            </a:endParaRPr>
          </a:p>
        </p:txBody>
      </p:sp>
      <p:sp>
        <p:nvSpPr>
          <p:cNvPr id="17" name="TextBox 1"/>
          <p:cNvSpPr txBox="1"/>
          <p:nvPr/>
        </p:nvSpPr>
        <p:spPr>
          <a:xfrm>
            <a:off x="755576" y="3730641"/>
            <a:ext cx="1584176" cy="584775"/>
          </a:xfrm>
          <a:prstGeom prst="rect">
            <a:avLst/>
          </a:prstGeom>
          <a:noFill/>
        </p:spPr>
        <p:txBody>
          <a:bodyPr wrap="square" rtlCol="0">
            <a:spAutoFit/>
          </a:bodyPr>
          <a:lstStyle/>
          <a:p>
            <a:r>
              <a:rPr lang="zh-CN" altLang="en-US" sz="3200" b="1" dirty="0" smtClean="0">
                <a:solidFill>
                  <a:srgbClr val="1597E0"/>
                </a:solidFill>
                <a:latin typeface="楷体" panose="02010609060101010101" pitchFamily="49" charset="-122"/>
                <a:ea typeface="楷体" panose="02010609060101010101" pitchFamily="49" charset="-122"/>
              </a:rPr>
              <a:t>万里船</a:t>
            </a:r>
            <a:r>
              <a:rPr lang="zh-CN" altLang="en-US" sz="2400" dirty="0" smtClean="0">
                <a:latin typeface="楷体" panose="02010609060101010101" pitchFamily="49" charset="-122"/>
                <a:ea typeface="楷体" panose="02010609060101010101" pitchFamily="49" charset="-122"/>
              </a:rPr>
              <a:t>：</a:t>
            </a:r>
            <a:endParaRPr lang="zh-CN" altLang="en-US" sz="2800" dirty="0">
              <a:latin typeface="楷体" panose="02010609060101010101" pitchFamily="49" charset="-122"/>
              <a:ea typeface="楷体" panose="02010609060101010101" pitchFamily="49" charset="-122"/>
            </a:endParaRPr>
          </a:p>
        </p:txBody>
      </p:sp>
      <p:sp>
        <p:nvSpPr>
          <p:cNvPr id="18" name="矩形 17"/>
          <p:cNvSpPr/>
          <p:nvPr/>
        </p:nvSpPr>
        <p:spPr>
          <a:xfrm>
            <a:off x="2159347" y="3820978"/>
            <a:ext cx="6805141" cy="400110"/>
          </a:xfrm>
          <a:prstGeom prst="rect">
            <a:avLst/>
          </a:prstGeom>
        </p:spPr>
        <p:txBody>
          <a:bodyPr wrap="square">
            <a:spAutoFit/>
          </a:bodyPr>
          <a:lstStyle/>
          <a:p>
            <a:r>
              <a:rPr lang="zh-CN" altLang="en-US" sz="2000" dirty="0" smtClean="0">
                <a:latin typeface="楷体" panose="02010609060101010101" pitchFamily="49" charset="-122"/>
                <a:ea typeface="楷体" panose="02010609060101010101" pitchFamily="49" charset="-122"/>
              </a:rPr>
              <a:t>不远万里开来的船只。</a:t>
            </a:r>
            <a:endParaRPr lang="en-US" altLang="zh-CN" sz="2000" dirty="0" smtClean="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7" name="Picture 7">
            <a:hlinkClick r:id="rId1" action="ppaction://hlinkfile"/>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4865" y="1320262"/>
            <a:ext cx="6738563" cy="3487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云形标注 9"/>
          <p:cNvSpPr/>
          <p:nvPr/>
        </p:nvSpPr>
        <p:spPr>
          <a:xfrm>
            <a:off x="4932040" y="3715013"/>
            <a:ext cx="2721538" cy="1346028"/>
          </a:xfrm>
          <a:prstGeom prst="cloudCallout">
            <a:avLst>
              <a:gd name="adj1" fmla="val 44568"/>
              <a:gd name="adj2" fmla="val 6054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4" name="文本框 12"/>
          <p:cNvSpPr txBox="1">
            <a:spLocks noChangeArrowheads="1"/>
          </p:cNvSpPr>
          <p:nvPr/>
        </p:nvSpPr>
        <p:spPr bwMode="auto">
          <a:xfrm>
            <a:off x="1043878" y="128037"/>
            <a:ext cx="3755747"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课文早知道</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21507" name="图片 9"/>
          <p:cNvPicPr>
            <a:picLocks noChangeAspect="1"/>
          </p:cNvPicPr>
          <p:nvPr/>
        </p:nvPicPr>
        <p:blipFill>
          <a:blip r:embed="rId3" cstate="print"/>
          <a:srcRect r="72971"/>
          <a:stretch>
            <a:fillRect/>
          </a:stretch>
        </p:blipFill>
        <p:spPr bwMode="auto">
          <a:xfrm flipH="1">
            <a:off x="7892575" y="6061273"/>
            <a:ext cx="1251425" cy="1189037"/>
          </a:xfrm>
          <a:prstGeom prst="rect">
            <a:avLst/>
          </a:prstGeom>
          <a:noFill/>
          <a:ln w="9525">
            <a:noFill/>
            <a:miter lim="800000"/>
            <a:headEnd/>
            <a:tailEnd/>
          </a:ln>
        </p:spPr>
      </p:pic>
      <p:pic>
        <p:nvPicPr>
          <p:cNvPr id="21508" name="图片 12"/>
          <p:cNvPicPr>
            <a:picLocks noChangeAspect="1"/>
          </p:cNvPicPr>
          <p:nvPr/>
        </p:nvPicPr>
        <p:blipFill>
          <a:blip r:embed="rId4" cstate="print"/>
          <a:srcRect r="72971"/>
          <a:stretch>
            <a:fillRect/>
          </a:stretch>
        </p:blipFill>
        <p:spPr bwMode="auto">
          <a:xfrm>
            <a:off x="-44757" y="6043965"/>
            <a:ext cx="1265237" cy="1200150"/>
          </a:xfrm>
          <a:prstGeom prst="rect">
            <a:avLst/>
          </a:prstGeom>
          <a:noFill/>
          <a:ln w="9525">
            <a:noFill/>
            <a:miter lim="800000"/>
            <a:headEnd/>
            <a:tailEnd/>
          </a:ln>
        </p:spPr>
      </p:pic>
      <p:pic>
        <p:nvPicPr>
          <p:cNvPr id="21509" name="图片 4"/>
          <p:cNvPicPr>
            <a:picLocks noChangeAspect="1"/>
          </p:cNvPicPr>
          <p:nvPr/>
        </p:nvPicPr>
        <p:blipFill>
          <a:blip r:embed="rId5" cstate="print"/>
          <a:srcRect/>
          <a:stretch>
            <a:fillRect/>
          </a:stretch>
        </p:blipFill>
        <p:spPr bwMode="auto">
          <a:xfrm>
            <a:off x="1043878" y="5211658"/>
            <a:ext cx="998537" cy="1508125"/>
          </a:xfrm>
          <a:prstGeom prst="rect">
            <a:avLst/>
          </a:prstGeom>
          <a:noFill/>
          <a:ln w="9525">
            <a:noFill/>
            <a:miter lim="800000"/>
            <a:headEnd/>
            <a:tailEnd/>
          </a:ln>
        </p:spPr>
      </p:pic>
      <p:sp>
        <p:nvSpPr>
          <p:cNvPr id="2" name="TextBox 1"/>
          <p:cNvSpPr txBox="1"/>
          <p:nvPr/>
        </p:nvSpPr>
        <p:spPr>
          <a:xfrm>
            <a:off x="5067033" y="3715013"/>
            <a:ext cx="2476395" cy="1200329"/>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　小喇叭朗读开始了，点一点音箱，一起听。</a:t>
            </a:r>
            <a:endParaRPr lang="zh-CN" altLang="en-US" sz="2400" dirty="0">
              <a:latin typeface="楷体" panose="02010609060101010101" pitchFamily="49" charset="-122"/>
              <a:ea typeface="楷体" panose="02010609060101010101" pitchFamily="49" charset="-122"/>
            </a:endParaRPr>
          </a:p>
        </p:txBody>
      </p:sp>
      <p:sp>
        <p:nvSpPr>
          <p:cNvPr id="13" name="TextBox 12"/>
          <p:cNvSpPr txBox="1"/>
          <p:nvPr/>
        </p:nvSpPr>
        <p:spPr>
          <a:xfrm>
            <a:off x="1578770" y="1323166"/>
            <a:ext cx="2448106" cy="769441"/>
          </a:xfrm>
          <a:prstGeom prst="rect">
            <a:avLst/>
          </a:prstGeom>
          <a:noFill/>
        </p:spPr>
        <p:txBody>
          <a:bodyPr wrap="none" rtlCol="0">
            <a:spAutoFit/>
          </a:bodyPr>
          <a:lstStyle/>
          <a:p>
            <a:r>
              <a:rPr lang="zh-CN" altLang="en-US" sz="4400" b="1" cap="all" dirty="0" smtClean="0">
                <a:ln w="9000" cmpd="sng">
                  <a:solidFill>
                    <a:schemeClr val="accent2"/>
                  </a:solidFill>
                  <a:prstDash val="solid"/>
                </a:ln>
                <a:gradFill flip="none" rotWithShape="1">
                  <a:gsLst>
                    <a:gs pos="0">
                      <a:srgbClr val="000000"/>
                    </a:gs>
                    <a:gs pos="20000">
                      <a:srgbClr val="000040"/>
                    </a:gs>
                    <a:gs pos="50000">
                      <a:srgbClr val="400040"/>
                    </a:gs>
                    <a:gs pos="75000">
                      <a:srgbClr val="8F0040"/>
                    </a:gs>
                    <a:gs pos="89999">
                      <a:srgbClr val="F27300"/>
                    </a:gs>
                    <a:gs pos="100000">
                      <a:srgbClr val="FFBF00"/>
                    </a:gs>
                  </a:gsLst>
                  <a:lin ang="2700000" scaled="0"/>
                  <a:tileRect/>
                </a:gradFill>
                <a:effectLst>
                  <a:reflection blurRad="12700" stA="28000" endPos="45000" dist="1000" dir="5400000" sy="-100000" algn="bl" rotWithShape="0"/>
                </a:effectLst>
                <a:latin typeface="楷体" panose="02010609060101010101" pitchFamily="49" charset="-122"/>
                <a:ea typeface="楷体" panose="02010609060101010101" pitchFamily="49" charset="-122"/>
              </a:rPr>
              <a:t>课文朗读</a:t>
            </a:r>
            <a:endParaRPr lang="zh-CN" altLang="en-US" sz="4400" b="1" cap="all" dirty="0">
              <a:ln w="9000" cmpd="sng">
                <a:solidFill>
                  <a:schemeClr val="accent2"/>
                </a:solidFill>
                <a:prstDash val="solid"/>
              </a:ln>
              <a:gradFill flip="none" rotWithShape="1">
                <a:gsLst>
                  <a:gs pos="0">
                    <a:srgbClr val="000000"/>
                  </a:gs>
                  <a:gs pos="20000">
                    <a:srgbClr val="000040"/>
                  </a:gs>
                  <a:gs pos="50000">
                    <a:srgbClr val="400040"/>
                  </a:gs>
                  <a:gs pos="75000">
                    <a:srgbClr val="8F0040"/>
                  </a:gs>
                  <a:gs pos="89999">
                    <a:srgbClr val="F27300"/>
                  </a:gs>
                  <a:gs pos="100000">
                    <a:srgbClr val="FFBF00"/>
                  </a:gs>
                </a:gsLst>
                <a:lin ang="2700000" scaled="0"/>
                <a:tileRect/>
              </a:gradFill>
              <a:effectLst>
                <a:reflection blurRad="12700" stA="28000" endPos="45000" dist="1000" dir="5400000" sy="-100000" algn="bl" rotWithShape="0"/>
              </a:effectLst>
              <a:latin typeface="楷体" panose="02010609060101010101" pitchFamily="49" charset="-122"/>
              <a:ea typeface="楷体" panose="02010609060101010101" pitchFamily="49" charset="-122"/>
            </a:endParaRPr>
          </a:p>
        </p:txBody>
      </p:sp>
      <p:pic>
        <p:nvPicPr>
          <p:cNvPr id="5125"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54153" y="1499623"/>
            <a:ext cx="1002948" cy="592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962835" y="5943508"/>
            <a:ext cx="684789" cy="8676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图片 5"/>
          <p:cNvPicPr>
            <a:picLocks noChangeAspect="1"/>
          </p:cNvPicPr>
          <p:nvPr/>
        </p:nvPicPr>
        <p:blipFill>
          <a:blip r:embed="rId8" cstate="print"/>
          <a:srcRect/>
          <a:stretch>
            <a:fillRect/>
          </a:stretch>
        </p:blipFill>
        <p:spPr bwMode="auto">
          <a:xfrm>
            <a:off x="7458878" y="4639778"/>
            <a:ext cx="1112838" cy="1609725"/>
          </a:xfrm>
          <a:prstGeom prst="rect">
            <a:avLst/>
          </a:prstGeom>
          <a:noFill/>
          <a:ln w="9525">
            <a:noFill/>
            <a:miter lim="800000"/>
            <a:headEnd/>
            <a:tailEnd/>
          </a:ln>
        </p:spPr>
      </p:pic>
      <p:sp>
        <p:nvSpPr>
          <p:cNvPr id="18" name="云形标注 17"/>
          <p:cNvSpPr/>
          <p:nvPr/>
        </p:nvSpPr>
        <p:spPr>
          <a:xfrm>
            <a:off x="2411760" y="4639778"/>
            <a:ext cx="2387866" cy="1231048"/>
          </a:xfrm>
          <a:prstGeom prst="cloudCallout">
            <a:avLst>
              <a:gd name="adj1" fmla="val -76605"/>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19" name="TextBox 18"/>
          <p:cNvSpPr txBox="1"/>
          <p:nvPr/>
        </p:nvSpPr>
        <p:spPr>
          <a:xfrm>
            <a:off x="2601482" y="4676687"/>
            <a:ext cx="2476395" cy="1569660"/>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边听边想：两首诗分别描写了什么季节的景色？</a:t>
            </a:r>
            <a:endParaRPr lang="zh-CN" altLang="en-US" sz="24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220072" y="1916832"/>
            <a:ext cx="3012055" cy="3046988"/>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zh-CN" altLang="en-US" sz="3200" dirty="0" smtClean="0">
                <a:latin typeface="楷体" panose="02010609060101010101" pitchFamily="49" charset="-122"/>
                <a:ea typeface="楷体" panose="02010609060101010101" pitchFamily="49" charset="-122"/>
              </a:rPr>
              <a:t>　</a:t>
            </a:r>
            <a:r>
              <a:rPr lang="zh-CN" altLang="en-US" sz="3200" dirty="0" smtClean="0">
                <a:solidFill>
                  <a:srgbClr val="0000FF"/>
                </a:solidFill>
                <a:latin typeface="楷体" panose="02010609060101010101" pitchFamily="49" charset="-122"/>
                <a:ea typeface="楷体" panose="02010609060101010101" pitchFamily="49" charset="-122"/>
              </a:rPr>
              <a:t>　这首诗抓住西湖夏季的特点为我们描绘了一幅大红大绿、精彩绝艳的画面。</a:t>
            </a:r>
            <a:endParaRPr lang="zh-CN" altLang="en-US" sz="3200" dirty="0">
              <a:solidFill>
                <a:srgbClr val="0000FF"/>
              </a:solidFill>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1" cstate="print"/>
          <a:srcRect r="72971"/>
          <a:stretch>
            <a:fillRect/>
          </a:stretch>
        </p:blipFill>
        <p:spPr bwMode="auto">
          <a:xfrm>
            <a:off x="5299915" y="6100762"/>
            <a:ext cx="1624013" cy="1543050"/>
          </a:xfrm>
          <a:prstGeom prst="rect">
            <a:avLst/>
          </a:prstGeom>
          <a:noFill/>
          <a:ln w="9525">
            <a:noFill/>
            <a:miter lim="800000"/>
            <a:headEnd/>
            <a:tailEnd/>
          </a:ln>
        </p:spPr>
      </p:pic>
      <p:pic>
        <p:nvPicPr>
          <p:cNvPr id="5" name="图片 12"/>
          <p:cNvPicPr>
            <a:picLocks noChangeAspect="1"/>
          </p:cNvPicPr>
          <p:nvPr/>
        </p:nvPicPr>
        <p:blipFill>
          <a:blip r:embed="rId2" cstate="print"/>
          <a:srcRect r="72971"/>
          <a:stretch>
            <a:fillRect/>
          </a:stretch>
        </p:blipFill>
        <p:spPr bwMode="auto">
          <a:xfrm>
            <a:off x="1389903" y="6257925"/>
            <a:ext cx="1265237" cy="1200150"/>
          </a:xfrm>
          <a:prstGeom prst="rect">
            <a:avLst/>
          </a:prstGeom>
          <a:noFill/>
          <a:ln w="9525">
            <a:noFill/>
            <a:miter lim="800000"/>
            <a:headEnd/>
            <a:tailEnd/>
          </a:ln>
        </p:spPr>
      </p:pic>
      <p:pic>
        <p:nvPicPr>
          <p:cNvPr id="6" name="图片 7"/>
          <p:cNvPicPr>
            <a:picLocks noChangeAspect="1"/>
          </p:cNvPicPr>
          <p:nvPr/>
        </p:nvPicPr>
        <p:blipFill>
          <a:blip r:embed="rId3" cstate="print"/>
          <a:srcRect/>
          <a:stretch>
            <a:fillRect/>
          </a:stretch>
        </p:blipFill>
        <p:spPr bwMode="auto">
          <a:xfrm>
            <a:off x="840628" y="6229350"/>
            <a:ext cx="539750" cy="460375"/>
          </a:xfrm>
          <a:prstGeom prst="rect">
            <a:avLst/>
          </a:prstGeom>
          <a:noFill/>
          <a:ln w="9525">
            <a:noFill/>
            <a:miter lim="800000"/>
            <a:headEnd/>
            <a:tailEnd/>
          </a:ln>
        </p:spPr>
      </p:pic>
      <p:pic>
        <p:nvPicPr>
          <p:cNvPr id="7" name="图片 5"/>
          <p:cNvPicPr>
            <a:picLocks noChangeAspect="1"/>
          </p:cNvPicPr>
          <p:nvPr/>
        </p:nvPicPr>
        <p:blipFill>
          <a:blip r:embed="rId4" cstate="print"/>
          <a:srcRect/>
          <a:stretch>
            <a:fillRect/>
          </a:stretch>
        </p:blipFill>
        <p:spPr bwMode="auto">
          <a:xfrm>
            <a:off x="7963740" y="5216525"/>
            <a:ext cx="1112838" cy="1609725"/>
          </a:xfrm>
          <a:prstGeom prst="rect">
            <a:avLst/>
          </a:prstGeom>
          <a:noFill/>
          <a:ln w="9525">
            <a:noFill/>
            <a:miter lim="800000"/>
            <a:headEnd/>
            <a:tailEnd/>
          </a:ln>
        </p:spPr>
      </p:pic>
      <p:pic>
        <p:nvPicPr>
          <p:cNvPr id="8" name="图片 8"/>
          <p:cNvPicPr>
            <a:picLocks noChangeAspect="1"/>
          </p:cNvPicPr>
          <p:nvPr/>
        </p:nvPicPr>
        <p:blipFill>
          <a:blip r:embed="rId5" cstate="print"/>
          <a:srcRect/>
          <a:stretch>
            <a:fillRect/>
          </a:stretch>
        </p:blipFill>
        <p:spPr bwMode="auto">
          <a:xfrm>
            <a:off x="6838203" y="6370637"/>
            <a:ext cx="720725" cy="477838"/>
          </a:xfrm>
          <a:prstGeom prst="rect">
            <a:avLst/>
          </a:prstGeom>
          <a:noFill/>
          <a:ln w="9525">
            <a:noFill/>
            <a:miter lim="800000"/>
            <a:headEnd/>
            <a:tailEnd/>
          </a:ln>
        </p:spPr>
      </p:pic>
      <p:pic>
        <p:nvPicPr>
          <p:cNvPr id="9" name="图片 4"/>
          <p:cNvPicPr>
            <a:picLocks noChangeAspect="1"/>
          </p:cNvPicPr>
          <p:nvPr/>
        </p:nvPicPr>
        <p:blipFill>
          <a:blip r:embed="rId6" cstate="print"/>
          <a:srcRect/>
          <a:stretch>
            <a:fillRect/>
          </a:stretch>
        </p:blipFill>
        <p:spPr bwMode="auto">
          <a:xfrm>
            <a:off x="11113" y="5262563"/>
            <a:ext cx="998537" cy="1508125"/>
          </a:xfrm>
          <a:prstGeom prst="rect">
            <a:avLst/>
          </a:prstGeom>
          <a:noFill/>
          <a:ln w="9525">
            <a:noFill/>
            <a:miter lim="800000"/>
            <a:headEnd/>
            <a:tailEnd/>
          </a:ln>
        </p:spPr>
      </p:pic>
      <p:sp>
        <p:nvSpPr>
          <p:cNvPr id="10" name="文本框 12"/>
          <p:cNvSpPr txBox="1">
            <a:spLocks noChangeArrowheads="1"/>
          </p:cNvSpPr>
          <p:nvPr/>
        </p:nvSpPr>
        <p:spPr bwMode="auto">
          <a:xfrm>
            <a:off x="1043878" y="128037"/>
            <a:ext cx="3755747"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课文早知道</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12" name="TextBox 11"/>
          <p:cNvSpPr txBox="1"/>
          <p:nvPr/>
        </p:nvSpPr>
        <p:spPr>
          <a:xfrm>
            <a:off x="1187624" y="5229200"/>
            <a:ext cx="3456384" cy="1323439"/>
          </a:xfrm>
          <a:prstGeom prst="rect">
            <a:avLst/>
          </a:prstGeom>
          <a:noFill/>
        </p:spPr>
        <p:txBody>
          <a:bodyPr wrap="square" rtlCol="0">
            <a:spAutoFit/>
          </a:bodyPr>
          <a:lstStyle/>
          <a:p>
            <a:r>
              <a:rPr lang="zh-CN" altLang="en-US" sz="4000" dirty="0" smtClean="0">
                <a:solidFill>
                  <a:srgbClr val="FF0000"/>
                </a:solidFill>
              </a:rPr>
              <a:t>晓出净慈寺送林子方</a:t>
            </a:r>
            <a:endParaRPr lang="zh-CN" altLang="en-US" sz="4000" dirty="0">
              <a:solidFill>
                <a:srgbClr val="FF0000"/>
              </a:solidFill>
            </a:endParaRPr>
          </a:p>
        </p:txBody>
      </p:sp>
      <p:pic>
        <p:nvPicPr>
          <p:cNvPr id="1026" name="Picture 2"/>
          <p:cNvPicPr>
            <a:picLocks noChangeAspect="1" noChangeArrowheads="1"/>
          </p:cNvPicPr>
          <p:nvPr/>
        </p:nvPicPr>
        <p:blipFill>
          <a:blip r:embed="rId7" cstate="print"/>
          <a:srcRect/>
          <a:stretch>
            <a:fillRect/>
          </a:stretch>
        </p:blipFill>
        <p:spPr bwMode="auto">
          <a:xfrm>
            <a:off x="539552" y="1124744"/>
            <a:ext cx="4320000" cy="34732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ox(in)">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60032" y="1124744"/>
            <a:ext cx="3732135" cy="4524315"/>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zh-CN" altLang="en-US" sz="3200" dirty="0" smtClean="0">
                <a:latin typeface="楷体" panose="02010609060101010101" pitchFamily="49" charset="-122"/>
                <a:ea typeface="楷体" panose="02010609060101010101" pitchFamily="49" charset="-122"/>
              </a:rPr>
              <a:t>　</a:t>
            </a:r>
            <a:r>
              <a:rPr lang="zh-CN" altLang="en-US" sz="3200" dirty="0" smtClean="0">
                <a:solidFill>
                  <a:srgbClr val="0000FF"/>
                </a:solidFill>
                <a:latin typeface="楷体" panose="02010609060101010101" pitchFamily="49" charset="-122"/>
                <a:ea typeface="楷体" panose="02010609060101010101" pitchFamily="49" charset="-122"/>
              </a:rPr>
              <a:t>　这首诗一句一景，是四幅独立的图景，但诗人的内在情感使其内容一以贯之，以清新轻快的景色寄托诗人内心复杂的情绪，构成一个统一的意境。</a:t>
            </a:r>
            <a:endParaRPr lang="zh-CN" altLang="en-US" sz="3200" dirty="0">
              <a:solidFill>
                <a:srgbClr val="0000FF"/>
              </a:solidFill>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1" cstate="print"/>
          <a:srcRect r="72971"/>
          <a:stretch>
            <a:fillRect/>
          </a:stretch>
        </p:blipFill>
        <p:spPr bwMode="auto">
          <a:xfrm>
            <a:off x="5299915" y="6100762"/>
            <a:ext cx="1624013" cy="1543050"/>
          </a:xfrm>
          <a:prstGeom prst="rect">
            <a:avLst/>
          </a:prstGeom>
          <a:noFill/>
          <a:ln w="9525">
            <a:noFill/>
            <a:miter lim="800000"/>
            <a:headEnd/>
            <a:tailEnd/>
          </a:ln>
        </p:spPr>
      </p:pic>
      <p:pic>
        <p:nvPicPr>
          <p:cNvPr id="5" name="图片 12"/>
          <p:cNvPicPr>
            <a:picLocks noChangeAspect="1"/>
          </p:cNvPicPr>
          <p:nvPr/>
        </p:nvPicPr>
        <p:blipFill>
          <a:blip r:embed="rId2" cstate="print"/>
          <a:srcRect r="72971"/>
          <a:stretch>
            <a:fillRect/>
          </a:stretch>
        </p:blipFill>
        <p:spPr bwMode="auto">
          <a:xfrm>
            <a:off x="1389903" y="6257925"/>
            <a:ext cx="1265237" cy="1200150"/>
          </a:xfrm>
          <a:prstGeom prst="rect">
            <a:avLst/>
          </a:prstGeom>
          <a:noFill/>
          <a:ln w="9525">
            <a:noFill/>
            <a:miter lim="800000"/>
            <a:headEnd/>
            <a:tailEnd/>
          </a:ln>
        </p:spPr>
      </p:pic>
      <p:pic>
        <p:nvPicPr>
          <p:cNvPr id="6" name="图片 7"/>
          <p:cNvPicPr>
            <a:picLocks noChangeAspect="1"/>
          </p:cNvPicPr>
          <p:nvPr/>
        </p:nvPicPr>
        <p:blipFill>
          <a:blip r:embed="rId3" cstate="print"/>
          <a:srcRect/>
          <a:stretch>
            <a:fillRect/>
          </a:stretch>
        </p:blipFill>
        <p:spPr bwMode="auto">
          <a:xfrm>
            <a:off x="840628" y="6229350"/>
            <a:ext cx="539750" cy="460375"/>
          </a:xfrm>
          <a:prstGeom prst="rect">
            <a:avLst/>
          </a:prstGeom>
          <a:noFill/>
          <a:ln w="9525">
            <a:noFill/>
            <a:miter lim="800000"/>
            <a:headEnd/>
            <a:tailEnd/>
          </a:ln>
        </p:spPr>
      </p:pic>
      <p:pic>
        <p:nvPicPr>
          <p:cNvPr id="7" name="图片 5"/>
          <p:cNvPicPr>
            <a:picLocks noChangeAspect="1"/>
          </p:cNvPicPr>
          <p:nvPr/>
        </p:nvPicPr>
        <p:blipFill>
          <a:blip r:embed="rId4" cstate="print"/>
          <a:srcRect/>
          <a:stretch>
            <a:fillRect/>
          </a:stretch>
        </p:blipFill>
        <p:spPr bwMode="auto">
          <a:xfrm>
            <a:off x="7963740" y="5216525"/>
            <a:ext cx="1112838" cy="1609725"/>
          </a:xfrm>
          <a:prstGeom prst="rect">
            <a:avLst/>
          </a:prstGeom>
          <a:noFill/>
          <a:ln w="9525">
            <a:noFill/>
            <a:miter lim="800000"/>
            <a:headEnd/>
            <a:tailEnd/>
          </a:ln>
        </p:spPr>
      </p:pic>
      <p:pic>
        <p:nvPicPr>
          <p:cNvPr id="8" name="图片 8"/>
          <p:cNvPicPr>
            <a:picLocks noChangeAspect="1"/>
          </p:cNvPicPr>
          <p:nvPr/>
        </p:nvPicPr>
        <p:blipFill>
          <a:blip r:embed="rId5" cstate="print"/>
          <a:srcRect/>
          <a:stretch>
            <a:fillRect/>
          </a:stretch>
        </p:blipFill>
        <p:spPr bwMode="auto">
          <a:xfrm>
            <a:off x="6838203" y="6370637"/>
            <a:ext cx="720725" cy="477838"/>
          </a:xfrm>
          <a:prstGeom prst="rect">
            <a:avLst/>
          </a:prstGeom>
          <a:noFill/>
          <a:ln w="9525">
            <a:noFill/>
            <a:miter lim="800000"/>
            <a:headEnd/>
            <a:tailEnd/>
          </a:ln>
        </p:spPr>
      </p:pic>
      <p:pic>
        <p:nvPicPr>
          <p:cNvPr id="9" name="图片 4"/>
          <p:cNvPicPr>
            <a:picLocks noChangeAspect="1"/>
          </p:cNvPicPr>
          <p:nvPr/>
        </p:nvPicPr>
        <p:blipFill>
          <a:blip r:embed="rId6" cstate="print"/>
          <a:srcRect/>
          <a:stretch>
            <a:fillRect/>
          </a:stretch>
        </p:blipFill>
        <p:spPr bwMode="auto">
          <a:xfrm>
            <a:off x="11113" y="5262563"/>
            <a:ext cx="998537" cy="1508125"/>
          </a:xfrm>
          <a:prstGeom prst="rect">
            <a:avLst/>
          </a:prstGeom>
          <a:noFill/>
          <a:ln w="9525">
            <a:noFill/>
            <a:miter lim="800000"/>
            <a:headEnd/>
            <a:tailEnd/>
          </a:ln>
        </p:spPr>
      </p:pic>
      <p:sp>
        <p:nvSpPr>
          <p:cNvPr id="10" name="文本框 12"/>
          <p:cNvSpPr txBox="1">
            <a:spLocks noChangeArrowheads="1"/>
          </p:cNvSpPr>
          <p:nvPr/>
        </p:nvSpPr>
        <p:spPr bwMode="auto">
          <a:xfrm>
            <a:off x="1043878" y="128037"/>
            <a:ext cx="3755747"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课文早知道</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12" name="TextBox 11"/>
          <p:cNvSpPr txBox="1"/>
          <p:nvPr/>
        </p:nvSpPr>
        <p:spPr>
          <a:xfrm>
            <a:off x="1619672" y="5157192"/>
            <a:ext cx="1368152" cy="707886"/>
          </a:xfrm>
          <a:prstGeom prst="rect">
            <a:avLst/>
          </a:prstGeom>
          <a:noFill/>
        </p:spPr>
        <p:txBody>
          <a:bodyPr wrap="square" rtlCol="0">
            <a:spAutoFit/>
          </a:bodyPr>
          <a:lstStyle/>
          <a:p>
            <a:r>
              <a:rPr lang="zh-CN" altLang="en-US" sz="4000" dirty="0" smtClean="0">
                <a:solidFill>
                  <a:srgbClr val="FF0000"/>
                </a:solidFill>
              </a:rPr>
              <a:t>绝句</a:t>
            </a:r>
            <a:endParaRPr lang="zh-CN" altLang="en-US" sz="4000" dirty="0">
              <a:solidFill>
                <a:srgbClr val="FF0000"/>
              </a:solidFill>
            </a:endParaRPr>
          </a:p>
        </p:txBody>
      </p:sp>
      <p:pic>
        <p:nvPicPr>
          <p:cNvPr id="2050" name="Picture 2"/>
          <p:cNvPicPr>
            <a:picLocks noChangeAspect="1" noChangeArrowheads="1"/>
          </p:cNvPicPr>
          <p:nvPr/>
        </p:nvPicPr>
        <p:blipFill>
          <a:blip r:embed="rId7" cstate="print"/>
          <a:srcRect/>
          <a:stretch>
            <a:fillRect/>
          </a:stretch>
        </p:blipFill>
        <p:spPr bwMode="auto">
          <a:xfrm>
            <a:off x="467544" y="1052736"/>
            <a:ext cx="3667125" cy="4029075"/>
          </a:xfrm>
          <a:prstGeom prst="rect">
            <a:avLst/>
          </a:prstGeom>
          <a:ln>
            <a:noFill/>
          </a:ln>
          <a:effectLst>
            <a:softEdge rad="112500"/>
          </a:effectLst>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diamond(in)">
                                      <p:cBhvr>
                                        <p:cTn id="19"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txBox="1">
            <a:spLocks noChangeArrowheads="1"/>
          </p:cNvSpPr>
          <p:nvPr/>
        </p:nvSpPr>
        <p:spPr bwMode="auto">
          <a:xfrm>
            <a:off x="1043878" y="128037"/>
            <a:ext cx="3755747"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重难点点拨</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3" name="TextBox 2"/>
          <p:cNvSpPr txBox="1"/>
          <p:nvPr/>
        </p:nvSpPr>
        <p:spPr>
          <a:xfrm>
            <a:off x="1115616" y="2924944"/>
            <a:ext cx="3877985" cy="646331"/>
          </a:xfrm>
          <a:prstGeom prst="rect">
            <a:avLst/>
          </a:prstGeom>
          <a:noFill/>
        </p:spPr>
        <p:txBody>
          <a:bodyPr wrap="none" rtlCol="0">
            <a:spAutoFit/>
          </a:bodyPr>
          <a:lstStyle/>
          <a:p>
            <a:r>
              <a:rPr lang="zh-CN" altLang="en-US" sz="3600" dirty="0" smtClean="0">
                <a:solidFill>
                  <a:srgbClr val="0000FF"/>
                </a:solidFill>
              </a:rPr>
              <a:t>毕竟西湖六月中，</a:t>
            </a:r>
            <a:endParaRPr lang="zh-CN" altLang="en-US" sz="3600" dirty="0">
              <a:solidFill>
                <a:srgbClr val="0000FF"/>
              </a:solidFill>
            </a:endParaRPr>
          </a:p>
        </p:txBody>
      </p:sp>
      <p:pic>
        <p:nvPicPr>
          <p:cNvPr id="4" name="Picture 5"/>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79512" y="2348880"/>
            <a:ext cx="1002948" cy="592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云形标注 4"/>
          <p:cNvSpPr/>
          <p:nvPr/>
        </p:nvSpPr>
        <p:spPr>
          <a:xfrm>
            <a:off x="395536" y="980728"/>
            <a:ext cx="1368152" cy="1231048"/>
          </a:xfrm>
          <a:prstGeom prst="cloudCallout">
            <a:avLst>
              <a:gd name="adj1" fmla="val -32776"/>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6" name="TextBox 5"/>
          <p:cNvSpPr txBox="1"/>
          <p:nvPr/>
        </p:nvSpPr>
        <p:spPr>
          <a:xfrm>
            <a:off x="539552" y="980728"/>
            <a:ext cx="1296144" cy="1200329"/>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理解句子的意思。</a:t>
            </a:r>
            <a:endParaRPr lang="zh-CN" altLang="en-US" sz="2400" dirty="0">
              <a:latin typeface="楷体" panose="02010609060101010101" pitchFamily="49" charset="-122"/>
              <a:ea typeface="楷体" panose="02010609060101010101" pitchFamily="49" charset="-122"/>
            </a:endParaRPr>
          </a:p>
        </p:txBody>
      </p:sp>
      <p:cxnSp>
        <p:nvCxnSpPr>
          <p:cNvPr id="8" name="直接连接符 7"/>
          <p:cNvCxnSpPr/>
          <p:nvPr/>
        </p:nvCxnSpPr>
        <p:spPr>
          <a:xfrm>
            <a:off x="1403648" y="3717032"/>
            <a:ext cx="6696744"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4641396" y="2924944"/>
            <a:ext cx="4502604" cy="646331"/>
          </a:xfrm>
          <a:prstGeom prst="rect">
            <a:avLst/>
          </a:prstGeom>
          <a:noFill/>
        </p:spPr>
        <p:txBody>
          <a:bodyPr wrap="square" rtlCol="0">
            <a:spAutoFit/>
          </a:bodyPr>
          <a:lstStyle/>
          <a:p>
            <a:r>
              <a:rPr lang="zh-CN" altLang="en-US" sz="3600" dirty="0" smtClean="0">
                <a:solidFill>
                  <a:srgbClr val="0000FF"/>
                </a:solidFill>
                <a:latin typeface="楷体" panose="02010609060101010101" pitchFamily="49" charset="-122"/>
                <a:ea typeface="楷体" panose="02010609060101010101" pitchFamily="49" charset="-122"/>
              </a:rPr>
              <a:t>风光不与四时同。</a:t>
            </a:r>
            <a:endParaRPr lang="zh-CN" altLang="en-US" sz="3600" dirty="0">
              <a:solidFill>
                <a:srgbClr val="0000FF"/>
              </a:solidFill>
              <a:latin typeface="楷体" panose="02010609060101010101" pitchFamily="49" charset="-122"/>
              <a:ea typeface="楷体" panose="02010609060101010101" pitchFamily="49" charset="-122"/>
            </a:endParaRPr>
          </a:p>
        </p:txBody>
      </p:sp>
      <p:sp>
        <p:nvSpPr>
          <p:cNvPr id="26" name="TextBox 25"/>
          <p:cNvSpPr txBox="1"/>
          <p:nvPr/>
        </p:nvSpPr>
        <p:spPr>
          <a:xfrm>
            <a:off x="1259632" y="4149080"/>
            <a:ext cx="7109639" cy="1200329"/>
          </a:xfrm>
          <a:prstGeom prst="rect">
            <a:avLst/>
          </a:prstGeom>
          <a:noFill/>
        </p:spPr>
        <p:txBody>
          <a:bodyPr wrap="none" rtlCol="0">
            <a:spAutoFit/>
          </a:bodyPr>
          <a:lstStyle/>
          <a:p>
            <a:r>
              <a:rPr lang="zh-CN" altLang="en-US" sz="3600" dirty="0" smtClean="0">
                <a:solidFill>
                  <a:srgbClr val="0000FF"/>
                </a:solidFill>
              </a:rPr>
              <a:t>六月里西湖的风光景色到底和其他</a:t>
            </a:r>
            <a:endParaRPr lang="en-US" altLang="zh-CN" sz="3600" dirty="0" smtClean="0">
              <a:solidFill>
                <a:srgbClr val="0000FF"/>
              </a:solidFill>
            </a:endParaRPr>
          </a:p>
          <a:p>
            <a:r>
              <a:rPr lang="zh-CN" altLang="en-US" sz="3600" dirty="0" smtClean="0">
                <a:solidFill>
                  <a:srgbClr val="0000FF"/>
                </a:solidFill>
              </a:rPr>
              <a:t>时节的不一样，</a:t>
            </a:r>
            <a:endParaRPr lang="zh-CN" altLang="en-US" sz="3600" dirty="0">
              <a:solidFill>
                <a:srgbClr val="0000FF"/>
              </a:solidFill>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randombar(horizontal)">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blinds(horizontal)">
                                      <p:cBhvr>
                                        <p:cTn id="2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9" grpId="0"/>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云形标注 6"/>
          <p:cNvSpPr/>
          <p:nvPr/>
        </p:nvSpPr>
        <p:spPr>
          <a:xfrm>
            <a:off x="4788024" y="2136619"/>
            <a:ext cx="3866085" cy="2295824"/>
          </a:xfrm>
          <a:prstGeom prst="cloudCallout">
            <a:avLst>
              <a:gd name="adj1" fmla="val -28717"/>
              <a:gd name="adj2" fmla="val 72334"/>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4" name="文本框 12"/>
          <p:cNvSpPr txBox="1">
            <a:spLocks noChangeArrowheads="1"/>
          </p:cNvSpPr>
          <p:nvPr/>
        </p:nvSpPr>
        <p:spPr bwMode="auto">
          <a:xfrm>
            <a:off x="1097756" y="116632"/>
            <a:ext cx="1962076" cy="584775"/>
          </a:xfrm>
          <a:prstGeom prst="rect">
            <a:avLst/>
          </a:prstGeom>
          <a:noFill/>
          <a:ln>
            <a:noFill/>
          </a:ln>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新课导入</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1028" name="Picture 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429263" y="1268760"/>
            <a:ext cx="78105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5179023" y="2328816"/>
            <a:ext cx="3475086" cy="2000548"/>
          </a:xfrm>
          <a:prstGeom prst="rect">
            <a:avLst/>
          </a:prstGeom>
          <a:noFill/>
        </p:spPr>
        <p:txBody>
          <a:bodyPr wrap="square" rtlCol="0">
            <a:spAutoFit/>
          </a:bodyPr>
          <a:lstStyle/>
          <a:p>
            <a:r>
              <a:rPr lang="zh-CN" altLang="en-US" sz="2400" dirty="0" smtClean="0">
                <a:latin typeface="楷体" panose="02010609060101010101" pitchFamily="49" charset="-122"/>
                <a:ea typeface="楷体" panose="02010609060101010101" pitchFamily="49" charset="-122"/>
              </a:rPr>
              <a:t>　　</a:t>
            </a:r>
            <a:r>
              <a:rPr lang="zh-CN" altLang="en-US" sz="2000" dirty="0" smtClean="0">
                <a:latin typeface="楷体" panose="02010609060101010101" pitchFamily="49" charset="-122"/>
                <a:ea typeface="楷体" panose="02010609060101010101" pitchFamily="49" charset="-122"/>
              </a:rPr>
              <a:t>夏天像一位充满活力的少女，那满树的绿叶便是她艳丽的裙装。同学们，今天让我们走进课文领略一下诗人杨万里笔下夏天的西湖是什么样的景色吧。</a:t>
            </a:r>
            <a:endParaRPr lang="zh-CN" altLang="en-US" sz="2000" dirty="0">
              <a:latin typeface="楷体" panose="02010609060101010101" pitchFamily="49" charset="-122"/>
              <a:ea typeface="楷体" panose="02010609060101010101" pitchFamily="49" charset="-122"/>
            </a:endParaRPr>
          </a:p>
        </p:txBody>
      </p:sp>
      <p:pic>
        <p:nvPicPr>
          <p:cNvPr id="1031"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97436" y="1511123"/>
            <a:ext cx="4048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59632" y="2311911"/>
            <a:ext cx="2789466" cy="2734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txBox="1">
            <a:spLocks noChangeArrowheads="1"/>
          </p:cNvSpPr>
          <p:nvPr/>
        </p:nvSpPr>
        <p:spPr bwMode="auto">
          <a:xfrm>
            <a:off x="1043878" y="128037"/>
            <a:ext cx="3755747"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重难点点拨</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3" name="TextBox 2"/>
          <p:cNvSpPr txBox="1"/>
          <p:nvPr/>
        </p:nvSpPr>
        <p:spPr>
          <a:xfrm>
            <a:off x="2627784" y="1196752"/>
            <a:ext cx="3877985" cy="646331"/>
          </a:xfrm>
          <a:prstGeom prst="rect">
            <a:avLst/>
          </a:prstGeom>
          <a:noFill/>
        </p:spPr>
        <p:txBody>
          <a:bodyPr wrap="none" rtlCol="0">
            <a:spAutoFit/>
          </a:bodyPr>
          <a:lstStyle/>
          <a:p>
            <a:r>
              <a:rPr lang="zh-CN" altLang="en-US" sz="3600" dirty="0" smtClean="0">
                <a:solidFill>
                  <a:srgbClr val="0000FF"/>
                </a:solidFill>
              </a:rPr>
              <a:t>接天莲叶无穷碧，</a:t>
            </a:r>
            <a:endParaRPr lang="zh-CN" altLang="en-US" sz="3600" dirty="0">
              <a:solidFill>
                <a:srgbClr val="0000FF"/>
              </a:solidFill>
            </a:endParaRPr>
          </a:p>
        </p:txBody>
      </p:sp>
      <p:pic>
        <p:nvPicPr>
          <p:cNvPr id="4" name="Picture 5"/>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2276872"/>
            <a:ext cx="1002948" cy="592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云形标注 4"/>
          <p:cNvSpPr/>
          <p:nvPr/>
        </p:nvSpPr>
        <p:spPr>
          <a:xfrm>
            <a:off x="288032" y="908720"/>
            <a:ext cx="1368152" cy="1231048"/>
          </a:xfrm>
          <a:prstGeom prst="cloudCallout">
            <a:avLst>
              <a:gd name="adj1" fmla="val -32776"/>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6" name="TextBox 5"/>
          <p:cNvSpPr txBox="1"/>
          <p:nvPr/>
        </p:nvSpPr>
        <p:spPr>
          <a:xfrm>
            <a:off x="360040" y="764704"/>
            <a:ext cx="1080120" cy="1569660"/>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理解句子的意思。</a:t>
            </a:r>
            <a:endParaRPr lang="zh-CN" altLang="en-US" sz="2400" dirty="0">
              <a:latin typeface="楷体" panose="02010609060101010101" pitchFamily="49" charset="-122"/>
              <a:ea typeface="楷体" panose="02010609060101010101" pitchFamily="49" charset="-122"/>
            </a:endParaRPr>
          </a:p>
        </p:txBody>
      </p:sp>
      <p:cxnSp>
        <p:nvCxnSpPr>
          <p:cNvPr id="8" name="直接连接符 7"/>
          <p:cNvCxnSpPr/>
          <p:nvPr/>
        </p:nvCxnSpPr>
        <p:spPr>
          <a:xfrm>
            <a:off x="1619672" y="1844824"/>
            <a:ext cx="5616624"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2483768" y="3789040"/>
            <a:ext cx="4214572" cy="646331"/>
          </a:xfrm>
          <a:prstGeom prst="rect">
            <a:avLst/>
          </a:prstGeom>
          <a:noFill/>
        </p:spPr>
        <p:txBody>
          <a:bodyPr wrap="square" rtlCol="0">
            <a:spAutoFit/>
          </a:bodyPr>
          <a:lstStyle/>
          <a:p>
            <a:r>
              <a:rPr lang="zh-CN" altLang="en-US" sz="3600" dirty="0" smtClean="0">
                <a:solidFill>
                  <a:srgbClr val="0000FF"/>
                </a:solidFill>
                <a:latin typeface="楷体" panose="02010609060101010101" pitchFamily="49" charset="-122"/>
                <a:ea typeface="楷体" panose="02010609060101010101" pitchFamily="49" charset="-122"/>
              </a:rPr>
              <a:t>映日荷花别样红。</a:t>
            </a:r>
            <a:endParaRPr lang="zh-CN" altLang="en-US" sz="3600" dirty="0">
              <a:solidFill>
                <a:srgbClr val="0000FF"/>
              </a:solidFill>
              <a:latin typeface="楷体" panose="02010609060101010101" pitchFamily="49" charset="-122"/>
              <a:ea typeface="楷体" panose="02010609060101010101" pitchFamily="49" charset="-122"/>
            </a:endParaRPr>
          </a:p>
        </p:txBody>
      </p:sp>
      <p:sp>
        <p:nvSpPr>
          <p:cNvPr id="26" name="TextBox 25"/>
          <p:cNvSpPr txBox="1"/>
          <p:nvPr/>
        </p:nvSpPr>
        <p:spPr>
          <a:xfrm>
            <a:off x="1111032" y="2132856"/>
            <a:ext cx="8032968" cy="1200329"/>
          </a:xfrm>
          <a:prstGeom prst="rect">
            <a:avLst/>
          </a:prstGeom>
          <a:noFill/>
        </p:spPr>
        <p:txBody>
          <a:bodyPr wrap="none" rtlCol="0">
            <a:spAutoFit/>
          </a:bodyPr>
          <a:lstStyle/>
          <a:p>
            <a:r>
              <a:rPr lang="zh-CN" altLang="en-US" sz="3600" dirty="0" smtClean="0">
                <a:solidFill>
                  <a:srgbClr val="0000FF"/>
                </a:solidFill>
              </a:rPr>
              <a:t>那密密层层的荷叶铺展开去，与蓝</a:t>
            </a:r>
            <a:endParaRPr lang="en-US" altLang="zh-CN" sz="3600" dirty="0" smtClean="0">
              <a:solidFill>
                <a:srgbClr val="0000FF"/>
              </a:solidFill>
            </a:endParaRPr>
          </a:p>
          <a:p>
            <a:r>
              <a:rPr lang="zh-CN" altLang="en-US" sz="3600" dirty="0" smtClean="0">
                <a:solidFill>
                  <a:srgbClr val="0000FF"/>
                </a:solidFill>
              </a:rPr>
              <a:t>天相连接，一片无边无际的青翠碧绿，</a:t>
            </a:r>
            <a:endParaRPr lang="zh-CN" altLang="en-US" sz="3600" dirty="0">
              <a:solidFill>
                <a:srgbClr val="0000FF"/>
              </a:solidFill>
            </a:endParaRPr>
          </a:p>
        </p:txBody>
      </p:sp>
      <p:cxnSp>
        <p:nvCxnSpPr>
          <p:cNvPr id="27" name="直接连接符 26"/>
          <p:cNvCxnSpPr/>
          <p:nvPr/>
        </p:nvCxnSpPr>
        <p:spPr>
          <a:xfrm>
            <a:off x="1475656" y="4581128"/>
            <a:ext cx="5616624"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1043608" y="4797152"/>
            <a:ext cx="7704856" cy="1200329"/>
          </a:xfrm>
          <a:prstGeom prst="rect">
            <a:avLst/>
          </a:prstGeom>
          <a:noFill/>
        </p:spPr>
        <p:txBody>
          <a:bodyPr wrap="square" rtlCol="0">
            <a:spAutoFit/>
          </a:bodyPr>
          <a:lstStyle/>
          <a:p>
            <a:r>
              <a:rPr lang="zh-CN" altLang="en-US" sz="3600" dirty="0" smtClean="0">
                <a:solidFill>
                  <a:srgbClr val="0000FF"/>
                </a:solidFill>
                <a:latin typeface="楷体" panose="02010609060101010101" pitchFamily="49" charset="-122"/>
                <a:ea typeface="楷体" panose="02010609060101010101" pitchFamily="49" charset="-122"/>
              </a:rPr>
              <a:t>    那亭亭玉立的荷花绽蕾盛开，在阳光辉映下，显得格外鲜艳娇红。</a:t>
            </a:r>
            <a:endParaRPr lang="zh-CN" altLang="en-US" sz="3600" dirty="0">
              <a:solidFill>
                <a:srgbClr val="0000FF"/>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blinds(horizontal)">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randombar(horizontal)">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barn(inVertical)">
                                      <p:cBhvr>
                                        <p:cTn id="27" dur="500"/>
                                        <p:tgtEl>
                                          <p:spTgt spid="27"/>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randombar(horizontal)">
                                      <p:cBhvr>
                                        <p:cTn id="3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9" grpId="0"/>
      <p:bldP spid="26" grpId="0"/>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txBox="1">
            <a:spLocks noChangeArrowheads="1"/>
          </p:cNvSpPr>
          <p:nvPr/>
        </p:nvSpPr>
        <p:spPr bwMode="auto">
          <a:xfrm>
            <a:off x="1043878" y="128037"/>
            <a:ext cx="3755747"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重难点点拨</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3" name="TextBox 2"/>
          <p:cNvSpPr txBox="1"/>
          <p:nvPr/>
        </p:nvSpPr>
        <p:spPr>
          <a:xfrm>
            <a:off x="2627784" y="1196752"/>
            <a:ext cx="3877985" cy="646331"/>
          </a:xfrm>
          <a:prstGeom prst="rect">
            <a:avLst/>
          </a:prstGeom>
          <a:noFill/>
        </p:spPr>
        <p:txBody>
          <a:bodyPr wrap="none" rtlCol="0">
            <a:spAutoFit/>
          </a:bodyPr>
          <a:lstStyle/>
          <a:p>
            <a:r>
              <a:rPr lang="zh-CN" altLang="en-US" sz="3600" dirty="0" smtClean="0">
                <a:solidFill>
                  <a:srgbClr val="0000FF"/>
                </a:solidFill>
              </a:rPr>
              <a:t>两个黄鹂鸣翠柳，</a:t>
            </a:r>
            <a:endParaRPr lang="zh-CN" altLang="en-US" sz="3600" dirty="0">
              <a:solidFill>
                <a:srgbClr val="0000FF"/>
              </a:solidFill>
            </a:endParaRPr>
          </a:p>
        </p:txBody>
      </p:sp>
      <p:cxnSp>
        <p:nvCxnSpPr>
          <p:cNvPr id="8" name="直接连接符 7"/>
          <p:cNvCxnSpPr/>
          <p:nvPr/>
        </p:nvCxnSpPr>
        <p:spPr>
          <a:xfrm>
            <a:off x="1619672" y="1844824"/>
            <a:ext cx="5616624"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4" name="组合 16"/>
          <p:cNvGrpSpPr/>
          <p:nvPr/>
        </p:nvGrpSpPr>
        <p:grpSpPr>
          <a:xfrm>
            <a:off x="5436096" y="5561856"/>
            <a:ext cx="3529993" cy="1296144"/>
            <a:chOff x="4248215" y="3811280"/>
            <a:chExt cx="3850589" cy="1328834"/>
          </a:xfrm>
        </p:grpSpPr>
        <p:pic>
          <p:nvPicPr>
            <p:cNvPr id="9218"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228184" y="3885105"/>
              <a:ext cx="1870620" cy="1029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六角星 15"/>
            <p:cNvSpPr/>
            <p:nvPr/>
          </p:nvSpPr>
          <p:spPr>
            <a:xfrm>
              <a:off x="4248215" y="3811280"/>
              <a:ext cx="2123985" cy="1328834"/>
            </a:xfrm>
            <a:prstGeom prst="star6">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tx1"/>
                  </a:solidFill>
                  <a:latin typeface="楷体" panose="02010609060101010101" pitchFamily="49" charset="-122"/>
                  <a:ea typeface="楷体" panose="02010609060101010101" pitchFamily="49" charset="-122"/>
                </a:rPr>
                <a:t>理解诗句的意思。</a:t>
              </a:r>
              <a:endParaRPr lang="zh-CN" altLang="en-US" sz="2000" b="1" dirty="0">
                <a:solidFill>
                  <a:schemeClr val="tx1"/>
                </a:solidFill>
                <a:latin typeface="楷体" panose="02010609060101010101" pitchFamily="49" charset="-122"/>
                <a:ea typeface="楷体" panose="02010609060101010101" pitchFamily="49" charset="-122"/>
              </a:endParaRPr>
            </a:p>
          </p:txBody>
        </p:sp>
      </p:grpSp>
      <p:sp>
        <p:nvSpPr>
          <p:cNvPr id="19" name="TextBox 18"/>
          <p:cNvSpPr txBox="1"/>
          <p:nvPr/>
        </p:nvSpPr>
        <p:spPr>
          <a:xfrm>
            <a:off x="2339752" y="2780928"/>
            <a:ext cx="3962036" cy="646331"/>
          </a:xfrm>
          <a:prstGeom prst="rect">
            <a:avLst/>
          </a:prstGeom>
          <a:noFill/>
        </p:spPr>
        <p:txBody>
          <a:bodyPr wrap="square" rtlCol="0">
            <a:spAutoFit/>
          </a:bodyPr>
          <a:lstStyle/>
          <a:p>
            <a:r>
              <a:rPr lang="zh-CN" altLang="en-US" sz="3600" dirty="0" smtClean="0">
                <a:solidFill>
                  <a:srgbClr val="0000FF"/>
                </a:solidFill>
                <a:latin typeface="楷体" panose="02010609060101010101" pitchFamily="49" charset="-122"/>
                <a:ea typeface="楷体" panose="02010609060101010101" pitchFamily="49" charset="-122"/>
              </a:rPr>
              <a:t>一行白鹭上青天。</a:t>
            </a:r>
            <a:endParaRPr lang="zh-CN" altLang="en-US" sz="3600" dirty="0">
              <a:solidFill>
                <a:srgbClr val="0000FF"/>
              </a:solidFill>
              <a:latin typeface="楷体" panose="02010609060101010101" pitchFamily="49" charset="-122"/>
              <a:ea typeface="楷体" panose="02010609060101010101" pitchFamily="49" charset="-122"/>
            </a:endParaRPr>
          </a:p>
        </p:txBody>
      </p:sp>
      <p:sp>
        <p:nvSpPr>
          <p:cNvPr id="26" name="TextBox 25"/>
          <p:cNvSpPr txBox="1"/>
          <p:nvPr/>
        </p:nvSpPr>
        <p:spPr>
          <a:xfrm>
            <a:off x="1043608" y="1916832"/>
            <a:ext cx="8032968" cy="646331"/>
          </a:xfrm>
          <a:prstGeom prst="rect">
            <a:avLst/>
          </a:prstGeom>
          <a:noFill/>
        </p:spPr>
        <p:txBody>
          <a:bodyPr wrap="none" rtlCol="0">
            <a:spAutoFit/>
          </a:bodyPr>
          <a:lstStyle/>
          <a:p>
            <a:r>
              <a:rPr lang="zh-CN" altLang="en-US" sz="3600" dirty="0" smtClean="0">
                <a:solidFill>
                  <a:srgbClr val="0000FF"/>
                </a:solidFill>
              </a:rPr>
              <a:t>两只黄鹂在翠绿的柳树间婉转地歌唱，</a:t>
            </a:r>
            <a:endParaRPr lang="zh-CN" altLang="en-US" sz="3600" dirty="0">
              <a:solidFill>
                <a:srgbClr val="0000FF"/>
              </a:solidFill>
            </a:endParaRPr>
          </a:p>
        </p:txBody>
      </p:sp>
      <p:cxnSp>
        <p:nvCxnSpPr>
          <p:cNvPr id="23" name="直接连接符 22"/>
          <p:cNvCxnSpPr/>
          <p:nvPr/>
        </p:nvCxnSpPr>
        <p:spPr>
          <a:xfrm>
            <a:off x="1475656" y="3429000"/>
            <a:ext cx="5616624"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755576" y="3717032"/>
            <a:ext cx="7353076" cy="646331"/>
          </a:xfrm>
          <a:prstGeom prst="rect">
            <a:avLst/>
          </a:prstGeom>
          <a:noFill/>
        </p:spPr>
        <p:txBody>
          <a:bodyPr wrap="square" rtlCol="0">
            <a:spAutoFit/>
          </a:bodyPr>
          <a:lstStyle/>
          <a:p>
            <a:r>
              <a:rPr lang="zh-CN" altLang="en-US" sz="3600" dirty="0" smtClean="0">
                <a:solidFill>
                  <a:srgbClr val="0000FF"/>
                </a:solidFill>
                <a:latin typeface="楷体" panose="02010609060101010101" pitchFamily="49" charset="-122"/>
                <a:ea typeface="楷体" panose="02010609060101010101" pitchFamily="49" charset="-122"/>
              </a:rPr>
              <a:t>一队整齐的白鹭直冲向蔚蓝的天空。</a:t>
            </a:r>
            <a:endParaRPr lang="zh-CN" altLang="en-US" sz="3600" dirty="0">
              <a:solidFill>
                <a:srgbClr val="0000FF"/>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blinds(horizontal)">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arn(inVertical)">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blinds(horizontal)">
                                      <p:cBhvr>
                                        <p:cTn id="35" dur="500"/>
                                        <p:tgtEl>
                                          <p:spTgt spid="26"/>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grpId="0" nodeType="click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randombar(horizontal)">
                                      <p:cBhvr>
                                        <p:cTn id="40" dur="500"/>
                                        <p:tgtEl>
                                          <p:spTgt spid="19"/>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nodeType="click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barn(inVertical)">
                                      <p:cBhvr>
                                        <p:cTn id="45" dur="500"/>
                                        <p:tgtEl>
                                          <p:spTgt spid="23"/>
                                        </p:tgtEl>
                                      </p:cBhvr>
                                    </p:animEffect>
                                  </p:childTnLst>
                                </p:cTn>
                              </p:par>
                            </p:childTnLst>
                          </p:cTn>
                        </p:par>
                      </p:childTnLst>
                    </p:cTn>
                  </p:par>
                  <p:par>
                    <p:cTn id="46" fill="hold">
                      <p:stCondLst>
                        <p:cond delay="indefinite"/>
                      </p:stCondLst>
                      <p:childTnLst>
                        <p:par>
                          <p:cTn id="47" fill="hold">
                            <p:stCondLst>
                              <p:cond delay="0"/>
                            </p:stCondLst>
                            <p:childTnLst>
                              <p:par>
                                <p:cTn id="48" presetID="14" presetClass="entr" presetSubtype="10" fill="hold" grpId="0" nodeType="click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randombar(horizontal)">
                                      <p:cBhvr>
                                        <p:cTn id="5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9" grpId="0"/>
      <p:bldP spid="26" grpId="0"/>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txBox="1">
            <a:spLocks noChangeArrowheads="1"/>
          </p:cNvSpPr>
          <p:nvPr/>
        </p:nvSpPr>
        <p:spPr bwMode="auto">
          <a:xfrm>
            <a:off x="1043878" y="128037"/>
            <a:ext cx="3755747"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重难点点拨</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3" name="TextBox 2"/>
          <p:cNvSpPr txBox="1"/>
          <p:nvPr/>
        </p:nvSpPr>
        <p:spPr>
          <a:xfrm>
            <a:off x="2627784" y="1196752"/>
            <a:ext cx="3877985" cy="646331"/>
          </a:xfrm>
          <a:prstGeom prst="rect">
            <a:avLst/>
          </a:prstGeom>
          <a:noFill/>
        </p:spPr>
        <p:txBody>
          <a:bodyPr wrap="none" rtlCol="0">
            <a:spAutoFit/>
          </a:bodyPr>
          <a:lstStyle/>
          <a:p>
            <a:r>
              <a:rPr lang="zh-CN" altLang="en-US" sz="3600" dirty="0" smtClean="0">
                <a:solidFill>
                  <a:srgbClr val="0000FF"/>
                </a:solidFill>
              </a:rPr>
              <a:t>窗含西岭千秋雪，</a:t>
            </a:r>
            <a:endParaRPr lang="zh-CN" altLang="en-US" sz="3600" dirty="0">
              <a:solidFill>
                <a:srgbClr val="0000FF"/>
              </a:solidFill>
            </a:endParaRPr>
          </a:p>
        </p:txBody>
      </p:sp>
      <p:cxnSp>
        <p:nvCxnSpPr>
          <p:cNvPr id="8" name="直接连接符 7"/>
          <p:cNvCxnSpPr/>
          <p:nvPr/>
        </p:nvCxnSpPr>
        <p:spPr>
          <a:xfrm>
            <a:off x="1619672" y="1844824"/>
            <a:ext cx="5616624"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4" name="组合 16"/>
          <p:cNvGrpSpPr/>
          <p:nvPr/>
        </p:nvGrpSpPr>
        <p:grpSpPr>
          <a:xfrm>
            <a:off x="5364088" y="5301208"/>
            <a:ext cx="3529993" cy="1041746"/>
            <a:chOff x="4248215" y="3885105"/>
            <a:chExt cx="3850589" cy="1068020"/>
          </a:xfrm>
        </p:grpSpPr>
        <p:pic>
          <p:nvPicPr>
            <p:cNvPr id="9218"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228184" y="3885105"/>
              <a:ext cx="1870620" cy="1029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六角星 15"/>
            <p:cNvSpPr/>
            <p:nvPr/>
          </p:nvSpPr>
          <p:spPr>
            <a:xfrm>
              <a:off x="4248215" y="4028263"/>
              <a:ext cx="2123985" cy="924862"/>
            </a:xfrm>
            <a:prstGeom prst="star6">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tx1"/>
                  </a:solidFill>
                  <a:latin typeface="楷体" panose="02010609060101010101" pitchFamily="49" charset="-122"/>
                  <a:ea typeface="楷体" panose="02010609060101010101" pitchFamily="49" charset="-122"/>
                </a:rPr>
                <a:t>理解诗句的意思。</a:t>
              </a:r>
              <a:endParaRPr lang="zh-CN" altLang="en-US" sz="2000" b="1" dirty="0">
                <a:solidFill>
                  <a:schemeClr val="tx1"/>
                </a:solidFill>
                <a:latin typeface="楷体" panose="02010609060101010101" pitchFamily="49" charset="-122"/>
                <a:ea typeface="楷体" panose="02010609060101010101" pitchFamily="49" charset="-122"/>
              </a:endParaRPr>
            </a:p>
          </p:txBody>
        </p:sp>
      </p:grpSp>
      <p:sp>
        <p:nvSpPr>
          <p:cNvPr id="19" name="TextBox 18"/>
          <p:cNvSpPr txBox="1"/>
          <p:nvPr/>
        </p:nvSpPr>
        <p:spPr>
          <a:xfrm>
            <a:off x="2123728" y="3308791"/>
            <a:ext cx="3890028" cy="646331"/>
          </a:xfrm>
          <a:prstGeom prst="rect">
            <a:avLst/>
          </a:prstGeom>
          <a:noFill/>
        </p:spPr>
        <p:txBody>
          <a:bodyPr wrap="square" rtlCol="0">
            <a:spAutoFit/>
          </a:bodyPr>
          <a:lstStyle/>
          <a:p>
            <a:r>
              <a:rPr lang="zh-CN" altLang="en-US" sz="3600" dirty="0" smtClean="0">
                <a:solidFill>
                  <a:srgbClr val="0000FF"/>
                </a:solidFill>
                <a:latin typeface="楷体" panose="02010609060101010101" pitchFamily="49" charset="-122"/>
                <a:ea typeface="楷体" panose="02010609060101010101" pitchFamily="49" charset="-122"/>
              </a:rPr>
              <a:t>门泊东吴万里船。</a:t>
            </a:r>
            <a:endParaRPr lang="zh-CN" altLang="en-US" sz="3600" dirty="0">
              <a:solidFill>
                <a:srgbClr val="0000FF"/>
              </a:solidFill>
              <a:latin typeface="楷体" panose="02010609060101010101" pitchFamily="49" charset="-122"/>
              <a:ea typeface="楷体" panose="02010609060101010101" pitchFamily="49" charset="-122"/>
            </a:endParaRPr>
          </a:p>
        </p:txBody>
      </p:sp>
      <p:sp>
        <p:nvSpPr>
          <p:cNvPr id="26" name="TextBox 25"/>
          <p:cNvSpPr txBox="1"/>
          <p:nvPr/>
        </p:nvSpPr>
        <p:spPr>
          <a:xfrm>
            <a:off x="613871" y="1988840"/>
            <a:ext cx="8494633" cy="1200329"/>
          </a:xfrm>
          <a:prstGeom prst="rect">
            <a:avLst/>
          </a:prstGeom>
          <a:noFill/>
        </p:spPr>
        <p:txBody>
          <a:bodyPr wrap="none" rtlCol="0">
            <a:spAutoFit/>
          </a:bodyPr>
          <a:lstStyle/>
          <a:p>
            <a:r>
              <a:rPr lang="zh-CN" altLang="en-US" sz="3600" dirty="0" smtClean="0">
                <a:solidFill>
                  <a:srgbClr val="0000FF"/>
                </a:solidFill>
              </a:rPr>
              <a:t>我坐在窗前，可以望见西岭上堆积着终年</a:t>
            </a:r>
            <a:endParaRPr lang="en-US" altLang="zh-CN" sz="3600" dirty="0" smtClean="0">
              <a:solidFill>
                <a:srgbClr val="0000FF"/>
              </a:solidFill>
            </a:endParaRPr>
          </a:p>
          <a:p>
            <a:r>
              <a:rPr lang="zh-CN" altLang="en-US" sz="3600" dirty="0" smtClean="0">
                <a:solidFill>
                  <a:srgbClr val="0000FF"/>
                </a:solidFill>
              </a:rPr>
              <a:t>不化的积雪，</a:t>
            </a:r>
            <a:endParaRPr lang="zh-CN" altLang="en-US" sz="3600" dirty="0">
              <a:solidFill>
                <a:srgbClr val="0000FF"/>
              </a:solidFill>
            </a:endParaRPr>
          </a:p>
        </p:txBody>
      </p:sp>
      <p:cxnSp>
        <p:nvCxnSpPr>
          <p:cNvPr id="15" name="直接连接符 14"/>
          <p:cNvCxnSpPr/>
          <p:nvPr/>
        </p:nvCxnSpPr>
        <p:spPr>
          <a:xfrm>
            <a:off x="1187624" y="3956863"/>
            <a:ext cx="5616624" cy="0"/>
          </a:xfrm>
          <a:prstGeom prst="line">
            <a:avLst/>
          </a:prstGeom>
          <a:ln w="34925">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331640" y="4100879"/>
            <a:ext cx="5760640" cy="1200329"/>
          </a:xfrm>
          <a:prstGeom prst="rect">
            <a:avLst/>
          </a:prstGeom>
          <a:noFill/>
        </p:spPr>
        <p:txBody>
          <a:bodyPr wrap="square" rtlCol="0">
            <a:spAutoFit/>
          </a:bodyPr>
          <a:lstStyle/>
          <a:p>
            <a:r>
              <a:rPr lang="zh-CN" altLang="en-US" sz="3600" dirty="0" smtClean="0">
                <a:solidFill>
                  <a:srgbClr val="0000FF"/>
                </a:solidFill>
                <a:latin typeface="楷体" panose="02010609060101010101" pitchFamily="49" charset="-122"/>
                <a:ea typeface="楷体" panose="02010609060101010101" pitchFamily="49" charset="-122"/>
              </a:rPr>
              <a:t>门前停泊着自万里外的东吴远行而来的船只。</a:t>
            </a:r>
            <a:endParaRPr lang="zh-CN" altLang="en-US" sz="3600" dirty="0">
              <a:solidFill>
                <a:srgbClr val="0000FF"/>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blinds(horizontal)">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arn(inVertical)">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blinds(horizontal)">
                                      <p:cBhvr>
                                        <p:cTn id="35" dur="500"/>
                                        <p:tgtEl>
                                          <p:spTgt spid="26"/>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grpId="0" nodeType="click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randombar(horizontal)">
                                      <p:cBhvr>
                                        <p:cTn id="40" dur="500"/>
                                        <p:tgtEl>
                                          <p:spTgt spid="19"/>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barn(inVertical)">
                                      <p:cBhvr>
                                        <p:cTn id="45" dur="500"/>
                                        <p:tgtEl>
                                          <p:spTgt spid="15"/>
                                        </p:tgtEl>
                                      </p:cBhvr>
                                    </p:animEffect>
                                  </p:childTnLst>
                                </p:cTn>
                              </p:par>
                            </p:childTnLst>
                          </p:cTn>
                        </p:par>
                      </p:childTnLst>
                    </p:cTn>
                  </p:par>
                  <p:par>
                    <p:cTn id="46" fill="hold">
                      <p:stCondLst>
                        <p:cond delay="indefinite"/>
                      </p:stCondLst>
                      <p:childTnLst>
                        <p:par>
                          <p:cTn id="47" fill="hold">
                            <p:stCondLst>
                              <p:cond delay="0"/>
                            </p:stCondLst>
                            <p:childTnLst>
                              <p:par>
                                <p:cTn id="48" presetID="14" presetClass="entr" presetSubtype="10" fill="hold" grpId="0" nodeType="click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randombar(horizontal)">
                                      <p:cBhvr>
                                        <p:cTn id="5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9" grpId="0"/>
      <p:bldP spid="26"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txBox="1">
            <a:spLocks noChangeArrowheads="1"/>
          </p:cNvSpPr>
          <p:nvPr/>
        </p:nvSpPr>
        <p:spPr bwMode="auto">
          <a:xfrm>
            <a:off x="1043878" y="128037"/>
            <a:ext cx="3755747"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重难点点拨</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3" name="TextBox 2"/>
          <p:cNvSpPr txBox="1"/>
          <p:nvPr/>
        </p:nvSpPr>
        <p:spPr>
          <a:xfrm>
            <a:off x="467544" y="980728"/>
            <a:ext cx="8905002" cy="707886"/>
          </a:xfrm>
          <a:prstGeom prst="rect">
            <a:avLst/>
          </a:prstGeom>
          <a:noFill/>
        </p:spPr>
        <p:txBody>
          <a:bodyPr wrap="non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这两首诗分别写的是哪个季节的景色？</a:t>
            </a:r>
            <a:endParaRPr lang="zh-CN" altLang="en-US" sz="4000" dirty="0">
              <a:solidFill>
                <a:srgbClr val="0000FF"/>
              </a:solidFill>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1" cstate="print"/>
          <a:srcRect r="72971"/>
          <a:stretch>
            <a:fillRect/>
          </a:stretch>
        </p:blipFill>
        <p:spPr bwMode="auto">
          <a:xfrm>
            <a:off x="5326953" y="6067425"/>
            <a:ext cx="1624013" cy="1543050"/>
          </a:xfrm>
          <a:prstGeom prst="rect">
            <a:avLst/>
          </a:prstGeom>
          <a:noFill/>
          <a:ln w="9525">
            <a:noFill/>
            <a:miter lim="800000"/>
            <a:headEnd/>
            <a:tailEnd/>
          </a:ln>
        </p:spPr>
      </p:pic>
      <p:pic>
        <p:nvPicPr>
          <p:cNvPr id="5" name="图片 12"/>
          <p:cNvPicPr>
            <a:picLocks noChangeAspect="1"/>
          </p:cNvPicPr>
          <p:nvPr/>
        </p:nvPicPr>
        <p:blipFill>
          <a:blip r:embed="rId2" cstate="print"/>
          <a:srcRect r="72971"/>
          <a:stretch>
            <a:fillRect/>
          </a:stretch>
        </p:blipFill>
        <p:spPr bwMode="auto">
          <a:xfrm>
            <a:off x="1407416" y="6146800"/>
            <a:ext cx="1265237" cy="1200150"/>
          </a:xfrm>
          <a:prstGeom prst="rect">
            <a:avLst/>
          </a:prstGeom>
          <a:noFill/>
          <a:ln w="9525">
            <a:noFill/>
            <a:miter lim="800000"/>
            <a:headEnd/>
            <a:tailEnd/>
          </a:ln>
        </p:spPr>
      </p:pic>
      <p:pic>
        <p:nvPicPr>
          <p:cNvPr id="6" name="图片 4"/>
          <p:cNvPicPr>
            <a:picLocks noChangeAspect="1"/>
          </p:cNvPicPr>
          <p:nvPr/>
        </p:nvPicPr>
        <p:blipFill>
          <a:blip r:embed="rId3" cstate="print"/>
          <a:srcRect/>
          <a:stretch>
            <a:fillRect/>
          </a:stretch>
        </p:blipFill>
        <p:spPr bwMode="auto">
          <a:xfrm>
            <a:off x="34238" y="5192996"/>
            <a:ext cx="998537" cy="1508125"/>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867666" y="6275388"/>
            <a:ext cx="539750" cy="460375"/>
          </a:xfrm>
          <a:prstGeom prst="rect">
            <a:avLst/>
          </a:prstGeom>
          <a:noFill/>
          <a:ln w="9525">
            <a:noFill/>
            <a:miter lim="800000"/>
            <a:headEnd/>
            <a:tailEnd/>
          </a:ln>
        </p:spPr>
      </p:pic>
      <p:pic>
        <p:nvPicPr>
          <p:cNvPr id="8" name="图片 5"/>
          <p:cNvPicPr>
            <a:picLocks noChangeAspect="1"/>
          </p:cNvPicPr>
          <p:nvPr/>
        </p:nvPicPr>
        <p:blipFill>
          <a:blip r:embed="rId5" cstate="print"/>
          <a:srcRect/>
          <a:stretch>
            <a:fillRect/>
          </a:stretch>
        </p:blipFill>
        <p:spPr bwMode="auto">
          <a:xfrm>
            <a:off x="7990778" y="5181002"/>
            <a:ext cx="1112838" cy="1609725"/>
          </a:xfrm>
          <a:prstGeom prst="rect">
            <a:avLst/>
          </a:prstGeom>
          <a:noFill/>
          <a:ln w="9525">
            <a:noFill/>
            <a:miter lim="800000"/>
            <a:headEnd/>
            <a:tailEnd/>
          </a:ln>
        </p:spPr>
      </p:pic>
      <p:pic>
        <p:nvPicPr>
          <p:cNvPr id="9" name="图片 8"/>
          <p:cNvPicPr>
            <a:picLocks noChangeAspect="1"/>
          </p:cNvPicPr>
          <p:nvPr/>
        </p:nvPicPr>
        <p:blipFill>
          <a:blip r:embed="rId6" cstate="print"/>
          <a:srcRect/>
          <a:stretch>
            <a:fillRect/>
          </a:stretch>
        </p:blipFill>
        <p:spPr bwMode="auto">
          <a:xfrm>
            <a:off x="6865241" y="6293115"/>
            <a:ext cx="720725" cy="477838"/>
          </a:xfrm>
          <a:prstGeom prst="rect">
            <a:avLst/>
          </a:prstGeom>
          <a:noFill/>
          <a:ln w="9525">
            <a:noFill/>
            <a:miter lim="800000"/>
            <a:headEnd/>
            <a:tailEnd/>
          </a:ln>
        </p:spPr>
      </p:pic>
      <p:sp>
        <p:nvSpPr>
          <p:cNvPr id="10" name="圆角矩形 9"/>
          <p:cNvSpPr/>
          <p:nvPr/>
        </p:nvSpPr>
        <p:spPr>
          <a:xfrm>
            <a:off x="1043608" y="1916832"/>
            <a:ext cx="3744416" cy="885930"/>
          </a:xfrm>
          <a:prstGeom prst="roundRect">
            <a:avLst/>
          </a:prstGeom>
          <a:solidFill>
            <a:schemeClr val="accent5">
              <a:lumMod val="60000"/>
              <a:lumOff val="4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schemeClr val="tx1"/>
                </a:solidFill>
                <a:latin typeface="楷体" panose="02010609060101010101" pitchFamily="49" charset="-122"/>
                <a:ea typeface="楷体" panose="02010609060101010101" pitchFamily="49" charset="-122"/>
              </a:rPr>
              <a:t>毕竟西湖</a:t>
            </a:r>
            <a:r>
              <a:rPr lang="zh-CN" altLang="en-US" sz="3600" dirty="0" smtClean="0">
                <a:solidFill>
                  <a:srgbClr val="FF0000"/>
                </a:solidFill>
                <a:latin typeface="楷体" panose="02010609060101010101" pitchFamily="49" charset="-122"/>
                <a:ea typeface="楷体" panose="02010609060101010101" pitchFamily="49" charset="-122"/>
              </a:rPr>
              <a:t>六月</a:t>
            </a:r>
            <a:r>
              <a:rPr lang="zh-CN" altLang="en-US" sz="3600" dirty="0" smtClean="0">
                <a:solidFill>
                  <a:schemeClr val="tx1"/>
                </a:solidFill>
                <a:latin typeface="楷体" panose="02010609060101010101" pitchFamily="49" charset="-122"/>
                <a:ea typeface="楷体" panose="02010609060101010101" pitchFamily="49" charset="-122"/>
              </a:rPr>
              <a:t>中</a:t>
            </a:r>
            <a:endParaRPr lang="zh-CN" altLang="en-US" sz="3600" dirty="0">
              <a:solidFill>
                <a:schemeClr val="tx1"/>
              </a:solidFill>
              <a:latin typeface="楷体" panose="02010609060101010101" pitchFamily="49" charset="-122"/>
              <a:ea typeface="楷体" panose="02010609060101010101" pitchFamily="49" charset="-122"/>
            </a:endParaRPr>
          </a:p>
        </p:txBody>
      </p:sp>
      <p:sp>
        <p:nvSpPr>
          <p:cNvPr id="13" name="圆角矩形 12"/>
          <p:cNvSpPr/>
          <p:nvPr/>
        </p:nvSpPr>
        <p:spPr>
          <a:xfrm>
            <a:off x="1043608" y="4005064"/>
            <a:ext cx="3672408" cy="885930"/>
          </a:xfrm>
          <a:prstGeom prst="roundRect">
            <a:avLst/>
          </a:prstGeom>
          <a:solidFill>
            <a:schemeClr val="accent5">
              <a:lumMod val="60000"/>
              <a:lumOff val="4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schemeClr val="tx1"/>
                </a:solidFill>
                <a:latin typeface="楷体" panose="02010609060101010101" pitchFamily="49" charset="-122"/>
                <a:ea typeface="楷体" panose="02010609060101010101" pitchFamily="49" charset="-122"/>
              </a:rPr>
              <a:t>两个</a:t>
            </a:r>
            <a:r>
              <a:rPr lang="zh-CN" altLang="en-US" sz="3600" dirty="0" smtClean="0">
                <a:solidFill>
                  <a:srgbClr val="FF0000"/>
                </a:solidFill>
                <a:latin typeface="楷体" panose="02010609060101010101" pitchFamily="49" charset="-122"/>
                <a:ea typeface="楷体" panose="02010609060101010101" pitchFamily="49" charset="-122"/>
              </a:rPr>
              <a:t>黄鹂鸣翠柳</a:t>
            </a:r>
            <a:endParaRPr lang="zh-CN" altLang="en-US" sz="3600" dirty="0">
              <a:solidFill>
                <a:srgbClr val="FF0000"/>
              </a:solidFill>
              <a:latin typeface="楷体" panose="02010609060101010101" pitchFamily="49" charset="-122"/>
              <a:ea typeface="楷体" panose="02010609060101010101" pitchFamily="49" charset="-122"/>
            </a:endParaRPr>
          </a:p>
        </p:txBody>
      </p:sp>
      <p:sp>
        <p:nvSpPr>
          <p:cNvPr id="14" name="圆角矩形 13"/>
          <p:cNvSpPr/>
          <p:nvPr/>
        </p:nvSpPr>
        <p:spPr>
          <a:xfrm>
            <a:off x="5652120" y="1988840"/>
            <a:ext cx="1789185" cy="885930"/>
          </a:xfrm>
          <a:prstGeom prst="roundRect">
            <a:avLst/>
          </a:prstGeom>
          <a:solidFill>
            <a:schemeClr val="accent5">
              <a:lumMod val="60000"/>
              <a:lumOff val="4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schemeClr val="tx1"/>
                </a:solidFill>
                <a:latin typeface="楷体" panose="02010609060101010101" pitchFamily="49" charset="-122"/>
                <a:ea typeface="楷体" panose="02010609060101010101" pitchFamily="49" charset="-122"/>
              </a:rPr>
              <a:t>夏季</a:t>
            </a:r>
            <a:endParaRPr lang="zh-CN" altLang="en-US" sz="3600" dirty="0">
              <a:solidFill>
                <a:schemeClr val="tx1"/>
              </a:solidFill>
              <a:latin typeface="楷体" panose="02010609060101010101" pitchFamily="49" charset="-122"/>
              <a:ea typeface="楷体" panose="02010609060101010101" pitchFamily="49" charset="-122"/>
            </a:endParaRPr>
          </a:p>
        </p:txBody>
      </p:sp>
      <p:sp>
        <p:nvSpPr>
          <p:cNvPr id="15" name="圆角矩形 14"/>
          <p:cNvSpPr/>
          <p:nvPr/>
        </p:nvSpPr>
        <p:spPr>
          <a:xfrm>
            <a:off x="5652120" y="4005064"/>
            <a:ext cx="1789185" cy="885930"/>
          </a:xfrm>
          <a:prstGeom prst="roundRect">
            <a:avLst/>
          </a:prstGeom>
          <a:solidFill>
            <a:schemeClr val="accent5">
              <a:lumMod val="60000"/>
              <a:lumOff val="4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schemeClr val="tx1"/>
                </a:solidFill>
                <a:latin typeface="楷体" panose="02010609060101010101" pitchFamily="49" charset="-122"/>
                <a:ea typeface="楷体" panose="02010609060101010101" pitchFamily="49" charset="-122"/>
              </a:rPr>
              <a:t>春季</a:t>
            </a:r>
            <a:endParaRPr lang="zh-CN" altLang="en-US" sz="3600" dirty="0">
              <a:solidFill>
                <a:schemeClr val="tx1"/>
              </a:solidFill>
              <a:latin typeface="楷体" panose="02010609060101010101" pitchFamily="49" charset="-122"/>
              <a:ea typeface="楷体" panose="02010609060101010101" pitchFamily="49" charset="-122"/>
            </a:endParaRPr>
          </a:p>
        </p:txBody>
      </p:sp>
      <p:pic>
        <p:nvPicPr>
          <p:cNvPr id="3074" name="Picture 2"/>
          <p:cNvPicPr>
            <a:picLocks noChangeAspect="1" noChangeArrowheads="1"/>
          </p:cNvPicPr>
          <p:nvPr/>
        </p:nvPicPr>
        <p:blipFill>
          <a:blip r:embed="rId7" cstate="print"/>
          <a:srcRect/>
          <a:stretch>
            <a:fillRect/>
          </a:stretch>
        </p:blipFill>
        <p:spPr bwMode="auto">
          <a:xfrm>
            <a:off x="2123728" y="5085184"/>
            <a:ext cx="1440000" cy="1080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3075" name="Picture 3"/>
          <p:cNvPicPr>
            <a:picLocks noChangeAspect="1" noChangeArrowheads="1"/>
          </p:cNvPicPr>
          <p:nvPr/>
        </p:nvPicPr>
        <p:blipFill>
          <a:blip r:embed="rId8" cstate="print"/>
          <a:srcRect/>
          <a:stretch>
            <a:fillRect/>
          </a:stretch>
        </p:blipFill>
        <p:spPr bwMode="auto">
          <a:xfrm>
            <a:off x="2267744" y="2852936"/>
            <a:ext cx="1440000" cy="95328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075"/>
                                        </p:tgtEl>
                                        <p:attrNameLst>
                                          <p:attrName>style.visibility</p:attrName>
                                        </p:attrNameLst>
                                      </p:cBhvr>
                                      <p:to>
                                        <p:strVal val="visible"/>
                                      </p:to>
                                    </p:set>
                                    <p:anim calcmode="lin" valueType="num">
                                      <p:cBhvr additive="base">
                                        <p:cTn id="12" dur="500" fill="hold"/>
                                        <p:tgtEl>
                                          <p:spTgt spid="3075"/>
                                        </p:tgtEl>
                                        <p:attrNameLst>
                                          <p:attrName>ppt_x</p:attrName>
                                        </p:attrNameLst>
                                      </p:cBhvr>
                                      <p:tavLst>
                                        <p:tav tm="0">
                                          <p:val>
                                            <p:strVal val="#ppt_x"/>
                                          </p:val>
                                        </p:tav>
                                        <p:tav tm="100000">
                                          <p:val>
                                            <p:strVal val="#ppt_x"/>
                                          </p:val>
                                        </p:tav>
                                      </p:tavLst>
                                    </p:anim>
                                    <p:anim calcmode="lin" valueType="num">
                                      <p:cBhvr additive="base">
                                        <p:cTn id="13" dur="500" fill="hold"/>
                                        <p:tgtEl>
                                          <p:spTgt spid="307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3074"/>
                                        </p:tgtEl>
                                        <p:attrNameLst>
                                          <p:attrName>style.visibility</p:attrName>
                                        </p:attrNameLst>
                                      </p:cBhvr>
                                      <p:to>
                                        <p:strVal val="visible"/>
                                      </p:to>
                                    </p:set>
                                    <p:anim calcmode="lin" valueType="num">
                                      <p:cBhvr additive="base">
                                        <p:cTn id="28" dur="500" fill="hold"/>
                                        <p:tgtEl>
                                          <p:spTgt spid="3074"/>
                                        </p:tgtEl>
                                        <p:attrNameLst>
                                          <p:attrName>ppt_x</p:attrName>
                                        </p:attrNameLst>
                                      </p:cBhvr>
                                      <p:tavLst>
                                        <p:tav tm="0">
                                          <p:val>
                                            <p:strVal val="#ppt_x"/>
                                          </p:val>
                                        </p:tav>
                                        <p:tav tm="100000">
                                          <p:val>
                                            <p:strVal val="#ppt_x"/>
                                          </p:val>
                                        </p:tav>
                                      </p:tavLst>
                                    </p:anim>
                                    <p:anim calcmode="lin" valueType="num">
                                      <p:cBhvr additive="base">
                                        <p:cTn id="29"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14" grpId="0" animBg="1"/>
      <p:bldP spid="1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txBox="1">
            <a:spLocks noChangeArrowheads="1"/>
          </p:cNvSpPr>
          <p:nvPr/>
        </p:nvSpPr>
        <p:spPr bwMode="auto">
          <a:xfrm>
            <a:off x="1043878" y="128037"/>
            <a:ext cx="3755747"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重难点点拨</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3" name="TextBox 2"/>
          <p:cNvSpPr txBox="1"/>
          <p:nvPr/>
        </p:nvSpPr>
        <p:spPr>
          <a:xfrm>
            <a:off x="323528" y="1052736"/>
            <a:ext cx="8392041" cy="1323439"/>
          </a:xfrm>
          <a:prstGeom prst="rect">
            <a:avLst/>
          </a:prstGeom>
          <a:noFill/>
        </p:spPr>
        <p:txBody>
          <a:bodyPr wrap="non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诗人是在什么情况下写的</a:t>
            </a:r>
            <a:r>
              <a:rPr lang="en-US" altLang="zh-CN" sz="4000" dirty="0" smtClean="0">
                <a:solidFill>
                  <a:srgbClr val="0000FF"/>
                </a:solidFill>
                <a:latin typeface="楷体" panose="02010609060101010101" pitchFamily="49" charset="-122"/>
                <a:ea typeface="楷体" panose="02010609060101010101" pitchFamily="49" charset="-122"/>
              </a:rPr>
              <a:t>《</a:t>
            </a:r>
            <a:r>
              <a:rPr lang="zh-CN" altLang="en-US" sz="4000" dirty="0" smtClean="0">
                <a:solidFill>
                  <a:srgbClr val="0000FF"/>
                </a:solidFill>
                <a:latin typeface="楷体" panose="02010609060101010101" pitchFamily="49" charset="-122"/>
                <a:ea typeface="楷体" panose="02010609060101010101" pitchFamily="49" charset="-122"/>
              </a:rPr>
              <a:t>晓出净慈</a:t>
            </a:r>
            <a:endParaRPr lang="en-US" altLang="zh-CN" sz="4000" dirty="0" smtClean="0">
              <a:solidFill>
                <a:srgbClr val="0000FF"/>
              </a:solidFill>
              <a:latin typeface="楷体" panose="02010609060101010101" pitchFamily="49" charset="-122"/>
              <a:ea typeface="楷体" panose="02010609060101010101" pitchFamily="49" charset="-122"/>
            </a:endParaRPr>
          </a:p>
          <a:p>
            <a:r>
              <a:rPr lang="zh-CN" altLang="en-US" sz="4000" dirty="0" smtClean="0">
                <a:solidFill>
                  <a:srgbClr val="0000FF"/>
                </a:solidFill>
                <a:latin typeface="楷体" panose="02010609060101010101" pitchFamily="49" charset="-122"/>
                <a:ea typeface="楷体" panose="02010609060101010101" pitchFamily="49" charset="-122"/>
              </a:rPr>
              <a:t>寺送林子方</a:t>
            </a:r>
            <a:r>
              <a:rPr lang="en-US" altLang="zh-CN" sz="4000" dirty="0" smtClean="0">
                <a:solidFill>
                  <a:srgbClr val="0000FF"/>
                </a:solidFill>
                <a:latin typeface="楷体" panose="02010609060101010101" pitchFamily="49" charset="-122"/>
                <a:ea typeface="楷体" panose="02010609060101010101" pitchFamily="49" charset="-122"/>
              </a:rPr>
              <a:t>》</a:t>
            </a:r>
            <a:r>
              <a:rPr lang="zh-CN" altLang="en-US" sz="4000" dirty="0" smtClean="0">
                <a:solidFill>
                  <a:srgbClr val="0000FF"/>
                </a:solidFill>
                <a:latin typeface="楷体" panose="02010609060101010101" pitchFamily="49" charset="-122"/>
                <a:ea typeface="楷体" panose="02010609060101010101" pitchFamily="49" charset="-122"/>
              </a:rPr>
              <a:t>这首诗？</a:t>
            </a:r>
            <a:endParaRPr lang="zh-CN" altLang="en-US" sz="4000" dirty="0">
              <a:solidFill>
                <a:srgbClr val="0000FF"/>
              </a:solidFill>
              <a:latin typeface="楷体" panose="02010609060101010101" pitchFamily="49" charset="-122"/>
              <a:ea typeface="楷体" panose="02010609060101010101" pitchFamily="49" charset="-122"/>
            </a:endParaRPr>
          </a:p>
        </p:txBody>
      </p:sp>
      <p:sp>
        <p:nvSpPr>
          <p:cNvPr id="15" name="TextBox 14"/>
          <p:cNvSpPr txBox="1"/>
          <p:nvPr/>
        </p:nvSpPr>
        <p:spPr>
          <a:xfrm>
            <a:off x="539552" y="2636912"/>
            <a:ext cx="4896544" cy="707886"/>
          </a:xfrm>
          <a:prstGeom prst="rect">
            <a:avLst/>
          </a:prstGeom>
          <a:noFill/>
        </p:spPr>
        <p:txBody>
          <a:bodyPr wrap="square" rtlCol="0">
            <a:spAutoFit/>
          </a:bodyPr>
          <a:lstStyle/>
          <a:p>
            <a:r>
              <a:rPr lang="zh-CN" altLang="en-US" sz="4000" dirty="0" smtClean="0">
                <a:latin typeface="楷体" panose="02010609060101010101" pitchFamily="49" charset="-122"/>
                <a:ea typeface="楷体" panose="02010609060101010101" pitchFamily="49" charset="-122"/>
              </a:rPr>
              <a:t>晓出净慈寺</a:t>
            </a:r>
            <a:r>
              <a:rPr lang="zh-CN" altLang="en-US" sz="4000" dirty="0" smtClean="0">
                <a:solidFill>
                  <a:srgbClr val="FF0000"/>
                </a:solidFill>
                <a:latin typeface="楷体" panose="02010609060101010101" pitchFamily="49" charset="-122"/>
                <a:ea typeface="楷体" panose="02010609060101010101" pitchFamily="49" charset="-122"/>
              </a:rPr>
              <a:t>送</a:t>
            </a:r>
            <a:r>
              <a:rPr lang="zh-CN" altLang="en-US" sz="4000" dirty="0" smtClean="0">
                <a:latin typeface="楷体" panose="02010609060101010101" pitchFamily="49" charset="-122"/>
                <a:ea typeface="楷体" panose="02010609060101010101" pitchFamily="49" charset="-122"/>
              </a:rPr>
              <a:t>林子方。</a:t>
            </a:r>
            <a:endParaRPr lang="zh-CN" altLang="en-US" sz="4000" dirty="0">
              <a:latin typeface="楷体" panose="02010609060101010101" pitchFamily="49" charset="-122"/>
              <a:ea typeface="楷体" panose="02010609060101010101" pitchFamily="49" charset="-122"/>
            </a:endParaRPr>
          </a:p>
        </p:txBody>
      </p:sp>
      <p:sp>
        <p:nvSpPr>
          <p:cNvPr id="14" name="TextBox 13"/>
          <p:cNvSpPr txBox="1"/>
          <p:nvPr/>
        </p:nvSpPr>
        <p:spPr>
          <a:xfrm>
            <a:off x="755576" y="3789040"/>
            <a:ext cx="4311385" cy="707886"/>
          </a:xfrm>
          <a:prstGeom prst="rect">
            <a:avLst/>
          </a:prstGeom>
          <a:noFill/>
        </p:spPr>
        <p:txBody>
          <a:bodyPr wrap="square" rtlCol="0">
            <a:spAutoFit/>
          </a:bodyPr>
          <a:lstStyle/>
          <a:p>
            <a:r>
              <a:rPr lang="zh-CN" altLang="en-US" sz="4000" dirty="0" smtClean="0">
                <a:solidFill>
                  <a:srgbClr val="92D050"/>
                </a:solidFill>
                <a:latin typeface="楷体" panose="02010609060101010101" pitchFamily="49" charset="-122"/>
                <a:ea typeface="楷体" panose="02010609060101010101" pitchFamily="49" charset="-122"/>
              </a:rPr>
              <a:t>送：送别，道别</a:t>
            </a:r>
            <a:r>
              <a:rPr lang="zh-CN" altLang="en-US" sz="4000" dirty="0" smtClean="0">
                <a:latin typeface="楷体" panose="02010609060101010101" pitchFamily="49" charset="-122"/>
                <a:ea typeface="楷体" panose="02010609060101010101" pitchFamily="49" charset="-122"/>
              </a:rPr>
              <a:t>。</a:t>
            </a:r>
            <a:endParaRPr lang="zh-CN" altLang="en-US" sz="4000" dirty="0">
              <a:latin typeface="楷体" panose="02010609060101010101" pitchFamily="49" charset="-122"/>
              <a:ea typeface="楷体" panose="02010609060101010101" pitchFamily="49" charset="-122"/>
            </a:endParaRPr>
          </a:p>
        </p:txBody>
      </p:sp>
      <p:sp>
        <p:nvSpPr>
          <p:cNvPr id="17" name="TextBox 16"/>
          <p:cNvSpPr txBox="1"/>
          <p:nvPr/>
        </p:nvSpPr>
        <p:spPr>
          <a:xfrm>
            <a:off x="971600" y="4797152"/>
            <a:ext cx="6408712" cy="461665"/>
          </a:xfrm>
          <a:prstGeom prst="rect">
            <a:avLst/>
          </a:prstGeom>
          <a:noFill/>
        </p:spPr>
        <p:txBody>
          <a:bodyPr wrap="square" rtlCol="0">
            <a:spAutoFit/>
          </a:bodyPr>
          <a:lstStyle/>
          <a:p>
            <a:r>
              <a:rPr lang="zh-CN" altLang="en-US" sz="2400" dirty="0" smtClean="0">
                <a:solidFill>
                  <a:srgbClr val="FF0000"/>
                </a:solidFill>
              </a:rPr>
              <a:t>这首诗是诗人在与好友林子方分别的时候写的。</a:t>
            </a:r>
            <a:endParaRPr lang="zh-CN" altLang="en-US" sz="2400" dirty="0">
              <a:solidFill>
                <a:srgbClr val="FF0000"/>
              </a:solidFill>
            </a:endParaRPr>
          </a:p>
        </p:txBody>
      </p:sp>
      <p:cxnSp>
        <p:nvCxnSpPr>
          <p:cNvPr id="16" name="直接箭头连接符 15"/>
          <p:cNvCxnSpPr/>
          <p:nvPr/>
        </p:nvCxnSpPr>
        <p:spPr>
          <a:xfrm>
            <a:off x="3419872" y="3284984"/>
            <a:ext cx="0" cy="57606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4098" name="Picture 2"/>
          <p:cNvPicPr>
            <a:picLocks noChangeAspect="1" noChangeArrowheads="1"/>
          </p:cNvPicPr>
          <p:nvPr/>
        </p:nvPicPr>
        <p:blipFill>
          <a:blip r:embed="rId1" cstate="print"/>
          <a:srcRect/>
          <a:stretch>
            <a:fillRect/>
          </a:stretch>
        </p:blipFill>
        <p:spPr bwMode="auto">
          <a:xfrm>
            <a:off x="5580112" y="2276872"/>
            <a:ext cx="2160000" cy="1585440"/>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ppt_x"/>
                                          </p:val>
                                        </p:tav>
                                        <p:tav tm="100000">
                                          <p:val>
                                            <p:strVal val="#ppt_x"/>
                                          </p:val>
                                        </p:tav>
                                      </p:tavLst>
                                    </p:anim>
                                    <p:anim calcmode="lin" valueType="num">
                                      <p:cBhvr additive="base">
                                        <p:cTn id="8"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ppt_x"/>
                                          </p:val>
                                        </p:tav>
                                        <p:tav tm="100000">
                                          <p:val>
                                            <p:strVal val="#ppt_x"/>
                                          </p:val>
                                        </p:tav>
                                      </p:tavLst>
                                    </p:anim>
                                    <p:anim calcmode="lin" valueType="num">
                                      <p:cBhvr additive="base">
                                        <p:cTn id="2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blinds(horizontal)">
                                      <p:cBhvr>
                                        <p:cTn id="3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P spid="1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txBox="1">
            <a:spLocks noChangeArrowheads="1"/>
          </p:cNvSpPr>
          <p:nvPr/>
        </p:nvSpPr>
        <p:spPr bwMode="auto">
          <a:xfrm>
            <a:off x="1043878" y="128037"/>
            <a:ext cx="3755747"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重难点点拨</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3" name="TextBox 2"/>
          <p:cNvSpPr txBox="1"/>
          <p:nvPr/>
        </p:nvSpPr>
        <p:spPr>
          <a:xfrm>
            <a:off x="251520" y="1052736"/>
            <a:ext cx="7879080" cy="1323439"/>
          </a:xfrm>
          <a:prstGeom prst="rect">
            <a:avLst/>
          </a:prstGeom>
          <a:noFill/>
        </p:spPr>
        <p:txBody>
          <a:bodyPr wrap="none" rtlCol="0">
            <a:spAutoFit/>
          </a:bodyPr>
          <a:lstStyle/>
          <a:p>
            <a:r>
              <a:rPr lang="en-US" altLang="zh-CN" sz="4000" dirty="0" smtClean="0">
                <a:solidFill>
                  <a:srgbClr val="0000FF"/>
                </a:solidFill>
                <a:latin typeface="楷体" panose="02010609060101010101" pitchFamily="49" charset="-122"/>
                <a:ea typeface="楷体" panose="02010609060101010101" pitchFamily="49" charset="-122"/>
              </a:rPr>
              <a:t>《</a:t>
            </a:r>
            <a:r>
              <a:rPr lang="zh-CN" altLang="en-US" sz="4000" dirty="0" smtClean="0">
                <a:solidFill>
                  <a:srgbClr val="0000FF"/>
                </a:solidFill>
                <a:latin typeface="楷体" panose="02010609060101010101" pitchFamily="49" charset="-122"/>
                <a:ea typeface="楷体" panose="02010609060101010101" pitchFamily="49" charset="-122"/>
              </a:rPr>
              <a:t>绝句</a:t>
            </a:r>
            <a:r>
              <a:rPr lang="en-US" altLang="zh-CN" sz="4000" dirty="0" smtClean="0">
                <a:solidFill>
                  <a:srgbClr val="0000FF"/>
                </a:solidFill>
                <a:latin typeface="楷体" panose="02010609060101010101" pitchFamily="49" charset="-122"/>
                <a:ea typeface="楷体" panose="02010609060101010101" pitchFamily="49" charset="-122"/>
              </a:rPr>
              <a:t>》</a:t>
            </a:r>
            <a:r>
              <a:rPr lang="zh-CN" altLang="en-US" sz="4000" dirty="0" smtClean="0">
                <a:solidFill>
                  <a:srgbClr val="0000FF"/>
                </a:solidFill>
                <a:latin typeface="楷体" panose="02010609060101010101" pitchFamily="49" charset="-122"/>
                <a:ea typeface="楷体" panose="02010609060101010101" pitchFamily="49" charset="-122"/>
              </a:rPr>
              <a:t>是按照什么顺序来写的？</a:t>
            </a:r>
            <a:endParaRPr lang="en-US" altLang="zh-CN" sz="4000" dirty="0" smtClean="0">
              <a:solidFill>
                <a:srgbClr val="0000FF"/>
              </a:solidFill>
              <a:latin typeface="楷体" panose="02010609060101010101" pitchFamily="49" charset="-122"/>
              <a:ea typeface="楷体" panose="02010609060101010101" pitchFamily="49" charset="-122"/>
            </a:endParaRPr>
          </a:p>
          <a:p>
            <a:r>
              <a:rPr lang="zh-CN" altLang="en-US" sz="4000" dirty="0" smtClean="0">
                <a:solidFill>
                  <a:srgbClr val="0000FF"/>
                </a:solidFill>
                <a:latin typeface="楷体" panose="02010609060101010101" pitchFamily="49" charset="-122"/>
                <a:ea typeface="楷体" panose="02010609060101010101" pitchFamily="49" charset="-122"/>
              </a:rPr>
              <a:t>此时诗人的心情是怎样的？</a:t>
            </a:r>
            <a:endParaRPr lang="zh-CN" altLang="en-US" sz="4000" dirty="0">
              <a:solidFill>
                <a:srgbClr val="0000FF"/>
              </a:solidFill>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1" cstate="print"/>
          <a:srcRect r="72971"/>
          <a:stretch>
            <a:fillRect/>
          </a:stretch>
        </p:blipFill>
        <p:spPr bwMode="auto">
          <a:xfrm>
            <a:off x="5326953" y="6067425"/>
            <a:ext cx="1624013" cy="1543050"/>
          </a:xfrm>
          <a:prstGeom prst="rect">
            <a:avLst/>
          </a:prstGeom>
          <a:noFill/>
          <a:ln w="9525">
            <a:noFill/>
            <a:miter lim="800000"/>
            <a:headEnd/>
            <a:tailEnd/>
          </a:ln>
        </p:spPr>
      </p:pic>
      <p:pic>
        <p:nvPicPr>
          <p:cNvPr id="5" name="图片 12"/>
          <p:cNvPicPr>
            <a:picLocks noChangeAspect="1"/>
          </p:cNvPicPr>
          <p:nvPr/>
        </p:nvPicPr>
        <p:blipFill>
          <a:blip r:embed="rId2" cstate="print"/>
          <a:srcRect r="72971"/>
          <a:stretch>
            <a:fillRect/>
          </a:stretch>
        </p:blipFill>
        <p:spPr bwMode="auto">
          <a:xfrm>
            <a:off x="1407416" y="6146800"/>
            <a:ext cx="1265237" cy="1200150"/>
          </a:xfrm>
          <a:prstGeom prst="rect">
            <a:avLst/>
          </a:prstGeom>
          <a:noFill/>
          <a:ln w="9525">
            <a:noFill/>
            <a:miter lim="800000"/>
            <a:headEnd/>
            <a:tailEnd/>
          </a:ln>
        </p:spPr>
      </p:pic>
      <p:pic>
        <p:nvPicPr>
          <p:cNvPr id="6" name="图片 4"/>
          <p:cNvPicPr>
            <a:picLocks noChangeAspect="1"/>
          </p:cNvPicPr>
          <p:nvPr/>
        </p:nvPicPr>
        <p:blipFill>
          <a:blip r:embed="rId3" cstate="print"/>
          <a:srcRect/>
          <a:stretch>
            <a:fillRect/>
          </a:stretch>
        </p:blipFill>
        <p:spPr bwMode="auto">
          <a:xfrm>
            <a:off x="45341" y="5181002"/>
            <a:ext cx="998537" cy="1508125"/>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867666" y="6275388"/>
            <a:ext cx="539750" cy="460375"/>
          </a:xfrm>
          <a:prstGeom prst="rect">
            <a:avLst/>
          </a:prstGeom>
          <a:noFill/>
          <a:ln w="9525">
            <a:noFill/>
            <a:miter lim="800000"/>
            <a:headEnd/>
            <a:tailEnd/>
          </a:ln>
        </p:spPr>
      </p:pic>
      <p:pic>
        <p:nvPicPr>
          <p:cNvPr id="8" name="图片 5"/>
          <p:cNvPicPr>
            <a:picLocks noChangeAspect="1"/>
          </p:cNvPicPr>
          <p:nvPr/>
        </p:nvPicPr>
        <p:blipFill>
          <a:blip r:embed="rId5" cstate="print"/>
          <a:srcRect/>
          <a:stretch>
            <a:fillRect/>
          </a:stretch>
        </p:blipFill>
        <p:spPr bwMode="auto">
          <a:xfrm>
            <a:off x="7812360" y="5085184"/>
            <a:ext cx="1112838" cy="1609725"/>
          </a:xfrm>
          <a:prstGeom prst="rect">
            <a:avLst/>
          </a:prstGeom>
          <a:noFill/>
          <a:ln w="9525">
            <a:noFill/>
            <a:miter lim="800000"/>
            <a:headEnd/>
            <a:tailEnd/>
          </a:ln>
        </p:spPr>
      </p:pic>
      <p:pic>
        <p:nvPicPr>
          <p:cNvPr id="9" name="图片 8"/>
          <p:cNvPicPr>
            <a:picLocks noChangeAspect="1"/>
          </p:cNvPicPr>
          <p:nvPr/>
        </p:nvPicPr>
        <p:blipFill>
          <a:blip r:embed="rId6" cstate="print"/>
          <a:srcRect/>
          <a:stretch>
            <a:fillRect/>
          </a:stretch>
        </p:blipFill>
        <p:spPr bwMode="auto">
          <a:xfrm>
            <a:off x="6865241" y="6293115"/>
            <a:ext cx="720725" cy="477838"/>
          </a:xfrm>
          <a:prstGeom prst="rect">
            <a:avLst/>
          </a:prstGeom>
          <a:noFill/>
          <a:ln w="9525">
            <a:noFill/>
            <a:miter lim="800000"/>
            <a:headEnd/>
            <a:tailEnd/>
          </a:ln>
        </p:spPr>
      </p:pic>
      <p:sp>
        <p:nvSpPr>
          <p:cNvPr id="15" name="TextBox 14"/>
          <p:cNvSpPr txBox="1"/>
          <p:nvPr/>
        </p:nvSpPr>
        <p:spPr>
          <a:xfrm>
            <a:off x="323528" y="2492896"/>
            <a:ext cx="4464496" cy="707886"/>
          </a:xfrm>
          <a:prstGeom prst="rect">
            <a:avLst/>
          </a:prstGeom>
          <a:noFill/>
        </p:spPr>
        <p:txBody>
          <a:bodyPr wrap="square" rtlCol="0">
            <a:spAutoFit/>
          </a:bodyPr>
          <a:lstStyle/>
          <a:p>
            <a:r>
              <a:rPr lang="zh-CN" altLang="en-US" sz="4000" dirty="0" smtClean="0">
                <a:latin typeface="楷体" panose="02010609060101010101" pitchFamily="49" charset="-122"/>
                <a:ea typeface="楷体" panose="02010609060101010101" pitchFamily="49" charset="-122"/>
              </a:rPr>
              <a:t>两个黄鹂鸣</a:t>
            </a:r>
            <a:r>
              <a:rPr lang="zh-CN" altLang="en-US" sz="4000" dirty="0" smtClean="0">
                <a:solidFill>
                  <a:srgbClr val="FF0000"/>
                </a:solidFill>
                <a:latin typeface="楷体" panose="02010609060101010101" pitchFamily="49" charset="-122"/>
                <a:ea typeface="楷体" panose="02010609060101010101" pitchFamily="49" charset="-122"/>
              </a:rPr>
              <a:t>翠柳</a:t>
            </a:r>
            <a:endParaRPr lang="zh-CN" altLang="en-US" sz="4000" dirty="0">
              <a:solidFill>
                <a:srgbClr val="FF0000"/>
              </a:solidFill>
              <a:latin typeface="楷体" panose="02010609060101010101" pitchFamily="49" charset="-122"/>
              <a:ea typeface="楷体" panose="02010609060101010101" pitchFamily="49" charset="-122"/>
            </a:endParaRPr>
          </a:p>
        </p:txBody>
      </p:sp>
      <p:sp>
        <p:nvSpPr>
          <p:cNvPr id="20" name="云形标注 19"/>
          <p:cNvSpPr/>
          <p:nvPr/>
        </p:nvSpPr>
        <p:spPr>
          <a:xfrm>
            <a:off x="1043608" y="4365104"/>
            <a:ext cx="3020567" cy="1137912"/>
          </a:xfrm>
          <a:prstGeom prst="cloudCallout">
            <a:avLst>
              <a:gd name="adj1" fmla="val -76605"/>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11" name="TextBox 10"/>
          <p:cNvSpPr txBox="1"/>
          <p:nvPr/>
        </p:nvSpPr>
        <p:spPr>
          <a:xfrm>
            <a:off x="1331640" y="4509120"/>
            <a:ext cx="2666191" cy="769441"/>
          </a:xfrm>
          <a:prstGeom prst="rect">
            <a:avLst/>
          </a:prstGeom>
          <a:noFill/>
        </p:spPr>
        <p:txBody>
          <a:bodyPr wrap="square" rtlCol="0">
            <a:spAutoFit/>
          </a:bodyPr>
          <a:lstStyle/>
          <a:p>
            <a:r>
              <a:rPr lang="zh-CN" altLang="en-US" dirty="0" smtClean="0"/>
              <a:t>　</a:t>
            </a:r>
            <a:r>
              <a:rPr lang="zh-CN" altLang="en-US" sz="2400" dirty="0" smtClean="0"/>
              <a:t>　</a:t>
            </a:r>
            <a:r>
              <a:rPr lang="zh-CN" altLang="en-US" sz="2000" dirty="0" smtClean="0">
                <a:latin typeface="楷体" panose="02010609060101010101" pitchFamily="49" charset="-122"/>
                <a:ea typeface="楷体" panose="02010609060101010101" pitchFamily="49" charset="-122"/>
              </a:rPr>
              <a:t>按照先近景再远景的顺序来写的。</a:t>
            </a:r>
            <a:endParaRPr lang="zh-CN" altLang="en-US" sz="2000" dirty="0">
              <a:latin typeface="楷体" panose="02010609060101010101" pitchFamily="49" charset="-122"/>
              <a:ea typeface="楷体" panose="02010609060101010101" pitchFamily="49" charset="-122"/>
            </a:endParaRPr>
          </a:p>
        </p:txBody>
      </p:sp>
      <p:sp>
        <p:nvSpPr>
          <p:cNvPr id="21" name="云形标注 20"/>
          <p:cNvSpPr/>
          <p:nvPr/>
        </p:nvSpPr>
        <p:spPr>
          <a:xfrm>
            <a:off x="4932040" y="4941168"/>
            <a:ext cx="2880035" cy="1338473"/>
          </a:xfrm>
          <a:prstGeom prst="cloudCallout">
            <a:avLst>
              <a:gd name="adj1" fmla="val 77026"/>
              <a:gd name="adj2" fmla="val 52751"/>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dirty="0"/>
          </a:p>
        </p:txBody>
      </p:sp>
      <p:sp>
        <p:nvSpPr>
          <p:cNvPr id="22" name="TextBox 21"/>
          <p:cNvSpPr txBox="1"/>
          <p:nvPr/>
        </p:nvSpPr>
        <p:spPr>
          <a:xfrm>
            <a:off x="5076056" y="5229200"/>
            <a:ext cx="2649230" cy="369332"/>
          </a:xfrm>
          <a:prstGeom prst="rect">
            <a:avLst/>
          </a:prstGeom>
          <a:noFill/>
        </p:spPr>
        <p:txBody>
          <a:bodyPr wrap="square" rtlCol="0">
            <a:spAutoFit/>
          </a:bodyPr>
          <a:lstStyle/>
          <a:p>
            <a:r>
              <a:rPr lang="zh-CN" altLang="en-US" dirty="0" smtClean="0">
                <a:latin typeface="楷体" panose="02010609060101010101" pitchFamily="49" charset="-122"/>
                <a:ea typeface="楷体" panose="02010609060101010101" pitchFamily="49" charset="-122"/>
              </a:rPr>
              <a:t>舒畅、欢快的心情。</a:t>
            </a:r>
            <a:endParaRPr lang="zh-CN" altLang="en-US" dirty="0">
              <a:latin typeface="楷体" panose="02010609060101010101" pitchFamily="49" charset="-122"/>
              <a:ea typeface="楷体" panose="02010609060101010101" pitchFamily="49" charset="-122"/>
            </a:endParaRPr>
          </a:p>
        </p:txBody>
      </p:sp>
      <p:sp>
        <p:nvSpPr>
          <p:cNvPr id="16" name="TextBox 15"/>
          <p:cNvSpPr txBox="1"/>
          <p:nvPr/>
        </p:nvSpPr>
        <p:spPr>
          <a:xfrm>
            <a:off x="323528" y="3429000"/>
            <a:ext cx="4464496" cy="707886"/>
          </a:xfrm>
          <a:prstGeom prst="rect">
            <a:avLst/>
          </a:prstGeom>
          <a:noFill/>
        </p:spPr>
        <p:txBody>
          <a:bodyPr wrap="square" rtlCol="0">
            <a:spAutoFit/>
          </a:bodyPr>
          <a:lstStyle/>
          <a:p>
            <a:r>
              <a:rPr lang="zh-CN" altLang="en-US" sz="4000" dirty="0" smtClean="0">
                <a:latin typeface="楷体" panose="02010609060101010101" pitchFamily="49" charset="-122"/>
                <a:ea typeface="楷体" panose="02010609060101010101" pitchFamily="49" charset="-122"/>
              </a:rPr>
              <a:t>一行白鹭上</a:t>
            </a:r>
            <a:r>
              <a:rPr lang="zh-CN" altLang="en-US" sz="4000" dirty="0" smtClean="0">
                <a:solidFill>
                  <a:srgbClr val="FF0000"/>
                </a:solidFill>
                <a:latin typeface="楷体" panose="02010609060101010101" pitchFamily="49" charset="-122"/>
                <a:ea typeface="楷体" panose="02010609060101010101" pitchFamily="49" charset="-122"/>
              </a:rPr>
              <a:t>青天</a:t>
            </a:r>
            <a:endParaRPr lang="zh-CN" altLang="en-US" sz="4000" dirty="0">
              <a:solidFill>
                <a:srgbClr val="FF0000"/>
              </a:solidFill>
              <a:latin typeface="楷体" panose="02010609060101010101" pitchFamily="49" charset="-122"/>
              <a:ea typeface="楷体" panose="02010609060101010101" pitchFamily="49" charset="-122"/>
            </a:endParaRPr>
          </a:p>
        </p:txBody>
      </p:sp>
      <p:sp>
        <p:nvSpPr>
          <p:cNvPr id="17" name="TextBox 16"/>
          <p:cNvSpPr txBox="1"/>
          <p:nvPr/>
        </p:nvSpPr>
        <p:spPr>
          <a:xfrm>
            <a:off x="4679504" y="3429000"/>
            <a:ext cx="4464496" cy="830997"/>
          </a:xfrm>
          <a:prstGeom prst="rect">
            <a:avLst/>
          </a:prstGeom>
          <a:noFill/>
        </p:spPr>
        <p:txBody>
          <a:bodyPr wrap="square" rtlCol="0">
            <a:spAutoFit/>
          </a:bodyPr>
          <a:lstStyle/>
          <a:p>
            <a:r>
              <a:rPr lang="zh-CN" altLang="en-US" sz="2400" dirty="0" smtClean="0">
                <a:solidFill>
                  <a:srgbClr val="FF0000"/>
                </a:solidFill>
                <a:latin typeface="楷体" panose="02010609060101010101" pitchFamily="49" charset="-122"/>
                <a:ea typeface="楷体" panose="02010609060101010101" pitchFamily="49" charset="-122"/>
              </a:rPr>
              <a:t>两个黄鹂在翠柳间飞鸣嬉戏，说明诗人此时的心情是喜悦的。</a:t>
            </a:r>
            <a:endParaRPr lang="zh-CN" altLang="en-US" sz="2400"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randombar(horizontal)">
                                      <p:cBhvr>
                                        <p:cTn id="21" dur="500"/>
                                        <p:tgtEl>
                                          <p:spTgt spid="11"/>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randombar(horizontal)">
                                      <p:cBhvr>
                                        <p:cTn id="24" dur="500"/>
                                        <p:tgtEl>
                                          <p:spTgt spid="20"/>
                                        </p:tgtEl>
                                      </p:cBhvr>
                                    </p:animEffect>
                                  </p:childTnLst>
                                </p:cTn>
                              </p:par>
                              <p:par>
                                <p:cTn id="25" presetID="14" presetClass="entr" presetSubtype="1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randombar(horizontal)">
                                      <p:cBhvr>
                                        <p:cTn id="27" dur="500"/>
                                        <p:tgtEl>
                                          <p:spTgt spid="6"/>
                                        </p:tgtEl>
                                      </p:cBhvr>
                                    </p:animEffect>
                                  </p:childTnLst>
                                </p:cTn>
                              </p:par>
                              <p:par>
                                <p:cTn id="28" presetID="14" presetClass="entr" presetSubtype="10"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randombar(horizontal)">
                                      <p:cBhvr>
                                        <p:cTn id="30" dur="500"/>
                                        <p:tgtEl>
                                          <p:spTgt spid="7"/>
                                        </p:tgtEl>
                                      </p:cBhvr>
                                    </p:animEffect>
                                  </p:childTnLst>
                                </p:cTn>
                              </p:par>
                              <p:par>
                                <p:cTn id="31" presetID="14" presetClass="entr" presetSubtype="10" fill="hold"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randombar(horizontal)">
                                      <p:cBhvr>
                                        <p:cTn id="33" dur="5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1000"/>
                                        <p:tgtEl>
                                          <p:spTgt spid="17"/>
                                        </p:tgtEl>
                                      </p:cBhvr>
                                    </p:animEffect>
                                    <p:anim calcmode="lin" valueType="num">
                                      <p:cBhvr>
                                        <p:cTn id="39" dur="1000" fill="hold"/>
                                        <p:tgtEl>
                                          <p:spTgt spid="17"/>
                                        </p:tgtEl>
                                        <p:attrNameLst>
                                          <p:attrName>ppt_x</p:attrName>
                                        </p:attrNameLst>
                                      </p:cBhvr>
                                      <p:tavLst>
                                        <p:tav tm="0">
                                          <p:val>
                                            <p:strVal val="#ppt_x"/>
                                          </p:val>
                                        </p:tav>
                                        <p:tav tm="100000">
                                          <p:val>
                                            <p:strVal val="#ppt_x"/>
                                          </p:val>
                                        </p:tav>
                                      </p:tavLst>
                                    </p:anim>
                                    <p:anim calcmode="lin" valueType="num">
                                      <p:cBhvr>
                                        <p:cTn id="4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barn(inVertical)">
                                      <p:cBhvr>
                                        <p:cTn id="45" dur="500"/>
                                        <p:tgtEl>
                                          <p:spTgt spid="22"/>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barn(inVertical)">
                                      <p:cBhvr>
                                        <p:cTn id="48" dur="500"/>
                                        <p:tgtEl>
                                          <p:spTgt spid="21"/>
                                        </p:tgtEl>
                                      </p:cBhvr>
                                    </p:animEffect>
                                  </p:childTnLst>
                                </p:cTn>
                              </p:par>
                              <p:par>
                                <p:cTn id="49" presetID="16" presetClass="entr" presetSubtype="21" fill="hold" nodeType="with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barn(inVertical)">
                                      <p:cBhvr>
                                        <p:cTn id="51" dur="500"/>
                                        <p:tgtEl>
                                          <p:spTgt spid="8"/>
                                        </p:tgtEl>
                                      </p:cBhvr>
                                    </p:animEffect>
                                  </p:childTnLst>
                                </p:cTn>
                              </p:par>
                              <p:par>
                                <p:cTn id="52" presetID="16" presetClass="entr" presetSubtype="21" fill="hold" nodeType="with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barn(inVertical)">
                                      <p:cBhvr>
                                        <p:cTn id="54" dur="500"/>
                                        <p:tgtEl>
                                          <p:spTgt spid="9"/>
                                        </p:tgtEl>
                                      </p:cBhvr>
                                    </p:animEffect>
                                  </p:childTnLst>
                                </p:cTn>
                              </p:par>
                              <p:par>
                                <p:cTn id="55" presetID="16" presetClass="entr" presetSubtype="21"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barn(inVertical)">
                                      <p:cBhvr>
                                        <p:cTn id="5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0" grpId="0" animBg="1"/>
      <p:bldP spid="11" grpId="0"/>
      <p:bldP spid="21" grpId="0" animBg="1"/>
      <p:bldP spid="22" grpId="0"/>
      <p:bldP spid="16" grpId="0"/>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txBox="1">
            <a:spLocks noChangeArrowheads="1"/>
          </p:cNvSpPr>
          <p:nvPr/>
        </p:nvSpPr>
        <p:spPr bwMode="auto">
          <a:xfrm>
            <a:off x="1043878" y="128037"/>
            <a:ext cx="3755747"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词语积累</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3" name="TextBox 2"/>
          <p:cNvSpPr txBox="1"/>
          <p:nvPr/>
        </p:nvSpPr>
        <p:spPr>
          <a:xfrm>
            <a:off x="395536" y="1174304"/>
            <a:ext cx="8568952" cy="3785652"/>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新词：　</a:t>
            </a:r>
            <a:endParaRPr lang="en-US" altLang="zh-CN" sz="4000" dirty="0" smtClean="0">
              <a:solidFill>
                <a:srgbClr val="0000FF"/>
              </a:solidFill>
              <a:latin typeface="楷体" panose="02010609060101010101" pitchFamily="49" charset="-122"/>
              <a:ea typeface="楷体" panose="02010609060101010101" pitchFamily="49" charset="-122"/>
            </a:endParaRPr>
          </a:p>
          <a:p>
            <a:r>
              <a:rPr lang="zh-CN" altLang="en-US" sz="4000" dirty="0" smtClean="0">
                <a:latin typeface="楷体" panose="02010609060101010101" pitchFamily="49" charset="-122"/>
                <a:ea typeface="楷体" panose="02010609060101010101" pitchFamily="49" charset="-122"/>
              </a:rPr>
              <a:t>　　　西湖  莲叶  无穷  荷花  绝句   西岭  东吴　</a:t>
            </a:r>
            <a:endParaRPr lang="en-US" altLang="zh-CN" sz="4000" dirty="0">
              <a:latin typeface="楷体" panose="02010609060101010101" pitchFamily="49" charset="-122"/>
              <a:ea typeface="楷体" panose="02010609060101010101" pitchFamily="49" charset="-122"/>
            </a:endParaRPr>
          </a:p>
          <a:p>
            <a:r>
              <a:rPr lang="zh-CN" altLang="en-US" sz="4000" dirty="0" smtClean="0">
                <a:latin typeface="楷体" panose="02010609060101010101" pitchFamily="49" charset="-122"/>
                <a:ea typeface="楷体" panose="02010609060101010101" pitchFamily="49" charset="-122"/>
              </a:rPr>
              <a:t>　</a:t>
            </a:r>
            <a:r>
              <a:rPr lang="zh-CN" altLang="en-US" sz="4000" dirty="0" smtClean="0">
                <a:solidFill>
                  <a:srgbClr val="0000FF"/>
                </a:solidFill>
                <a:latin typeface="楷体" panose="02010609060101010101" pitchFamily="49" charset="-122"/>
                <a:ea typeface="楷体" panose="02010609060101010101" pitchFamily="49" charset="-122"/>
              </a:rPr>
              <a:t>好句：</a:t>
            </a:r>
            <a:endParaRPr lang="en-US" altLang="zh-CN" sz="4000" dirty="0" smtClean="0">
              <a:solidFill>
                <a:srgbClr val="0000FF"/>
              </a:solidFill>
              <a:latin typeface="楷体" panose="02010609060101010101" pitchFamily="49" charset="-122"/>
              <a:ea typeface="楷体" panose="02010609060101010101" pitchFamily="49" charset="-122"/>
            </a:endParaRPr>
          </a:p>
          <a:p>
            <a:r>
              <a:rPr lang="zh-CN" altLang="en-US" sz="4000" dirty="0" smtClean="0">
                <a:latin typeface="楷体" panose="02010609060101010101" pitchFamily="49" charset="-122"/>
                <a:ea typeface="楷体" panose="02010609060101010101" pitchFamily="49" charset="-122"/>
              </a:rPr>
              <a:t>①两个黄鹂鸣翠柳，一行白鹭上青天。</a:t>
            </a:r>
            <a:endParaRPr lang="en-US" altLang="zh-CN" sz="4000" dirty="0" smtClean="0">
              <a:latin typeface="楷体" panose="02010609060101010101" pitchFamily="49" charset="-122"/>
              <a:ea typeface="楷体" panose="02010609060101010101" pitchFamily="49" charset="-122"/>
            </a:endParaRPr>
          </a:p>
          <a:p>
            <a:r>
              <a:rPr lang="zh-CN" altLang="en-US" sz="4000" dirty="0" smtClean="0">
                <a:latin typeface="楷体" panose="02010609060101010101" pitchFamily="49" charset="-122"/>
                <a:ea typeface="楷体" panose="02010609060101010101" pitchFamily="49" charset="-122"/>
              </a:rPr>
              <a:t>②接天莲叶无穷碧，映日荷花别样红。</a:t>
            </a:r>
            <a:endParaRPr lang="zh-CN" altLang="en-US" sz="4000"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1" cstate="print"/>
          <a:srcRect r="72971"/>
          <a:stretch>
            <a:fillRect/>
          </a:stretch>
        </p:blipFill>
        <p:spPr bwMode="auto">
          <a:xfrm>
            <a:off x="5326952" y="6178550"/>
            <a:ext cx="1624013" cy="1543050"/>
          </a:xfrm>
          <a:prstGeom prst="rect">
            <a:avLst/>
          </a:prstGeom>
          <a:noFill/>
          <a:ln w="9525">
            <a:noFill/>
            <a:miter lim="800000"/>
            <a:headEnd/>
            <a:tailEnd/>
          </a:ln>
        </p:spPr>
      </p:pic>
      <p:pic>
        <p:nvPicPr>
          <p:cNvPr id="5" name="图片 12"/>
          <p:cNvPicPr>
            <a:picLocks noChangeAspect="1"/>
          </p:cNvPicPr>
          <p:nvPr/>
        </p:nvPicPr>
        <p:blipFill>
          <a:blip r:embed="rId2" cstate="print"/>
          <a:srcRect r="72971"/>
          <a:stretch>
            <a:fillRect/>
          </a:stretch>
        </p:blipFill>
        <p:spPr bwMode="auto">
          <a:xfrm>
            <a:off x="1407415" y="6257925"/>
            <a:ext cx="1265237" cy="1200150"/>
          </a:xfrm>
          <a:prstGeom prst="rect">
            <a:avLst/>
          </a:prstGeom>
          <a:noFill/>
          <a:ln w="9525">
            <a:noFill/>
            <a:miter lim="800000"/>
            <a:headEnd/>
            <a:tailEnd/>
          </a:ln>
        </p:spPr>
      </p:pic>
      <p:pic>
        <p:nvPicPr>
          <p:cNvPr id="6" name="图片 4"/>
          <p:cNvPicPr>
            <a:picLocks noChangeAspect="1"/>
          </p:cNvPicPr>
          <p:nvPr/>
        </p:nvPicPr>
        <p:blipFill>
          <a:blip r:embed="rId3" cstate="print"/>
          <a:srcRect/>
          <a:stretch>
            <a:fillRect/>
          </a:stretch>
        </p:blipFill>
        <p:spPr bwMode="auto">
          <a:xfrm>
            <a:off x="34237" y="5304121"/>
            <a:ext cx="998537" cy="1508125"/>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867665" y="6386513"/>
            <a:ext cx="539750" cy="460375"/>
          </a:xfrm>
          <a:prstGeom prst="rect">
            <a:avLst/>
          </a:prstGeom>
          <a:noFill/>
          <a:ln w="9525">
            <a:noFill/>
            <a:miter lim="800000"/>
            <a:headEnd/>
            <a:tailEnd/>
          </a:ln>
        </p:spPr>
      </p:pic>
      <p:pic>
        <p:nvPicPr>
          <p:cNvPr id="8" name="图片 5"/>
          <p:cNvPicPr>
            <a:picLocks noChangeAspect="1"/>
          </p:cNvPicPr>
          <p:nvPr/>
        </p:nvPicPr>
        <p:blipFill>
          <a:blip r:embed="rId5" cstate="print"/>
          <a:srcRect/>
          <a:stretch>
            <a:fillRect/>
          </a:stretch>
        </p:blipFill>
        <p:spPr bwMode="auto">
          <a:xfrm>
            <a:off x="7990777" y="5292127"/>
            <a:ext cx="1112838" cy="1609725"/>
          </a:xfrm>
          <a:prstGeom prst="rect">
            <a:avLst/>
          </a:prstGeom>
          <a:noFill/>
          <a:ln w="9525">
            <a:noFill/>
            <a:miter lim="800000"/>
            <a:headEnd/>
            <a:tailEnd/>
          </a:ln>
        </p:spPr>
      </p:pic>
      <p:pic>
        <p:nvPicPr>
          <p:cNvPr id="9" name="图片 8"/>
          <p:cNvPicPr>
            <a:picLocks noChangeAspect="1"/>
          </p:cNvPicPr>
          <p:nvPr/>
        </p:nvPicPr>
        <p:blipFill>
          <a:blip r:embed="rId6" cstate="print"/>
          <a:srcRect/>
          <a:stretch>
            <a:fillRect/>
          </a:stretch>
        </p:blipFill>
        <p:spPr bwMode="auto">
          <a:xfrm>
            <a:off x="6865240" y="6404240"/>
            <a:ext cx="720725" cy="477838"/>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ircle(in)">
                                      <p:cBhvr>
                                        <p:cTn id="10" dur="2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circle(in)">
                                      <p:cBhvr>
                                        <p:cTn id="15" dur="2000"/>
                                        <p:tgtEl>
                                          <p:spTgt spid="3">
                                            <p:txEl>
                                              <p:pRg st="2" end="2"/>
                                            </p:txEl>
                                          </p:spTgt>
                                        </p:tgtEl>
                                      </p:cBhvr>
                                    </p:animEffect>
                                  </p:childTnLst>
                                </p:cTn>
                              </p:par>
                              <p:par>
                                <p:cTn id="16" presetID="6" presetClass="entr" presetSubtype="16"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circle(in)">
                                      <p:cBhvr>
                                        <p:cTn id="18" dur="2000"/>
                                        <p:tgtEl>
                                          <p:spTgt spid="3">
                                            <p:txEl>
                                              <p:pRg st="3" end="3"/>
                                            </p:txEl>
                                          </p:spTgt>
                                        </p:tgtEl>
                                      </p:cBhvr>
                                    </p:animEffect>
                                  </p:childTnLst>
                                </p:cTn>
                              </p:par>
                              <p:par>
                                <p:cTn id="19" presetID="6" presetClass="entr" presetSubtype="16"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circle(in)">
                                      <p:cBhvr>
                                        <p:cTn id="21"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txBox="1">
            <a:spLocks noChangeArrowheads="1"/>
          </p:cNvSpPr>
          <p:nvPr/>
        </p:nvSpPr>
        <p:spPr bwMode="auto">
          <a:xfrm>
            <a:off x="1043878" y="128037"/>
            <a:ext cx="3755747"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课堂小结</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3" name="TextBox 2"/>
          <p:cNvSpPr txBox="1"/>
          <p:nvPr/>
        </p:nvSpPr>
        <p:spPr>
          <a:xfrm>
            <a:off x="810172" y="1268760"/>
            <a:ext cx="7978906" cy="3785652"/>
          </a:xfrm>
          <a:prstGeom prst="rect">
            <a:avLst/>
          </a:prstGeom>
          <a:solidFill>
            <a:schemeClr val="accent5">
              <a:lumMod val="40000"/>
              <a:lumOff val="60000"/>
            </a:schemeClr>
          </a:solid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a:t>
            </a:r>
            <a:r>
              <a:rPr lang="zh-CN" altLang="en-US" sz="4000" dirty="0" smtClean="0">
                <a:latin typeface="楷体" panose="02010609060101010101" pitchFamily="49" charset="-122"/>
                <a:ea typeface="楷体" panose="02010609060101010101" pitchFamily="49" charset="-122"/>
              </a:rPr>
              <a:t>通过朗读，我们了解了课文主要内容：</a:t>
            </a:r>
            <a:r>
              <a:rPr lang="en-US" altLang="zh-CN" sz="4000" dirty="0" smtClean="0">
                <a:latin typeface="楷体" panose="02010609060101010101" pitchFamily="49" charset="-122"/>
                <a:ea typeface="楷体" panose="02010609060101010101" pitchFamily="49" charset="-122"/>
              </a:rPr>
              <a:t>《</a:t>
            </a:r>
            <a:r>
              <a:rPr lang="zh-CN" altLang="en-US" sz="4000" dirty="0" smtClean="0">
                <a:latin typeface="楷体" panose="02010609060101010101" pitchFamily="49" charset="-122"/>
                <a:ea typeface="楷体" panose="02010609060101010101" pitchFamily="49" charset="-122"/>
              </a:rPr>
              <a:t>晓出净慈寺送林子方</a:t>
            </a:r>
            <a:r>
              <a:rPr lang="en-US" altLang="zh-CN" sz="4000" dirty="0" smtClean="0">
                <a:latin typeface="楷体" panose="02010609060101010101" pitchFamily="49" charset="-122"/>
                <a:ea typeface="楷体" panose="02010609060101010101" pitchFamily="49" charset="-122"/>
              </a:rPr>
              <a:t>》</a:t>
            </a:r>
            <a:r>
              <a:rPr lang="zh-CN" altLang="en-US" sz="4000" dirty="0" smtClean="0">
                <a:latin typeface="楷体" panose="02010609060101010101" pitchFamily="49" charset="-122"/>
                <a:ea typeface="楷体" panose="02010609060101010101" pitchFamily="49" charset="-122"/>
              </a:rPr>
              <a:t>是一首描写夏天景色的古诗。它描写的是西湖被一望无际的碧绿的莲叶覆盖着，那盛开的荷花在太阳的照射下显得格外红艳、美丽。</a:t>
            </a:r>
            <a:endParaRPr lang="zh-CN" altLang="en-US" sz="4000"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1" cstate="print"/>
          <a:srcRect r="72971"/>
          <a:stretch>
            <a:fillRect/>
          </a:stretch>
        </p:blipFill>
        <p:spPr bwMode="auto">
          <a:xfrm>
            <a:off x="5326952" y="6058183"/>
            <a:ext cx="1624013" cy="1543050"/>
          </a:xfrm>
          <a:prstGeom prst="rect">
            <a:avLst/>
          </a:prstGeom>
          <a:noFill/>
          <a:ln w="9525">
            <a:noFill/>
            <a:miter lim="800000"/>
            <a:headEnd/>
            <a:tailEnd/>
          </a:ln>
        </p:spPr>
      </p:pic>
      <p:pic>
        <p:nvPicPr>
          <p:cNvPr id="5" name="图片 12"/>
          <p:cNvPicPr>
            <a:picLocks noChangeAspect="1"/>
          </p:cNvPicPr>
          <p:nvPr/>
        </p:nvPicPr>
        <p:blipFill>
          <a:blip r:embed="rId2" cstate="print"/>
          <a:srcRect r="72971"/>
          <a:stretch>
            <a:fillRect/>
          </a:stretch>
        </p:blipFill>
        <p:spPr bwMode="auto">
          <a:xfrm>
            <a:off x="1407415" y="6257925"/>
            <a:ext cx="1265237" cy="1200150"/>
          </a:xfrm>
          <a:prstGeom prst="rect">
            <a:avLst/>
          </a:prstGeom>
          <a:noFill/>
          <a:ln w="9525">
            <a:noFill/>
            <a:miter lim="800000"/>
            <a:headEnd/>
            <a:tailEnd/>
          </a:ln>
        </p:spPr>
      </p:pic>
      <p:pic>
        <p:nvPicPr>
          <p:cNvPr id="6" name="图片 4"/>
          <p:cNvPicPr>
            <a:picLocks noChangeAspect="1"/>
          </p:cNvPicPr>
          <p:nvPr/>
        </p:nvPicPr>
        <p:blipFill>
          <a:blip r:embed="rId3" cstate="print"/>
          <a:srcRect/>
          <a:stretch>
            <a:fillRect/>
          </a:stretch>
        </p:blipFill>
        <p:spPr bwMode="auto">
          <a:xfrm>
            <a:off x="310903" y="5292127"/>
            <a:ext cx="998537" cy="1508125"/>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867665" y="6386513"/>
            <a:ext cx="539750" cy="460375"/>
          </a:xfrm>
          <a:prstGeom prst="rect">
            <a:avLst/>
          </a:prstGeom>
          <a:noFill/>
          <a:ln w="9525">
            <a:noFill/>
            <a:miter lim="800000"/>
            <a:headEnd/>
            <a:tailEnd/>
          </a:ln>
        </p:spPr>
      </p:pic>
      <p:pic>
        <p:nvPicPr>
          <p:cNvPr id="8" name="图片 5"/>
          <p:cNvPicPr>
            <a:picLocks noChangeAspect="1"/>
          </p:cNvPicPr>
          <p:nvPr/>
        </p:nvPicPr>
        <p:blipFill>
          <a:blip r:embed="rId5" cstate="print"/>
          <a:srcRect/>
          <a:stretch>
            <a:fillRect/>
          </a:stretch>
        </p:blipFill>
        <p:spPr bwMode="auto">
          <a:xfrm>
            <a:off x="7990777" y="5292127"/>
            <a:ext cx="1112838" cy="1609725"/>
          </a:xfrm>
          <a:prstGeom prst="rect">
            <a:avLst/>
          </a:prstGeom>
          <a:noFill/>
          <a:ln w="9525">
            <a:noFill/>
            <a:miter lim="800000"/>
            <a:headEnd/>
            <a:tailEnd/>
          </a:ln>
        </p:spPr>
      </p:pic>
      <p:pic>
        <p:nvPicPr>
          <p:cNvPr id="9" name="图片 8"/>
          <p:cNvPicPr>
            <a:picLocks noChangeAspect="1"/>
          </p:cNvPicPr>
          <p:nvPr/>
        </p:nvPicPr>
        <p:blipFill>
          <a:blip r:embed="rId6" cstate="print"/>
          <a:srcRect/>
          <a:stretch>
            <a:fillRect/>
          </a:stretch>
        </p:blipFill>
        <p:spPr bwMode="auto">
          <a:xfrm>
            <a:off x="6950965" y="6369050"/>
            <a:ext cx="720725" cy="477838"/>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31"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fltVal val="0"/>
                                          </p:val>
                                        </p:tav>
                                        <p:tav tm="100000">
                                          <p:val>
                                            <p:strVal val="#ppt_w"/>
                                          </p:val>
                                        </p:tav>
                                      </p:tavLst>
                                    </p:anim>
                                    <p:anim calcmode="lin" valueType="num">
                                      <p:cBhvr>
                                        <p:cTn id="13" dur="1000" fill="hold"/>
                                        <p:tgtEl>
                                          <p:spTgt spid="6"/>
                                        </p:tgtEl>
                                        <p:attrNameLst>
                                          <p:attrName>ppt_h</p:attrName>
                                        </p:attrNameLst>
                                      </p:cBhvr>
                                      <p:tavLst>
                                        <p:tav tm="0">
                                          <p:val>
                                            <p:fltVal val="0"/>
                                          </p:val>
                                        </p:tav>
                                        <p:tav tm="100000">
                                          <p:val>
                                            <p:strVal val="#ppt_h"/>
                                          </p:val>
                                        </p:tav>
                                      </p:tavLst>
                                    </p:anim>
                                    <p:anim calcmode="lin" valueType="num">
                                      <p:cBhvr>
                                        <p:cTn id="14" dur="1000" fill="hold"/>
                                        <p:tgtEl>
                                          <p:spTgt spid="6"/>
                                        </p:tgtEl>
                                        <p:attrNameLst>
                                          <p:attrName>style.rotation</p:attrName>
                                        </p:attrNameLst>
                                      </p:cBhvr>
                                      <p:tavLst>
                                        <p:tav tm="0">
                                          <p:val>
                                            <p:fltVal val="90"/>
                                          </p:val>
                                        </p:tav>
                                        <p:tav tm="100000">
                                          <p:val>
                                            <p:fltVal val="0"/>
                                          </p:val>
                                        </p:tav>
                                      </p:tavLst>
                                    </p:anim>
                                    <p:animEffect transition="in" filter="fade">
                                      <p:cBhvr>
                                        <p:cTn id="15" dur="1000"/>
                                        <p:tgtEl>
                                          <p:spTgt spid="6"/>
                                        </p:tgtEl>
                                      </p:cBhvr>
                                    </p:animEffect>
                                  </p:childTnLst>
                                </p:cTn>
                              </p:par>
                              <p:par>
                                <p:cTn id="16" presetID="31"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1000" fill="hold"/>
                                        <p:tgtEl>
                                          <p:spTgt spid="7"/>
                                        </p:tgtEl>
                                        <p:attrNameLst>
                                          <p:attrName>ppt_w</p:attrName>
                                        </p:attrNameLst>
                                      </p:cBhvr>
                                      <p:tavLst>
                                        <p:tav tm="0">
                                          <p:val>
                                            <p:fltVal val="0"/>
                                          </p:val>
                                        </p:tav>
                                        <p:tav tm="100000">
                                          <p:val>
                                            <p:strVal val="#ppt_w"/>
                                          </p:val>
                                        </p:tav>
                                      </p:tavLst>
                                    </p:anim>
                                    <p:anim calcmode="lin" valueType="num">
                                      <p:cBhvr>
                                        <p:cTn id="19" dur="1000" fill="hold"/>
                                        <p:tgtEl>
                                          <p:spTgt spid="7"/>
                                        </p:tgtEl>
                                        <p:attrNameLst>
                                          <p:attrName>ppt_h</p:attrName>
                                        </p:attrNameLst>
                                      </p:cBhvr>
                                      <p:tavLst>
                                        <p:tav tm="0">
                                          <p:val>
                                            <p:fltVal val="0"/>
                                          </p:val>
                                        </p:tav>
                                        <p:tav tm="100000">
                                          <p:val>
                                            <p:strVal val="#ppt_h"/>
                                          </p:val>
                                        </p:tav>
                                      </p:tavLst>
                                    </p:anim>
                                    <p:anim calcmode="lin" valueType="num">
                                      <p:cBhvr>
                                        <p:cTn id="20" dur="1000" fill="hold"/>
                                        <p:tgtEl>
                                          <p:spTgt spid="7"/>
                                        </p:tgtEl>
                                        <p:attrNameLst>
                                          <p:attrName>style.rotation</p:attrName>
                                        </p:attrNameLst>
                                      </p:cBhvr>
                                      <p:tavLst>
                                        <p:tav tm="0">
                                          <p:val>
                                            <p:fltVal val="90"/>
                                          </p:val>
                                        </p:tav>
                                        <p:tav tm="100000">
                                          <p:val>
                                            <p:fltVal val="0"/>
                                          </p:val>
                                        </p:tav>
                                      </p:tavLst>
                                    </p:anim>
                                    <p:animEffect transition="in" filter="fade">
                                      <p:cBhvr>
                                        <p:cTn id="21" dur="1000"/>
                                        <p:tgtEl>
                                          <p:spTgt spid="7"/>
                                        </p:tgtEl>
                                      </p:cBhvr>
                                    </p:animEffect>
                                  </p:childTnLst>
                                </p:cTn>
                              </p:par>
                              <p:par>
                                <p:cTn id="22" presetID="31" presetClass="entr" presetSubtype="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1000" fill="hold"/>
                                        <p:tgtEl>
                                          <p:spTgt spid="5"/>
                                        </p:tgtEl>
                                        <p:attrNameLst>
                                          <p:attrName>ppt_w</p:attrName>
                                        </p:attrNameLst>
                                      </p:cBhvr>
                                      <p:tavLst>
                                        <p:tav tm="0">
                                          <p:val>
                                            <p:fltVal val="0"/>
                                          </p:val>
                                        </p:tav>
                                        <p:tav tm="100000">
                                          <p:val>
                                            <p:strVal val="#ppt_w"/>
                                          </p:val>
                                        </p:tav>
                                      </p:tavLst>
                                    </p:anim>
                                    <p:anim calcmode="lin" valueType="num">
                                      <p:cBhvr>
                                        <p:cTn id="25" dur="1000" fill="hold"/>
                                        <p:tgtEl>
                                          <p:spTgt spid="5"/>
                                        </p:tgtEl>
                                        <p:attrNameLst>
                                          <p:attrName>ppt_h</p:attrName>
                                        </p:attrNameLst>
                                      </p:cBhvr>
                                      <p:tavLst>
                                        <p:tav tm="0">
                                          <p:val>
                                            <p:fltVal val="0"/>
                                          </p:val>
                                        </p:tav>
                                        <p:tav tm="100000">
                                          <p:val>
                                            <p:strVal val="#ppt_h"/>
                                          </p:val>
                                        </p:tav>
                                      </p:tavLst>
                                    </p:anim>
                                    <p:anim calcmode="lin" valueType="num">
                                      <p:cBhvr>
                                        <p:cTn id="26" dur="1000" fill="hold"/>
                                        <p:tgtEl>
                                          <p:spTgt spid="5"/>
                                        </p:tgtEl>
                                        <p:attrNameLst>
                                          <p:attrName>style.rotation</p:attrName>
                                        </p:attrNameLst>
                                      </p:cBhvr>
                                      <p:tavLst>
                                        <p:tav tm="0">
                                          <p:val>
                                            <p:fltVal val="90"/>
                                          </p:val>
                                        </p:tav>
                                        <p:tav tm="100000">
                                          <p:val>
                                            <p:fltVal val="0"/>
                                          </p:val>
                                        </p:tav>
                                      </p:tavLst>
                                    </p:anim>
                                    <p:animEffect transition="in" filter="fade">
                                      <p:cBhvr>
                                        <p:cTn id="2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txBox="1">
            <a:spLocks noChangeArrowheads="1"/>
          </p:cNvSpPr>
          <p:nvPr/>
        </p:nvSpPr>
        <p:spPr bwMode="auto">
          <a:xfrm>
            <a:off x="1043878" y="128037"/>
            <a:ext cx="3755747"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课堂小结</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3" name="TextBox 2"/>
          <p:cNvSpPr txBox="1"/>
          <p:nvPr/>
        </p:nvSpPr>
        <p:spPr>
          <a:xfrm>
            <a:off x="810172" y="1268760"/>
            <a:ext cx="7978906" cy="4401205"/>
          </a:xfrm>
          <a:prstGeom prst="rect">
            <a:avLst/>
          </a:prstGeom>
          <a:solidFill>
            <a:schemeClr val="accent5">
              <a:lumMod val="40000"/>
              <a:lumOff val="60000"/>
            </a:schemeClr>
          </a:solid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a:t>
            </a:r>
            <a:r>
              <a:rPr lang="zh-CN" altLang="en-US" sz="4000" dirty="0" smtClean="0">
                <a:latin typeface="楷体" panose="02010609060101010101" pitchFamily="49" charset="-122"/>
                <a:ea typeface="楷体" panose="02010609060101010101" pitchFamily="49" charset="-122"/>
              </a:rPr>
              <a:t>通过朗读，我们了解了课文主要内容：</a:t>
            </a:r>
            <a:r>
              <a:rPr lang="en-US" altLang="zh-CN" sz="4000" dirty="0" smtClean="0">
                <a:latin typeface="楷体" panose="02010609060101010101" pitchFamily="49" charset="-122"/>
                <a:ea typeface="楷体" panose="02010609060101010101" pitchFamily="49" charset="-122"/>
              </a:rPr>
              <a:t>《</a:t>
            </a:r>
            <a:r>
              <a:rPr lang="zh-CN" altLang="en-US" sz="4000" dirty="0" smtClean="0">
                <a:latin typeface="楷体" panose="02010609060101010101" pitchFamily="49" charset="-122"/>
                <a:ea typeface="楷体" panose="02010609060101010101" pitchFamily="49" charset="-122"/>
              </a:rPr>
              <a:t>绝句</a:t>
            </a:r>
            <a:r>
              <a:rPr lang="en-US" altLang="zh-CN" sz="4000" dirty="0" smtClean="0">
                <a:latin typeface="楷体" panose="02010609060101010101" pitchFamily="49" charset="-122"/>
                <a:ea typeface="楷体" panose="02010609060101010101" pitchFamily="49" charset="-122"/>
              </a:rPr>
              <a:t>》</a:t>
            </a:r>
            <a:r>
              <a:rPr lang="zh-CN" altLang="en-US" sz="4000" dirty="0" smtClean="0">
                <a:latin typeface="楷体" panose="02010609060101010101" pitchFamily="49" charset="-122"/>
                <a:ea typeface="楷体" panose="02010609060101010101" pitchFamily="49" charset="-122"/>
              </a:rPr>
              <a:t>是一首描写春天景色的古诗。它为我们描绘了黄鹂在翠柳间飞鸣嬉戏，白鹭在蓝天翱翔。透过窗子能看到远处西岭上的残雪，门外停泊着来自遥远的东吴的船只的景象。</a:t>
            </a:r>
            <a:endParaRPr lang="zh-CN" altLang="en-US" sz="4000"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1" cstate="print"/>
          <a:srcRect r="72971"/>
          <a:stretch>
            <a:fillRect/>
          </a:stretch>
        </p:blipFill>
        <p:spPr bwMode="auto">
          <a:xfrm>
            <a:off x="5326952" y="6058183"/>
            <a:ext cx="1624013" cy="1543050"/>
          </a:xfrm>
          <a:prstGeom prst="rect">
            <a:avLst/>
          </a:prstGeom>
          <a:noFill/>
          <a:ln w="9525">
            <a:noFill/>
            <a:miter lim="800000"/>
            <a:headEnd/>
            <a:tailEnd/>
          </a:ln>
        </p:spPr>
      </p:pic>
      <p:pic>
        <p:nvPicPr>
          <p:cNvPr id="5" name="图片 12"/>
          <p:cNvPicPr>
            <a:picLocks noChangeAspect="1"/>
          </p:cNvPicPr>
          <p:nvPr/>
        </p:nvPicPr>
        <p:blipFill>
          <a:blip r:embed="rId2" cstate="print"/>
          <a:srcRect r="72971"/>
          <a:stretch>
            <a:fillRect/>
          </a:stretch>
        </p:blipFill>
        <p:spPr bwMode="auto">
          <a:xfrm>
            <a:off x="1407415" y="6257925"/>
            <a:ext cx="1265237" cy="1200150"/>
          </a:xfrm>
          <a:prstGeom prst="rect">
            <a:avLst/>
          </a:prstGeom>
          <a:noFill/>
          <a:ln w="9525">
            <a:noFill/>
            <a:miter lim="800000"/>
            <a:headEnd/>
            <a:tailEnd/>
          </a:ln>
        </p:spPr>
      </p:pic>
      <p:pic>
        <p:nvPicPr>
          <p:cNvPr id="6" name="图片 4"/>
          <p:cNvPicPr>
            <a:picLocks noChangeAspect="1"/>
          </p:cNvPicPr>
          <p:nvPr/>
        </p:nvPicPr>
        <p:blipFill>
          <a:blip r:embed="rId3" cstate="print"/>
          <a:srcRect/>
          <a:stretch>
            <a:fillRect/>
          </a:stretch>
        </p:blipFill>
        <p:spPr bwMode="auto">
          <a:xfrm>
            <a:off x="310903" y="5292127"/>
            <a:ext cx="998537" cy="1508125"/>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867665" y="6386513"/>
            <a:ext cx="539750" cy="460375"/>
          </a:xfrm>
          <a:prstGeom prst="rect">
            <a:avLst/>
          </a:prstGeom>
          <a:noFill/>
          <a:ln w="9525">
            <a:noFill/>
            <a:miter lim="800000"/>
            <a:headEnd/>
            <a:tailEnd/>
          </a:ln>
        </p:spPr>
      </p:pic>
      <p:pic>
        <p:nvPicPr>
          <p:cNvPr id="8" name="图片 5"/>
          <p:cNvPicPr>
            <a:picLocks noChangeAspect="1"/>
          </p:cNvPicPr>
          <p:nvPr/>
        </p:nvPicPr>
        <p:blipFill>
          <a:blip r:embed="rId5" cstate="print"/>
          <a:srcRect/>
          <a:stretch>
            <a:fillRect/>
          </a:stretch>
        </p:blipFill>
        <p:spPr bwMode="auto">
          <a:xfrm>
            <a:off x="7990777" y="5292127"/>
            <a:ext cx="1112838" cy="1609725"/>
          </a:xfrm>
          <a:prstGeom prst="rect">
            <a:avLst/>
          </a:prstGeom>
          <a:noFill/>
          <a:ln w="9525">
            <a:noFill/>
            <a:miter lim="800000"/>
            <a:headEnd/>
            <a:tailEnd/>
          </a:ln>
        </p:spPr>
      </p:pic>
      <p:pic>
        <p:nvPicPr>
          <p:cNvPr id="9" name="图片 8"/>
          <p:cNvPicPr>
            <a:picLocks noChangeAspect="1"/>
          </p:cNvPicPr>
          <p:nvPr/>
        </p:nvPicPr>
        <p:blipFill>
          <a:blip r:embed="rId6" cstate="print"/>
          <a:srcRect/>
          <a:stretch>
            <a:fillRect/>
          </a:stretch>
        </p:blipFill>
        <p:spPr bwMode="auto">
          <a:xfrm>
            <a:off x="6950965" y="6369050"/>
            <a:ext cx="720725" cy="477838"/>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31"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fltVal val="0"/>
                                          </p:val>
                                        </p:tav>
                                        <p:tav tm="100000">
                                          <p:val>
                                            <p:strVal val="#ppt_w"/>
                                          </p:val>
                                        </p:tav>
                                      </p:tavLst>
                                    </p:anim>
                                    <p:anim calcmode="lin" valueType="num">
                                      <p:cBhvr>
                                        <p:cTn id="13" dur="1000" fill="hold"/>
                                        <p:tgtEl>
                                          <p:spTgt spid="6"/>
                                        </p:tgtEl>
                                        <p:attrNameLst>
                                          <p:attrName>ppt_h</p:attrName>
                                        </p:attrNameLst>
                                      </p:cBhvr>
                                      <p:tavLst>
                                        <p:tav tm="0">
                                          <p:val>
                                            <p:fltVal val="0"/>
                                          </p:val>
                                        </p:tav>
                                        <p:tav tm="100000">
                                          <p:val>
                                            <p:strVal val="#ppt_h"/>
                                          </p:val>
                                        </p:tav>
                                      </p:tavLst>
                                    </p:anim>
                                    <p:anim calcmode="lin" valueType="num">
                                      <p:cBhvr>
                                        <p:cTn id="14" dur="1000" fill="hold"/>
                                        <p:tgtEl>
                                          <p:spTgt spid="6"/>
                                        </p:tgtEl>
                                        <p:attrNameLst>
                                          <p:attrName>style.rotation</p:attrName>
                                        </p:attrNameLst>
                                      </p:cBhvr>
                                      <p:tavLst>
                                        <p:tav tm="0">
                                          <p:val>
                                            <p:fltVal val="90"/>
                                          </p:val>
                                        </p:tav>
                                        <p:tav tm="100000">
                                          <p:val>
                                            <p:fltVal val="0"/>
                                          </p:val>
                                        </p:tav>
                                      </p:tavLst>
                                    </p:anim>
                                    <p:animEffect transition="in" filter="fade">
                                      <p:cBhvr>
                                        <p:cTn id="15" dur="1000"/>
                                        <p:tgtEl>
                                          <p:spTgt spid="6"/>
                                        </p:tgtEl>
                                      </p:cBhvr>
                                    </p:animEffect>
                                  </p:childTnLst>
                                </p:cTn>
                              </p:par>
                              <p:par>
                                <p:cTn id="16" presetID="31"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1000" fill="hold"/>
                                        <p:tgtEl>
                                          <p:spTgt spid="7"/>
                                        </p:tgtEl>
                                        <p:attrNameLst>
                                          <p:attrName>ppt_w</p:attrName>
                                        </p:attrNameLst>
                                      </p:cBhvr>
                                      <p:tavLst>
                                        <p:tav tm="0">
                                          <p:val>
                                            <p:fltVal val="0"/>
                                          </p:val>
                                        </p:tav>
                                        <p:tav tm="100000">
                                          <p:val>
                                            <p:strVal val="#ppt_w"/>
                                          </p:val>
                                        </p:tav>
                                      </p:tavLst>
                                    </p:anim>
                                    <p:anim calcmode="lin" valueType="num">
                                      <p:cBhvr>
                                        <p:cTn id="19" dur="1000" fill="hold"/>
                                        <p:tgtEl>
                                          <p:spTgt spid="7"/>
                                        </p:tgtEl>
                                        <p:attrNameLst>
                                          <p:attrName>ppt_h</p:attrName>
                                        </p:attrNameLst>
                                      </p:cBhvr>
                                      <p:tavLst>
                                        <p:tav tm="0">
                                          <p:val>
                                            <p:fltVal val="0"/>
                                          </p:val>
                                        </p:tav>
                                        <p:tav tm="100000">
                                          <p:val>
                                            <p:strVal val="#ppt_h"/>
                                          </p:val>
                                        </p:tav>
                                      </p:tavLst>
                                    </p:anim>
                                    <p:anim calcmode="lin" valueType="num">
                                      <p:cBhvr>
                                        <p:cTn id="20" dur="1000" fill="hold"/>
                                        <p:tgtEl>
                                          <p:spTgt spid="7"/>
                                        </p:tgtEl>
                                        <p:attrNameLst>
                                          <p:attrName>style.rotation</p:attrName>
                                        </p:attrNameLst>
                                      </p:cBhvr>
                                      <p:tavLst>
                                        <p:tav tm="0">
                                          <p:val>
                                            <p:fltVal val="90"/>
                                          </p:val>
                                        </p:tav>
                                        <p:tav tm="100000">
                                          <p:val>
                                            <p:fltVal val="0"/>
                                          </p:val>
                                        </p:tav>
                                      </p:tavLst>
                                    </p:anim>
                                    <p:animEffect transition="in" filter="fade">
                                      <p:cBhvr>
                                        <p:cTn id="21" dur="1000"/>
                                        <p:tgtEl>
                                          <p:spTgt spid="7"/>
                                        </p:tgtEl>
                                      </p:cBhvr>
                                    </p:animEffect>
                                  </p:childTnLst>
                                </p:cTn>
                              </p:par>
                              <p:par>
                                <p:cTn id="22" presetID="31" presetClass="entr" presetSubtype="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1000" fill="hold"/>
                                        <p:tgtEl>
                                          <p:spTgt spid="5"/>
                                        </p:tgtEl>
                                        <p:attrNameLst>
                                          <p:attrName>ppt_w</p:attrName>
                                        </p:attrNameLst>
                                      </p:cBhvr>
                                      <p:tavLst>
                                        <p:tav tm="0">
                                          <p:val>
                                            <p:fltVal val="0"/>
                                          </p:val>
                                        </p:tav>
                                        <p:tav tm="100000">
                                          <p:val>
                                            <p:strVal val="#ppt_w"/>
                                          </p:val>
                                        </p:tav>
                                      </p:tavLst>
                                    </p:anim>
                                    <p:anim calcmode="lin" valueType="num">
                                      <p:cBhvr>
                                        <p:cTn id="25" dur="1000" fill="hold"/>
                                        <p:tgtEl>
                                          <p:spTgt spid="5"/>
                                        </p:tgtEl>
                                        <p:attrNameLst>
                                          <p:attrName>ppt_h</p:attrName>
                                        </p:attrNameLst>
                                      </p:cBhvr>
                                      <p:tavLst>
                                        <p:tav tm="0">
                                          <p:val>
                                            <p:fltVal val="0"/>
                                          </p:val>
                                        </p:tav>
                                        <p:tav tm="100000">
                                          <p:val>
                                            <p:strVal val="#ppt_h"/>
                                          </p:val>
                                        </p:tav>
                                      </p:tavLst>
                                    </p:anim>
                                    <p:anim calcmode="lin" valueType="num">
                                      <p:cBhvr>
                                        <p:cTn id="26" dur="1000" fill="hold"/>
                                        <p:tgtEl>
                                          <p:spTgt spid="5"/>
                                        </p:tgtEl>
                                        <p:attrNameLst>
                                          <p:attrName>style.rotation</p:attrName>
                                        </p:attrNameLst>
                                      </p:cBhvr>
                                      <p:tavLst>
                                        <p:tav tm="0">
                                          <p:val>
                                            <p:fltVal val="90"/>
                                          </p:val>
                                        </p:tav>
                                        <p:tav tm="100000">
                                          <p:val>
                                            <p:fltVal val="0"/>
                                          </p:val>
                                        </p:tav>
                                      </p:tavLst>
                                    </p:anim>
                                    <p:animEffect transition="in" filter="fade">
                                      <p:cBhvr>
                                        <p:cTn id="2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txBox="1">
            <a:spLocks noChangeArrowheads="1"/>
          </p:cNvSpPr>
          <p:nvPr/>
        </p:nvSpPr>
        <p:spPr bwMode="auto">
          <a:xfrm>
            <a:off x="1043878" y="128037"/>
            <a:ext cx="3755747"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板书设计</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4" name="下箭头 3"/>
          <p:cNvSpPr/>
          <p:nvPr/>
        </p:nvSpPr>
        <p:spPr>
          <a:xfrm rot="16200000">
            <a:off x="6619152" y="2029920"/>
            <a:ext cx="308198" cy="5140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下箭头 11"/>
          <p:cNvSpPr/>
          <p:nvPr/>
        </p:nvSpPr>
        <p:spPr>
          <a:xfrm rot="5400000">
            <a:off x="2157931" y="2098653"/>
            <a:ext cx="308198" cy="66463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395536" y="2015262"/>
            <a:ext cx="1842121" cy="523220"/>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六月中</a:t>
            </a:r>
            <a:endParaRPr lang="zh-CN" altLang="en-US" sz="2800" b="1" dirty="0">
              <a:latin typeface="楷体" panose="02010609060101010101" pitchFamily="49" charset="-122"/>
              <a:ea typeface="楷体" panose="02010609060101010101" pitchFamily="49" charset="-122"/>
            </a:endParaRPr>
          </a:p>
        </p:txBody>
      </p:sp>
      <p:sp>
        <p:nvSpPr>
          <p:cNvPr id="14" name="下箭头 13"/>
          <p:cNvSpPr/>
          <p:nvPr/>
        </p:nvSpPr>
        <p:spPr>
          <a:xfrm rot="5400000">
            <a:off x="2085923" y="4474917"/>
            <a:ext cx="308198" cy="66463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395536" y="4005064"/>
            <a:ext cx="1986137" cy="523220"/>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不与四时同</a:t>
            </a:r>
            <a:endParaRPr lang="zh-CN" altLang="en-US" sz="2800" b="1" dirty="0">
              <a:latin typeface="楷体" panose="02010609060101010101" pitchFamily="49" charset="-122"/>
              <a:ea typeface="楷体" panose="02010609060101010101" pitchFamily="49" charset="-122"/>
            </a:endParaRPr>
          </a:p>
        </p:txBody>
      </p:sp>
      <p:sp>
        <p:nvSpPr>
          <p:cNvPr id="16" name="TextBox 15"/>
          <p:cNvSpPr txBox="1"/>
          <p:nvPr/>
        </p:nvSpPr>
        <p:spPr>
          <a:xfrm>
            <a:off x="6444208" y="1556792"/>
            <a:ext cx="2448272" cy="523220"/>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莲叶无穷碧</a:t>
            </a:r>
            <a:endParaRPr lang="zh-CN" altLang="en-US" sz="2800" b="1" dirty="0">
              <a:latin typeface="楷体" panose="02010609060101010101" pitchFamily="49" charset="-122"/>
              <a:ea typeface="楷体" panose="02010609060101010101" pitchFamily="49" charset="-122"/>
            </a:endParaRPr>
          </a:p>
        </p:txBody>
      </p:sp>
      <p:sp>
        <p:nvSpPr>
          <p:cNvPr id="17" name="下箭头 16"/>
          <p:cNvSpPr/>
          <p:nvPr/>
        </p:nvSpPr>
        <p:spPr>
          <a:xfrm rot="16200000">
            <a:off x="6619152" y="4478192"/>
            <a:ext cx="308198" cy="5140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6372200" y="3861048"/>
            <a:ext cx="2771800" cy="523220"/>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映日荷花别样红</a:t>
            </a:r>
            <a:endParaRPr lang="zh-CN" altLang="en-US" sz="2800" b="1" dirty="0">
              <a:latin typeface="楷体" panose="02010609060101010101" pitchFamily="49" charset="-122"/>
              <a:ea typeface="楷体" panose="02010609060101010101" pitchFamily="49" charset="-122"/>
            </a:endParaRPr>
          </a:p>
        </p:txBody>
      </p:sp>
      <p:pic>
        <p:nvPicPr>
          <p:cNvPr id="5122" name="Picture 2"/>
          <p:cNvPicPr>
            <a:picLocks noChangeAspect="1" noChangeArrowheads="1"/>
          </p:cNvPicPr>
          <p:nvPr/>
        </p:nvPicPr>
        <p:blipFill>
          <a:blip r:embed="rId1" cstate="print"/>
          <a:srcRect/>
          <a:stretch>
            <a:fillRect/>
          </a:stretch>
        </p:blipFill>
        <p:spPr bwMode="auto">
          <a:xfrm>
            <a:off x="2699792" y="2132856"/>
            <a:ext cx="3600000" cy="2533131"/>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additive="base">
                                        <p:cTn id="7" dur="500" fill="hold"/>
                                        <p:tgtEl>
                                          <p:spTgt spid="5122"/>
                                        </p:tgtEl>
                                        <p:attrNameLst>
                                          <p:attrName>ppt_x</p:attrName>
                                        </p:attrNameLst>
                                      </p:cBhvr>
                                      <p:tavLst>
                                        <p:tav tm="0">
                                          <p:val>
                                            <p:strVal val="#ppt_x"/>
                                          </p:val>
                                        </p:tav>
                                        <p:tav tm="100000">
                                          <p:val>
                                            <p:strVal val="#ppt_x"/>
                                          </p:val>
                                        </p:tav>
                                      </p:tavLst>
                                    </p:anim>
                                    <p:anim calcmode="lin" valueType="num">
                                      <p:cBhvr additive="base">
                                        <p:cTn id="8"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500"/>
                                        <p:tgtEl>
                                          <p:spTgt spid="4"/>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animBg="1"/>
      <p:bldP spid="13" grpId="0"/>
      <p:bldP spid="14" grpId="0" animBg="1"/>
      <p:bldP spid="15" grpId="0"/>
      <p:bldP spid="16" grpId="0"/>
      <p:bldP spid="17" grpId="0" animBg="1"/>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2"/>
          <p:cNvSpPr txBox="1">
            <a:spLocks noChangeArrowheads="1"/>
          </p:cNvSpPr>
          <p:nvPr/>
        </p:nvSpPr>
        <p:spPr bwMode="auto">
          <a:xfrm>
            <a:off x="1097007" y="128729"/>
            <a:ext cx="4331812"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资料宝袋</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17411" name="图片 9"/>
          <p:cNvPicPr>
            <a:picLocks noChangeAspect="1"/>
          </p:cNvPicPr>
          <p:nvPr/>
        </p:nvPicPr>
        <p:blipFill>
          <a:blip r:embed="rId1" cstate="print"/>
          <a:srcRect r="72971"/>
          <a:stretch>
            <a:fillRect/>
          </a:stretch>
        </p:blipFill>
        <p:spPr bwMode="auto">
          <a:xfrm>
            <a:off x="5292725" y="6096000"/>
            <a:ext cx="1624013" cy="1543050"/>
          </a:xfrm>
          <a:prstGeom prst="rect">
            <a:avLst/>
          </a:prstGeom>
          <a:noFill/>
          <a:ln w="9525">
            <a:noFill/>
            <a:miter lim="800000"/>
            <a:headEnd/>
            <a:tailEnd/>
          </a:ln>
        </p:spPr>
      </p:pic>
      <p:pic>
        <p:nvPicPr>
          <p:cNvPr id="17412" name="图片 12"/>
          <p:cNvPicPr>
            <a:picLocks noChangeAspect="1"/>
          </p:cNvPicPr>
          <p:nvPr/>
        </p:nvPicPr>
        <p:blipFill>
          <a:blip r:embed="rId2" cstate="print"/>
          <a:srcRect r="72971"/>
          <a:stretch>
            <a:fillRect/>
          </a:stretch>
        </p:blipFill>
        <p:spPr bwMode="auto">
          <a:xfrm>
            <a:off x="1382713" y="6253163"/>
            <a:ext cx="1265237" cy="1200150"/>
          </a:xfrm>
          <a:prstGeom prst="rect">
            <a:avLst/>
          </a:prstGeom>
          <a:noFill/>
          <a:ln w="9525">
            <a:noFill/>
            <a:miter lim="800000"/>
            <a:headEnd/>
            <a:tailEnd/>
          </a:ln>
        </p:spPr>
      </p:pic>
      <p:pic>
        <p:nvPicPr>
          <p:cNvPr id="17413" name="图片 4"/>
          <p:cNvPicPr>
            <a:picLocks noChangeAspect="1"/>
          </p:cNvPicPr>
          <p:nvPr/>
        </p:nvPicPr>
        <p:blipFill>
          <a:blip r:embed="rId3" cstate="print"/>
          <a:srcRect/>
          <a:stretch>
            <a:fillRect/>
          </a:stretch>
        </p:blipFill>
        <p:spPr bwMode="auto">
          <a:xfrm>
            <a:off x="598488" y="5275792"/>
            <a:ext cx="998537" cy="1508125"/>
          </a:xfrm>
          <a:prstGeom prst="rect">
            <a:avLst/>
          </a:prstGeom>
          <a:noFill/>
          <a:ln w="9525">
            <a:noFill/>
            <a:miter lim="800000"/>
            <a:headEnd/>
            <a:tailEnd/>
          </a:ln>
        </p:spPr>
      </p:pic>
      <p:pic>
        <p:nvPicPr>
          <p:cNvPr id="17414" name="图片 7"/>
          <p:cNvPicPr>
            <a:picLocks noChangeAspect="1"/>
          </p:cNvPicPr>
          <p:nvPr/>
        </p:nvPicPr>
        <p:blipFill>
          <a:blip r:embed="rId4" cstate="print"/>
          <a:srcRect/>
          <a:stretch>
            <a:fillRect/>
          </a:stretch>
        </p:blipFill>
        <p:spPr bwMode="auto">
          <a:xfrm>
            <a:off x="158750" y="6296025"/>
            <a:ext cx="539750" cy="460375"/>
          </a:xfrm>
          <a:prstGeom prst="rect">
            <a:avLst/>
          </a:prstGeom>
          <a:noFill/>
          <a:ln w="9525">
            <a:noFill/>
            <a:miter lim="800000"/>
            <a:headEnd/>
            <a:tailEnd/>
          </a:ln>
        </p:spPr>
      </p:pic>
      <p:pic>
        <p:nvPicPr>
          <p:cNvPr id="17415" name="图片 5"/>
          <p:cNvPicPr>
            <a:picLocks noChangeAspect="1"/>
          </p:cNvPicPr>
          <p:nvPr/>
        </p:nvPicPr>
        <p:blipFill>
          <a:blip r:embed="rId5" cstate="print"/>
          <a:srcRect/>
          <a:stretch>
            <a:fillRect/>
          </a:stretch>
        </p:blipFill>
        <p:spPr bwMode="auto">
          <a:xfrm>
            <a:off x="7956550" y="4916487"/>
            <a:ext cx="1112838" cy="1609725"/>
          </a:xfrm>
          <a:prstGeom prst="rect">
            <a:avLst/>
          </a:prstGeom>
          <a:noFill/>
          <a:ln w="9525">
            <a:noFill/>
            <a:miter lim="800000"/>
            <a:headEnd/>
            <a:tailEnd/>
          </a:ln>
        </p:spPr>
      </p:pic>
      <p:pic>
        <p:nvPicPr>
          <p:cNvPr id="17416" name="图片 8"/>
          <p:cNvPicPr>
            <a:picLocks noChangeAspect="1"/>
          </p:cNvPicPr>
          <p:nvPr/>
        </p:nvPicPr>
        <p:blipFill>
          <a:blip r:embed="rId6" cstate="print"/>
          <a:srcRect/>
          <a:stretch>
            <a:fillRect/>
          </a:stretch>
        </p:blipFill>
        <p:spPr bwMode="auto">
          <a:xfrm>
            <a:off x="6831013" y="6365875"/>
            <a:ext cx="720725" cy="477838"/>
          </a:xfrm>
          <a:prstGeom prst="rect">
            <a:avLst/>
          </a:prstGeom>
          <a:noFill/>
          <a:ln w="9525">
            <a:noFill/>
            <a:miter lim="800000"/>
            <a:headEnd/>
            <a:tailEnd/>
          </a:ln>
        </p:spPr>
      </p:pic>
      <p:sp>
        <p:nvSpPr>
          <p:cNvPr id="2" name="矩形 1"/>
          <p:cNvSpPr/>
          <p:nvPr/>
        </p:nvSpPr>
        <p:spPr>
          <a:xfrm>
            <a:off x="395536" y="908720"/>
            <a:ext cx="2065938" cy="646331"/>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zh-CN" altLang="en-US"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rPr>
              <a:t>   杨万里</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endParaRPr>
          </a:p>
        </p:txBody>
      </p:sp>
      <p:sp>
        <p:nvSpPr>
          <p:cNvPr id="8" name="TextBox 7"/>
          <p:cNvSpPr txBox="1"/>
          <p:nvPr/>
        </p:nvSpPr>
        <p:spPr>
          <a:xfrm>
            <a:off x="4716016" y="1916832"/>
            <a:ext cx="2855973" cy="3416320"/>
          </a:xfrm>
          <a:prstGeom prst="rect">
            <a:avLst/>
          </a:prstGeom>
          <a:noFill/>
        </p:spPr>
        <p:txBody>
          <a:bodyPr wrap="square" rtlCol="0">
            <a:spAutoFit/>
          </a:bodyPr>
          <a:lstStyle/>
          <a:p>
            <a:r>
              <a:rPr lang="zh-CN" altLang="en-US" dirty="0" smtClean="0">
                <a:latin typeface="楷体" panose="02010609060101010101" pitchFamily="49" charset="-122"/>
                <a:ea typeface="楷体" panose="02010609060101010101" pitchFamily="49" charset="-122"/>
              </a:rPr>
              <a:t>　　杨万里（</a:t>
            </a:r>
            <a:r>
              <a:rPr lang="en-US" altLang="zh-CN" dirty="0" smtClean="0">
                <a:latin typeface="楷体" panose="02010609060101010101" pitchFamily="49" charset="-122"/>
                <a:ea typeface="楷体" panose="02010609060101010101" pitchFamily="49" charset="-122"/>
              </a:rPr>
              <a:t>1127—1206</a:t>
            </a:r>
            <a:r>
              <a:rPr lang="zh-CN" altLang="en-US" dirty="0" smtClean="0">
                <a:latin typeface="楷体" panose="02010609060101010101" pitchFamily="49" charset="-122"/>
                <a:ea typeface="楷体" panose="02010609060101010101" pitchFamily="49" charset="-122"/>
              </a:rPr>
              <a:t>），字廷秀，号诚斋。汉族江右民系，吉州吉水（今江西省吉水县黄桥镇湴塘村）人。南宋大臣，著名文学家、爱国诗人，与陆游、尤袤、范成大并称“南宋四大家”（又作“中兴四大诗人”）。因宋光宗曾为其亲书“诚斋”二字，故学者称其为“诚斋先生”。</a:t>
            </a:r>
            <a:endParaRPr lang="zh-CN" altLang="en-US" dirty="0"/>
          </a:p>
        </p:txBody>
      </p:sp>
      <p:pic>
        <p:nvPicPr>
          <p:cNvPr id="1027" name="Picture 3"/>
          <p:cNvPicPr>
            <a:picLocks noChangeAspect="1" noChangeArrowheads="1"/>
          </p:cNvPicPr>
          <p:nvPr/>
        </p:nvPicPr>
        <p:blipFill>
          <a:blip r:embed="rId7" cstate="print"/>
          <a:srcRect/>
          <a:stretch>
            <a:fillRect/>
          </a:stretch>
        </p:blipFill>
        <p:spPr bwMode="auto">
          <a:xfrm>
            <a:off x="683568" y="2132856"/>
            <a:ext cx="1800000" cy="251865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additive="base">
                                        <p:cTn id="7" dur="500" fill="hold"/>
                                        <p:tgtEl>
                                          <p:spTgt spid="1027"/>
                                        </p:tgtEl>
                                        <p:attrNameLst>
                                          <p:attrName>ppt_x</p:attrName>
                                        </p:attrNameLst>
                                      </p:cBhvr>
                                      <p:tavLst>
                                        <p:tav tm="0">
                                          <p:val>
                                            <p:strVal val="#ppt_x"/>
                                          </p:val>
                                        </p:tav>
                                        <p:tav tm="100000">
                                          <p:val>
                                            <p:strVal val="#ppt_x"/>
                                          </p:val>
                                        </p:tav>
                                      </p:tavLst>
                                    </p:anim>
                                    <p:anim calcmode="lin" valueType="num">
                                      <p:cBhvr additive="base">
                                        <p:cTn id="8" dur="500" fill="hold"/>
                                        <p:tgtEl>
                                          <p:spTgt spid="1027"/>
                                        </p:tgtEl>
                                        <p:attrNameLst>
                                          <p:attrName>ppt_y</p:attrName>
                                        </p:attrNameLst>
                                      </p:cBhvr>
                                      <p:tavLst>
                                        <p:tav tm="0">
                                          <p:val>
                                            <p:strVal val="1+#ppt_h/2"/>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par>
                                <p:cTn id="14" presetID="53" presetClass="entr" presetSubtype="16" fill="hold" nodeType="withEffect">
                                  <p:stCondLst>
                                    <p:cond delay="0"/>
                                  </p:stCondLst>
                                  <p:childTnLst>
                                    <p:set>
                                      <p:cBhvr>
                                        <p:cTn id="15" dur="1" fill="hold">
                                          <p:stCondLst>
                                            <p:cond delay="0"/>
                                          </p:stCondLst>
                                        </p:cTn>
                                        <p:tgtEl>
                                          <p:spTgt spid="17413"/>
                                        </p:tgtEl>
                                        <p:attrNameLst>
                                          <p:attrName>style.visibility</p:attrName>
                                        </p:attrNameLst>
                                      </p:cBhvr>
                                      <p:to>
                                        <p:strVal val="visible"/>
                                      </p:to>
                                    </p:set>
                                    <p:anim calcmode="lin" valueType="num">
                                      <p:cBhvr>
                                        <p:cTn id="16" dur="500" fill="hold"/>
                                        <p:tgtEl>
                                          <p:spTgt spid="17413"/>
                                        </p:tgtEl>
                                        <p:attrNameLst>
                                          <p:attrName>ppt_w</p:attrName>
                                        </p:attrNameLst>
                                      </p:cBhvr>
                                      <p:tavLst>
                                        <p:tav tm="0">
                                          <p:val>
                                            <p:fltVal val="0"/>
                                          </p:val>
                                        </p:tav>
                                        <p:tav tm="100000">
                                          <p:val>
                                            <p:strVal val="#ppt_w"/>
                                          </p:val>
                                        </p:tav>
                                      </p:tavLst>
                                    </p:anim>
                                    <p:anim calcmode="lin" valueType="num">
                                      <p:cBhvr>
                                        <p:cTn id="17" dur="500" fill="hold"/>
                                        <p:tgtEl>
                                          <p:spTgt spid="17413"/>
                                        </p:tgtEl>
                                        <p:attrNameLst>
                                          <p:attrName>ppt_h</p:attrName>
                                        </p:attrNameLst>
                                      </p:cBhvr>
                                      <p:tavLst>
                                        <p:tav tm="0">
                                          <p:val>
                                            <p:fltVal val="0"/>
                                          </p:val>
                                        </p:tav>
                                        <p:tav tm="100000">
                                          <p:val>
                                            <p:strVal val="#ppt_h"/>
                                          </p:val>
                                        </p:tav>
                                      </p:tavLst>
                                    </p:anim>
                                    <p:animEffect transition="in" filter="fade">
                                      <p:cBhvr>
                                        <p:cTn id="18" dur="500"/>
                                        <p:tgtEl>
                                          <p:spTgt spid="17413"/>
                                        </p:tgtEl>
                                      </p:cBhvr>
                                    </p:animEffect>
                                  </p:childTnLst>
                                </p:cTn>
                              </p:par>
                              <p:par>
                                <p:cTn id="19" presetID="53" presetClass="entr" presetSubtype="16" fill="hold" nodeType="withEffect">
                                  <p:stCondLst>
                                    <p:cond delay="0"/>
                                  </p:stCondLst>
                                  <p:childTnLst>
                                    <p:set>
                                      <p:cBhvr>
                                        <p:cTn id="20" dur="1" fill="hold">
                                          <p:stCondLst>
                                            <p:cond delay="0"/>
                                          </p:stCondLst>
                                        </p:cTn>
                                        <p:tgtEl>
                                          <p:spTgt spid="17415"/>
                                        </p:tgtEl>
                                        <p:attrNameLst>
                                          <p:attrName>style.visibility</p:attrName>
                                        </p:attrNameLst>
                                      </p:cBhvr>
                                      <p:to>
                                        <p:strVal val="visible"/>
                                      </p:to>
                                    </p:set>
                                    <p:anim calcmode="lin" valueType="num">
                                      <p:cBhvr>
                                        <p:cTn id="21" dur="500" fill="hold"/>
                                        <p:tgtEl>
                                          <p:spTgt spid="17415"/>
                                        </p:tgtEl>
                                        <p:attrNameLst>
                                          <p:attrName>ppt_w</p:attrName>
                                        </p:attrNameLst>
                                      </p:cBhvr>
                                      <p:tavLst>
                                        <p:tav tm="0">
                                          <p:val>
                                            <p:fltVal val="0"/>
                                          </p:val>
                                        </p:tav>
                                        <p:tav tm="100000">
                                          <p:val>
                                            <p:strVal val="#ppt_w"/>
                                          </p:val>
                                        </p:tav>
                                      </p:tavLst>
                                    </p:anim>
                                    <p:anim calcmode="lin" valueType="num">
                                      <p:cBhvr>
                                        <p:cTn id="22" dur="500" fill="hold"/>
                                        <p:tgtEl>
                                          <p:spTgt spid="17415"/>
                                        </p:tgtEl>
                                        <p:attrNameLst>
                                          <p:attrName>ppt_h</p:attrName>
                                        </p:attrNameLst>
                                      </p:cBhvr>
                                      <p:tavLst>
                                        <p:tav tm="0">
                                          <p:val>
                                            <p:fltVal val="0"/>
                                          </p:val>
                                        </p:tav>
                                        <p:tav tm="100000">
                                          <p:val>
                                            <p:strVal val="#ppt_h"/>
                                          </p:val>
                                        </p:tav>
                                      </p:tavLst>
                                    </p:anim>
                                    <p:animEffect transition="in" filter="fade">
                                      <p:cBhvr>
                                        <p:cTn id="23" dur="500"/>
                                        <p:tgtEl>
                                          <p:spTgt spid="174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txBox="1">
            <a:spLocks noChangeArrowheads="1"/>
          </p:cNvSpPr>
          <p:nvPr/>
        </p:nvSpPr>
        <p:spPr bwMode="auto">
          <a:xfrm>
            <a:off x="1043878" y="128037"/>
            <a:ext cx="3755747"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板书设计</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4" name="下箭头 3"/>
          <p:cNvSpPr/>
          <p:nvPr/>
        </p:nvSpPr>
        <p:spPr>
          <a:xfrm rot="16200000">
            <a:off x="6691160" y="2461968"/>
            <a:ext cx="308198" cy="5140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下箭头 11"/>
          <p:cNvSpPr/>
          <p:nvPr/>
        </p:nvSpPr>
        <p:spPr>
          <a:xfrm rot="5400000">
            <a:off x="1797892" y="1810621"/>
            <a:ext cx="308198" cy="66463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611560" y="1052736"/>
            <a:ext cx="1482081" cy="954107"/>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黄鹂</a:t>
            </a:r>
            <a:endParaRPr lang="en-US" altLang="zh-CN" sz="2800" b="1" dirty="0" smtClean="0">
              <a:latin typeface="楷体" panose="02010609060101010101" pitchFamily="49" charset="-122"/>
              <a:ea typeface="楷体" panose="02010609060101010101" pitchFamily="49" charset="-122"/>
            </a:endParaRPr>
          </a:p>
          <a:p>
            <a:r>
              <a:rPr lang="zh-CN" altLang="en-US" sz="2800" b="1" dirty="0" smtClean="0">
                <a:latin typeface="楷体" panose="02010609060101010101" pitchFamily="49" charset="-122"/>
                <a:ea typeface="楷体" panose="02010609060101010101" pitchFamily="49" charset="-122"/>
              </a:rPr>
              <a:t>鸣翠柳</a:t>
            </a:r>
            <a:endParaRPr lang="zh-CN" altLang="en-US" sz="2800" b="1" dirty="0">
              <a:latin typeface="楷体" panose="02010609060101010101" pitchFamily="49" charset="-122"/>
              <a:ea typeface="楷体" panose="02010609060101010101" pitchFamily="49" charset="-122"/>
            </a:endParaRPr>
          </a:p>
        </p:txBody>
      </p:sp>
      <p:sp>
        <p:nvSpPr>
          <p:cNvPr id="14" name="下箭头 13"/>
          <p:cNvSpPr/>
          <p:nvPr/>
        </p:nvSpPr>
        <p:spPr>
          <a:xfrm rot="5400000">
            <a:off x="1653876" y="4762948"/>
            <a:ext cx="308198" cy="66463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611560" y="4005064"/>
            <a:ext cx="1584176" cy="954107"/>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白鹭</a:t>
            </a:r>
            <a:endParaRPr lang="en-US" altLang="zh-CN" sz="2800" b="1" dirty="0" smtClean="0">
              <a:latin typeface="楷体" panose="02010609060101010101" pitchFamily="49" charset="-122"/>
              <a:ea typeface="楷体" panose="02010609060101010101" pitchFamily="49" charset="-122"/>
            </a:endParaRPr>
          </a:p>
          <a:p>
            <a:r>
              <a:rPr lang="zh-CN" altLang="en-US" sz="2800" b="1" dirty="0" smtClean="0">
                <a:latin typeface="楷体" panose="02010609060101010101" pitchFamily="49" charset="-122"/>
                <a:ea typeface="楷体" panose="02010609060101010101" pitchFamily="49" charset="-122"/>
              </a:rPr>
              <a:t>上青天</a:t>
            </a:r>
            <a:endParaRPr lang="zh-CN" altLang="en-US" sz="2800" b="1" dirty="0">
              <a:latin typeface="楷体" panose="02010609060101010101" pitchFamily="49" charset="-122"/>
              <a:ea typeface="楷体" panose="02010609060101010101" pitchFamily="49" charset="-122"/>
            </a:endParaRPr>
          </a:p>
        </p:txBody>
      </p:sp>
      <p:sp>
        <p:nvSpPr>
          <p:cNvPr id="16" name="TextBox 15"/>
          <p:cNvSpPr txBox="1"/>
          <p:nvPr/>
        </p:nvSpPr>
        <p:spPr>
          <a:xfrm>
            <a:off x="6372200" y="1412776"/>
            <a:ext cx="1296144" cy="954107"/>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窗含   千秋雪</a:t>
            </a:r>
            <a:endParaRPr lang="zh-CN" altLang="en-US" sz="2800" b="1" dirty="0">
              <a:latin typeface="楷体" panose="02010609060101010101" pitchFamily="49" charset="-122"/>
              <a:ea typeface="楷体" panose="02010609060101010101" pitchFamily="49" charset="-122"/>
            </a:endParaRPr>
          </a:p>
        </p:txBody>
      </p:sp>
      <p:sp>
        <p:nvSpPr>
          <p:cNvPr id="17" name="下箭头 16"/>
          <p:cNvSpPr/>
          <p:nvPr/>
        </p:nvSpPr>
        <p:spPr>
          <a:xfrm rot="16200000">
            <a:off x="6835176" y="4622208"/>
            <a:ext cx="308198" cy="5140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6444208" y="3789040"/>
            <a:ext cx="1872208" cy="954107"/>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门泊  </a:t>
            </a:r>
            <a:endParaRPr lang="en-US" altLang="zh-CN" sz="2800" b="1" dirty="0" smtClean="0">
              <a:latin typeface="楷体" panose="02010609060101010101" pitchFamily="49" charset="-122"/>
              <a:ea typeface="楷体" panose="02010609060101010101" pitchFamily="49" charset="-122"/>
            </a:endParaRPr>
          </a:p>
          <a:p>
            <a:r>
              <a:rPr lang="zh-CN" altLang="en-US" sz="2800" b="1" dirty="0" smtClean="0">
                <a:latin typeface="楷体" panose="02010609060101010101" pitchFamily="49" charset="-122"/>
                <a:ea typeface="楷体" panose="02010609060101010101" pitchFamily="49" charset="-122"/>
              </a:rPr>
              <a:t>万里船</a:t>
            </a:r>
            <a:endParaRPr lang="zh-CN" altLang="en-US" sz="2800" b="1" dirty="0">
              <a:latin typeface="楷体" panose="02010609060101010101" pitchFamily="49" charset="-122"/>
              <a:ea typeface="楷体" panose="02010609060101010101" pitchFamily="49" charset="-122"/>
            </a:endParaRPr>
          </a:p>
        </p:txBody>
      </p:sp>
      <p:pic>
        <p:nvPicPr>
          <p:cNvPr id="6146" name="Picture 2"/>
          <p:cNvPicPr>
            <a:picLocks noChangeAspect="1" noChangeArrowheads="1"/>
          </p:cNvPicPr>
          <p:nvPr/>
        </p:nvPicPr>
        <p:blipFill>
          <a:blip r:embed="rId1" cstate="print"/>
          <a:srcRect/>
          <a:stretch>
            <a:fillRect/>
          </a:stretch>
        </p:blipFill>
        <p:spPr bwMode="auto">
          <a:xfrm>
            <a:off x="2483768" y="2132856"/>
            <a:ext cx="3600000" cy="2753943"/>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fill="hold"/>
                                        <p:tgtEl>
                                          <p:spTgt spid="6146"/>
                                        </p:tgtEl>
                                        <p:attrNameLst>
                                          <p:attrName>ppt_x</p:attrName>
                                        </p:attrNameLst>
                                      </p:cBhvr>
                                      <p:tavLst>
                                        <p:tav tm="0">
                                          <p:val>
                                            <p:strVal val="#ppt_x"/>
                                          </p:val>
                                        </p:tav>
                                        <p:tav tm="100000">
                                          <p:val>
                                            <p:strVal val="#ppt_x"/>
                                          </p:val>
                                        </p:tav>
                                      </p:tavLst>
                                    </p:anim>
                                    <p:anim calcmode="lin" valueType="num">
                                      <p:cBhvr additive="base">
                                        <p:cTn id="8"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500"/>
                                        <p:tgtEl>
                                          <p:spTgt spid="4"/>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animBg="1"/>
      <p:bldP spid="13" grpId="0"/>
      <p:bldP spid="14" grpId="0" animBg="1"/>
      <p:bldP spid="15" grpId="0"/>
      <p:bldP spid="16" grpId="0"/>
      <p:bldP spid="17" grpId="0" animBg="1"/>
      <p:bldP spid="1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txBox="1">
            <a:spLocks noChangeArrowheads="1"/>
          </p:cNvSpPr>
          <p:nvPr/>
        </p:nvSpPr>
        <p:spPr bwMode="auto">
          <a:xfrm>
            <a:off x="1043878" y="128037"/>
            <a:ext cx="3755747"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拓展延伸</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3" name="TextBox 2"/>
          <p:cNvSpPr txBox="1"/>
          <p:nvPr/>
        </p:nvSpPr>
        <p:spPr>
          <a:xfrm>
            <a:off x="533505" y="1560005"/>
            <a:ext cx="8227097" cy="2585323"/>
          </a:xfrm>
          <a:prstGeom prst="rect">
            <a:avLst/>
          </a:prstGeom>
          <a:solidFill>
            <a:schemeClr val="accent5">
              <a:lumMod val="40000"/>
              <a:lumOff val="60000"/>
            </a:schemeClr>
          </a:solidFill>
        </p:spPr>
        <p:txBody>
          <a:bodyPr wrap="square" rtlCol="0">
            <a:spAutoFit/>
          </a:bodyPr>
          <a:lstStyle/>
          <a:p>
            <a:pPr algn="ctr">
              <a:lnSpc>
                <a:spcPct val="150000"/>
              </a:lnSpc>
            </a:pPr>
            <a:r>
              <a:rPr lang="zh-CN" altLang="en-US" sz="3600" dirty="0"/>
              <a:t> </a:t>
            </a:r>
            <a:r>
              <a:rPr lang="zh-CN" altLang="en-US" sz="3600" b="1" dirty="0" smtClean="0">
                <a:solidFill>
                  <a:srgbClr val="C00000"/>
                </a:solidFill>
                <a:latin typeface="楷体" panose="02010609060101010101" pitchFamily="49" charset="-122"/>
                <a:ea typeface="楷体" panose="02010609060101010101" pitchFamily="49" charset="-122"/>
              </a:rPr>
              <a:t>描绘荷花的词语</a:t>
            </a:r>
            <a:endParaRPr lang="en-US" altLang="zh-CN" sz="3600" b="1" dirty="0" smtClean="0">
              <a:solidFill>
                <a:srgbClr val="C00000"/>
              </a:solidFill>
              <a:latin typeface="楷体" panose="02010609060101010101" pitchFamily="49" charset="-122"/>
              <a:ea typeface="楷体" panose="02010609060101010101" pitchFamily="49" charset="-122"/>
            </a:endParaRPr>
          </a:p>
          <a:p>
            <a:pPr>
              <a:lnSpc>
                <a:spcPct val="150000"/>
              </a:lnSpc>
            </a:pPr>
            <a:r>
              <a:rPr lang="zh-CN" altLang="en-US" sz="3600" dirty="0" smtClean="0">
                <a:latin typeface="楷体" panose="02010609060101010101" pitchFamily="49" charset="-122"/>
                <a:ea typeface="楷体" panose="02010609060101010101" pitchFamily="49" charset="-122"/>
              </a:rPr>
              <a:t>亭亭玉立 清香袭人 风姿绰约 </a:t>
            </a:r>
            <a:endParaRPr lang="en-US" altLang="zh-CN" sz="3600" dirty="0" smtClean="0">
              <a:latin typeface="楷体" panose="02010609060101010101" pitchFamily="49" charset="-122"/>
              <a:ea typeface="楷体" panose="02010609060101010101" pitchFamily="49" charset="-122"/>
            </a:endParaRPr>
          </a:p>
          <a:p>
            <a:pPr>
              <a:lnSpc>
                <a:spcPct val="150000"/>
              </a:lnSpc>
            </a:pPr>
            <a:r>
              <a:rPr lang="zh-CN" altLang="en-US" sz="3600" dirty="0" smtClean="0">
                <a:latin typeface="楷体" panose="02010609060101010101" pitchFamily="49" charset="-122"/>
                <a:ea typeface="楷体" panose="02010609060101010101" pitchFamily="49" charset="-122"/>
              </a:rPr>
              <a:t>玉洁冰清 碧盘滚珠 皎洁无瑕</a:t>
            </a:r>
            <a:endParaRPr lang="zh-CN" altLang="en-US" sz="3200"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1" cstate="print"/>
          <a:srcRect r="72971"/>
          <a:stretch>
            <a:fillRect/>
          </a:stretch>
        </p:blipFill>
        <p:spPr bwMode="auto">
          <a:xfrm>
            <a:off x="5326952" y="6040721"/>
            <a:ext cx="1624013" cy="1543050"/>
          </a:xfrm>
          <a:prstGeom prst="rect">
            <a:avLst/>
          </a:prstGeom>
          <a:noFill/>
          <a:ln w="9525">
            <a:noFill/>
            <a:miter lim="800000"/>
            <a:headEnd/>
            <a:tailEnd/>
          </a:ln>
        </p:spPr>
      </p:pic>
      <p:pic>
        <p:nvPicPr>
          <p:cNvPr id="5" name="图片 12"/>
          <p:cNvPicPr>
            <a:picLocks noChangeAspect="1"/>
          </p:cNvPicPr>
          <p:nvPr/>
        </p:nvPicPr>
        <p:blipFill>
          <a:blip r:embed="rId2" cstate="print"/>
          <a:srcRect r="72971"/>
          <a:stretch>
            <a:fillRect/>
          </a:stretch>
        </p:blipFill>
        <p:spPr bwMode="auto">
          <a:xfrm>
            <a:off x="1407415" y="6257925"/>
            <a:ext cx="1265237" cy="1200150"/>
          </a:xfrm>
          <a:prstGeom prst="rect">
            <a:avLst/>
          </a:prstGeom>
          <a:noFill/>
          <a:ln w="9525">
            <a:noFill/>
            <a:miter lim="800000"/>
            <a:headEnd/>
            <a:tailEnd/>
          </a:ln>
        </p:spPr>
      </p:pic>
      <p:pic>
        <p:nvPicPr>
          <p:cNvPr id="6" name="图片 4"/>
          <p:cNvPicPr>
            <a:picLocks noChangeAspect="1"/>
          </p:cNvPicPr>
          <p:nvPr/>
        </p:nvPicPr>
        <p:blipFill>
          <a:blip r:embed="rId3" cstate="print"/>
          <a:srcRect/>
          <a:stretch>
            <a:fillRect/>
          </a:stretch>
        </p:blipFill>
        <p:spPr bwMode="auto">
          <a:xfrm>
            <a:off x="34237" y="5304121"/>
            <a:ext cx="998537" cy="1508125"/>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867665" y="6386513"/>
            <a:ext cx="539750" cy="460375"/>
          </a:xfrm>
          <a:prstGeom prst="rect">
            <a:avLst/>
          </a:prstGeom>
          <a:noFill/>
          <a:ln w="9525">
            <a:noFill/>
            <a:miter lim="800000"/>
            <a:headEnd/>
            <a:tailEnd/>
          </a:ln>
        </p:spPr>
      </p:pic>
      <p:pic>
        <p:nvPicPr>
          <p:cNvPr id="8" name="图片 5"/>
          <p:cNvPicPr>
            <a:picLocks noChangeAspect="1"/>
          </p:cNvPicPr>
          <p:nvPr/>
        </p:nvPicPr>
        <p:blipFill>
          <a:blip r:embed="rId5" cstate="print"/>
          <a:srcRect/>
          <a:stretch>
            <a:fillRect/>
          </a:stretch>
        </p:blipFill>
        <p:spPr bwMode="auto">
          <a:xfrm>
            <a:off x="7990777" y="5292127"/>
            <a:ext cx="1112838" cy="1609725"/>
          </a:xfrm>
          <a:prstGeom prst="rect">
            <a:avLst/>
          </a:prstGeom>
          <a:noFill/>
          <a:ln w="9525">
            <a:noFill/>
            <a:miter lim="800000"/>
            <a:headEnd/>
            <a:tailEnd/>
          </a:ln>
        </p:spPr>
      </p:pic>
      <p:pic>
        <p:nvPicPr>
          <p:cNvPr id="9" name="图片 8"/>
          <p:cNvPicPr>
            <a:picLocks noChangeAspect="1"/>
          </p:cNvPicPr>
          <p:nvPr/>
        </p:nvPicPr>
        <p:blipFill>
          <a:blip r:embed="rId6" cstate="print"/>
          <a:srcRect/>
          <a:stretch>
            <a:fillRect/>
          </a:stretch>
        </p:blipFill>
        <p:spPr bwMode="auto">
          <a:xfrm>
            <a:off x="6865240" y="6404240"/>
            <a:ext cx="720725" cy="477838"/>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txBox="1">
            <a:spLocks noChangeArrowheads="1"/>
          </p:cNvSpPr>
          <p:nvPr/>
        </p:nvSpPr>
        <p:spPr bwMode="auto">
          <a:xfrm>
            <a:off x="1043878" y="128037"/>
            <a:ext cx="3755747"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拓展延伸</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3" name="TextBox 2"/>
          <p:cNvSpPr txBox="1"/>
          <p:nvPr/>
        </p:nvSpPr>
        <p:spPr>
          <a:xfrm>
            <a:off x="683568" y="1123831"/>
            <a:ext cx="7978906" cy="707886"/>
          </a:xfrm>
          <a:prstGeom prst="rect">
            <a:avLst/>
          </a:prstGeom>
          <a:solidFill>
            <a:schemeClr val="accent5">
              <a:lumMod val="40000"/>
              <a:lumOff val="60000"/>
            </a:schemeClr>
          </a:solidFill>
        </p:spPr>
        <p:txBody>
          <a:bodyPr wrap="square" rtlCol="0">
            <a:spAutoFit/>
          </a:bodyPr>
          <a:lstStyle/>
          <a:p>
            <a:pPr algn="ctr"/>
            <a:r>
              <a:rPr lang="zh-CN" altLang="en-US" sz="4000" b="1" dirty="0" smtClean="0">
                <a:solidFill>
                  <a:srgbClr val="FF0000"/>
                </a:solidFill>
                <a:latin typeface="楷体" panose="02010609060101010101" pitchFamily="49" charset="-122"/>
                <a:ea typeface="楷体" panose="02010609060101010101" pitchFamily="49" charset="-122"/>
              </a:rPr>
              <a:t>描绘荷花的诗句</a:t>
            </a:r>
            <a:endParaRPr lang="en-US" altLang="zh-CN" sz="4000" b="1" dirty="0" smtClean="0">
              <a:solidFill>
                <a:srgbClr val="FF0000"/>
              </a:solidFill>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1" cstate="print"/>
          <a:srcRect r="72971"/>
          <a:stretch>
            <a:fillRect/>
          </a:stretch>
        </p:blipFill>
        <p:spPr bwMode="auto">
          <a:xfrm>
            <a:off x="5326952" y="6069733"/>
            <a:ext cx="1624013" cy="1543050"/>
          </a:xfrm>
          <a:prstGeom prst="rect">
            <a:avLst/>
          </a:prstGeom>
          <a:noFill/>
          <a:ln w="9525">
            <a:noFill/>
            <a:miter lim="800000"/>
            <a:headEnd/>
            <a:tailEnd/>
          </a:ln>
        </p:spPr>
      </p:pic>
      <p:pic>
        <p:nvPicPr>
          <p:cNvPr id="5" name="图片 12"/>
          <p:cNvPicPr>
            <a:picLocks noChangeAspect="1"/>
          </p:cNvPicPr>
          <p:nvPr/>
        </p:nvPicPr>
        <p:blipFill>
          <a:blip r:embed="rId2" cstate="print"/>
          <a:srcRect r="72971"/>
          <a:stretch>
            <a:fillRect/>
          </a:stretch>
        </p:blipFill>
        <p:spPr bwMode="auto">
          <a:xfrm>
            <a:off x="1734912" y="6206950"/>
            <a:ext cx="1265237" cy="1200150"/>
          </a:xfrm>
          <a:prstGeom prst="rect">
            <a:avLst/>
          </a:prstGeom>
          <a:noFill/>
          <a:ln w="9525">
            <a:noFill/>
            <a:miter lim="800000"/>
            <a:headEnd/>
            <a:tailEnd/>
          </a:ln>
        </p:spPr>
      </p:pic>
      <p:pic>
        <p:nvPicPr>
          <p:cNvPr id="6" name="图片 4"/>
          <p:cNvPicPr>
            <a:picLocks noChangeAspect="1"/>
          </p:cNvPicPr>
          <p:nvPr/>
        </p:nvPicPr>
        <p:blipFill>
          <a:blip r:embed="rId3" cstate="print"/>
          <a:srcRect/>
          <a:stretch>
            <a:fillRect/>
          </a:stretch>
        </p:blipFill>
        <p:spPr bwMode="auto">
          <a:xfrm>
            <a:off x="310903" y="5264530"/>
            <a:ext cx="998537" cy="1508125"/>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1137540" y="6346650"/>
            <a:ext cx="539750" cy="460375"/>
          </a:xfrm>
          <a:prstGeom prst="rect">
            <a:avLst/>
          </a:prstGeom>
          <a:noFill/>
          <a:ln w="9525">
            <a:noFill/>
            <a:miter lim="800000"/>
            <a:headEnd/>
            <a:tailEnd/>
          </a:ln>
        </p:spPr>
      </p:pic>
      <p:pic>
        <p:nvPicPr>
          <p:cNvPr id="8" name="图片 5"/>
          <p:cNvPicPr>
            <a:picLocks noChangeAspect="1"/>
          </p:cNvPicPr>
          <p:nvPr/>
        </p:nvPicPr>
        <p:blipFill>
          <a:blip r:embed="rId5" cstate="print"/>
          <a:srcRect/>
          <a:stretch>
            <a:fillRect/>
          </a:stretch>
        </p:blipFill>
        <p:spPr bwMode="auto">
          <a:xfrm>
            <a:off x="7990777" y="5292127"/>
            <a:ext cx="1112838" cy="1609725"/>
          </a:xfrm>
          <a:prstGeom prst="rect">
            <a:avLst/>
          </a:prstGeom>
          <a:noFill/>
          <a:ln w="9525">
            <a:noFill/>
            <a:miter lim="800000"/>
            <a:headEnd/>
            <a:tailEnd/>
          </a:ln>
        </p:spPr>
      </p:pic>
      <p:pic>
        <p:nvPicPr>
          <p:cNvPr id="9" name="图片 8"/>
          <p:cNvPicPr>
            <a:picLocks noChangeAspect="1"/>
          </p:cNvPicPr>
          <p:nvPr/>
        </p:nvPicPr>
        <p:blipFill>
          <a:blip r:embed="rId6" cstate="print"/>
          <a:srcRect/>
          <a:stretch>
            <a:fillRect/>
          </a:stretch>
        </p:blipFill>
        <p:spPr bwMode="auto">
          <a:xfrm>
            <a:off x="6865240" y="6404240"/>
            <a:ext cx="720725" cy="477838"/>
          </a:xfrm>
          <a:prstGeom prst="rect">
            <a:avLst/>
          </a:prstGeom>
          <a:noFill/>
          <a:ln w="9525">
            <a:noFill/>
            <a:miter lim="800000"/>
            <a:headEnd/>
            <a:tailEnd/>
          </a:ln>
        </p:spPr>
      </p:pic>
      <p:sp>
        <p:nvSpPr>
          <p:cNvPr id="12" name="矩形 11"/>
          <p:cNvSpPr/>
          <p:nvPr/>
        </p:nvSpPr>
        <p:spPr>
          <a:xfrm>
            <a:off x="1407415" y="2319620"/>
            <a:ext cx="6706155" cy="369332"/>
          </a:xfrm>
          <a:prstGeom prst="rect">
            <a:avLst/>
          </a:prstGeom>
        </p:spPr>
        <p:txBody>
          <a:bodyPr wrap="square">
            <a:spAutoFit/>
          </a:bodyPr>
          <a:lstStyle/>
          <a:p>
            <a:r>
              <a:rPr lang="zh-CN" altLang="en-US" dirty="0" smtClean="0">
                <a:solidFill>
                  <a:srgbClr val="333333"/>
                </a:solidFill>
                <a:latin typeface="楷体" panose="02010609060101010101" pitchFamily="49" charset="-122"/>
                <a:ea typeface="楷体" panose="02010609060101010101" pitchFamily="49" charset="-122"/>
              </a:rPr>
              <a:t>小荷才露尖尖角，早有蜻蜓立上头。</a:t>
            </a:r>
            <a:r>
              <a:rPr lang="zh-CN" altLang="en-US" dirty="0">
                <a:solidFill>
                  <a:srgbClr val="666666"/>
                </a:solidFill>
                <a:latin typeface="楷体" panose="02010609060101010101" pitchFamily="49" charset="-122"/>
                <a:ea typeface="楷体" panose="02010609060101010101" pitchFamily="49" charset="-122"/>
              </a:rPr>
              <a:t> </a:t>
            </a:r>
            <a:r>
              <a:rPr lang="en-US" altLang="zh-CN" dirty="0">
                <a:solidFill>
                  <a:srgbClr val="666666"/>
                </a:solidFill>
                <a:latin typeface="楷体" panose="02010609060101010101" pitchFamily="49" charset="-122"/>
                <a:ea typeface="楷体" panose="02010609060101010101" pitchFamily="49" charset="-122"/>
              </a:rPr>
              <a:t>—— </a:t>
            </a:r>
            <a:r>
              <a:rPr lang="zh-CN" altLang="en-US" dirty="0" smtClean="0">
                <a:solidFill>
                  <a:srgbClr val="333333"/>
                </a:solidFill>
                <a:latin typeface="楷体" panose="02010609060101010101" pitchFamily="49" charset="-122"/>
                <a:ea typeface="楷体" panose="02010609060101010101" pitchFamily="49" charset="-122"/>
                <a:hlinkClick r:id="rId7"/>
              </a:rPr>
              <a:t>杨万里</a:t>
            </a:r>
            <a:r>
              <a:rPr lang="en-US" altLang="zh-CN" dirty="0" smtClean="0">
                <a:solidFill>
                  <a:srgbClr val="333333"/>
                </a:solidFill>
                <a:latin typeface="楷体" panose="02010609060101010101" pitchFamily="49" charset="-122"/>
                <a:ea typeface="楷体" panose="02010609060101010101" pitchFamily="49" charset="-122"/>
                <a:hlinkClick r:id="rId7"/>
              </a:rPr>
              <a:t>《</a:t>
            </a:r>
            <a:r>
              <a:rPr lang="zh-CN" altLang="en-US" dirty="0" smtClean="0">
                <a:solidFill>
                  <a:srgbClr val="333333"/>
                </a:solidFill>
                <a:latin typeface="楷体" panose="02010609060101010101" pitchFamily="49" charset="-122"/>
                <a:ea typeface="楷体" panose="02010609060101010101" pitchFamily="49" charset="-122"/>
                <a:hlinkClick r:id="rId7"/>
              </a:rPr>
              <a:t>小池 </a:t>
            </a:r>
            <a:r>
              <a:rPr lang="en-US" altLang="zh-CN" dirty="0">
                <a:solidFill>
                  <a:srgbClr val="333333"/>
                </a:solidFill>
                <a:latin typeface="楷体" panose="02010609060101010101" pitchFamily="49" charset="-122"/>
                <a:ea typeface="楷体" panose="02010609060101010101" pitchFamily="49" charset="-122"/>
                <a:hlinkClick r:id="rId7"/>
              </a:rPr>
              <a:t>》</a:t>
            </a:r>
            <a:endParaRPr lang="zh-CN" altLang="en-US" dirty="0">
              <a:latin typeface="楷体" panose="02010609060101010101" pitchFamily="49" charset="-122"/>
              <a:ea typeface="楷体" panose="02010609060101010101" pitchFamily="49" charset="-122"/>
            </a:endParaRPr>
          </a:p>
        </p:txBody>
      </p:sp>
      <p:sp>
        <p:nvSpPr>
          <p:cNvPr id="13" name="矩形 12"/>
          <p:cNvSpPr/>
          <p:nvPr/>
        </p:nvSpPr>
        <p:spPr>
          <a:xfrm>
            <a:off x="1407415" y="2957647"/>
            <a:ext cx="6521525" cy="369332"/>
          </a:xfrm>
          <a:prstGeom prst="rect">
            <a:avLst/>
          </a:prstGeom>
        </p:spPr>
        <p:txBody>
          <a:bodyPr wrap="square">
            <a:spAutoFit/>
          </a:bodyPr>
          <a:lstStyle/>
          <a:p>
            <a:r>
              <a:rPr lang="zh-CN" altLang="en-US" dirty="0" smtClean="0">
                <a:solidFill>
                  <a:srgbClr val="333333"/>
                </a:solidFill>
                <a:latin typeface="楷体" panose="02010609060101010101" pitchFamily="49" charset="-122"/>
                <a:ea typeface="楷体" panose="02010609060101010101" pitchFamily="49" charset="-122"/>
              </a:rPr>
              <a:t>荷叶罗裙一色裁，芙蓉向脸两边开。</a:t>
            </a:r>
            <a:r>
              <a:rPr lang="zh-CN" altLang="en-US" dirty="0">
                <a:solidFill>
                  <a:srgbClr val="666666"/>
                </a:solidFill>
                <a:latin typeface="楷体" panose="02010609060101010101" pitchFamily="49" charset="-122"/>
                <a:ea typeface="楷体" panose="02010609060101010101" pitchFamily="49" charset="-122"/>
              </a:rPr>
              <a:t> </a:t>
            </a:r>
            <a:r>
              <a:rPr lang="en-US" altLang="zh-CN" dirty="0">
                <a:solidFill>
                  <a:srgbClr val="666666"/>
                </a:solidFill>
                <a:latin typeface="楷体" panose="02010609060101010101" pitchFamily="49" charset="-122"/>
                <a:ea typeface="楷体" panose="02010609060101010101" pitchFamily="49" charset="-122"/>
              </a:rPr>
              <a:t>—— </a:t>
            </a:r>
            <a:r>
              <a:rPr lang="zh-CN" altLang="en-US" dirty="0" smtClean="0">
                <a:solidFill>
                  <a:srgbClr val="333333"/>
                </a:solidFill>
                <a:latin typeface="楷体" panose="02010609060101010101" pitchFamily="49" charset="-122"/>
                <a:ea typeface="楷体" panose="02010609060101010101" pitchFamily="49" charset="-122"/>
                <a:hlinkClick r:id="rId8"/>
              </a:rPr>
              <a:t>王昌龄</a:t>
            </a:r>
            <a:r>
              <a:rPr lang="en-US" altLang="zh-CN" dirty="0" smtClean="0">
                <a:solidFill>
                  <a:srgbClr val="333333"/>
                </a:solidFill>
                <a:latin typeface="楷体" panose="02010609060101010101" pitchFamily="49" charset="-122"/>
                <a:ea typeface="楷体" panose="02010609060101010101" pitchFamily="49" charset="-122"/>
                <a:hlinkClick r:id="rId8"/>
              </a:rPr>
              <a:t>《</a:t>
            </a:r>
            <a:r>
              <a:rPr lang="zh-CN" altLang="en-US" dirty="0" smtClean="0">
                <a:solidFill>
                  <a:srgbClr val="333333"/>
                </a:solidFill>
                <a:latin typeface="楷体" panose="02010609060101010101" pitchFamily="49" charset="-122"/>
                <a:ea typeface="楷体" panose="02010609060101010101" pitchFamily="49" charset="-122"/>
                <a:hlinkClick r:id="rId8"/>
              </a:rPr>
              <a:t>采莲曲</a:t>
            </a:r>
            <a:r>
              <a:rPr lang="en-US" altLang="zh-CN" dirty="0" smtClean="0">
                <a:solidFill>
                  <a:srgbClr val="333333"/>
                </a:solidFill>
                <a:latin typeface="楷体" panose="02010609060101010101" pitchFamily="49" charset="-122"/>
                <a:ea typeface="楷体" panose="02010609060101010101" pitchFamily="49" charset="-122"/>
                <a:hlinkClick r:id="rId8"/>
              </a:rPr>
              <a:t>》</a:t>
            </a:r>
            <a:endParaRPr lang="zh-CN" altLang="en-US" dirty="0">
              <a:latin typeface="楷体" panose="02010609060101010101" pitchFamily="49" charset="-122"/>
              <a:ea typeface="楷体" panose="02010609060101010101" pitchFamily="49" charset="-122"/>
            </a:endParaRPr>
          </a:p>
        </p:txBody>
      </p:sp>
      <p:sp>
        <p:nvSpPr>
          <p:cNvPr id="14" name="矩形 13"/>
          <p:cNvSpPr/>
          <p:nvPr/>
        </p:nvSpPr>
        <p:spPr>
          <a:xfrm>
            <a:off x="1407415" y="3592118"/>
            <a:ext cx="6583362" cy="369332"/>
          </a:xfrm>
          <a:prstGeom prst="rect">
            <a:avLst/>
          </a:prstGeom>
        </p:spPr>
        <p:txBody>
          <a:bodyPr wrap="square">
            <a:spAutoFit/>
          </a:bodyPr>
          <a:lstStyle/>
          <a:p>
            <a:r>
              <a:rPr lang="zh-CN" altLang="en-US" dirty="0" smtClean="0">
                <a:solidFill>
                  <a:srgbClr val="333333"/>
                </a:solidFill>
                <a:latin typeface="楷体" panose="02010609060101010101" pitchFamily="49" charset="-122"/>
                <a:ea typeface="楷体" panose="02010609060101010101" pitchFamily="49" charset="-122"/>
              </a:rPr>
              <a:t>荷风送香气，竹露滴清响。 </a:t>
            </a:r>
            <a:r>
              <a:rPr lang="zh-CN" altLang="en-US" dirty="0">
                <a:solidFill>
                  <a:srgbClr val="666666"/>
                </a:solidFill>
                <a:latin typeface="楷体" panose="02010609060101010101" pitchFamily="49" charset="-122"/>
                <a:ea typeface="楷体" panose="02010609060101010101" pitchFamily="49" charset="-122"/>
              </a:rPr>
              <a:t> </a:t>
            </a:r>
            <a:r>
              <a:rPr lang="en-US" altLang="zh-CN" dirty="0">
                <a:solidFill>
                  <a:srgbClr val="666666"/>
                </a:solidFill>
                <a:latin typeface="楷体" panose="02010609060101010101" pitchFamily="49" charset="-122"/>
                <a:ea typeface="楷体" panose="02010609060101010101" pitchFamily="49" charset="-122"/>
              </a:rPr>
              <a:t>—— </a:t>
            </a:r>
            <a:r>
              <a:rPr lang="zh-CN" altLang="en-US" dirty="0">
                <a:solidFill>
                  <a:schemeClr val="tx2">
                    <a:lumMod val="50000"/>
                  </a:schemeClr>
                </a:solidFill>
                <a:latin typeface="楷体" panose="02010609060101010101" pitchFamily="49" charset="-122"/>
                <a:ea typeface="楷体" panose="02010609060101010101" pitchFamily="49" charset="-122"/>
              </a:rPr>
              <a:t>孟浩然</a:t>
            </a:r>
            <a:r>
              <a:rPr lang="en-US" altLang="zh-CN" dirty="0">
                <a:solidFill>
                  <a:schemeClr val="tx2">
                    <a:lumMod val="50000"/>
                  </a:schemeClr>
                </a:solidFill>
                <a:latin typeface="楷体" panose="02010609060101010101" pitchFamily="49" charset="-122"/>
                <a:ea typeface="楷体" panose="02010609060101010101" pitchFamily="49" charset="-122"/>
              </a:rPr>
              <a:t>《</a:t>
            </a:r>
            <a:r>
              <a:rPr lang="zh-CN" altLang="en-US" dirty="0">
                <a:solidFill>
                  <a:schemeClr val="tx2">
                    <a:lumMod val="50000"/>
                  </a:schemeClr>
                </a:solidFill>
                <a:latin typeface="楷体" panose="02010609060101010101" pitchFamily="49" charset="-122"/>
                <a:ea typeface="楷体" panose="02010609060101010101" pitchFamily="49" charset="-122"/>
              </a:rPr>
              <a:t>夏日南亭怀辛大</a:t>
            </a:r>
            <a:r>
              <a:rPr lang="en-US" altLang="zh-CN" dirty="0" smtClean="0">
                <a:solidFill>
                  <a:schemeClr val="tx2">
                    <a:lumMod val="50000"/>
                  </a:schemeClr>
                </a:solidFill>
                <a:latin typeface="楷体" panose="02010609060101010101" pitchFamily="49" charset="-122"/>
                <a:ea typeface="楷体" panose="02010609060101010101" pitchFamily="49" charset="-122"/>
              </a:rPr>
              <a:t>》</a:t>
            </a:r>
            <a:endParaRPr lang="zh-CN" altLang="en-US" dirty="0">
              <a:solidFill>
                <a:schemeClr val="tx2">
                  <a:lumMod val="50000"/>
                </a:schemeClr>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p:bldP spid="13"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txBox="1">
            <a:spLocks noChangeArrowheads="1"/>
          </p:cNvSpPr>
          <p:nvPr/>
        </p:nvSpPr>
        <p:spPr bwMode="auto">
          <a:xfrm>
            <a:off x="1043878" y="128037"/>
            <a:ext cx="3755747"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课堂作业</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3" name="TextBox 2"/>
          <p:cNvSpPr txBox="1"/>
          <p:nvPr/>
        </p:nvSpPr>
        <p:spPr>
          <a:xfrm>
            <a:off x="665383" y="1484784"/>
            <a:ext cx="7978906" cy="4247317"/>
          </a:xfrm>
          <a:prstGeom prst="rect">
            <a:avLst/>
          </a:prstGeom>
          <a:solidFill>
            <a:schemeClr val="accent5">
              <a:lumMod val="40000"/>
              <a:lumOff val="60000"/>
            </a:schemeClr>
          </a:solidFill>
        </p:spPr>
        <p:txBody>
          <a:bodyPr wrap="square" rtlCol="0">
            <a:spAutoFit/>
          </a:bodyPr>
          <a:lstStyle/>
          <a:p>
            <a:pPr>
              <a:lnSpc>
                <a:spcPct val="150000"/>
              </a:lnSpc>
            </a:pPr>
            <a:r>
              <a:rPr lang="zh-CN" altLang="en-US" sz="3600" dirty="0" smtClean="0"/>
              <a:t>　</a:t>
            </a:r>
            <a:r>
              <a:rPr lang="en-US" altLang="zh-CN" sz="3600" dirty="0" smtClean="0">
                <a:latin typeface="楷体" panose="02010609060101010101" pitchFamily="49" charset="-122"/>
                <a:ea typeface="楷体" panose="02010609060101010101" pitchFamily="49" charset="-122"/>
              </a:rPr>
              <a:t>1.</a:t>
            </a:r>
            <a:r>
              <a:rPr lang="zh-CN" altLang="en-US" sz="3600" dirty="0" smtClean="0">
                <a:latin typeface="楷体" panose="02010609060101010101" pitchFamily="49" charset="-122"/>
                <a:ea typeface="楷体" panose="02010609060101010101" pitchFamily="49" charset="-122"/>
              </a:rPr>
              <a:t>画掉括号中不正确的字。</a:t>
            </a:r>
            <a:endParaRPr lang="en-US" altLang="zh-CN" sz="3600" dirty="0" smtClean="0">
              <a:latin typeface="楷体" panose="02010609060101010101" pitchFamily="49" charset="-122"/>
              <a:ea typeface="楷体" panose="02010609060101010101" pitchFamily="49" charset="-122"/>
            </a:endParaRPr>
          </a:p>
          <a:p>
            <a:pPr>
              <a:lnSpc>
                <a:spcPct val="150000"/>
              </a:lnSpc>
            </a:pPr>
            <a:r>
              <a:rPr lang="en-US" altLang="zh-CN" sz="3600" b="1" dirty="0">
                <a:latin typeface="楷体" panose="02010609060101010101" pitchFamily="49" charset="-122"/>
                <a:ea typeface="楷体" panose="02010609060101010101" pitchFamily="49" charset="-122"/>
              </a:rPr>
              <a:t> </a:t>
            </a:r>
            <a:r>
              <a:rPr lang="en-US" altLang="zh-CN" sz="3600" b="1" dirty="0" smtClean="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西（胡  湖）（连 莲）叶</a:t>
            </a:r>
            <a:endParaRPr lang="en-US" altLang="zh-CN" sz="3600" b="1" dirty="0" smtClean="0">
              <a:latin typeface="楷体" panose="02010609060101010101" pitchFamily="49" charset="-122"/>
              <a:ea typeface="楷体" panose="02010609060101010101" pitchFamily="49" charset="-122"/>
            </a:endParaRPr>
          </a:p>
          <a:p>
            <a:pPr>
              <a:lnSpc>
                <a:spcPct val="150000"/>
              </a:lnSpc>
            </a:pPr>
            <a:r>
              <a:rPr lang="zh-CN" altLang="en-US"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无（穷　劳）（何</a:t>
            </a:r>
            <a:r>
              <a:rPr lang="zh-CN" altLang="en-US"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荷）花</a:t>
            </a:r>
            <a:endParaRPr lang="zh-CN" altLang="en-US" sz="3600" b="1" dirty="0">
              <a:latin typeface="楷体" panose="02010609060101010101" pitchFamily="49" charset="-122"/>
              <a:ea typeface="楷体" panose="02010609060101010101" pitchFamily="49" charset="-122"/>
            </a:endParaRPr>
          </a:p>
          <a:p>
            <a:pPr>
              <a:lnSpc>
                <a:spcPct val="150000"/>
              </a:lnSpc>
            </a:pPr>
            <a:r>
              <a:rPr lang="zh-CN" altLang="en-US" sz="3600" b="1" dirty="0">
                <a:latin typeface="楷体" panose="02010609060101010101" pitchFamily="49" charset="-122"/>
                <a:ea typeface="楷体" panose="02010609060101010101" pitchFamily="49" charset="-122"/>
              </a:rPr>
              <a:t>　</a:t>
            </a:r>
            <a:r>
              <a:rPr lang="zh-CN" altLang="en-US" sz="3600" b="1" dirty="0" smtClean="0">
                <a:latin typeface="楷体" panose="02010609060101010101" pitchFamily="49" charset="-122"/>
                <a:ea typeface="楷体" panose="02010609060101010101" pitchFamily="49" charset="-122"/>
              </a:rPr>
              <a:t>西（岭 铃） 东（吴 昊）</a:t>
            </a:r>
            <a:endParaRPr lang="zh-CN" altLang="en-US" sz="3600" b="1" dirty="0">
              <a:latin typeface="楷体" panose="02010609060101010101" pitchFamily="49" charset="-122"/>
              <a:ea typeface="楷体" panose="02010609060101010101" pitchFamily="49" charset="-122"/>
            </a:endParaRPr>
          </a:p>
          <a:p>
            <a:pPr>
              <a:lnSpc>
                <a:spcPct val="150000"/>
              </a:lnSpc>
            </a:pPr>
            <a:r>
              <a:rPr lang="zh-CN" altLang="en-US" sz="3600" b="1" dirty="0">
                <a:latin typeface="楷体" panose="02010609060101010101" pitchFamily="49" charset="-122"/>
                <a:ea typeface="楷体" panose="02010609060101010101" pitchFamily="49" charset="-122"/>
              </a:rPr>
              <a:t>　</a:t>
            </a:r>
            <a:endParaRPr lang="zh-CN" altLang="en-US" sz="3600" b="1"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1" cstate="print"/>
          <a:srcRect r="72971"/>
          <a:stretch>
            <a:fillRect/>
          </a:stretch>
        </p:blipFill>
        <p:spPr bwMode="auto">
          <a:xfrm>
            <a:off x="5326952" y="6040721"/>
            <a:ext cx="1624013" cy="1543050"/>
          </a:xfrm>
          <a:prstGeom prst="rect">
            <a:avLst/>
          </a:prstGeom>
          <a:noFill/>
          <a:ln w="9525">
            <a:noFill/>
            <a:miter lim="800000"/>
            <a:headEnd/>
            <a:tailEnd/>
          </a:ln>
        </p:spPr>
      </p:pic>
      <p:pic>
        <p:nvPicPr>
          <p:cNvPr id="5" name="图片 12"/>
          <p:cNvPicPr>
            <a:picLocks noChangeAspect="1"/>
          </p:cNvPicPr>
          <p:nvPr/>
        </p:nvPicPr>
        <p:blipFill>
          <a:blip r:embed="rId2" cstate="print"/>
          <a:srcRect r="72971"/>
          <a:stretch>
            <a:fillRect/>
          </a:stretch>
        </p:blipFill>
        <p:spPr bwMode="auto">
          <a:xfrm>
            <a:off x="1407415" y="6257925"/>
            <a:ext cx="1265237" cy="1200150"/>
          </a:xfrm>
          <a:prstGeom prst="rect">
            <a:avLst/>
          </a:prstGeom>
          <a:noFill/>
          <a:ln w="9525">
            <a:noFill/>
            <a:miter lim="800000"/>
            <a:headEnd/>
            <a:tailEnd/>
          </a:ln>
        </p:spPr>
      </p:pic>
      <p:pic>
        <p:nvPicPr>
          <p:cNvPr id="6" name="图片 4"/>
          <p:cNvPicPr>
            <a:picLocks noChangeAspect="1"/>
          </p:cNvPicPr>
          <p:nvPr/>
        </p:nvPicPr>
        <p:blipFill>
          <a:blip r:embed="rId3" cstate="print"/>
          <a:srcRect/>
          <a:stretch>
            <a:fillRect/>
          </a:stretch>
        </p:blipFill>
        <p:spPr bwMode="auto">
          <a:xfrm>
            <a:off x="34237" y="5304121"/>
            <a:ext cx="998537" cy="1508125"/>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867665" y="6386513"/>
            <a:ext cx="539750" cy="460375"/>
          </a:xfrm>
          <a:prstGeom prst="rect">
            <a:avLst/>
          </a:prstGeom>
          <a:noFill/>
          <a:ln w="9525">
            <a:noFill/>
            <a:miter lim="800000"/>
            <a:headEnd/>
            <a:tailEnd/>
          </a:ln>
        </p:spPr>
      </p:pic>
      <p:pic>
        <p:nvPicPr>
          <p:cNvPr id="8" name="图片 5"/>
          <p:cNvPicPr>
            <a:picLocks noChangeAspect="1"/>
          </p:cNvPicPr>
          <p:nvPr/>
        </p:nvPicPr>
        <p:blipFill>
          <a:blip r:embed="rId5" cstate="print"/>
          <a:srcRect/>
          <a:stretch>
            <a:fillRect/>
          </a:stretch>
        </p:blipFill>
        <p:spPr bwMode="auto">
          <a:xfrm>
            <a:off x="7990777" y="5195888"/>
            <a:ext cx="1112838" cy="1609725"/>
          </a:xfrm>
          <a:prstGeom prst="rect">
            <a:avLst/>
          </a:prstGeom>
          <a:noFill/>
          <a:ln w="9525">
            <a:noFill/>
            <a:miter lim="800000"/>
            <a:headEnd/>
            <a:tailEnd/>
          </a:ln>
        </p:spPr>
      </p:pic>
      <p:pic>
        <p:nvPicPr>
          <p:cNvPr id="9" name="图片 8"/>
          <p:cNvPicPr>
            <a:picLocks noChangeAspect="1"/>
          </p:cNvPicPr>
          <p:nvPr/>
        </p:nvPicPr>
        <p:blipFill>
          <a:blip r:embed="rId6" cstate="print"/>
          <a:srcRect/>
          <a:stretch>
            <a:fillRect/>
          </a:stretch>
        </p:blipFill>
        <p:spPr bwMode="auto">
          <a:xfrm>
            <a:off x="6948297" y="6381573"/>
            <a:ext cx="720725" cy="477838"/>
          </a:xfrm>
          <a:prstGeom prst="rect">
            <a:avLst/>
          </a:prstGeom>
          <a:noFill/>
          <a:ln w="9525">
            <a:noFill/>
            <a:miter lim="800000"/>
            <a:headEnd/>
            <a:tailEnd/>
          </a:ln>
        </p:spPr>
      </p:pic>
      <p:sp>
        <p:nvSpPr>
          <p:cNvPr id="10" name="云形标注 9"/>
          <p:cNvSpPr/>
          <p:nvPr/>
        </p:nvSpPr>
        <p:spPr>
          <a:xfrm>
            <a:off x="6444208" y="3717032"/>
            <a:ext cx="2699792" cy="1656184"/>
          </a:xfrm>
          <a:prstGeom prst="cloudCallout">
            <a:avLst>
              <a:gd name="adj1" fmla="val -24443"/>
              <a:gd name="adj2" fmla="val -73670"/>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400" dirty="0" smtClean="0">
                <a:latin typeface="楷体" panose="02010609060101010101" pitchFamily="49" charset="-122"/>
                <a:ea typeface="楷体" panose="02010609060101010101" pitchFamily="49" charset="-122"/>
              </a:rPr>
              <a:t>　　用</a:t>
            </a:r>
            <a:r>
              <a:rPr lang="zh-CN" altLang="en-US" sz="2400" dirty="0" smtClean="0">
                <a:solidFill>
                  <a:srgbClr val="FF0000"/>
                </a:solidFill>
                <a:latin typeface="楷体" panose="02010609060101010101" pitchFamily="49" charset="-122"/>
                <a:ea typeface="楷体" panose="02010609060101010101" pitchFamily="49" charset="-122"/>
              </a:rPr>
              <a:t>形近字辨析法</a:t>
            </a:r>
            <a:r>
              <a:rPr lang="zh-CN" altLang="en-US" sz="2400" dirty="0" smtClean="0">
                <a:latin typeface="楷体" panose="02010609060101010101" pitchFamily="49" charset="-122"/>
                <a:ea typeface="楷体" panose="02010609060101010101" pitchFamily="49" charset="-122"/>
              </a:rPr>
              <a:t>可以巩固所学的生字。</a:t>
            </a:r>
            <a:endParaRPr lang="zh-CN" altLang="en-US" sz="2400" dirty="0">
              <a:latin typeface="楷体" panose="02010609060101010101" pitchFamily="49" charset="-122"/>
              <a:ea typeface="楷体" panose="02010609060101010101" pitchFamily="49" charset="-122"/>
            </a:endParaRPr>
          </a:p>
        </p:txBody>
      </p:sp>
      <p:grpSp>
        <p:nvGrpSpPr>
          <p:cNvPr id="14" name="组合 13"/>
          <p:cNvGrpSpPr/>
          <p:nvPr/>
        </p:nvGrpSpPr>
        <p:grpSpPr>
          <a:xfrm>
            <a:off x="6660232" y="2204864"/>
            <a:ext cx="1665879" cy="1227642"/>
            <a:chOff x="1835696" y="5616071"/>
            <a:chExt cx="1665879" cy="1227642"/>
          </a:xfrm>
        </p:grpSpPr>
        <p:pic>
          <p:nvPicPr>
            <p:cNvPr id="15" name="Picture 4"/>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Box 15"/>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cxnSp>
        <p:nvCxnSpPr>
          <p:cNvPr id="23" name="直接连接符 22"/>
          <p:cNvCxnSpPr/>
          <p:nvPr/>
        </p:nvCxnSpPr>
        <p:spPr>
          <a:xfrm>
            <a:off x="2123728" y="2564904"/>
            <a:ext cx="576064" cy="432048"/>
          </a:xfrm>
          <a:prstGeom prst="line">
            <a:avLst/>
          </a:prstGeom>
        </p:spPr>
        <p:style>
          <a:lnRef idx="2">
            <a:schemeClr val="accent6"/>
          </a:lnRef>
          <a:fillRef idx="0">
            <a:schemeClr val="accent6"/>
          </a:fillRef>
          <a:effectRef idx="1">
            <a:schemeClr val="accent6"/>
          </a:effectRef>
          <a:fontRef idx="minor">
            <a:schemeClr val="tx1"/>
          </a:fontRef>
        </p:style>
      </p:cxnSp>
      <p:cxnSp>
        <p:nvCxnSpPr>
          <p:cNvPr id="24" name="直接连接符 23"/>
          <p:cNvCxnSpPr/>
          <p:nvPr/>
        </p:nvCxnSpPr>
        <p:spPr>
          <a:xfrm>
            <a:off x="4355976" y="2636912"/>
            <a:ext cx="576064" cy="432048"/>
          </a:xfrm>
          <a:prstGeom prst="line">
            <a:avLst/>
          </a:prstGeom>
        </p:spPr>
        <p:style>
          <a:lnRef idx="2">
            <a:schemeClr val="accent6"/>
          </a:lnRef>
          <a:fillRef idx="0">
            <a:schemeClr val="accent6"/>
          </a:fillRef>
          <a:effectRef idx="1">
            <a:schemeClr val="accent6"/>
          </a:effectRef>
          <a:fontRef idx="minor">
            <a:schemeClr val="tx1"/>
          </a:fontRef>
        </p:style>
      </p:cxnSp>
      <p:cxnSp>
        <p:nvCxnSpPr>
          <p:cNvPr id="25" name="直接连接符 24"/>
          <p:cNvCxnSpPr/>
          <p:nvPr/>
        </p:nvCxnSpPr>
        <p:spPr>
          <a:xfrm>
            <a:off x="2987824" y="3429000"/>
            <a:ext cx="576064" cy="432048"/>
          </a:xfrm>
          <a:prstGeom prst="line">
            <a:avLst/>
          </a:prstGeom>
        </p:spPr>
        <p:style>
          <a:lnRef idx="2">
            <a:schemeClr val="accent6"/>
          </a:lnRef>
          <a:fillRef idx="0">
            <a:schemeClr val="accent6"/>
          </a:fillRef>
          <a:effectRef idx="1">
            <a:schemeClr val="accent6"/>
          </a:effectRef>
          <a:fontRef idx="minor">
            <a:schemeClr val="tx1"/>
          </a:fontRef>
        </p:style>
      </p:cxnSp>
      <p:cxnSp>
        <p:nvCxnSpPr>
          <p:cNvPr id="26" name="直接连接符 25"/>
          <p:cNvCxnSpPr/>
          <p:nvPr/>
        </p:nvCxnSpPr>
        <p:spPr>
          <a:xfrm>
            <a:off x="4427984" y="3429000"/>
            <a:ext cx="576064" cy="432048"/>
          </a:xfrm>
          <a:prstGeom prst="line">
            <a:avLst/>
          </a:prstGeom>
        </p:spPr>
        <p:style>
          <a:lnRef idx="2">
            <a:schemeClr val="accent6"/>
          </a:lnRef>
          <a:fillRef idx="0">
            <a:schemeClr val="accent6"/>
          </a:fillRef>
          <a:effectRef idx="1">
            <a:schemeClr val="accent6"/>
          </a:effectRef>
          <a:fontRef idx="minor">
            <a:schemeClr val="tx1"/>
          </a:fontRef>
        </p:style>
      </p:cxnSp>
      <p:cxnSp>
        <p:nvCxnSpPr>
          <p:cNvPr id="27" name="直接连接符 26"/>
          <p:cNvCxnSpPr/>
          <p:nvPr/>
        </p:nvCxnSpPr>
        <p:spPr>
          <a:xfrm>
            <a:off x="2699792" y="4149080"/>
            <a:ext cx="576064" cy="432048"/>
          </a:xfrm>
          <a:prstGeom prst="line">
            <a:avLst/>
          </a:prstGeom>
        </p:spPr>
        <p:style>
          <a:lnRef idx="2">
            <a:schemeClr val="accent6"/>
          </a:lnRef>
          <a:fillRef idx="0">
            <a:schemeClr val="accent6"/>
          </a:fillRef>
          <a:effectRef idx="1">
            <a:schemeClr val="accent6"/>
          </a:effectRef>
          <a:fontRef idx="minor">
            <a:schemeClr val="tx1"/>
          </a:fontRef>
        </p:style>
      </p:cxnSp>
      <p:cxnSp>
        <p:nvCxnSpPr>
          <p:cNvPr id="28" name="直接连接符 27"/>
          <p:cNvCxnSpPr/>
          <p:nvPr/>
        </p:nvCxnSpPr>
        <p:spPr>
          <a:xfrm>
            <a:off x="5613105" y="4293096"/>
            <a:ext cx="576064" cy="432048"/>
          </a:xfrm>
          <a:prstGeom prst="line">
            <a:avLst/>
          </a:prstGeom>
        </p:spPr>
        <p:style>
          <a:lnRef idx="2">
            <a:schemeClr val="accent6"/>
          </a:lnRef>
          <a:fillRef idx="0">
            <a:schemeClr val="accent6"/>
          </a:fillRef>
          <a:effectRef idx="1">
            <a:schemeClr val="accent6"/>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23"/>
                                        </p:tgtEl>
                                        <p:attrNameLst>
                                          <p:attrName>style.visibility</p:attrName>
                                        </p:attrNameLst>
                                      </p:cBhvr>
                                      <p:to>
                                        <p:strVal val="visible"/>
                                      </p:to>
                                    </p:set>
                                    <p:anim calcmode="lin" valueType="num">
                                      <p:cBhvr additive="base">
                                        <p:cTn id="14" dur="500" fill="hold"/>
                                        <p:tgtEl>
                                          <p:spTgt spid="23"/>
                                        </p:tgtEl>
                                        <p:attrNameLst>
                                          <p:attrName>ppt_x</p:attrName>
                                        </p:attrNameLst>
                                      </p:cBhvr>
                                      <p:tavLst>
                                        <p:tav tm="0">
                                          <p:val>
                                            <p:strVal val="#ppt_x"/>
                                          </p:val>
                                        </p:tav>
                                        <p:tav tm="100000">
                                          <p:val>
                                            <p:strVal val="#ppt_x"/>
                                          </p:val>
                                        </p:tav>
                                      </p:tavLst>
                                    </p:anim>
                                    <p:anim calcmode="lin" valueType="num">
                                      <p:cBhvr additive="base">
                                        <p:cTn id="15"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6"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80">
                                          <p:stCondLst>
                                            <p:cond delay="0"/>
                                          </p:stCondLst>
                                        </p:cTn>
                                        <p:tgtEl>
                                          <p:spTgt spid="10"/>
                                        </p:tgtEl>
                                      </p:cBhvr>
                                    </p:animEffect>
                                    <p:anim calcmode="lin" valueType="num">
                                      <p:cBhvr>
                                        <p:cTn id="21"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26" dur="26">
                                          <p:stCondLst>
                                            <p:cond delay="650"/>
                                          </p:stCondLst>
                                        </p:cTn>
                                        <p:tgtEl>
                                          <p:spTgt spid="10"/>
                                        </p:tgtEl>
                                      </p:cBhvr>
                                      <p:to x="100000" y="60000"/>
                                    </p:animScale>
                                    <p:animScale>
                                      <p:cBhvr>
                                        <p:cTn id="27" dur="166" decel="50000">
                                          <p:stCondLst>
                                            <p:cond delay="676"/>
                                          </p:stCondLst>
                                        </p:cTn>
                                        <p:tgtEl>
                                          <p:spTgt spid="10"/>
                                        </p:tgtEl>
                                      </p:cBhvr>
                                      <p:to x="100000" y="100000"/>
                                    </p:animScale>
                                    <p:animScale>
                                      <p:cBhvr>
                                        <p:cTn id="28" dur="26">
                                          <p:stCondLst>
                                            <p:cond delay="1312"/>
                                          </p:stCondLst>
                                        </p:cTn>
                                        <p:tgtEl>
                                          <p:spTgt spid="10"/>
                                        </p:tgtEl>
                                      </p:cBhvr>
                                      <p:to x="100000" y="80000"/>
                                    </p:animScale>
                                    <p:animScale>
                                      <p:cBhvr>
                                        <p:cTn id="29" dur="166" decel="50000">
                                          <p:stCondLst>
                                            <p:cond delay="1338"/>
                                          </p:stCondLst>
                                        </p:cTn>
                                        <p:tgtEl>
                                          <p:spTgt spid="10"/>
                                        </p:tgtEl>
                                      </p:cBhvr>
                                      <p:to x="100000" y="100000"/>
                                    </p:animScale>
                                    <p:animScale>
                                      <p:cBhvr>
                                        <p:cTn id="30" dur="26">
                                          <p:stCondLst>
                                            <p:cond delay="1642"/>
                                          </p:stCondLst>
                                        </p:cTn>
                                        <p:tgtEl>
                                          <p:spTgt spid="10"/>
                                        </p:tgtEl>
                                      </p:cBhvr>
                                      <p:to x="100000" y="90000"/>
                                    </p:animScale>
                                    <p:animScale>
                                      <p:cBhvr>
                                        <p:cTn id="31" dur="166" decel="50000">
                                          <p:stCondLst>
                                            <p:cond delay="1668"/>
                                          </p:stCondLst>
                                        </p:cTn>
                                        <p:tgtEl>
                                          <p:spTgt spid="10"/>
                                        </p:tgtEl>
                                      </p:cBhvr>
                                      <p:to x="100000" y="100000"/>
                                    </p:animScale>
                                    <p:animScale>
                                      <p:cBhvr>
                                        <p:cTn id="32" dur="26">
                                          <p:stCondLst>
                                            <p:cond delay="1808"/>
                                          </p:stCondLst>
                                        </p:cTn>
                                        <p:tgtEl>
                                          <p:spTgt spid="10"/>
                                        </p:tgtEl>
                                      </p:cBhvr>
                                      <p:to x="100000" y="95000"/>
                                    </p:animScale>
                                    <p:animScale>
                                      <p:cBhvr>
                                        <p:cTn id="33" dur="166" decel="50000">
                                          <p:stCondLst>
                                            <p:cond delay="1834"/>
                                          </p:stCondLst>
                                        </p:cTn>
                                        <p:tgtEl>
                                          <p:spTgt spid="10"/>
                                        </p:tgtEl>
                                      </p:cBhvr>
                                      <p:to x="100000" y="100000"/>
                                    </p:animScale>
                                  </p:childTnLst>
                                </p:cTn>
                              </p:par>
                              <p:par>
                                <p:cTn id="34" presetID="26" presetClass="entr" presetSubtype="0"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down)">
                                      <p:cBhvr>
                                        <p:cTn id="36" dur="580">
                                          <p:stCondLst>
                                            <p:cond delay="0"/>
                                          </p:stCondLst>
                                        </p:cTn>
                                        <p:tgtEl>
                                          <p:spTgt spid="14"/>
                                        </p:tgtEl>
                                      </p:cBhvr>
                                    </p:animEffect>
                                    <p:anim calcmode="lin" valueType="num">
                                      <p:cBhvr>
                                        <p:cTn id="37"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42" dur="26">
                                          <p:stCondLst>
                                            <p:cond delay="650"/>
                                          </p:stCondLst>
                                        </p:cTn>
                                        <p:tgtEl>
                                          <p:spTgt spid="14"/>
                                        </p:tgtEl>
                                      </p:cBhvr>
                                      <p:to x="100000" y="60000"/>
                                    </p:animScale>
                                    <p:animScale>
                                      <p:cBhvr>
                                        <p:cTn id="43" dur="166" decel="50000">
                                          <p:stCondLst>
                                            <p:cond delay="676"/>
                                          </p:stCondLst>
                                        </p:cTn>
                                        <p:tgtEl>
                                          <p:spTgt spid="14"/>
                                        </p:tgtEl>
                                      </p:cBhvr>
                                      <p:to x="100000" y="100000"/>
                                    </p:animScale>
                                    <p:animScale>
                                      <p:cBhvr>
                                        <p:cTn id="44" dur="26">
                                          <p:stCondLst>
                                            <p:cond delay="1312"/>
                                          </p:stCondLst>
                                        </p:cTn>
                                        <p:tgtEl>
                                          <p:spTgt spid="14"/>
                                        </p:tgtEl>
                                      </p:cBhvr>
                                      <p:to x="100000" y="80000"/>
                                    </p:animScale>
                                    <p:animScale>
                                      <p:cBhvr>
                                        <p:cTn id="45" dur="166" decel="50000">
                                          <p:stCondLst>
                                            <p:cond delay="1338"/>
                                          </p:stCondLst>
                                        </p:cTn>
                                        <p:tgtEl>
                                          <p:spTgt spid="14"/>
                                        </p:tgtEl>
                                      </p:cBhvr>
                                      <p:to x="100000" y="100000"/>
                                    </p:animScale>
                                    <p:animScale>
                                      <p:cBhvr>
                                        <p:cTn id="46" dur="26">
                                          <p:stCondLst>
                                            <p:cond delay="1642"/>
                                          </p:stCondLst>
                                        </p:cTn>
                                        <p:tgtEl>
                                          <p:spTgt spid="14"/>
                                        </p:tgtEl>
                                      </p:cBhvr>
                                      <p:to x="100000" y="90000"/>
                                    </p:animScale>
                                    <p:animScale>
                                      <p:cBhvr>
                                        <p:cTn id="47" dur="166" decel="50000">
                                          <p:stCondLst>
                                            <p:cond delay="1668"/>
                                          </p:stCondLst>
                                        </p:cTn>
                                        <p:tgtEl>
                                          <p:spTgt spid="14"/>
                                        </p:tgtEl>
                                      </p:cBhvr>
                                      <p:to x="100000" y="100000"/>
                                    </p:animScale>
                                    <p:animScale>
                                      <p:cBhvr>
                                        <p:cTn id="48" dur="26">
                                          <p:stCondLst>
                                            <p:cond delay="1808"/>
                                          </p:stCondLst>
                                        </p:cTn>
                                        <p:tgtEl>
                                          <p:spTgt spid="14"/>
                                        </p:tgtEl>
                                      </p:cBhvr>
                                      <p:to x="100000" y="95000"/>
                                    </p:animScale>
                                    <p:animScale>
                                      <p:cBhvr>
                                        <p:cTn id="49" dur="166" decel="50000">
                                          <p:stCondLst>
                                            <p:cond delay="1834"/>
                                          </p:stCondLst>
                                        </p:cTn>
                                        <p:tgtEl>
                                          <p:spTgt spid="14"/>
                                        </p:tgtEl>
                                      </p:cBhvr>
                                      <p:to x="100000" y="100000"/>
                                    </p:animScale>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500" fill="hold"/>
                                        <p:tgtEl>
                                          <p:spTgt spid="24"/>
                                        </p:tgtEl>
                                        <p:attrNameLst>
                                          <p:attrName>ppt_x</p:attrName>
                                        </p:attrNameLst>
                                      </p:cBhvr>
                                      <p:tavLst>
                                        <p:tav tm="0">
                                          <p:val>
                                            <p:strVal val="#ppt_x"/>
                                          </p:val>
                                        </p:tav>
                                        <p:tav tm="100000">
                                          <p:val>
                                            <p:strVal val="#ppt_x"/>
                                          </p:val>
                                        </p:tav>
                                      </p:tavLst>
                                    </p:anim>
                                    <p:anim calcmode="lin" valueType="num">
                                      <p:cBhvr additive="base">
                                        <p:cTn id="55"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nodeType="clickEffect">
                                  <p:stCondLst>
                                    <p:cond delay="0"/>
                                  </p:stCondLst>
                                  <p:childTnLst>
                                    <p:set>
                                      <p:cBhvr>
                                        <p:cTn id="59" dur="1" fill="hold">
                                          <p:stCondLst>
                                            <p:cond delay="0"/>
                                          </p:stCondLst>
                                        </p:cTn>
                                        <p:tgtEl>
                                          <p:spTgt spid="25"/>
                                        </p:tgtEl>
                                        <p:attrNameLst>
                                          <p:attrName>style.visibility</p:attrName>
                                        </p:attrNameLst>
                                      </p:cBhvr>
                                      <p:to>
                                        <p:strVal val="visible"/>
                                      </p:to>
                                    </p:set>
                                    <p:anim calcmode="lin" valueType="num">
                                      <p:cBhvr additive="base">
                                        <p:cTn id="60" dur="500" fill="hold"/>
                                        <p:tgtEl>
                                          <p:spTgt spid="25"/>
                                        </p:tgtEl>
                                        <p:attrNameLst>
                                          <p:attrName>ppt_x</p:attrName>
                                        </p:attrNameLst>
                                      </p:cBhvr>
                                      <p:tavLst>
                                        <p:tav tm="0">
                                          <p:val>
                                            <p:strVal val="#ppt_x"/>
                                          </p:val>
                                        </p:tav>
                                        <p:tav tm="100000">
                                          <p:val>
                                            <p:strVal val="#ppt_x"/>
                                          </p:val>
                                        </p:tav>
                                      </p:tavLst>
                                    </p:anim>
                                    <p:anim calcmode="lin" valueType="num">
                                      <p:cBhvr additive="base">
                                        <p:cTn id="61"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nodeType="clickEffect">
                                  <p:stCondLst>
                                    <p:cond delay="0"/>
                                  </p:stCondLst>
                                  <p:childTnLst>
                                    <p:set>
                                      <p:cBhvr>
                                        <p:cTn id="65" dur="1" fill="hold">
                                          <p:stCondLst>
                                            <p:cond delay="0"/>
                                          </p:stCondLst>
                                        </p:cTn>
                                        <p:tgtEl>
                                          <p:spTgt spid="26"/>
                                        </p:tgtEl>
                                        <p:attrNameLst>
                                          <p:attrName>style.visibility</p:attrName>
                                        </p:attrNameLst>
                                      </p:cBhvr>
                                      <p:to>
                                        <p:strVal val="visible"/>
                                      </p:to>
                                    </p:set>
                                    <p:anim calcmode="lin" valueType="num">
                                      <p:cBhvr additive="base">
                                        <p:cTn id="66" dur="500" fill="hold"/>
                                        <p:tgtEl>
                                          <p:spTgt spid="26"/>
                                        </p:tgtEl>
                                        <p:attrNameLst>
                                          <p:attrName>ppt_x</p:attrName>
                                        </p:attrNameLst>
                                      </p:cBhvr>
                                      <p:tavLst>
                                        <p:tav tm="0">
                                          <p:val>
                                            <p:strVal val="#ppt_x"/>
                                          </p:val>
                                        </p:tav>
                                        <p:tav tm="100000">
                                          <p:val>
                                            <p:strVal val="#ppt_x"/>
                                          </p:val>
                                        </p:tav>
                                      </p:tavLst>
                                    </p:anim>
                                    <p:anim calcmode="lin" valueType="num">
                                      <p:cBhvr additive="base">
                                        <p:cTn id="67"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nodeType="clickEffect">
                                  <p:stCondLst>
                                    <p:cond delay="0"/>
                                  </p:stCondLst>
                                  <p:childTnLst>
                                    <p:set>
                                      <p:cBhvr>
                                        <p:cTn id="71" dur="1" fill="hold">
                                          <p:stCondLst>
                                            <p:cond delay="0"/>
                                          </p:stCondLst>
                                        </p:cTn>
                                        <p:tgtEl>
                                          <p:spTgt spid="27"/>
                                        </p:tgtEl>
                                        <p:attrNameLst>
                                          <p:attrName>style.visibility</p:attrName>
                                        </p:attrNameLst>
                                      </p:cBhvr>
                                      <p:to>
                                        <p:strVal val="visible"/>
                                      </p:to>
                                    </p:set>
                                    <p:anim calcmode="lin" valueType="num">
                                      <p:cBhvr additive="base">
                                        <p:cTn id="72" dur="500" fill="hold"/>
                                        <p:tgtEl>
                                          <p:spTgt spid="27"/>
                                        </p:tgtEl>
                                        <p:attrNameLst>
                                          <p:attrName>ppt_x</p:attrName>
                                        </p:attrNameLst>
                                      </p:cBhvr>
                                      <p:tavLst>
                                        <p:tav tm="0">
                                          <p:val>
                                            <p:strVal val="#ppt_x"/>
                                          </p:val>
                                        </p:tav>
                                        <p:tav tm="100000">
                                          <p:val>
                                            <p:strVal val="#ppt_x"/>
                                          </p:val>
                                        </p:tav>
                                      </p:tavLst>
                                    </p:anim>
                                    <p:anim calcmode="lin" valueType="num">
                                      <p:cBhvr additive="base">
                                        <p:cTn id="73"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nodeType="clickEffect">
                                  <p:stCondLst>
                                    <p:cond delay="0"/>
                                  </p:stCondLst>
                                  <p:childTnLst>
                                    <p:set>
                                      <p:cBhvr>
                                        <p:cTn id="77" dur="1" fill="hold">
                                          <p:stCondLst>
                                            <p:cond delay="0"/>
                                          </p:stCondLst>
                                        </p:cTn>
                                        <p:tgtEl>
                                          <p:spTgt spid="28"/>
                                        </p:tgtEl>
                                        <p:attrNameLst>
                                          <p:attrName>style.visibility</p:attrName>
                                        </p:attrNameLst>
                                      </p:cBhvr>
                                      <p:to>
                                        <p:strVal val="visible"/>
                                      </p:to>
                                    </p:set>
                                    <p:anim calcmode="lin" valueType="num">
                                      <p:cBhvr additive="base">
                                        <p:cTn id="78" dur="500" fill="hold"/>
                                        <p:tgtEl>
                                          <p:spTgt spid="28"/>
                                        </p:tgtEl>
                                        <p:attrNameLst>
                                          <p:attrName>ppt_x</p:attrName>
                                        </p:attrNameLst>
                                      </p:cBhvr>
                                      <p:tavLst>
                                        <p:tav tm="0">
                                          <p:val>
                                            <p:strVal val="#ppt_x"/>
                                          </p:val>
                                        </p:tav>
                                        <p:tav tm="100000">
                                          <p:val>
                                            <p:strVal val="#ppt_x"/>
                                          </p:val>
                                        </p:tav>
                                      </p:tavLst>
                                    </p:anim>
                                    <p:anim calcmode="lin" valueType="num">
                                      <p:cBhvr additive="base">
                                        <p:cTn id="79"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txBox="1">
            <a:spLocks noChangeArrowheads="1"/>
          </p:cNvSpPr>
          <p:nvPr/>
        </p:nvSpPr>
        <p:spPr bwMode="auto">
          <a:xfrm>
            <a:off x="1043878" y="128037"/>
            <a:ext cx="3755747"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课堂作业</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3" name="TextBox 2"/>
          <p:cNvSpPr txBox="1"/>
          <p:nvPr/>
        </p:nvSpPr>
        <p:spPr>
          <a:xfrm>
            <a:off x="611560" y="1372324"/>
            <a:ext cx="7978906" cy="3970318"/>
          </a:xfrm>
          <a:prstGeom prst="rect">
            <a:avLst/>
          </a:prstGeom>
          <a:solidFill>
            <a:schemeClr val="accent5">
              <a:lumMod val="40000"/>
              <a:lumOff val="60000"/>
            </a:schemeClr>
          </a:solidFill>
        </p:spPr>
        <p:txBody>
          <a:bodyPr wrap="square" rtlCol="0">
            <a:spAutoFit/>
          </a:bodyPr>
          <a:lstStyle/>
          <a:p>
            <a:pPr>
              <a:lnSpc>
                <a:spcPct val="150000"/>
              </a:lnSpc>
            </a:pPr>
            <a:r>
              <a:rPr lang="zh-CN" altLang="en-US" sz="3600" dirty="0" smtClean="0"/>
              <a:t>　</a:t>
            </a:r>
            <a:r>
              <a:rPr lang="en-US" altLang="zh-CN" sz="3200" dirty="0" smtClean="0">
                <a:latin typeface="楷体" panose="02010609060101010101" pitchFamily="49" charset="-122"/>
                <a:ea typeface="楷体" panose="02010609060101010101" pitchFamily="49" charset="-122"/>
              </a:rPr>
              <a:t>2.</a:t>
            </a:r>
            <a:r>
              <a:rPr lang="zh-CN" altLang="en-US" sz="3200" dirty="0" smtClean="0">
                <a:latin typeface="楷体" panose="02010609060101010101" pitchFamily="49" charset="-122"/>
                <a:ea typeface="楷体" panose="02010609060101010101" pitchFamily="49" charset="-122"/>
              </a:rPr>
              <a:t>用自己的话说一说下面词语的意思。</a:t>
            </a:r>
            <a:endParaRPr lang="en-US" altLang="zh-CN" sz="3200" dirty="0" smtClean="0">
              <a:latin typeface="楷体" panose="02010609060101010101" pitchFamily="49" charset="-122"/>
              <a:ea typeface="楷体" panose="02010609060101010101" pitchFamily="49" charset="-122"/>
            </a:endParaRPr>
          </a:p>
          <a:p>
            <a:pPr>
              <a:lnSpc>
                <a:spcPct val="150000"/>
              </a:lnSpc>
            </a:pPr>
            <a:r>
              <a:rPr lang="zh-CN" altLang="en-US" sz="3600" dirty="0"/>
              <a:t>　</a:t>
            </a:r>
            <a:r>
              <a:rPr lang="zh-CN" altLang="en-US" sz="2400" dirty="0" smtClean="0">
                <a:latin typeface="楷体" panose="02010609060101010101" pitchFamily="49" charset="-122"/>
                <a:ea typeface="楷体" panose="02010609060101010101" pitchFamily="49" charset="-122"/>
              </a:rPr>
              <a:t>毕竟：</a:t>
            </a:r>
            <a:r>
              <a:rPr lang="en-US" altLang="zh-CN" sz="2400" dirty="0" smtClean="0">
                <a:latin typeface="楷体" panose="02010609060101010101" pitchFamily="49" charset="-122"/>
                <a:ea typeface="楷体" panose="02010609060101010101" pitchFamily="49" charset="-122"/>
              </a:rPr>
              <a:t>____________</a:t>
            </a:r>
            <a:r>
              <a:rPr lang="zh-CN" altLang="en-US" sz="2400" dirty="0" smtClean="0">
                <a:latin typeface="楷体" panose="02010609060101010101" pitchFamily="49" charset="-122"/>
                <a:ea typeface="楷体" panose="02010609060101010101" pitchFamily="49" charset="-122"/>
              </a:rPr>
              <a:t> 。  接天：</a:t>
            </a:r>
            <a:r>
              <a:rPr lang="en-US" altLang="zh-CN" sz="2400" dirty="0" smtClean="0">
                <a:latin typeface="楷体" panose="02010609060101010101" pitchFamily="49" charset="-122"/>
                <a:ea typeface="楷体" panose="02010609060101010101" pitchFamily="49" charset="-122"/>
              </a:rPr>
              <a:t>______________</a:t>
            </a:r>
            <a:r>
              <a:rPr lang="zh-CN" altLang="en-US" sz="2400" dirty="0" smtClean="0">
                <a:latin typeface="楷体" panose="02010609060101010101" pitchFamily="49" charset="-122"/>
                <a:ea typeface="楷体" panose="02010609060101010101" pitchFamily="49" charset="-122"/>
              </a:rPr>
              <a:t>。</a:t>
            </a:r>
            <a:endParaRPr lang="zh-CN" altLang="en-US" sz="2400" dirty="0">
              <a:latin typeface="楷体" panose="02010609060101010101" pitchFamily="49" charset="-122"/>
              <a:ea typeface="楷体" panose="02010609060101010101" pitchFamily="49" charset="-122"/>
            </a:endParaRPr>
          </a:p>
          <a:p>
            <a:pPr>
              <a:lnSpc>
                <a:spcPct val="150000"/>
              </a:lnSpc>
            </a:pPr>
            <a:r>
              <a:rPr lang="zh-CN" altLang="en-US" sz="2400" dirty="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别样：</a:t>
            </a:r>
            <a:r>
              <a:rPr lang="en-US" altLang="zh-CN" sz="2400" dirty="0" smtClean="0">
                <a:latin typeface="楷体" panose="02010609060101010101" pitchFamily="49" charset="-122"/>
                <a:ea typeface="楷体" panose="02010609060101010101" pitchFamily="49" charset="-122"/>
              </a:rPr>
              <a:t>_______________________________________</a:t>
            </a:r>
            <a:r>
              <a:rPr lang="zh-CN" altLang="en-US" sz="2400" dirty="0" smtClean="0">
                <a:latin typeface="楷体" panose="02010609060101010101" pitchFamily="49" charset="-122"/>
                <a:ea typeface="楷体" panose="02010609060101010101" pitchFamily="49" charset="-122"/>
              </a:rPr>
              <a:t>。</a:t>
            </a:r>
            <a:endParaRPr lang="zh-CN" altLang="en-US" sz="2400" dirty="0">
              <a:latin typeface="楷体" panose="02010609060101010101" pitchFamily="49" charset="-122"/>
              <a:ea typeface="楷体" panose="02010609060101010101" pitchFamily="49" charset="-122"/>
            </a:endParaRPr>
          </a:p>
          <a:p>
            <a:pPr>
              <a:lnSpc>
                <a:spcPct val="150000"/>
              </a:lnSpc>
            </a:pPr>
            <a:r>
              <a:rPr lang="zh-CN" altLang="en-US" sz="2400" dirty="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千秋雪：</a:t>
            </a:r>
            <a:r>
              <a:rPr lang="en-US" altLang="zh-CN" sz="2400" dirty="0" smtClean="0">
                <a:latin typeface="楷体" panose="02010609060101010101" pitchFamily="49" charset="-122"/>
                <a:ea typeface="楷体" panose="02010609060101010101" pitchFamily="49" charset="-122"/>
              </a:rPr>
              <a:t>____________________________________</a:t>
            </a:r>
            <a:r>
              <a:rPr lang="zh-CN" altLang="en-US" sz="2400" dirty="0" smtClean="0">
                <a:latin typeface="楷体" panose="02010609060101010101" pitchFamily="49" charset="-122"/>
                <a:ea typeface="楷体" panose="02010609060101010101" pitchFamily="49" charset="-122"/>
              </a:rPr>
              <a:t>。</a:t>
            </a:r>
            <a:endParaRPr lang="zh-CN" altLang="en-US" sz="2400" dirty="0">
              <a:latin typeface="楷体" panose="02010609060101010101" pitchFamily="49" charset="-122"/>
              <a:ea typeface="楷体" panose="02010609060101010101" pitchFamily="49" charset="-122"/>
            </a:endParaRPr>
          </a:p>
          <a:p>
            <a:pPr>
              <a:lnSpc>
                <a:spcPct val="150000"/>
              </a:lnSpc>
            </a:pPr>
            <a:r>
              <a:rPr lang="zh-CN" altLang="en-US" sz="2400" dirty="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万里船：</a:t>
            </a:r>
            <a:r>
              <a:rPr lang="en-US" altLang="zh-CN" sz="2400" dirty="0" smtClean="0">
                <a:latin typeface="楷体" panose="02010609060101010101" pitchFamily="49" charset="-122"/>
                <a:ea typeface="楷体" panose="02010609060101010101" pitchFamily="49" charset="-122"/>
              </a:rPr>
              <a:t>_______________________________________</a:t>
            </a:r>
            <a:r>
              <a:rPr lang="zh-CN" altLang="en-US" sz="2400" dirty="0" smtClean="0">
                <a:latin typeface="楷体" panose="02010609060101010101" pitchFamily="49" charset="-122"/>
                <a:ea typeface="楷体" panose="02010609060101010101" pitchFamily="49" charset="-122"/>
              </a:rPr>
              <a:t>。</a:t>
            </a:r>
            <a:r>
              <a:rPr lang="zh-CN" altLang="en-US" sz="2400" u="sng" dirty="0" smtClean="0">
                <a:latin typeface="楷体" panose="02010609060101010101" pitchFamily="49" charset="-122"/>
                <a:ea typeface="楷体" panose="02010609060101010101" pitchFamily="49" charset="-122"/>
              </a:rPr>
              <a:t>　　</a:t>
            </a:r>
            <a:endParaRPr lang="en-US" altLang="zh-CN" sz="2400" dirty="0" smtClean="0">
              <a:latin typeface="楷体" panose="02010609060101010101" pitchFamily="49" charset="-122"/>
              <a:ea typeface="楷体" panose="02010609060101010101" pitchFamily="49" charset="-122"/>
            </a:endParaRPr>
          </a:p>
          <a:p>
            <a:pPr>
              <a:lnSpc>
                <a:spcPct val="150000"/>
              </a:lnSpc>
            </a:pPr>
            <a:r>
              <a:rPr lang="en-US" altLang="zh-CN" sz="2400" b="1" dirty="0">
                <a:latin typeface="楷体" panose="02010609060101010101" pitchFamily="49" charset="-122"/>
                <a:ea typeface="楷体" panose="02010609060101010101" pitchFamily="49" charset="-122"/>
              </a:rPr>
              <a:t> </a:t>
            </a:r>
            <a:r>
              <a:rPr lang="en-US" altLang="zh-CN" sz="2400" b="1" dirty="0" smtClean="0">
                <a:latin typeface="楷体" panose="02010609060101010101" pitchFamily="49" charset="-122"/>
                <a:ea typeface="楷体" panose="02010609060101010101" pitchFamily="49" charset="-122"/>
              </a:rPr>
              <a:t> </a:t>
            </a:r>
            <a:endParaRPr lang="zh-CN" altLang="en-US" sz="2400" b="1"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1" cstate="print"/>
          <a:srcRect r="72971"/>
          <a:stretch>
            <a:fillRect/>
          </a:stretch>
        </p:blipFill>
        <p:spPr bwMode="auto">
          <a:xfrm>
            <a:off x="5326952" y="6040721"/>
            <a:ext cx="1624013" cy="1543050"/>
          </a:xfrm>
          <a:prstGeom prst="rect">
            <a:avLst/>
          </a:prstGeom>
          <a:noFill/>
          <a:ln w="9525">
            <a:noFill/>
            <a:miter lim="800000"/>
            <a:headEnd/>
            <a:tailEnd/>
          </a:ln>
        </p:spPr>
      </p:pic>
      <p:pic>
        <p:nvPicPr>
          <p:cNvPr id="5" name="图片 12"/>
          <p:cNvPicPr>
            <a:picLocks noChangeAspect="1"/>
          </p:cNvPicPr>
          <p:nvPr/>
        </p:nvPicPr>
        <p:blipFill>
          <a:blip r:embed="rId2" cstate="print"/>
          <a:srcRect r="72971"/>
          <a:stretch>
            <a:fillRect/>
          </a:stretch>
        </p:blipFill>
        <p:spPr bwMode="auto">
          <a:xfrm>
            <a:off x="1407415" y="6257925"/>
            <a:ext cx="1265237" cy="1200150"/>
          </a:xfrm>
          <a:prstGeom prst="rect">
            <a:avLst/>
          </a:prstGeom>
          <a:noFill/>
          <a:ln w="9525">
            <a:noFill/>
            <a:miter lim="800000"/>
            <a:headEnd/>
            <a:tailEnd/>
          </a:ln>
        </p:spPr>
      </p:pic>
      <p:pic>
        <p:nvPicPr>
          <p:cNvPr id="6" name="图片 4"/>
          <p:cNvPicPr>
            <a:picLocks noChangeAspect="1"/>
          </p:cNvPicPr>
          <p:nvPr/>
        </p:nvPicPr>
        <p:blipFill>
          <a:blip r:embed="rId3" cstate="print"/>
          <a:srcRect/>
          <a:stretch>
            <a:fillRect/>
          </a:stretch>
        </p:blipFill>
        <p:spPr bwMode="auto">
          <a:xfrm>
            <a:off x="34237" y="5304121"/>
            <a:ext cx="998537" cy="1508125"/>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867665" y="6386513"/>
            <a:ext cx="539750" cy="460375"/>
          </a:xfrm>
          <a:prstGeom prst="rect">
            <a:avLst/>
          </a:prstGeom>
          <a:noFill/>
          <a:ln w="9525">
            <a:noFill/>
            <a:miter lim="800000"/>
            <a:headEnd/>
            <a:tailEnd/>
          </a:ln>
        </p:spPr>
      </p:pic>
      <p:pic>
        <p:nvPicPr>
          <p:cNvPr id="8" name="图片 5"/>
          <p:cNvPicPr>
            <a:picLocks noChangeAspect="1"/>
          </p:cNvPicPr>
          <p:nvPr/>
        </p:nvPicPr>
        <p:blipFill>
          <a:blip r:embed="rId5" cstate="print"/>
          <a:srcRect/>
          <a:stretch>
            <a:fillRect/>
          </a:stretch>
        </p:blipFill>
        <p:spPr bwMode="auto">
          <a:xfrm>
            <a:off x="7990777" y="5195888"/>
            <a:ext cx="1112838" cy="1609725"/>
          </a:xfrm>
          <a:prstGeom prst="rect">
            <a:avLst/>
          </a:prstGeom>
          <a:noFill/>
          <a:ln w="9525">
            <a:noFill/>
            <a:miter lim="800000"/>
            <a:headEnd/>
            <a:tailEnd/>
          </a:ln>
        </p:spPr>
      </p:pic>
      <p:pic>
        <p:nvPicPr>
          <p:cNvPr id="9" name="图片 8"/>
          <p:cNvPicPr>
            <a:picLocks noChangeAspect="1"/>
          </p:cNvPicPr>
          <p:nvPr/>
        </p:nvPicPr>
        <p:blipFill>
          <a:blip r:embed="rId6" cstate="print"/>
          <a:srcRect/>
          <a:stretch>
            <a:fillRect/>
          </a:stretch>
        </p:blipFill>
        <p:spPr bwMode="auto">
          <a:xfrm>
            <a:off x="6948297" y="6381573"/>
            <a:ext cx="720725" cy="477838"/>
          </a:xfrm>
          <a:prstGeom prst="rect">
            <a:avLst/>
          </a:prstGeom>
          <a:noFill/>
          <a:ln w="9525">
            <a:noFill/>
            <a:miter lim="800000"/>
            <a:headEnd/>
            <a:tailEnd/>
          </a:ln>
        </p:spPr>
      </p:pic>
      <p:sp>
        <p:nvSpPr>
          <p:cNvPr id="17" name="TextBox 16"/>
          <p:cNvSpPr txBox="1"/>
          <p:nvPr/>
        </p:nvSpPr>
        <p:spPr>
          <a:xfrm>
            <a:off x="5364088" y="2276872"/>
            <a:ext cx="2448272" cy="523220"/>
          </a:xfrm>
          <a:prstGeom prst="rect">
            <a:avLst/>
          </a:prstGeom>
          <a:noFill/>
        </p:spPr>
        <p:txBody>
          <a:bodyPr wrap="square" rtlCol="0">
            <a:spAutoFit/>
          </a:bodyPr>
          <a:lstStyle/>
          <a:p>
            <a:r>
              <a:rPr lang="zh-CN" altLang="en-US" sz="2800" dirty="0" smtClean="0">
                <a:solidFill>
                  <a:srgbClr val="FF0000"/>
                </a:solidFill>
                <a:latin typeface="楷体" panose="02010609060101010101" pitchFamily="49" charset="-122"/>
                <a:ea typeface="楷体" panose="02010609060101010101" pitchFamily="49" charset="-122"/>
              </a:rPr>
              <a:t>像与天空相接</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13" name="TextBox 16"/>
          <p:cNvSpPr txBox="1"/>
          <p:nvPr/>
        </p:nvSpPr>
        <p:spPr>
          <a:xfrm>
            <a:off x="2195736" y="2348880"/>
            <a:ext cx="902811" cy="523220"/>
          </a:xfrm>
          <a:prstGeom prst="rect">
            <a:avLst/>
          </a:prstGeom>
          <a:noFill/>
        </p:spPr>
        <p:txBody>
          <a:bodyPr wrap="none" rtlCol="0">
            <a:spAutoFit/>
          </a:bodyPr>
          <a:lstStyle/>
          <a:p>
            <a:r>
              <a:rPr lang="zh-CN" altLang="en-US" sz="2800" dirty="0" smtClean="0">
                <a:solidFill>
                  <a:srgbClr val="FF0000"/>
                </a:solidFill>
                <a:latin typeface="楷体" panose="02010609060101010101" pitchFamily="49" charset="-122"/>
                <a:ea typeface="楷体" panose="02010609060101010101" pitchFamily="49" charset="-122"/>
              </a:rPr>
              <a:t>到底</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14" name="TextBox 16"/>
          <p:cNvSpPr txBox="1"/>
          <p:nvPr/>
        </p:nvSpPr>
        <p:spPr>
          <a:xfrm>
            <a:off x="2195736" y="2996952"/>
            <a:ext cx="5400600" cy="523220"/>
          </a:xfrm>
          <a:prstGeom prst="rect">
            <a:avLst/>
          </a:prstGeom>
          <a:noFill/>
        </p:spPr>
        <p:txBody>
          <a:bodyPr wrap="square" rtlCol="0">
            <a:spAutoFit/>
          </a:bodyPr>
          <a:lstStyle/>
          <a:p>
            <a:r>
              <a:rPr lang="zh-CN" altLang="en-US" sz="2800" dirty="0" smtClean="0">
                <a:solidFill>
                  <a:srgbClr val="FF0000"/>
                </a:solidFill>
                <a:latin typeface="楷体" panose="02010609060101010101" pitchFamily="49" charset="-122"/>
                <a:ea typeface="楷体" panose="02010609060101010101" pitchFamily="49" charset="-122"/>
              </a:rPr>
              <a:t>宋代俗语，特别，不一样</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15" name="TextBox 16"/>
          <p:cNvSpPr txBox="1"/>
          <p:nvPr/>
        </p:nvSpPr>
        <p:spPr>
          <a:xfrm>
            <a:off x="2555776" y="3573016"/>
            <a:ext cx="5328592" cy="523220"/>
          </a:xfrm>
          <a:prstGeom prst="rect">
            <a:avLst/>
          </a:prstGeom>
          <a:noFill/>
        </p:spPr>
        <p:txBody>
          <a:bodyPr wrap="square" rtlCol="0">
            <a:spAutoFit/>
          </a:bodyPr>
          <a:lstStyle/>
          <a:p>
            <a:r>
              <a:rPr lang="zh-CN" altLang="en-US" sz="2800" dirty="0" smtClean="0">
                <a:solidFill>
                  <a:srgbClr val="FF0000"/>
                </a:solidFill>
                <a:latin typeface="楷体" panose="02010609060101010101" pitchFamily="49" charset="-122"/>
                <a:ea typeface="楷体" panose="02010609060101010101" pitchFamily="49" charset="-122"/>
              </a:rPr>
              <a:t>指西岭雪山上千年不化的积雪</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16" name="TextBox 16"/>
          <p:cNvSpPr txBox="1"/>
          <p:nvPr/>
        </p:nvSpPr>
        <p:spPr>
          <a:xfrm>
            <a:off x="2555776" y="4077072"/>
            <a:ext cx="5328592" cy="523220"/>
          </a:xfrm>
          <a:prstGeom prst="rect">
            <a:avLst/>
          </a:prstGeom>
          <a:noFill/>
        </p:spPr>
        <p:txBody>
          <a:bodyPr wrap="square" rtlCol="0">
            <a:spAutoFit/>
          </a:bodyPr>
          <a:lstStyle/>
          <a:p>
            <a:r>
              <a:rPr lang="zh-CN" altLang="en-US" sz="2800" dirty="0" smtClean="0">
                <a:solidFill>
                  <a:srgbClr val="FF0000"/>
                </a:solidFill>
                <a:latin typeface="楷体" panose="02010609060101010101" pitchFamily="49" charset="-122"/>
                <a:ea typeface="楷体" panose="02010609060101010101" pitchFamily="49" charset="-122"/>
              </a:rPr>
              <a:t>不远万里开来的船只</a:t>
            </a:r>
            <a:endParaRPr lang="zh-CN" altLang="en-US" sz="2800"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anim calcmode="lin" valueType="num">
                                      <p:cBhvr>
                                        <p:cTn id="36" dur="1000" fill="hold"/>
                                        <p:tgtEl>
                                          <p:spTgt spid="15"/>
                                        </p:tgtEl>
                                        <p:attrNameLst>
                                          <p:attrName>ppt_x</p:attrName>
                                        </p:attrNameLst>
                                      </p:cBhvr>
                                      <p:tavLst>
                                        <p:tav tm="0">
                                          <p:val>
                                            <p:strVal val="#ppt_x"/>
                                          </p:val>
                                        </p:tav>
                                        <p:tav tm="100000">
                                          <p:val>
                                            <p:strVal val="#ppt_x"/>
                                          </p:val>
                                        </p:tav>
                                      </p:tavLst>
                                    </p:anim>
                                    <p:anim calcmode="lin" valueType="num">
                                      <p:cBhvr>
                                        <p:cTn id="3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anim calcmode="lin" valueType="num">
                                      <p:cBhvr>
                                        <p:cTn id="43" dur="1000" fill="hold"/>
                                        <p:tgtEl>
                                          <p:spTgt spid="16"/>
                                        </p:tgtEl>
                                        <p:attrNameLst>
                                          <p:attrName>ppt_x</p:attrName>
                                        </p:attrNameLst>
                                      </p:cBhvr>
                                      <p:tavLst>
                                        <p:tav tm="0">
                                          <p:val>
                                            <p:strVal val="#ppt_x"/>
                                          </p:val>
                                        </p:tav>
                                        <p:tav tm="100000">
                                          <p:val>
                                            <p:strVal val="#ppt_x"/>
                                          </p:val>
                                        </p:tav>
                                      </p:tavLst>
                                    </p:anim>
                                    <p:anim calcmode="lin" valueType="num">
                                      <p:cBhvr>
                                        <p:cTn id="4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7" grpId="0"/>
      <p:bldP spid="13" grpId="0"/>
      <p:bldP spid="14" grpId="0"/>
      <p:bldP spid="15" grpId="0"/>
      <p:bldP spid="1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 9"/>
          <p:cNvPicPr>
            <a:picLocks noChangeAspect="1"/>
          </p:cNvPicPr>
          <p:nvPr/>
        </p:nvPicPr>
        <p:blipFill>
          <a:blip r:embed="rId1" cstate="print"/>
          <a:srcRect r="72971"/>
          <a:stretch>
            <a:fillRect/>
          </a:stretch>
        </p:blipFill>
        <p:spPr bwMode="auto">
          <a:xfrm>
            <a:off x="5292725" y="6096000"/>
            <a:ext cx="1624013" cy="1543050"/>
          </a:xfrm>
          <a:prstGeom prst="rect">
            <a:avLst/>
          </a:prstGeom>
          <a:noFill/>
          <a:ln w="9525">
            <a:noFill/>
            <a:miter lim="800000"/>
            <a:headEnd/>
            <a:tailEnd/>
          </a:ln>
        </p:spPr>
      </p:pic>
      <p:pic>
        <p:nvPicPr>
          <p:cNvPr id="22531" name="图片 12"/>
          <p:cNvPicPr>
            <a:picLocks noChangeAspect="1"/>
          </p:cNvPicPr>
          <p:nvPr/>
        </p:nvPicPr>
        <p:blipFill>
          <a:blip r:embed="rId2" cstate="print"/>
          <a:srcRect r="72971"/>
          <a:stretch>
            <a:fillRect/>
          </a:stretch>
        </p:blipFill>
        <p:spPr bwMode="auto">
          <a:xfrm>
            <a:off x="1382713" y="6253163"/>
            <a:ext cx="1265237" cy="1200150"/>
          </a:xfrm>
          <a:prstGeom prst="rect">
            <a:avLst/>
          </a:prstGeom>
          <a:noFill/>
          <a:ln w="9525">
            <a:noFill/>
            <a:miter lim="800000"/>
            <a:headEnd/>
            <a:tailEnd/>
          </a:ln>
        </p:spPr>
      </p:pic>
      <p:pic>
        <p:nvPicPr>
          <p:cNvPr id="22532" name="图片 4"/>
          <p:cNvPicPr>
            <a:picLocks noChangeAspect="1"/>
          </p:cNvPicPr>
          <p:nvPr/>
        </p:nvPicPr>
        <p:blipFill>
          <a:blip r:embed="rId3" cstate="print"/>
          <a:srcRect/>
          <a:stretch>
            <a:fillRect/>
          </a:stretch>
        </p:blipFill>
        <p:spPr bwMode="auto">
          <a:xfrm>
            <a:off x="11113" y="5262563"/>
            <a:ext cx="998537" cy="1508125"/>
          </a:xfrm>
          <a:prstGeom prst="rect">
            <a:avLst/>
          </a:prstGeom>
          <a:noFill/>
          <a:ln w="9525">
            <a:noFill/>
            <a:miter lim="800000"/>
            <a:headEnd/>
            <a:tailEnd/>
          </a:ln>
        </p:spPr>
      </p:pic>
      <p:pic>
        <p:nvPicPr>
          <p:cNvPr id="22533" name="图片 7"/>
          <p:cNvPicPr>
            <a:picLocks noChangeAspect="1"/>
          </p:cNvPicPr>
          <p:nvPr/>
        </p:nvPicPr>
        <p:blipFill>
          <a:blip r:embed="rId4" cstate="print"/>
          <a:srcRect/>
          <a:stretch>
            <a:fillRect/>
          </a:stretch>
        </p:blipFill>
        <p:spPr bwMode="auto">
          <a:xfrm>
            <a:off x="833438" y="6224588"/>
            <a:ext cx="539750" cy="460375"/>
          </a:xfrm>
          <a:prstGeom prst="rect">
            <a:avLst/>
          </a:prstGeom>
          <a:noFill/>
          <a:ln w="9525">
            <a:noFill/>
            <a:miter lim="800000"/>
            <a:headEnd/>
            <a:tailEnd/>
          </a:ln>
        </p:spPr>
      </p:pic>
      <p:pic>
        <p:nvPicPr>
          <p:cNvPr id="22534" name="图片 5"/>
          <p:cNvPicPr>
            <a:picLocks noChangeAspect="1"/>
          </p:cNvPicPr>
          <p:nvPr/>
        </p:nvPicPr>
        <p:blipFill>
          <a:blip r:embed="rId5" cstate="print"/>
          <a:srcRect/>
          <a:stretch>
            <a:fillRect/>
          </a:stretch>
        </p:blipFill>
        <p:spPr bwMode="auto">
          <a:xfrm>
            <a:off x="7956550" y="5211763"/>
            <a:ext cx="1112838" cy="1609725"/>
          </a:xfrm>
          <a:prstGeom prst="rect">
            <a:avLst/>
          </a:prstGeom>
          <a:noFill/>
          <a:ln w="9525">
            <a:noFill/>
            <a:miter lim="800000"/>
            <a:headEnd/>
            <a:tailEnd/>
          </a:ln>
        </p:spPr>
      </p:pic>
      <p:pic>
        <p:nvPicPr>
          <p:cNvPr id="22535" name="图片 8"/>
          <p:cNvPicPr>
            <a:picLocks noChangeAspect="1"/>
          </p:cNvPicPr>
          <p:nvPr/>
        </p:nvPicPr>
        <p:blipFill>
          <a:blip r:embed="rId6" cstate="print"/>
          <a:srcRect/>
          <a:stretch>
            <a:fillRect/>
          </a:stretch>
        </p:blipFill>
        <p:spPr bwMode="auto">
          <a:xfrm>
            <a:off x="6831013" y="6365875"/>
            <a:ext cx="720725" cy="477838"/>
          </a:xfrm>
          <a:prstGeom prst="rect">
            <a:avLst/>
          </a:prstGeom>
          <a:noFill/>
          <a:ln w="9525">
            <a:noFill/>
            <a:miter lim="800000"/>
            <a:headEnd/>
            <a:tailEnd/>
          </a:ln>
        </p:spPr>
      </p:pic>
      <p:sp>
        <p:nvSpPr>
          <p:cNvPr id="356" name="矩形 355"/>
          <p:cNvSpPr/>
          <p:nvPr/>
        </p:nvSpPr>
        <p:spPr>
          <a:xfrm>
            <a:off x="1528995" y="2005279"/>
            <a:ext cx="5388479" cy="769441"/>
          </a:xfrm>
          <a:prstGeom prst="rect">
            <a:avLst/>
          </a:prstGeom>
          <a:noFill/>
        </p:spPr>
        <p:txBody>
          <a:bodyPr>
            <a:spAutoFit/>
          </a:bodyPr>
          <a:lstStyle/>
          <a:p>
            <a:pPr algn="r" fontAlgn="auto">
              <a:spcBef>
                <a:spcPts val="0"/>
              </a:spcBef>
              <a:spcAft>
                <a:spcPts val="0"/>
              </a:spcAft>
              <a:defRPr/>
            </a:pPr>
            <a:r>
              <a:rPr lang="zh-CN" altLang="en-US"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谢谢您的观看和支持</a:t>
            </a:r>
            <a:endParaRPr lang="en-US" altLang="zh-CN"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357" name="图片 356"/>
          <p:cNvPicPr>
            <a:picLocks noChangeAspect="1"/>
          </p:cNvPicPr>
          <p:nvPr/>
        </p:nvPicPr>
        <p:blipFill>
          <a:blip r:embed="rId7" cstate="print"/>
          <a:srcRect/>
          <a:stretch>
            <a:fillRect/>
          </a:stretch>
        </p:blipFill>
        <p:spPr bwMode="auto">
          <a:xfrm>
            <a:off x="2447925" y="2909888"/>
            <a:ext cx="4195763" cy="623887"/>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57"/>
                                        </p:tgtEl>
                                        <p:attrNameLst>
                                          <p:attrName>style.visibility</p:attrName>
                                        </p:attrNameLst>
                                      </p:cBhvr>
                                      <p:to>
                                        <p:strVal val="visible"/>
                                      </p:to>
                                    </p:set>
                                    <p:animEffect transition="in" filter="wipe(left)">
                                      <p:cBhvr>
                                        <p:cTn id="7" dur="500"/>
                                        <p:tgtEl>
                                          <p:spTgt spid="357"/>
                                        </p:tgtEl>
                                      </p:cBhvr>
                                    </p:animEffect>
                                  </p:childTnLst>
                                </p:cTn>
                              </p:par>
                            </p:childTnLst>
                          </p:cTn>
                        </p:par>
                        <p:par>
                          <p:cTn id="8" fill="hold">
                            <p:stCondLst>
                              <p:cond delay="500"/>
                            </p:stCondLst>
                            <p:childTnLst>
                              <p:par>
                                <p:cTn id="9" presetID="56" presetClass="entr" presetSubtype="0" fill="hold" nodeType="afterEffect">
                                  <p:stCondLst>
                                    <p:cond delay="0"/>
                                  </p:stCondLst>
                                  <p:iterate type="lt">
                                    <p:tmPct val="10000"/>
                                  </p:iterate>
                                  <p:childTnLst>
                                    <p:set>
                                      <p:cBhvr>
                                        <p:cTn id="10" dur="1" fill="hold">
                                          <p:stCondLst>
                                            <p:cond delay="0"/>
                                          </p:stCondLst>
                                        </p:cTn>
                                        <p:tgtEl>
                                          <p:spTgt spid="356"/>
                                        </p:tgtEl>
                                        <p:attrNameLst>
                                          <p:attrName>style.visibility</p:attrName>
                                        </p:attrNameLst>
                                      </p:cBhvr>
                                      <p:to>
                                        <p:strVal val="visible"/>
                                      </p:to>
                                    </p:set>
                                    <p:anim by="(-#ppt_w*2)" calcmode="lin" valueType="num">
                                      <p:cBhvr rctx="PPT">
                                        <p:cTn id="11" dur="500" autoRev="1" fill="hold">
                                          <p:stCondLst>
                                            <p:cond delay="0"/>
                                          </p:stCondLst>
                                        </p:cTn>
                                        <p:tgtEl>
                                          <p:spTgt spid="356"/>
                                        </p:tgtEl>
                                        <p:attrNameLst>
                                          <p:attrName>ppt_w</p:attrName>
                                        </p:attrNameLst>
                                      </p:cBhvr>
                                    </p:anim>
                                    <p:anim by="(#ppt_w*0.50)" calcmode="lin" valueType="num">
                                      <p:cBhvr>
                                        <p:cTn id="12" dur="500" decel="50000" autoRev="1" fill="hold">
                                          <p:stCondLst>
                                            <p:cond delay="0"/>
                                          </p:stCondLst>
                                        </p:cTn>
                                        <p:tgtEl>
                                          <p:spTgt spid="356"/>
                                        </p:tgtEl>
                                        <p:attrNameLst>
                                          <p:attrName>ppt_x</p:attrName>
                                        </p:attrNameLst>
                                      </p:cBhvr>
                                    </p:anim>
                                    <p:anim from="(-#ppt_h/2)" to="(#ppt_y)" calcmode="lin" valueType="num">
                                      <p:cBhvr>
                                        <p:cTn id="13" dur="1000" fill="hold">
                                          <p:stCondLst>
                                            <p:cond delay="0"/>
                                          </p:stCondLst>
                                        </p:cTn>
                                        <p:tgtEl>
                                          <p:spTgt spid="356"/>
                                        </p:tgtEl>
                                        <p:attrNameLst>
                                          <p:attrName>ppt_y</p:attrName>
                                        </p:attrNameLst>
                                      </p:cBhvr>
                                    </p:anim>
                                    <p:animRot by="21600000">
                                      <p:cBhvr>
                                        <p:cTn id="14" dur="1000" fill="hold">
                                          <p:stCondLst>
                                            <p:cond delay="0"/>
                                          </p:stCondLst>
                                        </p:cTn>
                                        <p:tgtEl>
                                          <p:spTgt spid="35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2"/>
          <p:cNvSpPr txBox="1">
            <a:spLocks noChangeArrowheads="1"/>
          </p:cNvSpPr>
          <p:nvPr/>
        </p:nvSpPr>
        <p:spPr bwMode="auto">
          <a:xfrm>
            <a:off x="1097007" y="128729"/>
            <a:ext cx="4331812"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资料宝袋</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17411" name="图片 9"/>
          <p:cNvPicPr>
            <a:picLocks noChangeAspect="1"/>
          </p:cNvPicPr>
          <p:nvPr/>
        </p:nvPicPr>
        <p:blipFill>
          <a:blip r:embed="rId1" cstate="print"/>
          <a:srcRect r="72971"/>
          <a:stretch>
            <a:fillRect/>
          </a:stretch>
        </p:blipFill>
        <p:spPr bwMode="auto">
          <a:xfrm>
            <a:off x="5292725" y="6096000"/>
            <a:ext cx="1624013" cy="1543050"/>
          </a:xfrm>
          <a:prstGeom prst="rect">
            <a:avLst/>
          </a:prstGeom>
          <a:noFill/>
          <a:ln w="9525">
            <a:noFill/>
            <a:miter lim="800000"/>
            <a:headEnd/>
            <a:tailEnd/>
          </a:ln>
        </p:spPr>
      </p:pic>
      <p:pic>
        <p:nvPicPr>
          <p:cNvPr id="17412" name="图片 12"/>
          <p:cNvPicPr>
            <a:picLocks noChangeAspect="1"/>
          </p:cNvPicPr>
          <p:nvPr/>
        </p:nvPicPr>
        <p:blipFill>
          <a:blip r:embed="rId2" cstate="print"/>
          <a:srcRect r="72971"/>
          <a:stretch>
            <a:fillRect/>
          </a:stretch>
        </p:blipFill>
        <p:spPr bwMode="auto">
          <a:xfrm>
            <a:off x="1382713" y="6253163"/>
            <a:ext cx="1265237" cy="1200150"/>
          </a:xfrm>
          <a:prstGeom prst="rect">
            <a:avLst/>
          </a:prstGeom>
          <a:noFill/>
          <a:ln w="9525">
            <a:noFill/>
            <a:miter lim="800000"/>
            <a:headEnd/>
            <a:tailEnd/>
          </a:ln>
        </p:spPr>
      </p:pic>
      <p:pic>
        <p:nvPicPr>
          <p:cNvPr id="17413" name="图片 4"/>
          <p:cNvPicPr>
            <a:picLocks noChangeAspect="1"/>
          </p:cNvPicPr>
          <p:nvPr/>
        </p:nvPicPr>
        <p:blipFill>
          <a:blip r:embed="rId3" cstate="print"/>
          <a:srcRect/>
          <a:stretch>
            <a:fillRect/>
          </a:stretch>
        </p:blipFill>
        <p:spPr bwMode="auto">
          <a:xfrm>
            <a:off x="598488" y="5275792"/>
            <a:ext cx="998537" cy="1508125"/>
          </a:xfrm>
          <a:prstGeom prst="rect">
            <a:avLst/>
          </a:prstGeom>
          <a:noFill/>
          <a:ln w="9525">
            <a:noFill/>
            <a:miter lim="800000"/>
            <a:headEnd/>
            <a:tailEnd/>
          </a:ln>
        </p:spPr>
      </p:pic>
      <p:pic>
        <p:nvPicPr>
          <p:cNvPr id="17414" name="图片 7"/>
          <p:cNvPicPr>
            <a:picLocks noChangeAspect="1"/>
          </p:cNvPicPr>
          <p:nvPr/>
        </p:nvPicPr>
        <p:blipFill>
          <a:blip r:embed="rId4" cstate="print"/>
          <a:srcRect/>
          <a:stretch>
            <a:fillRect/>
          </a:stretch>
        </p:blipFill>
        <p:spPr bwMode="auto">
          <a:xfrm>
            <a:off x="158750" y="6296025"/>
            <a:ext cx="539750" cy="460375"/>
          </a:xfrm>
          <a:prstGeom prst="rect">
            <a:avLst/>
          </a:prstGeom>
          <a:noFill/>
          <a:ln w="9525">
            <a:noFill/>
            <a:miter lim="800000"/>
            <a:headEnd/>
            <a:tailEnd/>
          </a:ln>
        </p:spPr>
      </p:pic>
      <p:pic>
        <p:nvPicPr>
          <p:cNvPr id="17415" name="图片 5"/>
          <p:cNvPicPr>
            <a:picLocks noChangeAspect="1"/>
          </p:cNvPicPr>
          <p:nvPr/>
        </p:nvPicPr>
        <p:blipFill>
          <a:blip r:embed="rId5" cstate="print"/>
          <a:srcRect/>
          <a:stretch>
            <a:fillRect/>
          </a:stretch>
        </p:blipFill>
        <p:spPr bwMode="auto">
          <a:xfrm>
            <a:off x="7956550" y="4916487"/>
            <a:ext cx="1112838" cy="1609725"/>
          </a:xfrm>
          <a:prstGeom prst="rect">
            <a:avLst/>
          </a:prstGeom>
          <a:noFill/>
          <a:ln w="9525">
            <a:noFill/>
            <a:miter lim="800000"/>
            <a:headEnd/>
            <a:tailEnd/>
          </a:ln>
        </p:spPr>
      </p:pic>
      <p:pic>
        <p:nvPicPr>
          <p:cNvPr id="17416" name="图片 8"/>
          <p:cNvPicPr>
            <a:picLocks noChangeAspect="1"/>
          </p:cNvPicPr>
          <p:nvPr/>
        </p:nvPicPr>
        <p:blipFill>
          <a:blip r:embed="rId6" cstate="print"/>
          <a:srcRect/>
          <a:stretch>
            <a:fillRect/>
          </a:stretch>
        </p:blipFill>
        <p:spPr bwMode="auto">
          <a:xfrm>
            <a:off x="6831013" y="6365875"/>
            <a:ext cx="720725" cy="477838"/>
          </a:xfrm>
          <a:prstGeom prst="rect">
            <a:avLst/>
          </a:prstGeom>
          <a:noFill/>
          <a:ln w="9525">
            <a:noFill/>
            <a:miter lim="800000"/>
            <a:headEnd/>
            <a:tailEnd/>
          </a:ln>
        </p:spPr>
      </p:pic>
      <p:sp>
        <p:nvSpPr>
          <p:cNvPr id="2" name="矩形 1"/>
          <p:cNvSpPr/>
          <p:nvPr/>
        </p:nvSpPr>
        <p:spPr>
          <a:xfrm>
            <a:off x="395536" y="908720"/>
            <a:ext cx="2065938" cy="646331"/>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zh-CN" altLang="en-US"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rPr>
              <a:t>   杜甫</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endParaRPr>
          </a:p>
        </p:txBody>
      </p:sp>
      <p:sp>
        <p:nvSpPr>
          <p:cNvPr id="8" name="TextBox 7"/>
          <p:cNvSpPr txBox="1"/>
          <p:nvPr/>
        </p:nvSpPr>
        <p:spPr>
          <a:xfrm>
            <a:off x="4716016" y="1916832"/>
            <a:ext cx="3999388" cy="3416320"/>
          </a:xfrm>
          <a:prstGeom prst="rect">
            <a:avLst/>
          </a:prstGeom>
          <a:noFill/>
        </p:spPr>
        <p:txBody>
          <a:bodyPr wrap="square" rtlCol="0">
            <a:spAutoFit/>
          </a:bodyPr>
          <a:lstStyle/>
          <a:p>
            <a:r>
              <a:rPr lang="zh-CN" altLang="en-US" sz="2400" dirty="0" smtClean="0">
                <a:latin typeface="楷体" panose="02010609060101010101" pitchFamily="49" charset="-122"/>
                <a:ea typeface="楷体" panose="02010609060101010101" pitchFamily="49" charset="-122"/>
              </a:rPr>
              <a:t>　　杜甫（</a:t>
            </a:r>
            <a:r>
              <a:rPr lang="en-US" altLang="zh-CN" sz="2400" dirty="0" smtClean="0">
                <a:latin typeface="楷体" panose="02010609060101010101" pitchFamily="49" charset="-122"/>
                <a:ea typeface="楷体" panose="02010609060101010101" pitchFamily="49" charset="-122"/>
              </a:rPr>
              <a:t>712—770</a:t>
            </a:r>
            <a:r>
              <a:rPr lang="zh-CN" altLang="en-US" sz="2400" dirty="0" smtClean="0">
                <a:latin typeface="楷体" panose="02010609060101010101" pitchFamily="49" charset="-122"/>
                <a:ea typeface="楷体" panose="02010609060101010101" pitchFamily="49" charset="-122"/>
              </a:rPr>
              <a:t>），字子美，汉族，本襄阳人，后徙河南巩县。</a:t>
            </a:r>
            <a:r>
              <a:rPr lang="en-US" altLang="zh-CN" sz="2400" dirty="0" smtClean="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自号少陵野老，唐代伟大的现实主义诗人，与李白合称“李杜”。为了与另两位诗人李商隐与杜牧即“小李杜”区别，杜甫与李白又合称“大李杜”，杜甫也常被称为“老杜”。</a:t>
            </a:r>
            <a:endParaRPr lang="zh-CN" altLang="en-US" sz="2400" dirty="0"/>
          </a:p>
        </p:txBody>
      </p:sp>
      <p:pic>
        <p:nvPicPr>
          <p:cNvPr id="5" name="Picture 2"/>
          <p:cNvPicPr>
            <a:picLocks noChangeAspect="1" noChangeArrowheads="1"/>
          </p:cNvPicPr>
          <p:nvPr/>
        </p:nvPicPr>
        <p:blipFill>
          <a:blip r:embed="rId7" cstate="print"/>
          <a:srcRect/>
          <a:stretch>
            <a:fillRect/>
          </a:stretch>
        </p:blipFill>
        <p:spPr bwMode="auto">
          <a:xfrm>
            <a:off x="1285852" y="2143116"/>
            <a:ext cx="2603118" cy="380754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par>
                                <p:cTn id="14" presetID="53" presetClass="entr" presetSubtype="16" fill="hold" nodeType="withEffect">
                                  <p:stCondLst>
                                    <p:cond delay="0"/>
                                  </p:stCondLst>
                                  <p:childTnLst>
                                    <p:set>
                                      <p:cBhvr>
                                        <p:cTn id="15" dur="1" fill="hold">
                                          <p:stCondLst>
                                            <p:cond delay="0"/>
                                          </p:stCondLst>
                                        </p:cTn>
                                        <p:tgtEl>
                                          <p:spTgt spid="17413"/>
                                        </p:tgtEl>
                                        <p:attrNameLst>
                                          <p:attrName>style.visibility</p:attrName>
                                        </p:attrNameLst>
                                      </p:cBhvr>
                                      <p:to>
                                        <p:strVal val="visible"/>
                                      </p:to>
                                    </p:set>
                                    <p:anim calcmode="lin" valueType="num">
                                      <p:cBhvr>
                                        <p:cTn id="16" dur="500" fill="hold"/>
                                        <p:tgtEl>
                                          <p:spTgt spid="17413"/>
                                        </p:tgtEl>
                                        <p:attrNameLst>
                                          <p:attrName>ppt_w</p:attrName>
                                        </p:attrNameLst>
                                      </p:cBhvr>
                                      <p:tavLst>
                                        <p:tav tm="0">
                                          <p:val>
                                            <p:fltVal val="0"/>
                                          </p:val>
                                        </p:tav>
                                        <p:tav tm="100000">
                                          <p:val>
                                            <p:strVal val="#ppt_w"/>
                                          </p:val>
                                        </p:tav>
                                      </p:tavLst>
                                    </p:anim>
                                    <p:anim calcmode="lin" valueType="num">
                                      <p:cBhvr>
                                        <p:cTn id="17" dur="500" fill="hold"/>
                                        <p:tgtEl>
                                          <p:spTgt spid="17413"/>
                                        </p:tgtEl>
                                        <p:attrNameLst>
                                          <p:attrName>ppt_h</p:attrName>
                                        </p:attrNameLst>
                                      </p:cBhvr>
                                      <p:tavLst>
                                        <p:tav tm="0">
                                          <p:val>
                                            <p:fltVal val="0"/>
                                          </p:val>
                                        </p:tav>
                                        <p:tav tm="100000">
                                          <p:val>
                                            <p:strVal val="#ppt_h"/>
                                          </p:val>
                                        </p:tav>
                                      </p:tavLst>
                                    </p:anim>
                                    <p:animEffect transition="in" filter="fade">
                                      <p:cBhvr>
                                        <p:cTn id="18" dur="500"/>
                                        <p:tgtEl>
                                          <p:spTgt spid="17413"/>
                                        </p:tgtEl>
                                      </p:cBhvr>
                                    </p:animEffect>
                                  </p:childTnLst>
                                </p:cTn>
                              </p:par>
                              <p:par>
                                <p:cTn id="19" presetID="53" presetClass="entr" presetSubtype="16" fill="hold" nodeType="withEffect">
                                  <p:stCondLst>
                                    <p:cond delay="0"/>
                                  </p:stCondLst>
                                  <p:childTnLst>
                                    <p:set>
                                      <p:cBhvr>
                                        <p:cTn id="20" dur="1" fill="hold">
                                          <p:stCondLst>
                                            <p:cond delay="0"/>
                                          </p:stCondLst>
                                        </p:cTn>
                                        <p:tgtEl>
                                          <p:spTgt spid="17415"/>
                                        </p:tgtEl>
                                        <p:attrNameLst>
                                          <p:attrName>style.visibility</p:attrName>
                                        </p:attrNameLst>
                                      </p:cBhvr>
                                      <p:to>
                                        <p:strVal val="visible"/>
                                      </p:to>
                                    </p:set>
                                    <p:anim calcmode="lin" valueType="num">
                                      <p:cBhvr>
                                        <p:cTn id="21" dur="500" fill="hold"/>
                                        <p:tgtEl>
                                          <p:spTgt spid="17415"/>
                                        </p:tgtEl>
                                        <p:attrNameLst>
                                          <p:attrName>ppt_w</p:attrName>
                                        </p:attrNameLst>
                                      </p:cBhvr>
                                      <p:tavLst>
                                        <p:tav tm="0">
                                          <p:val>
                                            <p:fltVal val="0"/>
                                          </p:val>
                                        </p:tav>
                                        <p:tav tm="100000">
                                          <p:val>
                                            <p:strVal val="#ppt_w"/>
                                          </p:val>
                                        </p:tav>
                                      </p:tavLst>
                                    </p:anim>
                                    <p:anim calcmode="lin" valueType="num">
                                      <p:cBhvr>
                                        <p:cTn id="22" dur="500" fill="hold"/>
                                        <p:tgtEl>
                                          <p:spTgt spid="17415"/>
                                        </p:tgtEl>
                                        <p:attrNameLst>
                                          <p:attrName>ppt_h</p:attrName>
                                        </p:attrNameLst>
                                      </p:cBhvr>
                                      <p:tavLst>
                                        <p:tav tm="0">
                                          <p:val>
                                            <p:fltVal val="0"/>
                                          </p:val>
                                        </p:tav>
                                        <p:tav tm="100000">
                                          <p:val>
                                            <p:strVal val="#ppt_h"/>
                                          </p:val>
                                        </p:tav>
                                      </p:tavLst>
                                    </p:anim>
                                    <p:animEffect transition="in" filter="fade">
                                      <p:cBhvr>
                                        <p:cTn id="23" dur="500"/>
                                        <p:tgtEl>
                                          <p:spTgt spid="174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1"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9459" name="图片 12"/>
          <p:cNvPicPr>
            <a:picLocks noChangeAspect="1"/>
          </p:cNvPicPr>
          <p:nvPr/>
        </p:nvPicPr>
        <p:blipFill>
          <a:blip r:embed="rId2"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3"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4" cstate="print"/>
          <a:srcRect/>
          <a:stretch>
            <a:fillRect/>
          </a:stretch>
        </p:blipFill>
        <p:spPr bwMode="auto">
          <a:xfrm>
            <a:off x="8172400" y="6343650"/>
            <a:ext cx="720725" cy="477838"/>
          </a:xfrm>
          <a:prstGeom prst="rect">
            <a:avLst/>
          </a:prstGeom>
          <a:noFill/>
          <a:ln w="9525">
            <a:noFill/>
            <a:miter lim="800000"/>
            <a:headEnd/>
            <a:tailEnd/>
          </a:ln>
        </p:spPr>
      </p:pic>
      <p:sp>
        <p:nvSpPr>
          <p:cNvPr id="23" name="文本框 12"/>
          <p:cNvSpPr txBox="1">
            <a:spLocks noChangeArrowheads="1"/>
          </p:cNvSpPr>
          <p:nvPr/>
        </p:nvSpPr>
        <p:spPr bwMode="auto">
          <a:xfrm>
            <a:off x="1098227" y="135755"/>
            <a:ext cx="4331812"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字词乐园</a:t>
            </a:r>
            <a:r>
              <a:rPr lang="en-US" altLang="zh-CN"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a:t>
            </a: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会写字</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3" name="TextBox 2"/>
          <p:cNvSpPr txBox="1"/>
          <p:nvPr/>
        </p:nvSpPr>
        <p:spPr>
          <a:xfrm>
            <a:off x="1139331" y="1581538"/>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4" name="TextBox 3"/>
          <p:cNvSpPr txBox="1"/>
          <p:nvPr/>
        </p:nvSpPr>
        <p:spPr>
          <a:xfrm>
            <a:off x="1436965" y="818909"/>
            <a:ext cx="697627" cy="707886"/>
          </a:xfrm>
          <a:prstGeom prst="rect">
            <a:avLst/>
          </a:prstGeom>
          <a:noFill/>
        </p:spPr>
        <p:txBody>
          <a:bodyPr wrap="none" rtlCol="0">
            <a:spAutoFit/>
          </a:bodyPr>
          <a:lstStyle/>
          <a:p>
            <a:r>
              <a:rPr lang="en-US" altLang="zh-CN" sz="4000" dirty="0" err="1" smtClean="0">
                <a:latin typeface="+mn-ea"/>
                <a:ea typeface="+mn-ea"/>
              </a:rPr>
              <a:t>h</a:t>
            </a:r>
            <a:r>
              <a:rPr lang="en-US" altLang="zh-CN" sz="4000" dirty="0" err="1" smtClean="0">
                <a:latin typeface="+mn-ea"/>
              </a:rPr>
              <a:t>ú</a:t>
            </a:r>
            <a:endParaRPr lang="zh-CN" altLang="en-US" sz="4000" dirty="0">
              <a:latin typeface="+mn-ea"/>
              <a:ea typeface="+mn-ea"/>
            </a:endParaRPr>
          </a:p>
        </p:txBody>
      </p:sp>
      <p:sp>
        <p:nvSpPr>
          <p:cNvPr id="5" name="TextBox 4"/>
          <p:cNvSpPr txBox="1"/>
          <p:nvPr/>
        </p:nvSpPr>
        <p:spPr>
          <a:xfrm>
            <a:off x="2940947" y="994363"/>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6" name="TextBox 5"/>
          <p:cNvSpPr txBox="1"/>
          <p:nvPr/>
        </p:nvSpPr>
        <p:spPr>
          <a:xfrm>
            <a:off x="2940947" y="2204864"/>
            <a:ext cx="3010761"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西湖  湖面  湖水</a:t>
            </a:r>
            <a:endParaRPr lang="zh-CN" altLang="en-US" sz="2000" dirty="0">
              <a:latin typeface="楷体" panose="02010609060101010101" pitchFamily="49" charset="-122"/>
              <a:ea typeface="楷体" panose="02010609060101010101" pitchFamily="49" charset="-122"/>
            </a:endParaRPr>
          </a:p>
        </p:txBody>
      </p:sp>
      <p:sp>
        <p:nvSpPr>
          <p:cNvPr id="14" name="TextBox 13"/>
          <p:cNvSpPr txBox="1"/>
          <p:nvPr/>
        </p:nvSpPr>
        <p:spPr>
          <a:xfrm>
            <a:off x="2955178" y="2636912"/>
            <a:ext cx="370505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水（氵）落“胡”左边。</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2916461" y="1474287"/>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a:latin typeface="楷体" panose="02010609060101010101" pitchFamily="49" charset="-122"/>
                <a:ea typeface="楷体" panose="02010609060101010101" pitchFamily="49" charset="-122"/>
                <a:sym typeface="Wingdings" panose="05000000000000000000" pitchFamily="2" charset="2"/>
              </a:rPr>
              <a:t>左窄右</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宽</a:t>
            </a:r>
            <a:r>
              <a:rPr lang="zh-CN" altLang="en-US" sz="2000" dirty="0">
                <a:latin typeface="楷体" panose="02010609060101010101" pitchFamily="49" charset="-122"/>
                <a:ea typeface="楷体" panose="02010609060101010101" pitchFamily="49" charset="-122"/>
                <a:sym typeface="Wingdings" panose="05000000000000000000" pitchFamily="2" charset="2"/>
              </a:rPr>
              <a:t>，“氵”</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呈弧形分布，“古”的竖稍倾斜。</a:t>
            </a:r>
            <a:endParaRPr lang="zh-CN" altLang="en-US" sz="2000" dirty="0">
              <a:latin typeface="楷体" panose="02010609060101010101" pitchFamily="49" charset="-122"/>
              <a:ea typeface="楷体" panose="02010609060101010101" pitchFamily="49" charset="-122"/>
            </a:endParaRPr>
          </a:p>
        </p:txBody>
      </p:sp>
      <p:sp>
        <p:nvSpPr>
          <p:cNvPr id="17" name="TextBox 16"/>
          <p:cNvSpPr txBox="1"/>
          <p:nvPr/>
        </p:nvSpPr>
        <p:spPr>
          <a:xfrm>
            <a:off x="1115003" y="4015899"/>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叫</a:t>
            </a:r>
            <a:endParaRPr lang="zh-CN" altLang="en-US" sz="6600" dirty="0">
              <a:latin typeface="楷体" panose="02010609060101010101" pitchFamily="49" charset="-122"/>
              <a:ea typeface="楷体" panose="02010609060101010101" pitchFamily="49" charset="-122"/>
            </a:endParaRPr>
          </a:p>
        </p:txBody>
      </p:sp>
      <p:sp>
        <p:nvSpPr>
          <p:cNvPr id="18" name="TextBox 17"/>
          <p:cNvSpPr txBox="1"/>
          <p:nvPr/>
        </p:nvSpPr>
        <p:spPr>
          <a:xfrm>
            <a:off x="1230402" y="3230199"/>
            <a:ext cx="1210588" cy="707886"/>
          </a:xfrm>
          <a:prstGeom prst="rect">
            <a:avLst/>
          </a:prstGeom>
          <a:noFill/>
        </p:spPr>
        <p:txBody>
          <a:bodyPr wrap="none" rtlCol="0">
            <a:spAutoFit/>
          </a:bodyPr>
          <a:lstStyle/>
          <a:p>
            <a:r>
              <a:rPr lang="en-US" altLang="zh-CN" sz="4000" dirty="0" err="1" smtClean="0">
                <a:latin typeface="+mn-ea"/>
                <a:ea typeface="+mn-ea"/>
              </a:rPr>
              <a:t>lián</a:t>
            </a:r>
            <a:endParaRPr lang="zh-CN" altLang="en-US" sz="4000" dirty="0">
              <a:latin typeface="+mn-ea"/>
              <a:ea typeface="+mn-ea"/>
            </a:endParaRPr>
          </a:p>
        </p:txBody>
      </p:sp>
      <p:sp>
        <p:nvSpPr>
          <p:cNvPr id="19" name="TextBox 18"/>
          <p:cNvSpPr txBox="1"/>
          <p:nvPr/>
        </p:nvSpPr>
        <p:spPr>
          <a:xfrm>
            <a:off x="2902230" y="3443768"/>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21" name="TextBox 20"/>
          <p:cNvSpPr txBox="1"/>
          <p:nvPr/>
        </p:nvSpPr>
        <p:spPr>
          <a:xfrm>
            <a:off x="2902230" y="4653136"/>
            <a:ext cx="3010761"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莲花  莲叶  红莲</a:t>
            </a:r>
            <a:endParaRPr lang="zh-CN" altLang="en-US" sz="2000" dirty="0">
              <a:latin typeface="楷体" panose="02010609060101010101" pitchFamily="49" charset="-122"/>
              <a:ea typeface="楷体" panose="02010609060101010101" pitchFamily="49" charset="-122"/>
            </a:endParaRPr>
          </a:p>
        </p:txBody>
      </p:sp>
      <p:sp>
        <p:nvSpPr>
          <p:cNvPr id="22" name="TextBox 21"/>
          <p:cNvSpPr txBox="1"/>
          <p:nvPr/>
        </p:nvSpPr>
        <p:spPr>
          <a:xfrm>
            <a:off x="2916460" y="5013176"/>
            <a:ext cx="395979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“连”在草下藏。</a:t>
            </a:r>
            <a:endParaRPr lang="zh-CN" altLang="en-US" sz="2000" dirty="0">
              <a:latin typeface="楷体" panose="02010609060101010101" pitchFamily="49" charset="-122"/>
              <a:ea typeface="楷体" panose="02010609060101010101" pitchFamily="49" charset="-122"/>
            </a:endParaRPr>
          </a:p>
        </p:txBody>
      </p:sp>
      <p:sp>
        <p:nvSpPr>
          <p:cNvPr id="24" name="TextBox 23"/>
          <p:cNvSpPr txBox="1"/>
          <p:nvPr/>
        </p:nvSpPr>
        <p:spPr>
          <a:xfrm>
            <a:off x="2877744" y="3923692"/>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“艹”横长，盖住下部，“车”笔画紧凑</a:t>
            </a:r>
            <a:r>
              <a:rPr lang="zh-CN" altLang="en-US" sz="2000" dirty="0">
                <a:latin typeface="楷体" panose="02010609060101010101" pitchFamily="49" charset="-122"/>
                <a:ea typeface="楷体" panose="02010609060101010101" pitchFamily="49" charset="-122"/>
                <a:sym typeface="Wingdings" panose="05000000000000000000" pitchFamily="2" charset="2"/>
              </a:rPr>
              <a:t>，“辶”</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的平捺舒展。</a:t>
            </a:r>
            <a:endParaRPr lang="zh-CN" altLang="en-US" sz="2000" dirty="0">
              <a:latin typeface="楷体" panose="02010609060101010101" pitchFamily="49" charset="-122"/>
              <a:ea typeface="楷体" panose="02010609060101010101" pitchFamily="49" charset="-122"/>
            </a:endParaRPr>
          </a:p>
        </p:txBody>
      </p:sp>
      <p:cxnSp>
        <p:nvCxnSpPr>
          <p:cNvPr id="29" name="直接连接符 6"/>
          <p:cNvCxnSpPr/>
          <p:nvPr/>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pic>
        <p:nvPicPr>
          <p:cNvPr id="30" name="图片 11"/>
          <p:cNvPicPr>
            <a:picLocks noChangeAspect="1" noChangeArrowheads="1"/>
          </p:cNvPicPr>
          <p:nvPr/>
        </p:nvPicPr>
        <p:blipFill>
          <a:blip r:embed="rId5" cstate="print"/>
          <a:srcRect/>
          <a:stretch>
            <a:fillRect/>
          </a:stretch>
        </p:blipFill>
        <p:spPr bwMode="auto">
          <a:xfrm>
            <a:off x="454025" y="-12700"/>
            <a:ext cx="661988" cy="687388"/>
          </a:xfrm>
          <a:prstGeom prst="rect">
            <a:avLst/>
          </a:prstGeom>
          <a:noFill/>
          <a:ln w="9525">
            <a:noFill/>
            <a:miter lim="800000"/>
            <a:headEnd/>
            <a:tailEnd/>
          </a:ln>
        </p:spPr>
      </p:pic>
      <p:grpSp>
        <p:nvGrpSpPr>
          <p:cNvPr id="31" name="组合 30"/>
          <p:cNvGrpSpPr/>
          <p:nvPr/>
        </p:nvGrpSpPr>
        <p:grpSpPr>
          <a:xfrm>
            <a:off x="1129072" y="3958918"/>
            <a:ext cx="1511802" cy="1486306"/>
            <a:chOff x="-2214610" y="714356"/>
            <a:chExt cx="1785950" cy="1643868"/>
          </a:xfrm>
          <a:solidFill>
            <a:schemeClr val="accent5">
              <a:lumMod val="40000"/>
              <a:lumOff val="60000"/>
            </a:schemeClr>
          </a:solidFill>
        </p:grpSpPr>
        <p:sp>
          <p:nvSpPr>
            <p:cNvPr id="32" name="矩形 31"/>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stCxn id="32" idx="1"/>
              <a:endCxn id="32"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5" name="TextBox 23"/>
          <p:cNvSpPr txBox="1">
            <a:spLocks noChangeArrowheads="1"/>
          </p:cNvSpPr>
          <p:nvPr/>
        </p:nvSpPr>
        <p:spPr bwMode="auto">
          <a:xfrm>
            <a:off x="1169677" y="3846748"/>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莲</a:t>
            </a:r>
            <a:endParaRPr lang="zh-CN" altLang="en-US" sz="9600" b="1" dirty="0">
              <a:latin typeface="楷体" panose="02010609060101010101" pitchFamily="49" charset="-122"/>
              <a:ea typeface="楷体" panose="02010609060101010101" pitchFamily="49" charset="-122"/>
            </a:endParaRPr>
          </a:p>
        </p:txBody>
      </p:sp>
      <p:grpSp>
        <p:nvGrpSpPr>
          <p:cNvPr id="36" name="组合 35"/>
          <p:cNvGrpSpPr/>
          <p:nvPr/>
        </p:nvGrpSpPr>
        <p:grpSpPr>
          <a:xfrm>
            <a:off x="1096630" y="1565267"/>
            <a:ext cx="1544244" cy="1428268"/>
            <a:chOff x="-2214610" y="714356"/>
            <a:chExt cx="1785950" cy="1643868"/>
          </a:xfrm>
          <a:solidFill>
            <a:schemeClr val="accent5">
              <a:lumMod val="40000"/>
              <a:lumOff val="60000"/>
            </a:schemeClr>
          </a:solidFill>
        </p:grpSpPr>
        <p:sp>
          <p:nvSpPr>
            <p:cNvPr id="37" name="矩形 36"/>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1171808" y="1391004"/>
            <a:ext cx="1227942"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湖</a:t>
            </a:r>
            <a:endParaRPr lang="zh-CN" altLang="en-US" sz="9600" b="1" dirty="0">
              <a:latin typeface="楷体" panose="02010609060101010101" pitchFamily="49" charset="-122"/>
              <a:ea typeface="楷体" panose="02010609060101010101" pitchFamily="49" charset="-122"/>
            </a:endParaRPr>
          </a:p>
        </p:txBody>
      </p:sp>
      <p:grpSp>
        <p:nvGrpSpPr>
          <p:cNvPr id="41" name="组合 40"/>
          <p:cNvGrpSpPr/>
          <p:nvPr/>
        </p:nvGrpSpPr>
        <p:grpSpPr>
          <a:xfrm>
            <a:off x="1835696" y="5657742"/>
            <a:ext cx="5330062" cy="1227642"/>
            <a:chOff x="1835696" y="5616071"/>
            <a:chExt cx="5330062" cy="1227642"/>
          </a:xfrm>
        </p:grpSpPr>
        <p:sp>
          <p:nvSpPr>
            <p:cNvPr id="42" name="云形 41"/>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631756" y="5819268"/>
              <a:ext cx="3534002" cy="646331"/>
            </a:xfrm>
            <a:prstGeom prst="rect">
              <a:avLst/>
            </a:prstGeom>
            <a:noFill/>
          </p:spPr>
          <p:txBody>
            <a:bodyPr wrap="square" rtlCol="0">
              <a:spAutoFit/>
            </a:bodyPr>
            <a:lstStyle/>
            <a:p>
              <a:r>
                <a:rPr lang="zh-CN" altLang="en-US" dirty="0" smtClean="0"/>
                <a:t>　　</a:t>
              </a:r>
              <a:r>
                <a:rPr lang="zh-CN" altLang="en-US" b="1" dirty="0" smtClean="0"/>
                <a:t>熟字加偏旁识记：</a:t>
              </a:r>
              <a:r>
                <a:rPr lang="zh-CN" altLang="en-US" b="1" dirty="0" smtClean="0">
                  <a:solidFill>
                    <a:srgbClr val="FF0000"/>
                  </a:solidFill>
                </a:rPr>
                <a:t>胡＋氵＝湖</a:t>
              </a:r>
              <a:r>
                <a:rPr lang="zh-CN" altLang="en-US" b="1" dirty="0" smtClean="0">
                  <a:solidFill>
                    <a:srgbClr val="FF0000"/>
                  </a:solidFill>
                  <a:latin typeface="楷体" panose="02010609060101010101" pitchFamily="49" charset="-122"/>
                  <a:ea typeface="楷体" panose="02010609060101010101" pitchFamily="49" charset="-122"/>
                </a:rPr>
                <a:t>。</a:t>
              </a:r>
              <a:endParaRPr lang="zh-CN" altLang="en-US" b="1" dirty="0">
                <a:solidFill>
                  <a:srgbClr val="FF0000"/>
                </a:solidFill>
                <a:latin typeface="楷体" panose="02010609060101010101" pitchFamily="49" charset="-122"/>
                <a:ea typeface="楷体" panose="02010609060101010101" pitchFamily="49" charset="-122"/>
              </a:endParaRPr>
            </a:p>
          </p:txBody>
        </p:sp>
        <p:grpSp>
          <p:nvGrpSpPr>
            <p:cNvPr id="44" name="组合 43"/>
            <p:cNvGrpSpPr/>
            <p:nvPr/>
          </p:nvGrpSpPr>
          <p:grpSpPr>
            <a:xfrm>
              <a:off x="1835696" y="5616071"/>
              <a:ext cx="1665879" cy="1227642"/>
              <a:chOff x="1835696" y="5616071"/>
              <a:chExt cx="1665879" cy="1227642"/>
            </a:xfrm>
          </p:grpSpPr>
          <p:pic>
            <p:nvPicPr>
              <p:cNvPr id="45" name="Picture 4"/>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 name="TextBox 45"/>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sp>
        <p:nvSpPr>
          <p:cNvPr id="47" name="TextBox 46"/>
          <p:cNvSpPr txBox="1"/>
          <p:nvPr/>
        </p:nvSpPr>
        <p:spPr>
          <a:xfrm>
            <a:off x="2981288" y="3068960"/>
            <a:ext cx="3894968"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平静的湖面像一面镜子。</a:t>
            </a:r>
            <a:endParaRPr lang="zh-CN" altLang="en-US" sz="2000" dirty="0">
              <a:latin typeface="楷体" panose="02010609060101010101" pitchFamily="49" charset="-122"/>
              <a:ea typeface="楷体" panose="02010609060101010101" pitchFamily="49" charset="-122"/>
            </a:endParaRPr>
          </a:p>
        </p:txBody>
      </p:sp>
      <p:sp>
        <p:nvSpPr>
          <p:cNvPr id="48" name="TextBox 47"/>
          <p:cNvSpPr txBox="1"/>
          <p:nvPr/>
        </p:nvSpPr>
        <p:spPr>
          <a:xfrm>
            <a:off x="2915816" y="5373216"/>
            <a:ext cx="395979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我喜欢白莲花的洁白无瑕</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endParaRPr lang="zh-CN" altLang="en-US" sz="20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80">
                                          <p:stCondLst>
                                            <p:cond delay="0"/>
                                          </p:stCondLst>
                                        </p:cTn>
                                        <p:tgtEl>
                                          <p:spTgt spid="40"/>
                                        </p:tgtEl>
                                      </p:cBhvr>
                                    </p:animEffect>
                                    <p:anim calcmode="lin" valueType="num">
                                      <p:cBhvr>
                                        <p:cTn id="8"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13" dur="26">
                                          <p:stCondLst>
                                            <p:cond delay="650"/>
                                          </p:stCondLst>
                                        </p:cTn>
                                        <p:tgtEl>
                                          <p:spTgt spid="40"/>
                                        </p:tgtEl>
                                      </p:cBhvr>
                                      <p:to x="100000" y="60000"/>
                                    </p:animScale>
                                    <p:animScale>
                                      <p:cBhvr>
                                        <p:cTn id="14" dur="166" decel="50000">
                                          <p:stCondLst>
                                            <p:cond delay="676"/>
                                          </p:stCondLst>
                                        </p:cTn>
                                        <p:tgtEl>
                                          <p:spTgt spid="40"/>
                                        </p:tgtEl>
                                      </p:cBhvr>
                                      <p:to x="100000" y="100000"/>
                                    </p:animScale>
                                    <p:animScale>
                                      <p:cBhvr>
                                        <p:cTn id="15" dur="26">
                                          <p:stCondLst>
                                            <p:cond delay="1312"/>
                                          </p:stCondLst>
                                        </p:cTn>
                                        <p:tgtEl>
                                          <p:spTgt spid="40"/>
                                        </p:tgtEl>
                                      </p:cBhvr>
                                      <p:to x="100000" y="80000"/>
                                    </p:animScale>
                                    <p:animScale>
                                      <p:cBhvr>
                                        <p:cTn id="16" dur="166" decel="50000">
                                          <p:stCondLst>
                                            <p:cond delay="1338"/>
                                          </p:stCondLst>
                                        </p:cTn>
                                        <p:tgtEl>
                                          <p:spTgt spid="40"/>
                                        </p:tgtEl>
                                      </p:cBhvr>
                                      <p:to x="100000" y="100000"/>
                                    </p:animScale>
                                    <p:animScale>
                                      <p:cBhvr>
                                        <p:cTn id="17" dur="26">
                                          <p:stCondLst>
                                            <p:cond delay="1642"/>
                                          </p:stCondLst>
                                        </p:cTn>
                                        <p:tgtEl>
                                          <p:spTgt spid="40"/>
                                        </p:tgtEl>
                                      </p:cBhvr>
                                      <p:to x="100000" y="90000"/>
                                    </p:animScale>
                                    <p:animScale>
                                      <p:cBhvr>
                                        <p:cTn id="18" dur="166" decel="50000">
                                          <p:stCondLst>
                                            <p:cond delay="1668"/>
                                          </p:stCondLst>
                                        </p:cTn>
                                        <p:tgtEl>
                                          <p:spTgt spid="40"/>
                                        </p:tgtEl>
                                      </p:cBhvr>
                                      <p:to x="100000" y="100000"/>
                                    </p:animScale>
                                    <p:animScale>
                                      <p:cBhvr>
                                        <p:cTn id="19" dur="26">
                                          <p:stCondLst>
                                            <p:cond delay="1808"/>
                                          </p:stCondLst>
                                        </p:cTn>
                                        <p:tgtEl>
                                          <p:spTgt spid="40"/>
                                        </p:tgtEl>
                                      </p:cBhvr>
                                      <p:to x="100000" y="95000"/>
                                    </p:animScale>
                                    <p:animScale>
                                      <p:cBhvr>
                                        <p:cTn id="20" dur="166" decel="50000">
                                          <p:stCondLst>
                                            <p:cond delay="1834"/>
                                          </p:stCondLst>
                                        </p:cTn>
                                        <p:tgtEl>
                                          <p:spTgt spid="4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0-#ppt_w/2"/>
                                          </p:val>
                                        </p:tav>
                                        <p:tav tm="100000">
                                          <p:val>
                                            <p:strVal val="#ppt_x"/>
                                          </p:val>
                                        </p:tav>
                                      </p:tavLst>
                                    </p:anim>
                                    <p:anim calcmode="lin" valueType="num">
                                      <p:cBhvr additive="base">
                                        <p:cTn id="26"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down)">
                                      <p:cBhvr>
                                        <p:cTn id="31" dur="580">
                                          <p:stCondLst>
                                            <p:cond delay="0"/>
                                          </p:stCondLst>
                                        </p:cTn>
                                        <p:tgtEl>
                                          <p:spTgt spid="35"/>
                                        </p:tgtEl>
                                      </p:cBhvr>
                                    </p:animEffect>
                                    <p:anim calcmode="lin" valueType="num">
                                      <p:cBhvr>
                                        <p:cTn id="32"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37" dur="26">
                                          <p:stCondLst>
                                            <p:cond delay="650"/>
                                          </p:stCondLst>
                                        </p:cTn>
                                        <p:tgtEl>
                                          <p:spTgt spid="35"/>
                                        </p:tgtEl>
                                      </p:cBhvr>
                                      <p:to x="100000" y="60000"/>
                                    </p:animScale>
                                    <p:animScale>
                                      <p:cBhvr>
                                        <p:cTn id="38" dur="166" decel="50000">
                                          <p:stCondLst>
                                            <p:cond delay="676"/>
                                          </p:stCondLst>
                                        </p:cTn>
                                        <p:tgtEl>
                                          <p:spTgt spid="35"/>
                                        </p:tgtEl>
                                      </p:cBhvr>
                                      <p:to x="100000" y="100000"/>
                                    </p:animScale>
                                    <p:animScale>
                                      <p:cBhvr>
                                        <p:cTn id="39" dur="26">
                                          <p:stCondLst>
                                            <p:cond delay="1312"/>
                                          </p:stCondLst>
                                        </p:cTn>
                                        <p:tgtEl>
                                          <p:spTgt spid="35"/>
                                        </p:tgtEl>
                                      </p:cBhvr>
                                      <p:to x="100000" y="80000"/>
                                    </p:animScale>
                                    <p:animScale>
                                      <p:cBhvr>
                                        <p:cTn id="40" dur="166" decel="50000">
                                          <p:stCondLst>
                                            <p:cond delay="1338"/>
                                          </p:stCondLst>
                                        </p:cTn>
                                        <p:tgtEl>
                                          <p:spTgt spid="35"/>
                                        </p:tgtEl>
                                      </p:cBhvr>
                                      <p:to x="100000" y="100000"/>
                                    </p:animScale>
                                    <p:animScale>
                                      <p:cBhvr>
                                        <p:cTn id="41" dur="26">
                                          <p:stCondLst>
                                            <p:cond delay="1642"/>
                                          </p:stCondLst>
                                        </p:cTn>
                                        <p:tgtEl>
                                          <p:spTgt spid="35"/>
                                        </p:tgtEl>
                                      </p:cBhvr>
                                      <p:to x="100000" y="90000"/>
                                    </p:animScale>
                                    <p:animScale>
                                      <p:cBhvr>
                                        <p:cTn id="42" dur="166" decel="50000">
                                          <p:stCondLst>
                                            <p:cond delay="1668"/>
                                          </p:stCondLst>
                                        </p:cTn>
                                        <p:tgtEl>
                                          <p:spTgt spid="35"/>
                                        </p:tgtEl>
                                      </p:cBhvr>
                                      <p:to x="100000" y="100000"/>
                                    </p:animScale>
                                    <p:animScale>
                                      <p:cBhvr>
                                        <p:cTn id="43" dur="26">
                                          <p:stCondLst>
                                            <p:cond delay="1808"/>
                                          </p:stCondLst>
                                        </p:cTn>
                                        <p:tgtEl>
                                          <p:spTgt spid="35"/>
                                        </p:tgtEl>
                                      </p:cBhvr>
                                      <p:to x="100000" y="95000"/>
                                    </p:animScale>
                                    <p:animScale>
                                      <p:cBhvr>
                                        <p:cTn id="44" dur="166" decel="50000">
                                          <p:stCondLst>
                                            <p:cond delay="1834"/>
                                          </p:stCondLst>
                                        </p:cTn>
                                        <p:tgtEl>
                                          <p:spTgt spid="35"/>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0-#ppt_w/2"/>
                                          </p:val>
                                        </p:tav>
                                        <p:tav tm="100000">
                                          <p:val>
                                            <p:strVal val="#ppt_x"/>
                                          </p:val>
                                        </p:tav>
                                      </p:tavLst>
                                    </p:anim>
                                    <p:anim calcmode="lin" valueType="num">
                                      <p:cBhvr additive="base">
                                        <p:cTn id="50"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6" presetClass="entr" presetSubtype="0" fill="hold" nodeType="click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wipe(down)">
                                      <p:cBhvr>
                                        <p:cTn id="55" dur="580">
                                          <p:stCondLst>
                                            <p:cond delay="0"/>
                                          </p:stCondLst>
                                        </p:cTn>
                                        <p:tgtEl>
                                          <p:spTgt spid="41"/>
                                        </p:tgtEl>
                                      </p:cBhvr>
                                    </p:animEffect>
                                    <p:anim calcmode="lin" valueType="num">
                                      <p:cBhvr>
                                        <p:cTn id="56" dur="1822" tmFilter="0,0; 0.14,0.36; 0.43,0.73; 0.71,0.91; 1.0,1.0">
                                          <p:stCondLst>
                                            <p:cond delay="0"/>
                                          </p:stCondLst>
                                        </p:cTn>
                                        <p:tgtEl>
                                          <p:spTgt spid="41"/>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41"/>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41"/>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41"/>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41"/>
                                        </p:tgtEl>
                                        <p:attrNameLst>
                                          <p:attrName>ppt_y</p:attrName>
                                        </p:attrNameLst>
                                      </p:cBhvr>
                                      <p:tavLst>
                                        <p:tav tm="0" fmla="#ppt_y-sin(pi*$)/81">
                                          <p:val>
                                            <p:fltVal val="0"/>
                                          </p:val>
                                        </p:tav>
                                        <p:tav tm="100000">
                                          <p:val>
                                            <p:fltVal val="1"/>
                                          </p:val>
                                        </p:tav>
                                      </p:tavLst>
                                    </p:anim>
                                    <p:animScale>
                                      <p:cBhvr>
                                        <p:cTn id="61" dur="26">
                                          <p:stCondLst>
                                            <p:cond delay="650"/>
                                          </p:stCondLst>
                                        </p:cTn>
                                        <p:tgtEl>
                                          <p:spTgt spid="41"/>
                                        </p:tgtEl>
                                      </p:cBhvr>
                                      <p:to x="100000" y="60000"/>
                                    </p:animScale>
                                    <p:animScale>
                                      <p:cBhvr>
                                        <p:cTn id="62" dur="166" decel="50000">
                                          <p:stCondLst>
                                            <p:cond delay="676"/>
                                          </p:stCondLst>
                                        </p:cTn>
                                        <p:tgtEl>
                                          <p:spTgt spid="41"/>
                                        </p:tgtEl>
                                      </p:cBhvr>
                                      <p:to x="100000" y="100000"/>
                                    </p:animScale>
                                    <p:animScale>
                                      <p:cBhvr>
                                        <p:cTn id="63" dur="26">
                                          <p:stCondLst>
                                            <p:cond delay="1312"/>
                                          </p:stCondLst>
                                        </p:cTn>
                                        <p:tgtEl>
                                          <p:spTgt spid="41"/>
                                        </p:tgtEl>
                                      </p:cBhvr>
                                      <p:to x="100000" y="80000"/>
                                    </p:animScale>
                                    <p:animScale>
                                      <p:cBhvr>
                                        <p:cTn id="64" dur="166" decel="50000">
                                          <p:stCondLst>
                                            <p:cond delay="1338"/>
                                          </p:stCondLst>
                                        </p:cTn>
                                        <p:tgtEl>
                                          <p:spTgt spid="41"/>
                                        </p:tgtEl>
                                      </p:cBhvr>
                                      <p:to x="100000" y="100000"/>
                                    </p:animScale>
                                    <p:animScale>
                                      <p:cBhvr>
                                        <p:cTn id="65" dur="26">
                                          <p:stCondLst>
                                            <p:cond delay="1642"/>
                                          </p:stCondLst>
                                        </p:cTn>
                                        <p:tgtEl>
                                          <p:spTgt spid="41"/>
                                        </p:tgtEl>
                                      </p:cBhvr>
                                      <p:to x="100000" y="90000"/>
                                    </p:animScale>
                                    <p:animScale>
                                      <p:cBhvr>
                                        <p:cTn id="66" dur="166" decel="50000">
                                          <p:stCondLst>
                                            <p:cond delay="1668"/>
                                          </p:stCondLst>
                                        </p:cTn>
                                        <p:tgtEl>
                                          <p:spTgt spid="41"/>
                                        </p:tgtEl>
                                      </p:cBhvr>
                                      <p:to x="100000" y="100000"/>
                                    </p:animScale>
                                    <p:animScale>
                                      <p:cBhvr>
                                        <p:cTn id="67" dur="26">
                                          <p:stCondLst>
                                            <p:cond delay="1808"/>
                                          </p:stCondLst>
                                        </p:cTn>
                                        <p:tgtEl>
                                          <p:spTgt spid="41"/>
                                        </p:tgtEl>
                                      </p:cBhvr>
                                      <p:to x="100000" y="95000"/>
                                    </p:animScale>
                                    <p:animScale>
                                      <p:cBhvr>
                                        <p:cTn id="68" dur="166" decel="50000">
                                          <p:stCondLst>
                                            <p:cond delay="1834"/>
                                          </p:stCondLst>
                                        </p:cTn>
                                        <p:tgtEl>
                                          <p:spTgt spid="41"/>
                                        </p:tgtEl>
                                      </p:cBhvr>
                                      <p:to x="100000" y="100000"/>
                                    </p:animScale>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nodeType="clickEffect">
                                  <p:stCondLst>
                                    <p:cond delay="0"/>
                                  </p:stCondLst>
                                  <p:childTnLst>
                                    <p:set>
                                      <p:cBhvr>
                                        <p:cTn id="72" dur="1" fill="hold">
                                          <p:stCondLst>
                                            <p:cond delay="0"/>
                                          </p:stCondLst>
                                        </p:cTn>
                                        <p:tgtEl>
                                          <p:spTgt spid="14">
                                            <p:txEl>
                                              <p:pRg st="0" end="0"/>
                                            </p:txEl>
                                          </p:spTgt>
                                        </p:tgtEl>
                                        <p:attrNameLst>
                                          <p:attrName>style.visibility</p:attrName>
                                        </p:attrNameLst>
                                      </p:cBhvr>
                                      <p:to>
                                        <p:strVal val="visible"/>
                                      </p:to>
                                    </p:set>
                                    <p:animEffect transition="in" filter="wipe(left)">
                                      <p:cBhvr>
                                        <p:cTn id="73" dur="500"/>
                                        <p:tgtEl>
                                          <p:spTgt spid="14">
                                            <p:txEl>
                                              <p:pRg st="0" end="0"/>
                                            </p:txEl>
                                          </p:spTgt>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nodeType="clickEffect">
                                  <p:stCondLst>
                                    <p:cond delay="0"/>
                                  </p:stCondLst>
                                  <p:childTnLst>
                                    <p:set>
                                      <p:cBhvr>
                                        <p:cTn id="77" dur="1" fill="hold">
                                          <p:stCondLst>
                                            <p:cond delay="0"/>
                                          </p:stCondLst>
                                        </p:cTn>
                                        <p:tgtEl>
                                          <p:spTgt spid="47">
                                            <p:txEl>
                                              <p:pRg st="0" end="0"/>
                                            </p:txEl>
                                          </p:spTgt>
                                        </p:tgtEl>
                                        <p:attrNameLst>
                                          <p:attrName>style.visibility</p:attrName>
                                        </p:attrNameLst>
                                      </p:cBhvr>
                                      <p:to>
                                        <p:strVal val="visible"/>
                                      </p:to>
                                    </p:set>
                                    <p:animEffect transition="in" filter="wipe(left)">
                                      <p:cBhvr>
                                        <p:cTn id="78" dur="500"/>
                                        <p:tgtEl>
                                          <p:spTgt spid="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P spid="35" grpId="0"/>
      <p:bldP spid="4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1"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9459" name="图片 12"/>
          <p:cNvPicPr>
            <a:picLocks noChangeAspect="1"/>
          </p:cNvPicPr>
          <p:nvPr/>
        </p:nvPicPr>
        <p:blipFill>
          <a:blip r:embed="rId2"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3"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4" cstate="print"/>
          <a:srcRect/>
          <a:stretch>
            <a:fillRect/>
          </a:stretch>
        </p:blipFill>
        <p:spPr bwMode="auto">
          <a:xfrm>
            <a:off x="8172400" y="6343650"/>
            <a:ext cx="720725" cy="477838"/>
          </a:xfrm>
          <a:prstGeom prst="rect">
            <a:avLst/>
          </a:prstGeom>
          <a:noFill/>
          <a:ln w="9525">
            <a:noFill/>
            <a:miter lim="800000"/>
            <a:headEnd/>
            <a:tailEnd/>
          </a:ln>
        </p:spPr>
      </p:pic>
      <p:sp>
        <p:nvSpPr>
          <p:cNvPr id="23" name="文本框 12"/>
          <p:cNvSpPr txBox="1">
            <a:spLocks noChangeArrowheads="1"/>
          </p:cNvSpPr>
          <p:nvPr/>
        </p:nvSpPr>
        <p:spPr bwMode="auto">
          <a:xfrm>
            <a:off x="1098227" y="135755"/>
            <a:ext cx="4331812"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字词乐园</a:t>
            </a:r>
            <a:r>
              <a:rPr lang="en-US" altLang="zh-CN"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a:t>
            </a: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会写字</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3" name="TextBox 2"/>
          <p:cNvSpPr txBox="1"/>
          <p:nvPr/>
        </p:nvSpPr>
        <p:spPr>
          <a:xfrm>
            <a:off x="1139331" y="1581538"/>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4" name="TextBox 3"/>
          <p:cNvSpPr txBox="1"/>
          <p:nvPr/>
        </p:nvSpPr>
        <p:spPr>
          <a:xfrm>
            <a:off x="1187624" y="764704"/>
            <a:ext cx="1467068" cy="707886"/>
          </a:xfrm>
          <a:prstGeom prst="rect">
            <a:avLst/>
          </a:prstGeom>
          <a:noFill/>
        </p:spPr>
        <p:txBody>
          <a:bodyPr wrap="none" rtlCol="0">
            <a:spAutoFit/>
          </a:bodyPr>
          <a:lstStyle/>
          <a:p>
            <a:r>
              <a:rPr lang="en-US" altLang="zh-CN" sz="4000" dirty="0" err="1" smtClean="0">
                <a:latin typeface="+mn-ea"/>
                <a:ea typeface="+mn-ea"/>
              </a:rPr>
              <a:t>qióng</a:t>
            </a:r>
            <a:endParaRPr lang="zh-CN" altLang="en-US" sz="4000" dirty="0">
              <a:latin typeface="+mn-ea"/>
              <a:ea typeface="+mn-ea"/>
            </a:endParaRPr>
          </a:p>
        </p:txBody>
      </p:sp>
      <p:sp>
        <p:nvSpPr>
          <p:cNvPr id="5" name="TextBox 4"/>
          <p:cNvSpPr txBox="1"/>
          <p:nvPr/>
        </p:nvSpPr>
        <p:spPr>
          <a:xfrm>
            <a:off x="2940947" y="994363"/>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6" name="TextBox 5"/>
          <p:cNvSpPr txBox="1"/>
          <p:nvPr/>
        </p:nvSpPr>
        <p:spPr>
          <a:xfrm>
            <a:off x="2940947" y="2060848"/>
            <a:ext cx="4293163"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穷苦  穷人  穷尽  无穷无尽</a:t>
            </a:r>
            <a:endParaRPr lang="zh-CN" altLang="en-US" sz="2000" dirty="0">
              <a:latin typeface="楷体" panose="02010609060101010101" pitchFamily="49" charset="-122"/>
              <a:ea typeface="楷体" panose="02010609060101010101" pitchFamily="49" charset="-122"/>
            </a:endParaRPr>
          </a:p>
        </p:txBody>
      </p:sp>
      <p:sp>
        <p:nvSpPr>
          <p:cNvPr id="14" name="TextBox 13"/>
          <p:cNvSpPr txBox="1"/>
          <p:nvPr/>
        </p:nvSpPr>
        <p:spPr>
          <a:xfrm>
            <a:off x="2955178" y="2492896"/>
            <a:ext cx="3921078"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“力”在“穴”下藏。</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2916461" y="1474287"/>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“穴”</a:t>
            </a:r>
            <a:r>
              <a:rPr lang="zh-CN" altLang="en-US" sz="2000" dirty="0">
                <a:latin typeface="楷体" panose="02010609060101010101" pitchFamily="49" charset="-122"/>
                <a:ea typeface="楷体" panose="02010609060101010101" pitchFamily="49" charset="-122"/>
                <a:sym typeface="Wingdings" panose="05000000000000000000" pitchFamily="2" charset="2"/>
              </a:rPr>
              <a:t>的“冖”</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要宽，撇、点稍小，“力”的撇画舒展。</a:t>
            </a:r>
            <a:endParaRPr lang="zh-CN" altLang="en-US" sz="2000" dirty="0">
              <a:latin typeface="楷体" panose="02010609060101010101" pitchFamily="49" charset="-122"/>
              <a:ea typeface="楷体" panose="02010609060101010101" pitchFamily="49" charset="-122"/>
            </a:endParaRPr>
          </a:p>
        </p:txBody>
      </p:sp>
      <p:sp>
        <p:nvSpPr>
          <p:cNvPr id="17" name="TextBox 16"/>
          <p:cNvSpPr txBox="1"/>
          <p:nvPr/>
        </p:nvSpPr>
        <p:spPr>
          <a:xfrm>
            <a:off x="1115003" y="4015899"/>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叫</a:t>
            </a:r>
            <a:endParaRPr lang="zh-CN" altLang="en-US" sz="6600" dirty="0">
              <a:latin typeface="楷体" panose="02010609060101010101" pitchFamily="49" charset="-122"/>
              <a:ea typeface="楷体" panose="02010609060101010101" pitchFamily="49" charset="-122"/>
            </a:endParaRPr>
          </a:p>
        </p:txBody>
      </p:sp>
      <p:sp>
        <p:nvSpPr>
          <p:cNvPr id="18" name="TextBox 17"/>
          <p:cNvSpPr txBox="1"/>
          <p:nvPr/>
        </p:nvSpPr>
        <p:spPr>
          <a:xfrm>
            <a:off x="1547664" y="3212976"/>
            <a:ext cx="697627" cy="707886"/>
          </a:xfrm>
          <a:prstGeom prst="rect">
            <a:avLst/>
          </a:prstGeom>
          <a:noFill/>
        </p:spPr>
        <p:txBody>
          <a:bodyPr wrap="none" rtlCol="0">
            <a:spAutoFit/>
          </a:bodyPr>
          <a:lstStyle/>
          <a:p>
            <a:r>
              <a:rPr lang="en-US" altLang="zh-CN" sz="4000" dirty="0" err="1" smtClean="0">
                <a:latin typeface="+mn-ea"/>
                <a:ea typeface="+mn-ea"/>
              </a:rPr>
              <a:t>hé</a:t>
            </a:r>
            <a:endParaRPr lang="zh-CN" altLang="en-US" sz="4000" dirty="0">
              <a:latin typeface="+mn-ea"/>
              <a:ea typeface="+mn-ea"/>
            </a:endParaRPr>
          </a:p>
        </p:txBody>
      </p:sp>
      <p:sp>
        <p:nvSpPr>
          <p:cNvPr id="19" name="TextBox 18"/>
          <p:cNvSpPr txBox="1"/>
          <p:nvPr/>
        </p:nvSpPr>
        <p:spPr>
          <a:xfrm>
            <a:off x="2902230" y="3443768"/>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21" name="TextBox 20"/>
          <p:cNvSpPr txBox="1"/>
          <p:nvPr/>
        </p:nvSpPr>
        <p:spPr>
          <a:xfrm>
            <a:off x="2902230" y="4509120"/>
            <a:ext cx="2241319"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荷花  荷叶</a:t>
            </a:r>
            <a:endParaRPr lang="zh-CN" altLang="en-US" sz="2000" dirty="0">
              <a:latin typeface="楷体" panose="02010609060101010101" pitchFamily="49" charset="-122"/>
              <a:ea typeface="楷体" panose="02010609060101010101" pitchFamily="49" charset="-122"/>
            </a:endParaRPr>
          </a:p>
        </p:txBody>
      </p:sp>
      <p:sp>
        <p:nvSpPr>
          <p:cNvPr id="22" name="TextBox 21"/>
          <p:cNvSpPr txBox="1"/>
          <p:nvPr/>
        </p:nvSpPr>
        <p:spPr>
          <a:xfrm>
            <a:off x="2916460" y="4797152"/>
            <a:ext cx="395979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“何”字头长草（艹）。</a:t>
            </a:r>
            <a:endParaRPr lang="zh-CN" altLang="en-US" sz="2000" dirty="0">
              <a:latin typeface="楷体" panose="02010609060101010101" pitchFamily="49" charset="-122"/>
              <a:ea typeface="楷体" panose="02010609060101010101" pitchFamily="49" charset="-122"/>
            </a:endParaRPr>
          </a:p>
        </p:txBody>
      </p:sp>
      <p:sp>
        <p:nvSpPr>
          <p:cNvPr id="24" name="TextBox 23"/>
          <p:cNvSpPr txBox="1"/>
          <p:nvPr/>
        </p:nvSpPr>
        <p:spPr>
          <a:xfrm>
            <a:off x="2877744" y="3923692"/>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“艹”横长盖住下部，“何”的“可”横稍长，“口”要小。</a:t>
            </a:r>
            <a:endParaRPr lang="zh-CN" altLang="en-US" sz="2000" dirty="0">
              <a:latin typeface="楷体" panose="02010609060101010101" pitchFamily="49" charset="-122"/>
              <a:ea typeface="楷体" panose="02010609060101010101" pitchFamily="49" charset="-122"/>
            </a:endParaRPr>
          </a:p>
        </p:txBody>
      </p:sp>
      <p:cxnSp>
        <p:nvCxnSpPr>
          <p:cNvPr id="29" name="直接连接符 6"/>
          <p:cNvCxnSpPr/>
          <p:nvPr/>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pic>
        <p:nvPicPr>
          <p:cNvPr id="30" name="图片 11"/>
          <p:cNvPicPr>
            <a:picLocks noChangeAspect="1" noChangeArrowheads="1"/>
          </p:cNvPicPr>
          <p:nvPr/>
        </p:nvPicPr>
        <p:blipFill>
          <a:blip r:embed="rId5" cstate="print"/>
          <a:srcRect/>
          <a:stretch>
            <a:fillRect/>
          </a:stretch>
        </p:blipFill>
        <p:spPr bwMode="auto">
          <a:xfrm>
            <a:off x="454025" y="-12700"/>
            <a:ext cx="661988" cy="687388"/>
          </a:xfrm>
          <a:prstGeom prst="rect">
            <a:avLst/>
          </a:prstGeom>
          <a:noFill/>
          <a:ln w="9525">
            <a:noFill/>
            <a:miter lim="800000"/>
            <a:headEnd/>
            <a:tailEnd/>
          </a:ln>
        </p:spPr>
      </p:pic>
      <p:grpSp>
        <p:nvGrpSpPr>
          <p:cNvPr id="31" name="组合 30"/>
          <p:cNvGrpSpPr/>
          <p:nvPr/>
        </p:nvGrpSpPr>
        <p:grpSpPr>
          <a:xfrm>
            <a:off x="1129072" y="3958918"/>
            <a:ext cx="1511802" cy="1486306"/>
            <a:chOff x="-2214610" y="714356"/>
            <a:chExt cx="1785950" cy="1643868"/>
          </a:xfrm>
          <a:solidFill>
            <a:schemeClr val="accent5">
              <a:lumMod val="40000"/>
              <a:lumOff val="60000"/>
            </a:schemeClr>
          </a:solidFill>
        </p:grpSpPr>
        <p:sp>
          <p:nvSpPr>
            <p:cNvPr id="32" name="矩形 31"/>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stCxn id="32" idx="1"/>
              <a:endCxn id="32"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5" name="TextBox 23"/>
          <p:cNvSpPr txBox="1">
            <a:spLocks noChangeArrowheads="1"/>
          </p:cNvSpPr>
          <p:nvPr/>
        </p:nvSpPr>
        <p:spPr bwMode="auto">
          <a:xfrm>
            <a:off x="1169677" y="3846748"/>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荷</a:t>
            </a:r>
            <a:endParaRPr lang="zh-CN" altLang="en-US" sz="9600" b="1" dirty="0">
              <a:latin typeface="楷体" panose="02010609060101010101" pitchFamily="49" charset="-122"/>
              <a:ea typeface="楷体" panose="02010609060101010101" pitchFamily="49" charset="-122"/>
            </a:endParaRPr>
          </a:p>
        </p:txBody>
      </p:sp>
      <p:grpSp>
        <p:nvGrpSpPr>
          <p:cNvPr id="36" name="组合 35"/>
          <p:cNvGrpSpPr/>
          <p:nvPr/>
        </p:nvGrpSpPr>
        <p:grpSpPr>
          <a:xfrm>
            <a:off x="1096630" y="1565267"/>
            <a:ext cx="1544244" cy="1428268"/>
            <a:chOff x="-2214610" y="714356"/>
            <a:chExt cx="1785950" cy="1643868"/>
          </a:xfrm>
          <a:solidFill>
            <a:schemeClr val="accent5">
              <a:lumMod val="40000"/>
              <a:lumOff val="60000"/>
            </a:schemeClr>
          </a:solidFill>
        </p:grpSpPr>
        <p:sp>
          <p:nvSpPr>
            <p:cNvPr id="37" name="矩形 36"/>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1171808" y="1391004"/>
            <a:ext cx="1227942"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穷</a:t>
            </a:r>
            <a:endParaRPr lang="zh-CN" altLang="en-US" sz="9600" b="1" dirty="0">
              <a:latin typeface="楷体" panose="02010609060101010101" pitchFamily="49" charset="-122"/>
              <a:ea typeface="楷体" panose="02010609060101010101" pitchFamily="49" charset="-122"/>
            </a:endParaRPr>
          </a:p>
        </p:txBody>
      </p:sp>
      <p:grpSp>
        <p:nvGrpSpPr>
          <p:cNvPr id="41" name="组合 40"/>
          <p:cNvGrpSpPr/>
          <p:nvPr/>
        </p:nvGrpSpPr>
        <p:grpSpPr>
          <a:xfrm>
            <a:off x="1835696" y="5616071"/>
            <a:ext cx="5330062" cy="1227642"/>
            <a:chOff x="1835696" y="5616071"/>
            <a:chExt cx="5330062" cy="1227642"/>
          </a:xfrm>
        </p:grpSpPr>
        <p:sp>
          <p:nvSpPr>
            <p:cNvPr id="42" name="云形 41"/>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631756" y="5819268"/>
              <a:ext cx="3534002" cy="646331"/>
            </a:xfrm>
            <a:prstGeom prst="rect">
              <a:avLst/>
            </a:prstGeom>
            <a:noFill/>
          </p:spPr>
          <p:txBody>
            <a:bodyPr wrap="square" rtlCol="0">
              <a:spAutoFit/>
            </a:bodyPr>
            <a:lstStyle/>
            <a:p>
              <a:r>
                <a:rPr lang="zh-CN" altLang="en-US" dirty="0" smtClean="0"/>
                <a:t>　　</a:t>
              </a:r>
              <a:r>
                <a:rPr lang="zh-CN" altLang="en-US" b="1" dirty="0" smtClean="0"/>
                <a:t>偏旁识记：</a:t>
              </a:r>
              <a:r>
                <a:rPr lang="zh-CN" altLang="en-US" b="1" dirty="0" smtClean="0">
                  <a:solidFill>
                    <a:srgbClr val="FF0000"/>
                  </a:solidFill>
                  <a:latin typeface="楷体" panose="02010609060101010101" pitchFamily="49" charset="-122"/>
                  <a:ea typeface="楷体" panose="02010609060101010101" pitchFamily="49" charset="-122"/>
                </a:rPr>
                <a:t>荷是一种植物，所以是艹字头。</a:t>
              </a:r>
              <a:endParaRPr lang="zh-CN" altLang="en-US" b="1" dirty="0">
                <a:solidFill>
                  <a:srgbClr val="FF0000"/>
                </a:solidFill>
                <a:latin typeface="楷体" panose="02010609060101010101" pitchFamily="49" charset="-122"/>
                <a:ea typeface="楷体" panose="02010609060101010101" pitchFamily="49" charset="-122"/>
              </a:endParaRPr>
            </a:p>
          </p:txBody>
        </p:sp>
        <p:grpSp>
          <p:nvGrpSpPr>
            <p:cNvPr id="44" name="组合 43"/>
            <p:cNvGrpSpPr/>
            <p:nvPr/>
          </p:nvGrpSpPr>
          <p:grpSpPr>
            <a:xfrm>
              <a:off x="1835696" y="5616071"/>
              <a:ext cx="1665879" cy="1227642"/>
              <a:chOff x="1835696" y="5616071"/>
              <a:chExt cx="1665879" cy="1227642"/>
            </a:xfrm>
          </p:grpSpPr>
          <p:pic>
            <p:nvPicPr>
              <p:cNvPr id="45" name="Picture 4"/>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 name="TextBox 45"/>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sp>
        <p:nvSpPr>
          <p:cNvPr id="47" name="TextBox 46"/>
          <p:cNvSpPr txBox="1"/>
          <p:nvPr/>
        </p:nvSpPr>
        <p:spPr>
          <a:xfrm>
            <a:off x="2915816" y="2924944"/>
            <a:ext cx="4680520"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大自然里藏着无穷无尽的奥秘。</a:t>
            </a:r>
            <a:endParaRPr lang="zh-CN" altLang="en-US" sz="2000" dirty="0">
              <a:latin typeface="楷体" panose="02010609060101010101" pitchFamily="49" charset="-122"/>
              <a:ea typeface="楷体" panose="02010609060101010101" pitchFamily="49" charset="-122"/>
            </a:endParaRPr>
          </a:p>
        </p:txBody>
      </p:sp>
      <p:sp>
        <p:nvSpPr>
          <p:cNvPr id="48" name="TextBox 47"/>
          <p:cNvSpPr txBox="1"/>
          <p:nvPr/>
        </p:nvSpPr>
        <p:spPr>
          <a:xfrm>
            <a:off x="2915816" y="5229200"/>
            <a:ext cx="395979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圆圆的荷叶像一把大蒲扇。</a:t>
            </a:r>
            <a:endParaRPr lang="zh-CN" altLang="en-US" sz="20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80">
                                          <p:stCondLst>
                                            <p:cond delay="0"/>
                                          </p:stCondLst>
                                        </p:cTn>
                                        <p:tgtEl>
                                          <p:spTgt spid="40"/>
                                        </p:tgtEl>
                                      </p:cBhvr>
                                    </p:animEffect>
                                    <p:anim calcmode="lin" valueType="num">
                                      <p:cBhvr>
                                        <p:cTn id="8"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13" dur="26">
                                          <p:stCondLst>
                                            <p:cond delay="650"/>
                                          </p:stCondLst>
                                        </p:cTn>
                                        <p:tgtEl>
                                          <p:spTgt spid="40"/>
                                        </p:tgtEl>
                                      </p:cBhvr>
                                      <p:to x="100000" y="60000"/>
                                    </p:animScale>
                                    <p:animScale>
                                      <p:cBhvr>
                                        <p:cTn id="14" dur="166" decel="50000">
                                          <p:stCondLst>
                                            <p:cond delay="676"/>
                                          </p:stCondLst>
                                        </p:cTn>
                                        <p:tgtEl>
                                          <p:spTgt spid="40"/>
                                        </p:tgtEl>
                                      </p:cBhvr>
                                      <p:to x="100000" y="100000"/>
                                    </p:animScale>
                                    <p:animScale>
                                      <p:cBhvr>
                                        <p:cTn id="15" dur="26">
                                          <p:stCondLst>
                                            <p:cond delay="1312"/>
                                          </p:stCondLst>
                                        </p:cTn>
                                        <p:tgtEl>
                                          <p:spTgt spid="40"/>
                                        </p:tgtEl>
                                      </p:cBhvr>
                                      <p:to x="100000" y="80000"/>
                                    </p:animScale>
                                    <p:animScale>
                                      <p:cBhvr>
                                        <p:cTn id="16" dur="166" decel="50000">
                                          <p:stCondLst>
                                            <p:cond delay="1338"/>
                                          </p:stCondLst>
                                        </p:cTn>
                                        <p:tgtEl>
                                          <p:spTgt spid="40"/>
                                        </p:tgtEl>
                                      </p:cBhvr>
                                      <p:to x="100000" y="100000"/>
                                    </p:animScale>
                                    <p:animScale>
                                      <p:cBhvr>
                                        <p:cTn id="17" dur="26">
                                          <p:stCondLst>
                                            <p:cond delay="1642"/>
                                          </p:stCondLst>
                                        </p:cTn>
                                        <p:tgtEl>
                                          <p:spTgt spid="40"/>
                                        </p:tgtEl>
                                      </p:cBhvr>
                                      <p:to x="100000" y="90000"/>
                                    </p:animScale>
                                    <p:animScale>
                                      <p:cBhvr>
                                        <p:cTn id="18" dur="166" decel="50000">
                                          <p:stCondLst>
                                            <p:cond delay="1668"/>
                                          </p:stCondLst>
                                        </p:cTn>
                                        <p:tgtEl>
                                          <p:spTgt spid="40"/>
                                        </p:tgtEl>
                                      </p:cBhvr>
                                      <p:to x="100000" y="100000"/>
                                    </p:animScale>
                                    <p:animScale>
                                      <p:cBhvr>
                                        <p:cTn id="19" dur="26">
                                          <p:stCondLst>
                                            <p:cond delay="1808"/>
                                          </p:stCondLst>
                                        </p:cTn>
                                        <p:tgtEl>
                                          <p:spTgt spid="40"/>
                                        </p:tgtEl>
                                      </p:cBhvr>
                                      <p:to x="100000" y="95000"/>
                                    </p:animScale>
                                    <p:animScale>
                                      <p:cBhvr>
                                        <p:cTn id="20" dur="166" decel="50000">
                                          <p:stCondLst>
                                            <p:cond delay="1834"/>
                                          </p:stCondLst>
                                        </p:cTn>
                                        <p:tgtEl>
                                          <p:spTgt spid="4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0-#ppt_w/2"/>
                                          </p:val>
                                        </p:tav>
                                        <p:tav tm="100000">
                                          <p:val>
                                            <p:strVal val="#ppt_x"/>
                                          </p:val>
                                        </p:tav>
                                      </p:tavLst>
                                    </p:anim>
                                    <p:anim calcmode="lin" valueType="num">
                                      <p:cBhvr additive="base">
                                        <p:cTn id="26"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down)">
                                      <p:cBhvr>
                                        <p:cTn id="31" dur="580">
                                          <p:stCondLst>
                                            <p:cond delay="0"/>
                                          </p:stCondLst>
                                        </p:cTn>
                                        <p:tgtEl>
                                          <p:spTgt spid="35"/>
                                        </p:tgtEl>
                                      </p:cBhvr>
                                    </p:animEffect>
                                    <p:anim calcmode="lin" valueType="num">
                                      <p:cBhvr>
                                        <p:cTn id="32"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37" dur="26">
                                          <p:stCondLst>
                                            <p:cond delay="650"/>
                                          </p:stCondLst>
                                        </p:cTn>
                                        <p:tgtEl>
                                          <p:spTgt spid="35"/>
                                        </p:tgtEl>
                                      </p:cBhvr>
                                      <p:to x="100000" y="60000"/>
                                    </p:animScale>
                                    <p:animScale>
                                      <p:cBhvr>
                                        <p:cTn id="38" dur="166" decel="50000">
                                          <p:stCondLst>
                                            <p:cond delay="676"/>
                                          </p:stCondLst>
                                        </p:cTn>
                                        <p:tgtEl>
                                          <p:spTgt spid="35"/>
                                        </p:tgtEl>
                                      </p:cBhvr>
                                      <p:to x="100000" y="100000"/>
                                    </p:animScale>
                                    <p:animScale>
                                      <p:cBhvr>
                                        <p:cTn id="39" dur="26">
                                          <p:stCondLst>
                                            <p:cond delay="1312"/>
                                          </p:stCondLst>
                                        </p:cTn>
                                        <p:tgtEl>
                                          <p:spTgt spid="35"/>
                                        </p:tgtEl>
                                      </p:cBhvr>
                                      <p:to x="100000" y="80000"/>
                                    </p:animScale>
                                    <p:animScale>
                                      <p:cBhvr>
                                        <p:cTn id="40" dur="166" decel="50000">
                                          <p:stCondLst>
                                            <p:cond delay="1338"/>
                                          </p:stCondLst>
                                        </p:cTn>
                                        <p:tgtEl>
                                          <p:spTgt spid="35"/>
                                        </p:tgtEl>
                                      </p:cBhvr>
                                      <p:to x="100000" y="100000"/>
                                    </p:animScale>
                                    <p:animScale>
                                      <p:cBhvr>
                                        <p:cTn id="41" dur="26">
                                          <p:stCondLst>
                                            <p:cond delay="1642"/>
                                          </p:stCondLst>
                                        </p:cTn>
                                        <p:tgtEl>
                                          <p:spTgt spid="35"/>
                                        </p:tgtEl>
                                      </p:cBhvr>
                                      <p:to x="100000" y="90000"/>
                                    </p:animScale>
                                    <p:animScale>
                                      <p:cBhvr>
                                        <p:cTn id="42" dur="166" decel="50000">
                                          <p:stCondLst>
                                            <p:cond delay="1668"/>
                                          </p:stCondLst>
                                        </p:cTn>
                                        <p:tgtEl>
                                          <p:spTgt spid="35"/>
                                        </p:tgtEl>
                                      </p:cBhvr>
                                      <p:to x="100000" y="100000"/>
                                    </p:animScale>
                                    <p:animScale>
                                      <p:cBhvr>
                                        <p:cTn id="43" dur="26">
                                          <p:stCondLst>
                                            <p:cond delay="1808"/>
                                          </p:stCondLst>
                                        </p:cTn>
                                        <p:tgtEl>
                                          <p:spTgt spid="35"/>
                                        </p:tgtEl>
                                      </p:cBhvr>
                                      <p:to x="100000" y="95000"/>
                                    </p:animScale>
                                    <p:animScale>
                                      <p:cBhvr>
                                        <p:cTn id="44" dur="166" decel="50000">
                                          <p:stCondLst>
                                            <p:cond delay="1834"/>
                                          </p:stCondLst>
                                        </p:cTn>
                                        <p:tgtEl>
                                          <p:spTgt spid="35"/>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0-#ppt_w/2"/>
                                          </p:val>
                                        </p:tav>
                                        <p:tav tm="100000">
                                          <p:val>
                                            <p:strVal val="#ppt_x"/>
                                          </p:val>
                                        </p:tav>
                                      </p:tavLst>
                                    </p:anim>
                                    <p:anim calcmode="lin" valueType="num">
                                      <p:cBhvr additive="base">
                                        <p:cTn id="50"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6" presetClass="entr" presetSubtype="0" fill="hold" nodeType="click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wipe(down)">
                                      <p:cBhvr>
                                        <p:cTn id="55" dur="580">
                                          <p:stCondLst>
                                            <p:cond delay="0"/>
                                          </p:stCondLst>
                                        </p:cTn>
                                        <p:tgtEl>
                                          <p:spTgt spid="41"/>
                                        </p:tgtEl>
                                      </p:cBhvr>
                                    </p:animEffect>
                                    <p:anim calcmode="lin" valueType="num">
                                      <p:cBhvr>
                                        <p:cTn id="56" dur="1822" tmFilter="0,0; 0.14,0.36; 0.43,0.73; 0.71,0.91; 1.0,1.0">
                                          <p:stCondLst>
                                            <p:cond delay="0"/>
                                          </p:stCondLst>
                                        </p:cTn>
                                        <p:tgtEl>
                                          <p:spTgt spid="41"/>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41"/>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41"/>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41"/>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41"/>
                                        </p:tgtEl>
                                        <p:attrNameLst>
                                          <p:attrName>ppt_y</p:attrName>
                                        </p:attrNameLst>
                                      </p:cBhvr>
                                      <p:tavLst>
                                        <p:tav tm="0" fmla="#ppt_y-sin(pi*$)/81">
                                          <p:val>
                                            <p:fltVal val="0"/>
                                          </p:val>
                                        </p:tav>
                                        <p:tav tm="100000">
                                          <p:val>
                                            <p:fltVal val="1"/>
                                          </p:val>
                                        </p:tav>
                                      </p:tavLst>
                                    </p:anim>
                                    <p:animScale>
                                      <p:cBhvr>
                                        <p:cTn id="61" dur="26">
                                          <p:stCondLst>
                                            <p:cond delay="650"/>
                                          </p:stCondLst>
                                        </p:cTn>
                                        <p:tgtEl>
                                          <p:spTgt spid="41"/>
                                        </p:tgtEl>
                                      </p:cBhvr>
                                      <p:to x="100000" y="60000"/>
                                    </p:animScale>
                                    <p:animScale>
                                      <p:cBhvr>
                                        <p:cTn id="62" dur="166" decel="50000">
                                          <p:stCondLst>
                                            <p:cond delay="676"/>
                                          </p:stCondLst>
                                        </p:cTn>
                                        <p:tgtEl>
                                          <p:spTgt spid="41"/>
                                        </p:tgtEl>
                                      </p:cBhvr>
                                      <p:to x="100000" y="100000"/>
                                    </p:animScale>
                                    <p:animScale>
                                      <p:cBhvr>
                                        <p:cTn id="63" dur="26">
                                          <p:stCondLst>
                                            <p:cond delay="1312"/>
                                          </p:stCondLst>
                                        </p:cTn>
                                        <p:tgtEl>
                                          <p:spTgt spid="41"/>
                                        </p:tgtEl>
                                      </p:cBhvr>
                                      <p:to x="100000" y="80000"/>
                                    </p:animScale>
                                    <p:animScale>
                                      <p:cBhvr>
                                        <p:cTn id="64" dur="166" decel="50000">
                                          <p:stCondLst>
                                            <p:cond delay="1338"/>
                                          </p:stCondLst>
                                        </p:cTn>
                                        <p:tgtEl>
                                          <p:spTgt spid="41"/>
                                        </p:tgtEl>
                                      </p:cBhvr>
                                      <p:to x="100000" y="100000"/>
                                    </p:animScale>
                                    <p:animScale>
                                      <p:cBhvr>
                                        <p:cTn id="65" dur="26">
                                          <p:stCondLst>
                                            <p:cond delay="1642"/>
                                          </p:stCondLst>
                                        </p:cTn>
                                        <p:tgtEl>
                                          <p:spTgt spid="41"/>
                                        </p:tgtEl>
                                      </p:cBhvr>
                                      <p:to x="100000" y="90000"/>
                                    </p:animScale>
                                    <p:animScale>
                                      <p:cBhvr>
                                        <p:cTn id="66" dur="166" decel="50000">
                                          <p:stCondLst>
                                            <p:cond delay="1668"/>
                                          </p:stCondLst>
                                        </p:cTn>
                                        <p:tgtEl>
                                          <p:spTgt spid="41"/>
                                        </p:tgtEl>
                                      </p:cBhvr>
                                      <p:to x="100000" y="100000"/>
                                    </p:animScale>
                                    <p:animScale>
                                      <p:cBhvr>
                                        <p:cTn id="67" dur="26">
                                          <p:stCondLst>
                                            <p:cond delay="1808"/>
                                          </p:stCondLst>
                                        </p:cTn>
                                        <p:tgtEl>
                                          <p:spTgt spid="41"/>
                                        </p:tgtEl>
                                      </p:cBhvr>
                                      <p:to x="100000" y="95000"/>
                                    </p:animScale>
                                    <p:animScale>
                                      <p:cBhvr>
                                        <p:cTn id="68" dur="166" decel="50000">
                                          <p:stCondLst>
                                            <p:cond delay="1834"/>
                                          </p:stCondLst>
                                        </p:cTn>
                                        <p:tgtEl>
                                          <p:spTgt spid="4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P spid="35" grpId="0"/>
      <p:bldP spid="4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1"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9459" name="图片 12"/>
          <p:cNvPicPr>
            <a:picLocks noChangeAspect="1"/>
          </p:cNvPicPr>
          <p:nvPr/>
        </p:nvPicPr>
        <p:blipFill>
          <a:blip r:embed="rId2"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3"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4" cstate="print"/>
          <a:srcRect/>
          <a:stretch>
            <a:fillRect/>
          </a:stretch>
        </p:blipFill>
        <p:spPr bwMode="auto">
          <a:xfrm>
            <a:off x="8172400" y="6343650"/>
            <a:ext cx="720725" cy="477838"/>
          </a:xfrm>
          <a:prstGeom prst="rect">
            <a:avLst/>
          </a:prstGeom>
          <a:noFill/>
          <a:ln w="9525">
            <a:noFill/>
            <a:miter lim="800000"/>
            <a:headEnd/>
            <a:tailEnd/>
          </a:ln>
        </p:spPr>
      </p:pic>
      <p:sp>
        <p:nvSpPr>
          <p:cNvPr id="23" name="文本框 12"/>
          <p:cNvSpPr txBox="1">
            <a:spLocks noChangeArrowheads="1"/>
          </p:cNvSpPr>
          <p:nvPr/>
        </p:nvSpPr>
        <p:spPr bwMode="auto">
          <a:xfrm>
            <a:off x="1098227" y="135755"/>
            <a:ext cx="4331812"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字词乐园</a:t>
            </a:r>
            <a:r>
              <a:rPr lang="en-US" altLang="zh-CN"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a:t>
            </a: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会写字</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3" name="TextBox 2"/>
          <p:cNvSpPr txBox="1"/>
          <p:nvPr/>
        </p:nvSpPr>
        <p:spPr>
          <a:xfrm>
            <a:off x="1139331" y="1581538"/>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4" name="TextBox 3"/>
          <p:cNvSpPr txBox="1"/>
          <p:nvPr/>
        </p:nvSpPr>
        <p:spPr>
          <a:xfrm>
            <a:off x="1493506" y="808029"/>
            <a:ext cx="954107" cy="707886"/>
          </a:xfrm>
          <a:prstGeom prst="rect">
            <a:avLst/>
          </a:prstGeom>
          <a:noFill/>
        </p:spPr>
        <p:txBody>
          <a:bodyPr wrap="none" rtlCol="0">
            <a:spAutoFit/>
          </a:bodyPr>
          <a:lstStyle/>
          <a:p>
            <a:r>
              <a:rPr lang="en-US" altLang="zh-CN" sz="4000" dirty="0" err="1" smtClean="0">
                <a:latin typeface="+mn-ea"/>
                <a:ea typeface="+mn-ea"/>
              </a:rPr>
              <a:t>jué</a:t>
            </a:r>
            <a:endParaRPr lang="zh-CN" altLang="en-US" sz="4000" dirty="0">
              <a:latin typeface="+mn-ea"/>
              <a:ea typeface="+mn-ea"/>
            </a:endParaRPr>
          </a:p>
        </p:txBody>
      </p:sp>
      <p:sp>
        <p:nvSpPr>
          <p:cNvPr id="5" name="TextBox 4"/>
          <p:cNvSpPr txBox="1"/>
          <p:nvPr/>
        </p:nvSpPr>
        <p:spPr>
          <a:xfrm>
            <a:off x="2940947" y="994363"/>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6" name="TextBox 5"/>
          <p:cNvSpPr txBox="1"/>
          <p:nvPr/>
        </p:nvSpPr>
        <p:spPr>
          <a:xfrm>
            <a:off x="2987824" y="1988840"/>
            <a:ext cx="3010761"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绝句  绝对  断绝</a:t>
            </a:r>
            <a:endParaRPr lang="zh-CN" altLang="en-US" sz="2000" dirty="0">
              <a:latin typeface="楷体" panose="02010609060101010101" pitchFamily="49" charset="-122"/>
              <a:ea typeface="楷体" panose="02010609060101010101" pitchFamily="49" charset="-122"/>
            </a:endParaRPr>
          </a:p>
        </p:txBody>
      </p:sp>
      <p:sp>
        <p:nvSpPr>
          <p:cNvPr id="14" name="TextBox 13"/>
          <p:cNvSpPr txBox="1"/>
          <p:nvPr/>
        </p:nvSpPr>
        <p:spPr>
          <a:xfrm>
            <a:off x="2987824" y="2348880"/>
            <a:ext cx="3246896"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“色”边一</a:t>
            </a:r>
            <a:r>
              <a:rPr lang="zh-CN" altLang="en-US" sz="2000" dirty="0">
                <a:latin typeface="楷体" panose="02010609060101010101" pitchFamily="49" charset="-122"/>
                <a:ea typeface="楷体" panose="02010609060101010101" pitchFamily="49" charset="-122"/>
                <a:sym typeface="Wingdings" panose="05000000000000000000" pitchFamily="2" charset="2"/>
              </a:rPr>
              <a:t>条“纟”</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2916461" y="1474287"/>
            <a:ext cx="597666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a:latin typeface="楷体" panose="02010609060101010101" pitchFamily="49" charset="-122"/>
                <a:ea typeface="楷体" panose="02010609060101010101" pitchFamily="49" charset="-122"/>
                <a:sym typeface="Wingdings" panose="05000000000000000000" pitchFamily="2" charset="2"/>
              </a:rPr>
              <a:t>左窄右</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宽，“色”的竖弯钩圆转有力。</a:t>
            </a:r>
            <a:endParaRPr lang="zh-CN" altLang="en-US" sz="2000" dirty="0">
              <a:latin typeface="楷体" panose="02010609060101010101" pitchFamily="49" charset="-122"/>
              <a:ea typeface="楷体" panose="02010609060101010101" pitchFamily="49" charset="-122"/>
            </a:endParaRPr>
          </a:p>
        </p:txBody>
      </p:sp>
      <p:sp>
        <p:nvSpPr>
          <p:cNvPr id="17" name="TextBox 16"/>
          <p:cNvSpPr txBox="1"/>
          <p:nvPr/>
        </p:nvSpPr>
        <p:spPr>
          <a:xfrm>
            <a:off x="1115003" y="4015899"/>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叫</a:t>
            </a:r>
            <a:endParaRPr lang="zh-CN" altLang="en-US" sz="6600" dirty="0">
              <a:latin typeface="楷体" panose="02010609060101010101" pitchFamily="49" charset="-122"/>
              <a:ea typeface="楷体" panose="02010609060101010101" pitchFamily="49" charset="-122"/>
            </a:endParaRPr>
          </a:p>
        </p:txBody>
      </p:sp>
      <p:sp>
        <p:nvSpPr>
          <p:cNvPr id="18" name="TextBox 17"/>
          <p:cNvSpPr txBox="1"/>
          <p:nvPr/>
        </p:nvSpPr>
        <p:spPr>
          <a:xfrm>
            <a:off x="1326780" y="3232299"/>
            <a:ext cx="954107" cy="707886"/>
          </a:xfrm>
          <a:prstGeom prst="rect">
            <a:avLst/>
          </a:prstGeom>
          <a:noFill/>
        </p:spPr>
        <p:txBody>
          <a:bodyPr wrap="none" rtlCol="0">
            <a:spAutoFit/>
          </a:bodyPr>
          <a:lstStyle/>
          <a:p>
            <a:r>
              <a:rPr lang="en-US" altLang="zh-CN" sz="4000" dirty="0" err="1" smtClean="0">
                <a:latin typeface="+mn-ea"/>
                <a:ea typeface="+mn-ea"/>
              </a:rPr>
              <a:t>hán</a:t>
            </a:r>
            <a:endParaRPr lang="zh-CN" altLang="en-US" sz="4000" dirty="0">
              <a:latin typeface="+mn-ea"/>
              <a:ea typeface="+mn-ea"/>
            </a:endParaRPr>
          </a:p>
        </p:txBody>
      </p:sp>
      <p:sp>
        <p:nvSpPr>
          <p:cNvPr id="19" name="TextBox 18"/>
          <p:cNvSpPr txBox="1"/>
          <p:nvPr/>
        </p:nvSpPr>
        <p:spPr>
          <a:xfrm>
            <a:off x="2902230" y="3443768"/>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21" name="TextBox 20"/>
          <p:cNvSpPr txBox="1"/>
          <p:nvPr/>
        </p:nvSpPr>
        <p:spPr>
          <a:xfrm>
            <a:off x="2902230" y="4581128"/>
            <a:ext cx="3010761"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含住  含有  包含</a:t>
            </a:r>
            <a:endParaRPr lang="zh-CN" altLang="en-US" sz="2000" dirty="0">
              <a:latin typeface="楷体" panose="02010609060101010101" pitchFamily="49" charset="-122"/>
              <a:ea typeface="楷体" panose="02010609060101010101" pitchFamily="49" charset="-122"/>
            </a:endParaRPr>
          </a:p>
        </p:txBody>
      </p:sp>
      <p:sp>
        <p:nvSpPr>
          <p:cNvPr id="22" name="TextBox 21"/>
          <p:cNvSpPr txBox="1"/>
          <p:nvPr/>
        </p:nvSpPr>
        <p:spPr>
          <a:xfrm>
            <a:off x="2916460" y="4869160"/>
            <a:ext cx="395979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一口咬掉“令”的尾。</a:t>
            </a:r>
            <a:endParaRPr lang="zh-CN" altLang="en-US" sz="2000" dirty="0">
              <a:latin typeface="楷体" panose="02010609060101010101" pitchFamily="49" charset="-122"/>
              <a:ea typeface="楷体" panose="02010609060101010101" pitchFamily="49" charset="-122"/>
            </a:endParaRPr>
          </a:p>
        </p:txBody>
      </p:sp>
      <p:sp>
        <p:nvSpPr>
          <p:cNvPr id="24" name="TextBox 23"/>
          <p:cNvSpPr txBox="1"/>
          <p:nvPr/>
        </p:nvSpPr>
        <p:spPr>
          <a:xfrm>
            <a:off x="2877744" y="3923692"/>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“人”撇、捺舒展，盖住下部，点、横撇稍小，“口”稍扁宽。</a:t>
            </a:r>
            <a:endParaRPr lang="zh-CN" altLang="en-US" sz="2000" dirty="0">
              <a:latin typeface="楷体" panose="02010609060101010101" pitchFamily="49" charset="-122"/>
              <a:ea typeface="楷体" panose="02010609060101010101" pitchFamily="49" charset="-122"/>
            </a:endParaRPr>
          </a:p>
        </p:txBody>
      </p:sp>
      <p:cxnSp>
        <p:nvCxnSpPr>
          <p:cNvPr id="29" name="直接连接符 6"/>
          <p:cNvCxnSpPr/>
          <p:nvPr/>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pic>
        <p:nvPicPr>
          <p:cNvPr id="30" name="图片 11"/>
          <p:cNvPicPr>
            <a:picLocks noChangeAspect="1" noChangeArrowheads="1"/>
          </p:cNvPicPr>
          <p:nvPr/>
        </p:nvPicPr>
        <p:blipFill>
          <a:blip r:embed="rId5" cstate="print"/>
          <a:srcRect/>
          <a:stretch>
            <a:fillRect/>
          </a:stretch>
        </p:blipFill>
        <p:spPr bwMode="auto">
          <a:xfrm>
            <a:off x="454025" y="-12700"/>
            <a:ext cx="661988" cy="687388"/>
          </a:xfrm>
          <a:prstGeom prst="rect">
            <a:avLst/>
          </a:prstGeom>
          <a:noFill/>
          <a:ln w="9525">
            <a:noFill/>
            <a:miter lim="800000"/>
            <a:headEnd/>
            <a:tailEnd/>
          </a:ln>
        </p:spPr>
      </p:pic>
      <p:grpSp>
        <p:nvGrpSpPr>
          <p:cNvPr id="31" name="组合 30"/>
          <p:cNvGrpSpPr/>
          <p:nvPr/>
        </p:nvGrpSpPr>
        <p:grpSpPr>
          <a:xfrm>
            <a:off x="1129072" y="3958918"/>
            <a:ext cx="1511802" cy="1486306"/>
            <a:chOff x="-2214610" y="714356"/>
            <a:chExt cx="1785950" cy="1643868"/>
          </a:xfrm>
          <a:solidFill>
            <a:schemeClr val="accent5">
              <a:lumMod val="40000"/>
              <a:lumOff val="60000"/>
            </a:schemeClr>
          </a:solidFill>
        </p:grpSpPr>
        <p:sp>
          <p:nvSpPr>
            <p:cNvPr id="32" name="矩形 31"/>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stCxn id="32" idx="1"/>
              <a:endCxn id="32"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5" name="TextBox 23"/>
          <p:cNvSpPr txBox="1">
            <a:spLocks noChangeArrowheads="1"/>
          </p:cNvSpPr>
          <p:nvPr/>
        </p:nvSpPr>
        <p:spPr bwMode="auto">
          <a:xfrm>
            <a:off x="1169677" y="3846748"/>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含</a:t>
            </a:r>
            <a:endParaRPr lang="zh-CN" altLang="en-US" sz="9600" b="1" dirty="0">
              <a:latin typeface="楷体" panose="02010609060101010101" pitchFamily="49" charset="-122"/>
              <a:ea typeface="楷体" panose="02010609060101010101" pitchFamily="49" charset="-122"/>
            </a:endParaRPr>
          </a:p>
        </p:txBody>
      </p:sp>
      <p:grpSp>
        <p:nvGrpSpPr>
          <p:cNvPr id="36" name="组合 35"/>
          <p:cNvGrpSpPr/>
          <p:nvPr/>
        </p:nvGrpSpPr>
        <p:grpSpPr>
          <a:xfrm>
            <a:off x="1096630" y="1565267"/>
            <a:ext cx="1544244" cy="1428268"/>
            <a:chOff x="-2214610" y="714356"/>
            <a:chExt cx="1785950" cy="1643868"/>
          </a:xfrm>
          <a:solidFill>
            <a:schemeClr val="accent5">
              <a:lumMod val="40000"/>
              <a:lumOff val="60000"/>
            </a:schemeClr>
          </a:solidFill>
        </p:grpSpPr>
        <p:sp>
          <p:nvSpPr>
            <p:cNvPr id="37" name="矩形 36"/>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1171808" y="1391004"/>
            <a:ext cx="1227942"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绝</a:t>
            </a:r>
            <a:endParaRPr lang="zh-CN" altLang="en-US" sz="9600" b="1" dirty="0">
              <a:latin typeface="楷体" panose="02010609060101010101" pitchFamily="49" charset="-122"/>
              <a:ea typeface="楷体" panose="02010609060101010101" pitchFamily="49" charset="-122"/>
            </a:endParaRPr>
          </a:p>
        </p:txBody>
      </p:sp>
      <p:grpSp>
        <p:nvGrpSpPr>
          <p:cNvPr id="41" name="组合 40"/>
          <p:cNvGrpSpPr/>
          <p:nvPr/>
        </p:nvGrpSpPr>
        <p:grpSpPr>
          <a:xfrm>
            <a:off x="1835696" y="5616071"/>
            <a:ext cx="5330062" cy="1227642"/>
            <a:chOff x="1835696" y="5616071"/>
            <a:chExt cx="5330062" cy="1227642"/>
          </a:xfrm>
        </p:grpSpPr>
        <p:sp>
          <p:nvSpPr>
            <p:cNvPr id="42" name="云形 41"/>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631756" y="5819268"/>
              <a:ext cx="3534002" cy="646331"/>
            </a:xfrm>
            <a:prstGeom prst="rect">
              <a:avLst/>
            </a:prstGeom>
            <a:noFill/>
          </p:spPr>
          <p:txBody>
            <a:bodyPr wrap="square" rtlCol="0">
              <a:spAutoFit/>
            </a:bodyPr>
            <a:lstStyle/>
            <a:p>
              <a:r>
                <a:rPr lang="zh-CN" altLang="en-US" dirty="0" smtClean="0"/>
                <a:t>　　</a:t>
              </a:r>
              <a:r>
                <a:rPr lang="zh-CN" altLang="en-US" b="1" dirty="0" smtClean="0"/>
                <a:t>字理识记：</a:t>
              </a:r>
              <a:r>
                <a:rPr lang="zh-CN" altLang="en-US" b="1" dirty="0" smtClean="0">
                  <a:solidFill>
                    <a:srgbClr val="FF0000"/>
                  </a:solidFill>
                  <a:latin typeface="楷体" panose="02010609060101010101" pitchFamily="49" charset="-122"/>
                  <a:ea typeface="楷体" panose="02010609060101010101" pitchFamily="49" charset="-122"/>
                </a:rPr>
                <a:t>“含”的动作和嘴有关，所以下面是“口”。</a:t>
              </a:r>
              <a:endParaRPr lang="zh-CN" altLang="en-US" b="1" dirty="0">
                <a:solidFill>
                  <a:srgbClr val="FF0000"/>
                </a:solidFill>
                <a:latin typeface="楷体" panose="02010609060101010101" pitchFamily="49" charset="-122"/>
                <a:ea typeface="楷体" panose="02010609060101010101" pitchFamily="49" charset="-122"/>
              </a:endParaRPr>
            </a:p>
          </p:txBody>
        </p:sp>
        <p:grpSp>
          <p:nvGrpSpPr>
            <p:cNvPr id="44" name="组合 43"/>
            <p:cNvGrpSpPr/>
            <p:nvPr/>
          </p:nvGrpSpPr>
          <p:grpSpPr>
            <a:xfrm>
              <a:off x="1835696" y="5616071"/>
              <a:ext cx="1665879" cy="1227642"/>
              <a:chOff x="1835696" y="5616071"/>
              <a:chExt cx="1665879" cy="1227642"/>
            </a:xfrm>
          </p:grpSpPr>
          <p:pic>
            <p:nvPicPr>
              <p:cNvPr id="45" name="Picture 4"/>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 name="TextBox 45"/>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sp>
        <p:nvSpPr>
          <p:cNvPr id="47" name="TextBox 46"/>
          <p:cNvSpPr txBox="1"/>
          <p:nvPr/>
        </p:nvSpPr>
        <p:spPr>
          <a:xfrm>
            <a:off x="2987824" y="2780928"/>
            <a:ext cx="3246896"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他的做法绝对正确。</a:t>
            </a:r>
            <a:endParaRPr lang="zh-CN" altLang="en-US" sz="2000" dirty="0">
              <a:latin typeface="楷体" panose="02010609060101010101" pitchFamily="49" charset="-122"/>
              <a:ea typeface="楷体" panose="02010609060101010101" pitchFamily="49" charset="-122"/>
            </a:endParaRPr>
          </a:p>
        </p:txBody>
      </p:sp>
      <p:sp>
        <p:nvSpPr>
          <p:cNvPr id="48" name="TextBox 47"/>
          <p:cNvSpPr txBox="1"/>
          <p:nvPr/>
        </p:nvSpPr>
        <p:spPr>
          <a:xfrm>
            <a:off x="2915816" y="5229200"/>
            <a:ext cx="395979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蔬菜中含有丰富的维生素。</a:t>
            </a:r>
            <a:endParaRPr lang="zh-CN" altLang="en-US" sz="20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80">
                                          <p:stCondLst>
                                            <p:cond delay="0"/>
                                          </p:stCondLst>
                                        </p:cTn>
                                        <p:tgtEl>
                                          <p:spTgt spid="40"/>
                                        </p:tgtEl>
                                      </p:cBhvr>
                                    </p:animEffect>
                                    <p:anim calcmode="lin" valueType="num">
                                      <p:cBhvr>
                                        <p:cTn id="8"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13" dur="26">
                                          <p:stCondLst>
                                            <p:cond delay="650"/>
                                          </p:stCondLst>
                                        </p:cTn>
                                        <p:tgtEl>
                                          <p:spTgt spid="40"/>
                                        </p:tgtEl>
                                      </p:cBhvr>
                                      <p:to x="100000" y="60000"/>
                                    </p:animScale>
                                    <p:animScale>
                                      <p:cBhvr>
                                        <p:cTn id="14" dur="166" decel="50000">
                                          <p:stCondLst>
                                            <p:cond delay="676"/>
                                          </p:stCondLst>
                                        </p:cTn>
                                        <p:tgtEl>
                                          <p:spTgt spid="40"/>
                                        </p:tgtEl>
                                      </p:cBhvr>
                                      <p:to x="100000" y="100000"/>
                                    </p:animScale>
                                    <p:animScale>
                                      <p:cBhvr>
                                        <p:cTn id="15" dur="26">
                                          <p:stCondLst>
                                            <p:cond delay="1312"/>
                                          </p:stCondLst>
                                        </p:cTn>
                                        <p:tgtEl>
                                          <p:spTgt spid="40"/>
                                        </p:tgtEl>
                                      </p:cBhvr>
                                      <p:to x="100000" y="80000"/>
                                    </p:animScale>
                                    <p:animScale>
                                      <p:cBhvr>
                                        <p:cTn id="16" dur="166" decel="50000">
                                          <p:stCondLst>
                                            <p:cond delay="1338"/>
                                          </p:stCondLst>
                                        </p:cTn>
                                        <p:tgtEl>
                                          <p:spTgt spid="40"/>
                                        </p:tgtEl>
                                      </p:cBhvr>
                                      <p:to x="100000" y="100000"/>
                                    </p:animScale>
                                    <p:animScale>
                                      <p:cBhvr>
                                        <p:cTn id="17" dur="26">
                                          <p:stCondLst>
                                            <p:cond delay="1642"/>
                                          </p:stCondLst>
                                        </p:cTn>
                                        <p:tgtEl>
                                          <p:spTgt spid="40"/>
                                        </p:tgtEl>
                                      </p:cBhvr>
                                      <p:to x="100000" y="90000"/>
                                    </p:animScale>
                                    <p:animScale>
                                      <p:cBhvr>
                                        <p:cTn id="18" dur="166" decel="50000">
                                          <p:stCondLst>
                                            <p:cond delay="1668"/>
                                          </p:stCondLst>
                                        </p:cTn>
                                        <p:tgtEl>
                                          <p:spTgt spid="40"/>
                                        </p:tgtEl>
                                      </p:cBhvr>
                                      <p:to x="100000" y="100000"/>
                                    </p:animScale>
                                    <p:animScale>
                                      <p:cBhvr>
                                        <p:cTn id="19" dur="26">
                                          <p:stCondLst>
                                            <p:cond delay="1808"/>
                                          </p:stCondLst>
                                        </p:cTn>
                                        <p:tgtEl>
                                          <p:spTgt spid="40"/>
                                        </p:tgtEl>
                                      </p:cBhvr>
                                      <p:to x="100000" y="95000"/>
                                    </p:animScale>
                                    <p:animScale>
                                      <p:cBhvr>
                                        <p:cTn id="20" dur="166" decel="50000">
                                          <p:stCondLst>
                                            <p:cond delay="1834"/>
                                          </p:stCondLst>
                                        </p:cTn>
                                        <p:tgtEl>
                                          <p:spTgt spid="4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0-#ppt_w/2"/>
                                          </p:val>
                                        </p:tav>
                                        <p:tav tm="100000">
                                          <p:val>
                                            <p:strVal val="#ppt_x"/>
                                          </p:val>
                                        </p:tav>
                                      </p:tavLst>
                                    </p:anim>
                                    <p:anim calcmode="lin" valueType="num">
                                      <p:cBhvr additive="base">
                                        <p:cTn id="26"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down)">
                                      <p:cBhvr>
                                        <p:cTn id="31" dur="580">
                                          <p:stCondLst>
                                            <p:cond delay="0"/>
                                          </p:stCondLst>
                                        </p:cTn>
                                        <p:tgtEl>
                                          <p:spTgt spid="35"/>
                                        </p:tgtEl>
                                      </p:cBhvr>
                                    </p:animEffect>
                                    <p:anim calcmode="lin" valueType="num">
                                      <p:cBhvr>
                                        <p:cTn id="32"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37" dur="26">
                                          <p:stCondLst>
                                            <p:cond delay="650"/>
                                          </p:stCondLst>
                                        </p:cTn>
                                        <p:tgtEl>
                                          <p:spTgt spid="35"/>
                                        </p:tgtEl>
                                      </p:cBhvr>
                                      <p:to x="100000" y="60000"/>
                                    </p:animScale>
                                    <p:animScale>
                                      <p:cBhvr>
                                        <p:cTn id="38" dur="166" decel="50000">
                                          <p:stCondLst>
                                            <p:cond delay="676"/>
                                          </p:stCondLst>
                                        </p:cTn>
                                        <p:tgtEl>
                                          <p:spTgt spid="35"/>
                                        </p:tgtEl>
                                      </p:cBhvr>
                                      <p:to x="100000" y="100000"/>
                                    </p:animScale>
                                    <p:animScale>
                                      <p:cBhvr>
                                        <p:cTn id="39" dur="26">
                                          <p:stCondLst>
                                            <p:cond delay="1312"/>
                                          </p:stCondLst>
                                        </p:cTn>
                                        <p:tgtEl>
                                          <p:spTgt spid="35"/>
                                        </p:tgtEl>
                                      </p:cBhvr>
                                      <p:to x="100000" y="80000"/>
                                    </p:animScale>
                                    <p:animScale>
                                      <p:cBhvr>
                                        <p:cTn id="40" dur="166" decel="50000">
                                          <p:stCondLst>
                                            <p:cond delay="1338"/>
                                          </p:stCondLst>
                                        </p:cTn>
                                        <p:tgtEl>
                                          <p:spTgt spid="35"/>
                                        </p:tgtEl>
                                      </p:cBhvr>
                                      <p:to x="100000" y="100000"/>
                                    </p:animScale>
                                    <p:animScale>
                                      <p:cBhvr>
                                        <p:cTn id="41" dur="26">
                                          <p:stCondLst>
                                            <p:cond delay="1642"/>
                                          </p:stCondLst>
                                        </p:cTn>
                                        <p:tgtEl>
                                          <p:spTgt spid="35"/>
                                        </p:tgtEl>
                                      </p:cBhvr>
                                      <p:to x="100000" y="90000"/>
                                    </p:animScale>
                                    <p:animScale>
                                      <p:cBhvr>
                                        <p:cTn id="42" dur="166" decel="50000">
                                          <p:stCondLst>
                                            <p:cond delay="1668"/>
                                          </p:stCondLst>
                                        </p:cTn>
                                        <p:tgtEl>
                                          <p:spTgt spid="35"/>
                                        </p:tgtEl>
                                      </p:cBhvr>
                                      <p:to x="100000" y="100000"/>
                                    </p:animScale>
                                    <p:animScale>
                                      <p:cBhvr>
                                        <p:cTn id="43" dur="26">
                                          <p:stCondLst>
                                            <p:cond delay="1808"/>
                                          </p:stCondLst>
                                        </p:cTn>
                                        <p:tgtEl>
                                          <p:spTgt spid="35"/>
                                        </p:tgtEl>
                                      </p:cBhvr>
                                      <p:to x="100000" y="95000"/>
                                    </p:animScale>
                                    <p:animScale>
                                      <p:cBhvr>
                                        <p:cTn id="44" dur="166" decel="50000">
                                          <p:stCondLst>
                                            <p:cond delay="1834"/>
                                          </p:stCondLst>
                                        </p:cTn>
                                        <p:tgtEl>
                                          <p:spTgt spid="35"/>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0-#ppt_w/2"/>
                                          </p:val>
                                        </p:tav>
                                        <p:tav tm="100000">
                                          <p:val>
                                            <p:strVal val="#ppt_x"/>
                                          </p:val>
                                        </p:tav>
                                      </p:tavLst>
                                    </p:anim>
                                    <p:anim calcmode="lin" valueType="num">
                                      <p:cBhvr additive="base">
                                        <p:cTn id="50"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6" presetClass="entr" presetSubtype="0" fill="hold" nodeType="click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wipe(down)">
                                      <p:cBhvr>
                                        <p:cTn id="55" dur="580">
                                          <p:stCondLst>
                                            <p:cond delay="0"/>
                                          </p:stCondLst>
                                        </p:cTn>
                                        <p:tgtEl>
                                          <p:spTgt spid="41"/>
                                        </p:tgtEl>
                                      </p:cBhvr>
                                    </p:animEffect>
                                    <p:anim calcmode="lin" valueType="num">
                                      <p:cBhvr>
                                        <p:cTn id="56" dur="1822" tmFilter="0,0; 0.14,0.36; 0.43,0.73; 0.71,0.91; 1.0,1.0">
                                          <p:stCondLst>
                                            <p:cond delay="0"/>
                                          </p:stCondLst>
                                        </p:cTn>
                                        <p:tgtEl>
                                          <p:spTgt spid="41"/>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41"/>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41"/>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41"/>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41"/>
                                        </p:tgtEl>
                                        <p:attrNameLst>
                                          <p:attrName>ppt_y</p:attrName>
                                        </p:attrNameLst>
                                      </p:cBhvr>
                                      <p:tavLst>
                                        <p:tav tm="0" fmla="#ppt_y-sin(pi*$)/81">
                                          <p:val>
                                            <p:fltVal val="0"/>
                                          </p:val>
                                        </p:tav>
                                        <p:tav tm="100000">
                                          <p:val>
                                            <p:fltVal val="1"/>
                                          </p:val>
                                        </p:tav>
                                      </p:tavLst>
                                    </p:anim>
                                    <p:animScale>
                                      <p:cBhvr>
                                        <p:cTn id="61" dur="26">
                                          <p:stCondLst>
                                            <p:cond delay="650"/>
                                          </p:stCondLst>
                                        </p:cTn>
                                        <p:tgtEl>
                                          <p:spTgt spid="41"/>
                                        </p:tgtEl>
                                      </p:cBhvr>
                                      <p:to x="100000" y="60000"/>
                                    </p:animScale>
                                    <p:animScale>
                                      <p:cBhvr>
                                        <p:cTn id="62" dur="166" decel="50000">
                                          <p:stCondLst>
                                            <p:cond delay="676"/>
                                          </p:stCondLst>
                                        </p:cTn>
                                        <p:tgtEl>
                                          <p:spTgt spid="41"/>
                                        </p:tgtEl>
                                      </p:cBhvr>
                                      <p:to x="100000" y="100000"/>
                                    </p:animScale>
                                    <p:animScale>
                                      <p:cBhvr>
                                        <p:cTn id="63" dur="26">
                                          <p:stCondLst>
                                            <p:cond delay="1312"/>
                                          </p:stCondLst>
                                        </p:cTn>
                                        <p:tgtEl>
                                          <p:spTgt spid="41"/>
                                        </p:tgtEl>
                                      </p:cBhvr>
                                      <p:to x="100000" y="80000"/>
                                    </p:animScale>
                                    <p:animScale>
                                      <p:cBhvr>
                                        <p:cTn id="64" dur="166" decel="50000">
                                          <p:stCondLst>
                                            <p:cond delay="1338"/>
                                          </p:stCondLst>
                                        </p:cTn>
                                        <p:tgtEl>
                                          <p:spTgt spid="41"/>
                                        </p:tgtEl>
                                      </p:cBhvr>
                                      <p:to x="100000" y="100000"/>
                                    </p:animScale>
                                    <p:animScale>
                                      <p:cBhvr>
                                        <p:cTn id="65" dur="26">
                                          <p:stCondLst>
                                            <p:cond delay="1642"/>
                                          </p:stCondLst>
                                        </p:cTn>
                                        <p:tgtEl>
                                          <p:spTgt spid="41"/>
                                        </p:tgtEl>
                                      </p:cBhvr>
                                      <p:to x="100000" y="90000"/>
                                    </p:animScale>
                                    <p:animScale>
                                      <p:cBhvr>
                                        <p:cTn id="66" dur="166" decel="50000">
                                          <p:stCondLst>
                                            <p:cond delay="1668"/>
                                          </p:stCondLst>
                                        </p:cTn>
                                        <p:tgtEl>
                                          <p:spTgt spid="41"/>
                                        </p:tgtEl>
                                      </p:cBhvr>
                                      <p:to x="100000" y="100000"/>
                                    </p:animScale>
                                    <p:animScale>
                                      <p:cBhvr>
                                        <p:cTn id="67" dur="26">
                                          <p:stCondLst>
                                            <p:cond delay="1808"/>
                                          </p:stCondLst>
                                        </p:cTn>
                                        <p:tgtEl>
                                          <p:spTgt spid="41"/>
                                        </p:tgtEl>
                                      </p:cBhvr>
                                      <p:to x="100000" y="95000"/>
                                    </p:animScale>
                                    <p:animScale>
                                      <p:cBhvr>
                                        <p:cTn id="68" dur="166" decel="50000">
                                          <p:stCondLst>
                                            <p:cond delay="1834"/>
                                          </p:stCondLst>
                                        </p:cTn>
                                        <p:tgtEl>
                                          <p:spTgt spid="4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P spid="35" grpId="0"/>
      <p:bldP spid="4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1"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9459" name="图片 12"/>
          <p:cNvPicPr>
            <a:picLocks noChangeAspect="1"/>
          </p:cNvPicPr>
          <p:nvPr/>
        </p:nvPicPr>
        <p:blipFill>
          <a:blip r:embed="rId2"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3"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4" cstate="print"/>
          <a:srcRect/>
          <a:stretch>
            <a:fillRect/>
          </a:stretch>
        </p:blipFill>
        <p:spPr bwMode="auto">
          <a:xfrm>
            <a:off x="8172400" y="6343650"/>
            <a:ext cx="720725" cy="477838"/>
          </a:xfrm>
          <a:prstGeom prst="rect">
            <a:avLst/>
          </a:prstGeom>
          <a:noFill/>
          <a:ln w="9525">
            <a:noFill/>
            <a:miter lim="800000"/>
            <a:headEnd/>
            <a:tailEnd/>
          </a:ln>
        </p:spPr>
      </p:pic>
      <p:sp>
        <p:nvSpPr>
          <p:cNvPr id="23" name="文本框 12"/>
          <p:cNvSpPr txBox="1">
            <a:spLocks noChangeArrowheads="1"/>
          </p:cNvSpPr>
          <p:nvPr/>
        </p:nvSpPr>
        <p:spPr bwMode="auto">
          <a:xfrm>
            <a:off x="1098227" y="135755"/>
            <a:ext cx="4331812"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字词乐园</a:t>
            </a:r>
            <a:r>
              <a:rPr lang="en-US" altLang="zh-CN"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a:t>
            </a: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会写字</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3" name="TextBox 2"/>
          <p:cNvSpPr txBox="1"/>
          <p:nvPr/>
        </p:nvSpPr>
        <p:spPr>
          <a:xfrm>
            <a:off x="1139331" y="1581538"/>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4" name="TextBox 3"/>
          <p:cNvSpPr txBox="1"/>
          <p:nvPr/>
        </p:nvSpPr>
        <p:spPr>
          <a:xfrm>
            <a:off x="1493506" y="808029"/>
            <a:ext cx="1210588" cy="707886"/>
          </a:xfrm>
          <a:prstGeom prst="rect">
            <a:avLst/>
          </a:prstGeom>
          <a:noFill/>
        </p:spPr>
        <p:txBody>
          <a:bodyPr wrap="none" rtlCol="0">
            <a:spAutoFit/>
          </a:bodyPr>
          <a:lstStyle/>
          <a:p>
            <a:r>
              <a:rPr lang="en-US" altLang="zh-CN" sz="4000" dirty="0" err="1" smtClean="0">
                <a:latin typeface="+mn-ea"/>
                <a:ea typeface="+mn-ea"/>
              </a:rPr>
              <a:t>lǐng</a:t>
            </a:r>
            <a:endParaRPr lang="zh-CN" altLang="en-US" sz="4000" dirty="0">
              <a:latin typeface="+mn-ea"/>
              <a:ea typeface="+mn-ea"/>
            </a:endParaRPr>
          </a:p>
        </p:txBody>
      </p:sp>
      <p:sp>
        <p:nvSpPr>
          <p:cNvPr id="5" name="TextBox 4"/>
          <p:cNvSpPr txBox="1"/>
          <p:nvPr/>
        </p:nvSpPr>
        <p:spPr>
          <a:xfrm>
            <a:off x="2940947" y="994363"/>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6" name="TextBox 5"/>
          <p:cNvSpPr txBox="1"/>
          <p:nvPr/>
        </p:nvSpPr>
        <p:spPr>
          <a:xfrm>
            <a:off x="2940947" y="2132856"/>
            <a:ext cx="4293163"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西岭  山岭  峻岭  荒山秃岭</a:t>
            </a:r>
            <a:endParaRPr lang="zh-CN" altLang="en-US" sz="2000" dirty="0">
              <a:latin typeface="楷体" panose="02010609060101010101" pitchFamily="49" charset="-122"/>
              <a:ea typeface="楷体" panose="02010609060101010101" pitchFamily="49" charset="-122"/>
            </a:endParaRPr>
          </a:p>
        </p:txBody>
      </p:sp>
      <p:sp>
        <p:nvSpPr>
          <p:cNvPr id="14" name="TextBox 13"/>
          <p:cNvSpPr txBox="1"/>
          <p:nvPr/>
        </p:nvSpPr>
        <p:spPr>
          <a:xfrm>
            <a:off x="2955178" y="2492896"/>
            <a:ext cx="3246896"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“山”边有命“令”。</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2916461" y="1474287"/>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“山”小而居中，“令”撇画稍小，捺画舒展。</a:t>
            </a:r>
            <a:endParaRPr lang="zh-CN" altLang="en-US" sz="2000" dirty="0">
              <a:latin typeface="楷体" panose="02010609060101010101" pitchFamily="49" charset="-122"/>
              <a:ea typeface="楷体" panose="02010609060101010101" pitchFamily="49" charset="-122"/>
            </a:endParaRPr>
          </a:p>
        </p:txBody>
      </p:sp>
      <p:sp>
        <p:nvSpPr>
          <p:cNvPr id="17" name="TextBox 16"/>
          <p:cNvSpPr txBox="1"/>
          <p:nvPr/>
        </p:nvSpPr>
        <p:spPr>
          <a:xfrm>
            <a:off x="1115003" y="4015899"/>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叫</a:t>
            </a:r>
            <a:endParaRPr lang="zh-CN" altLang="en-US" sz="6600" dirty="0">
              <a:latin typeface="楷体" panose="02010609060101010101" pitchFamily="49" charset="-122"/>
              <a:ea typeface="楷体" panose="02010609060101010101" pitchFamily="49" charset="-122"/>
            </a:endParaRPr>
          </a:p>
        </p:txBody>
      </p:sp>
      <p:sp>
        <p:nvSpPr>
          <p:cNvPr id="18" name="TextBox 17"/>
          <p:cNvSpPr txBox="1"/>
          <p:nvPr/>
        </p:nvSpPr>
        <p:spPr>
          <a:xfrm>
            <a:off x="1330344" y="3246154"/>
            <a:ext cx="697627" cy="707886"/>
          </a:xfrm>
          <a:prstGeom prst="rect">
            <a:avLst/>
          </a:prstGeom>
          <a:noFill/>
        </p:spPr>
        <p:txBody>
          <a:bodyPr wrap="none" rtlCol="0">
            <a:spAutoFit/>
          </a:bodyPr>
          <a:lstStyle/>
          <a:p>
            <a:r>
              <a:rPr lang="en-US" altLang="zh-CN" sz="4000" dirty="0" err="1" smtClean="0">
                <a:latin typeface="+mn-ea"/>
                <a:ea typeface="+mn-ea"/>
              </a:rPr>
              <a:t>wú</a:t>
            </a:r>
            <a:endParaRPr lang="zh-CN" altLang="en-US" sz="4000" dirty="0">
              <a:latin typeface="+mn-ea"/>
              <a:ea typeface="+mn-ea"/>
            </a:endParaRPr>
          </a:p>
        </p:txBody>
      </p:sp>
      <p:sp>
        <p:nvSpPr>
          <p:cNvPr id="19" name="TextBox 18"/>
          <p:cNvSpPr txBox="1"/>
          <p:nvPr/>
        </p:nvSpPr>
        <p:spPr>
          <a:xfrm>
            <a:off x="2902230" y="3443768"/>
            <a:ext cx="1010213" cy="461665"/>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笔顺</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21" name="TextBox 20"/>
          <p:cNvSpPr txBox="1"/>
          <p:nvPr/>
        </p:nvSpPr>
        <p:spPr>
          <a:xfrm>
            <a:off x="2902230" y="4509120"/>
            <a:ext cx="3267241"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东吴  姓吴  吴老师</a:t>
            </a:r>
            <a:endParaRPr lang="zh-CN" altLang="en-US" sz="2000" dirty="0">
              <a:latin typeface="楷体" panose="02010609060101010101" pitchFamily="49" charset="-122"/>
              <a:ea typeface="楷体" panose="02010609060101010101" pitchFamily="49" charset="-122"/>
            </a:endParaRPr>
          </a:p>
        </p:txBody>
      </p:sp>
      <p:sp>
        <p:nvSpPr>
          <p:cNvPr id="22" name="TextBox 21"/>
          <p:cNvSpPr txBox="1"/>
          <p:nvPr/>
        </p:nvSpPr>
        <p:spPr>
          <a:xfrm>
            <a:off x="2916460" y="4869160"/>
            <a:ext cx="395979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一“口”在“天”上。</a:t>
            </a:r>
            <a:endParaRPr lang="zh-CN" altLang="en-US" sz="2000" dirty="0">
              <a:latin typeface="楷体" panose="02010609060101010101" pitchFamily="49" charset="-122"/>
              <a:ea typeface="楷体" panose="02010609060101010101" pitchFamily="49" charset="-122"/>
            </a:endParaRPr>
          </a:p>
        </p:txBody>
      </p:sp>
      <p:sp>
        <p:nvSpPr>
          <p:cNvPr id="24" name="TextBox 23"/>
          <p:cNvSpPr txBox="1"/>
          <p:nvPr/>
        </p:nvSpPr>
        <p:spPr>
          <a:xfrm>
            <a:off x="2877744" y="3923692"/>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“口”略扁小，“天”第二横长，撇、捺舒展。</a:t>
            </a:r>
            <a:endParaRPr lang="zh-CN" altLang="en-US" sz="2000" dirty="0">
              <a:latin typeface="楷体" panose="02010609060101010101" pitchFamily="49" charset="-122"/>
              <a:ea typeface="楷体" panose="02010609060101010101" pitchFamily="49" charset="-122"/>
            </a:endParaRPr>
          </a:p>
        </p:txBody>
      </p:sp>
      <p:cxnSp>
        <p:nvCxnSpPr>
          <p:cNvPr id="29" name="直接连接符 6"/>
          <p:cNvCxnSpPr/>
          <p:nvPr/>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pic>
        <p:nvPicPr>
          <p:cNvPr id="30" name="图片 11"/>
          <p:cNvPicPr>
            <a:picLocks noChangeAspect="1" noChangeArrowheads="1"/>
          </p:cNvPicPr>
          <p:nvPr/>
        </p:nvPicPr>
        <p:blipFill>
          <a:blip r:embed="rId5" cstate="print"/>
          <a:srcRect/>
          <a:stretch>
            <a:fillRect/>
          </a:stretch>
        </p:blipFill>
        <p:spPr bwMode="auto">
          <a:xfrm>
            <a:off x="454025" y="-12700"/>
            <a:ext cx="661988" cy="687388"/>
          </a:xfrm>
          <a:prstGeom prst="rect">
            <a:avLst/>
          </a:prstGeom>
          <a:noFill/>
          <a:ln w="9525">
            <a:noFill/>
            <a:miter lim="800000"/>
            <a:headEnd/>
            <a:tailEnd/>
          </a:ln>
        </p:spPr>
      </p:pic>
      <p:grpSp>
        <p:nvGrpSpPr>
          <p:cNvPr id="31" name="组合 30"/>
          <p:cNvGrpSpPr/>
          <p:nvPr/>
        </p:nvGrpSpPr>
        <p:grpSpPr>
          <a:xfrm>
            <a:off x="1129072" y="3958918"/>
            <a:ext cx="1511802" cy="1486306"/>
            <a:chOff x="-2214610" y="714356"/>
            <a:chExt cx="1785950" cy="1643868"/>
          </a:xfrm>
          <a:solidFill>
            <a:schemeClr val="accent5">
              <a:lumMod val="40000"/>
              <a:lumOff val="60000"/>
            </a:schemeClr>
          </a:solidFill>
        </p:grpSpPr>
        <p:sp>
          <p:nvSpPr>
            <p:cNvPr id="32" name="矩形 31"/>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连接符 32"/>
            <p:cNvCxnSpPr>
              <a:stCxn id="32" idx="1"/>
              <a:endCxn id="32"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32" idx="0"/>
              <a:endCxn id="32"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5" name="TextBox 23"/>
          <p:cNvSpPr txBox="1">
            <a:spLocks noChangeArrowheads="1"/>
          </p:cNvSpPr>
          <p:nvPr/>
        </p:nvSpPr>
        <p:spPr bwMode="auto">
          <a:xfrm>
            <a:off x="1169677" y="3846748"/>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吴</a:t>
            </a:r>
            <a:endParaRPr lang="zh-CN" altLang="en-US" sz="9600" b="1" dirty="0">
              <a:latin typeface="楷体" panose="02010609060101010101" pitchFamily="49" charset="-122"/>
              <a:ea typeface="楷体" panose="02010609060101010101" pitchFamily="49" charset="-122"/>
            </a:endParaRPr>
          </a:p>
        </p:txBody>
      </p:sp>
      <p:grpSp>
        <p:nvGrpSpPr>
          <p:cNvPr id="36" name="组合 35"/>
          <p:cNvGrpSpPr/>
          <p:nvPr/>
        </p:nvGrpSpPr>
        <p:grpSpPr>
          <a:xfrm>
            <a:off x="1096630" y="1565267"/>
            <a:ext cx="1544244" cy="1428268"/>
            <a:chOff x="-2214610" y="714356"/>
            <a:chExt cx="1785950" cy="1643868"/>
          </a:xfrm>
          <a:solidFill>
            <a:schemeClr val="accent5">
              <a:lumMod val="40000"/>
              <a:lumOff val="60000"/>
            </a:schemeClr>
          </a:solidFill>
        </p:grpSpPr>
        <p:sp>
          <p:nvSpPr>
            <p:cNvPr id="37" name="矩形 36"/>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1171808" y="1391004"/>
            <a:ext cx="1227942"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岭</a:t>
            </a:r>
            <a:endParaRPr lang="zh-CN" altLang="en-US" sz="9600" b="1" dirty="0">
              <a:latin typeface="楷体" panose="02010609060101010101" pitchFamily="49" charset="-122"/>
              <a:ea typeface="楷体" panose="02010609060101010101" pitchFamily="49" charset="-122"/>
            </a:endParaRPr>
          </a:p>
        </p:txBody>
      </p:sp>
      <p:grpSp>
        <p:nvGrpSpPr>
          <p:cNvPr id="41" name="组合 40"/>
          <p:cNvGrpSpPr/>
          <p:nvPr/>
        </p:nvGrpSpPr>
        <p:grpSpPr>
          <a:xfrm>
            <a:off x="1835696" y="5616071"/>
            <a:ext cx="5330062" cy="1227642"/>
            <a:chOff x="1835696" y="5616071"/>
            <a:chExt cx="5330062" cy="1227642"/>
          </a:xfrm>
        </p:grpSpPr>
        <p:sp>
          <p:nvSpPr>
            <p:cNvPr id="42" name="云形 41"/>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631756" y="5819268"/>
              <a:ext cx="3534002" cy="646331"/>
            </a:xfrm>
            <a:prstGeom prst="rect">
              <a:avLst/>
            </a:prstGeom>
            <a:noFill/>
          </p:spPr>
          <p:txBody>
            <a:bodyPr wrap="square" rtlCol="0">
              <a:spAutoFit/>
            </a:bodyPr>
            <a:lstStyle/>
            <a:p>
              <a:r>
                <a:rPr lang="zh-CN" altLang="en-US" dirty="0" smtClean="0"/>
                <a:t>　　</a:t>
              </a:r>
              <a:r>
                <a:rPr lang="zh-CN" altLang="en-US" b="1" dirty="0" smtClean="0"/>
                <a:t>偏旁识记：</a:t>
              </a:r>
              <a:r>
                <a:rPr lang="zh-CN" altLang="en-US" b="1" dirty="0" smtClean="0">
                  <a:solidFill>
                    <a:srgbClr val="FF0000"/>
                  </a:solidFill>
                  <a:latin typeface="楷体" panose="02010609060101010101" pitchFamily="49" charset="-122"/>
                  <a:ea typeface="楷体" panose="02010609060101010101" pitchFamily="49" charset="-122"/>
                </a:rPr>
                <a:t>“岭”与山有关，所以是山字旁。</a:t>
              </a:r>
              <a:endParaRPr lang="zh-CN" altLang="en-US" b="1" dirty="0">
                <a:solidFill>
                  <a:srgbClr val="FF0000"/>
                </a:solidFill>
                <a:latin typeface="楷体" panose="02010609060101010101" pitchFamily="49" charset="-122"/>
                <a:ea typeface="楷体" panose="02010609060101010101" pitchFamily="49" charset="-122"/>
              </a:endParaRPr>
            </a:p>
          </p:txBody>
        </p:sp>
        <p:grpSp>
          <p:nvGrpSpPr>
            <p:cNvPr id="44" name="组合 43"/>
            <p:cNvGrpSpPr/>
            <p:nvPr/>
          </p:nvGrpSpPr>
          <p:grpSpPr>
            <a:xfrm>
              <a:off x="1835696" y="5616071"/>
              <a:ext cx="1665879" cy="1227642"/>
              <a:chOff x="1835696" y="5616071"/>
              <a:chExt cx="1665879" cy="1227642"/>
            </a:xfrm>
          </p:grpSpPr>
          <p:pic>
            <p:nvPicPr>
              <p:cNvPr id="45" name="Picture 4"/>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 name="TextBox 45"/>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sp>
        <p:nvSpPr>
          <p:cNvPr id="47" name="TextBox 46"/>
          <p:cNvSpPr txBox="1"/>
          <p:nvPr/>
        </p:nvSpPr>
        <p:spPr>
          <a:xfrm>
            <a:off x="2987824" y="2924944"/>
            <a:ext cx="5040560"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原来的荒山秃岭变得郁郁苍苍了。</a:t>
            </a:r>
            <a:endParaRPr lang="zh-CN" altLang="en-US" sz="2000" dirty="0">
              <a:latin typeface="楷体" panose="02010609060101010101" pitchFamily="49" charset="-122"/>
              <a:ea typeface="楷体" panose="02010609060101010101" pitchFamily="49" charset="-122"/>
            </a:endParaRPr>
          </a:p>
        </p:txBody>
      </p:sp>
      <p:sp>
        <p:nvSpPr>
          <p:cNvPr id="48" name="TextBox 47"/>
          <p:cNvSpPr txBox="1"/>
          <p:nvPr/>
        </p:nvSpPr>
        <p:spPr>
          <a:xfrm>
            <a:off x="2915816" y="5229200"/>
            <a:ext cx="395979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造句：</a:t>
            </a:r>
            <a:r>
              <a:rPr lang="zh-CN" altLang="en-US" sz="2000" dirty="0" smtClean="0">
                <a:latin typeface="楷体" panose="02010609060101010101" pitchFamily="49" charset="-122"/>
                <a:ea typeface="楷体" panose="02010609060101010101" pitchFamily="49" charset="-122"/>
                <a:sym typeface="Wingdings" panose="05000000000000000000" pitchFamily="2" charset="2"/>
              </a:rPr>
              <a:t>我们的班主任是吴老师。</a:t>
            </a:r>
            <a:endParaRPr lang="zh-CN" altLang="en-US" sz="20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580">
                                          <p:stCondLst>
                                            <p:cond delay="0"/>
                                          </p:stCondLst>
                                        </p:cTn>
                                        <p:tgtEl>
                                          <p:spTgt spid="40"/>
                                        </p:tgtEl>
                                      </p:cBhvr>
                                    </p:animEffect>
                                    <p:anim calcmode="lin" valueType="num">
                                      <p:cBhvr>
                                        <p:cTn id="8"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13" dur="26">
                                          <p:stCondLst>
                                            <p:cond delay="650"/>
                                          </p:stCondLst>
                                        </p:cTn>
                                        <p:tgtEl>
                                          <p:spTgt spid="40"/>
                                        </p:tgtEl>
                                      </p:cBhvr>
                                      <p:to x="100000" y="60000"/>
                                    </p:animScale>
                                    <p:animScale>
                                      <p:cBhvr>
                                        <p:cTn id="14" dur="166" decel="50000">
                                          <p:stCondLst>
                                            <p:cond delay="676"/>
                                          </p:stCondLst>
                                        </p:cTn>
                                        <p:tgtEl>
                                          <p:spTgt spid="40"/>
                                        </p:tgtEl>
                                      </p:cBhvr>
                                      <p:to x="100000" y="100000"/>
                                    </p:animScale>
                                    <p:animScale>
                                      <p:cBhvr>
                                        <p:cTn id="15" dur="26">
                                          <p:stCondLst>
                                            <p:cond delay="1312"/>
                                          </p:stCondLst>
                                        </p:cTn>
                                        <p:tgtEl>
                                          <p:spTgt spid="40"/>
                                        </p:tgtEl>
                                      </p:cBhvr>
                                      <p:to x="100000" y="80000"/>
                                    </p:animScale>
                                    <p:animScale>
                                      <p:cBhvr>
                                        <p:cTn id="16" dur="166" decel="50000">
                                          <p:stCondLst>
                                            <p:cond delay="1338"/>
                                          </p:stCondLst>
                                        </p:cTn>
                                        <p:tgtEl>
                                          <p:spTgt spid="40"/>
                                        </p:tgtEl>
                                      </p:cBhvr>
                                      <p:to x="100000" y="100000"/>
                                    </p:animScale>
                                    <p:animScale>
                                      <p:cBhvr>
                                        <p:cTn id="17" dur="26">
                                          <p:stCondLst>
                                            <p:cond delay="1642"/>
                                          </p:stCondLst>
                                        </p:cTn>
                                        <p:tgtEl>
                                          <p:spTgt spid="40"/>
                                        </p:tgtEl>
                                      </p:cBhvr>
                                      <p:to x="100000" y="90000"/>
                                    </p:animScale>
                                    <p:animScale>
                                      <p:cBhvr>
                                        <p:cTn id="18" dur="166" decel="50000">
                                          <p:stCondLst>
                                            <p:cond delay="1668"/>
                                          </p:stCondLst>
                                        </p:cTn>
                                        <p:tgtEl>
                                          <p:spTgt spid="40"/>
                                        </p:tgtEl>
                                      </p:cBhvr>
                                      <p:to x="100000" y="100000"/>
                                    </p:animScale>
                                    <p:animScale>
                                      <p:cBhvr>
                                        <p:cTn id="19" dur="26">
                                          <p:stCondLst>
                                            <p:cond delay="1808"/>
                                          </p:stCondLst>
                                        </p:cTn>
                                        <p:tgtEl>
                                          <p:spTgt spid="40"/>
                                        </p:tgtEl>
                                      </p:cBhvr>
                                      <p:to x="100000" y="95000"/>
                                    </p:animScale>
                                    <p:animScale>
                                      <p:cBhvr>
                                        <p:cTn id="20" dur="166" decel="50000">
                                          <p:stCondLst>
                                            <p:cond delay="1834"/>
                                          </p:stCondLst>
                                        </p:cTn>
                                        <p:tgtEl>
                                          <p:spTgt spid="4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0-#ppt_w/2"/>
                                          </p:val>
                                        </p:tav>
                                        <p:tav tm="100000">
                                          <p:val>
                                            <p:strVal val="#ppt_x"/>
                                          </p:val>
                                        </p:tav>
                                      </p:tavLst>
                                    </p:anim>
                                    <p:anim calcmode="lin" valueType="num">
                                      <p:cBhvr additive="base">
                                        <p:cTn id="26"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down)">
                                      <p:cBhvr>
                                        <p:cTn id="31" dur="580">
                                          <p:stCondLst>
                                            <p:cond delay="0"/>
                                          </p:stCondLst>
                                        </p:cTn>
                                        <p:tgtEl>
                                          <p:spTgt spid="35"/>
                                        </p:tgtEl>
                                      </p:cBhvr>
                                    </p:animEffect>
                                    <p:anim calcmode="lin" valueType="num">
                                      <p:cBhvr>
                                        <p:cTn id="32"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37" dur="26">
                                          <p:stCondLst>
                                            <p:cond delay="650"/>
                                          </p:stCondLst>
                                        </p:cTn>
                                        <p:tgtEl>
                                          <p:spTgt spid="35"/>
                                        </p:tgtEl>
                                      </p:cBhvr>
                                      <p:to x="100000" y="60000"/>
                                    </p:animScale>
                                    <p:animScale>
                                      <p:cBhvr>
                                        <p:cTn id="38" dur="166" decel="50000">
                                          <p:stCondLst>
                                            <p:cond delay="676"/>
                                          </p:stCondLst>
                                        </p:cTn>
                                        <p:tgtEl>
                                          <p:spTgt spid="35"/>
                                        </p:tgtEl>
                                      </p:cBhvr>
                                      <p:to x="100000" y="100000"/>
                                    </p:animScale>
                                    <p:animScale>
                                      <p:cBhvr>
                                        <p:cTn id="39" dur="26">
                                          <p:stCondLst>
                                            <p:cond delay="1312"/>
                                          </p:stCondLst>
                                        </p:cTn>
                                        <p:tgtEl>
                                          <p:spTgt spid="35"/>
                                        </p:tgtEl>
                                      </p:cBhvr>
                                      <p:to x="100000" y="80000"/>
                                    </p:animScale>
                                    <p:animScale>
                                      <p:cBhvr>
                                        <p:cTn id="40" dur="166" decel="50000">
                                          <p:stCondLst>
                                            <p:cond delay="1338"/>
                                          </p:stCondLst>
                                        </p:cTn>
                                        <p:tgtEl>
                                          <p:spTgt spid="35"/>
                                        </p:tgtEl>
                                      </p:cBhvr>
                                      <p:to x="100000" y="100000"/>
                                    </p:animScale>
                                    <p:animScale>
                                      <p:cBhvr>
                                        <p:cTn id="41" dur="26">
                                          <p:stCondLst>
                                            <p:cond delay="1642"/>
                                          </p:stCondLst>
                                        </p:cTn>
                                        <p:tgtEl>
                                          <p:spTgt spid="35"/>
                                        </p:tgtEl>
                                      </p:cBhvr>
                                      <p:to x="100000" y="90000"/>
                                    </p:animScale>
                                    <p:animScale>
                                      <p:cBhvr>
                                        <p:cTn id="42" dur="166" decel="50000">
                                          <p:stCondLst>
                                            <p:cond delay="1668"/>
                                          </p:stCondLst>
                                        </p:cTn>
                                        <p:tgtEl>
                                          <p:spTgt spid="35"/>
                                        </p:tgtEl>
                                      </p:cBhvr>
                                      <p:to x="100000" y="100000"/>
                                    </p:animScale>
                                    <p:animScale>
                                      <p:cBhvr>
                                        <p:cTn id="43" dur="26">
                                          <p:stCondLst>
                                            <p:cond delay="1808"/>
                                          </p:stCondLst>
                                        </p:cTn>
                                        <p:tgtEl>
                                          <p:spTgt spid="35"/>
                                        </p:tgtEl>
                                      </p:cBhvr>
                                      <p:to x="100000" y="95000"/>
                                    </p:animScale>
                                    <p:animScale>
                                      <p:cBhvr>
                                        <p:cTn id="44" dur="166" decel="50000">
                                          <p:stCondLst>
                                            <p:cond delay="1834"/>
                                          </p:stCondLst>
                                        </p:cTn>
                                        <p:tgtEl>
                                          <p:spTgt spid="35"/>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0-#ppt_w/2"/>
                                          </p:val>
                                        </p:tav>
                                        <p:tav tm="100000">
                                          <p:val>
                                            <p:strVal val="#ppt_x"/>
                                          </p:val>
                                        </p:tav>
                                      </p:tavLst>
                                    </p:anim>
                                    <p:anim calcmode="lin" valueType="num">
                                      <p:cBhvr additive="base">
                                        <p:cTn id="50"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6" presetClass="entr" presetSubtype="0" fill="hold" nodeType="click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wipe(down)">
                                      <p:cBhvr>
                                        <p:cTn id="55" dur="580">
                                          <p:stCondLst>
                                            <p:cond delay="0"/>
                                          </p:stCondLst>
                                        </p:cTn>
                                        <p:tgtEl>
                                          <p:spTgt spid="41"/>
                                        </p:tgtEl>
                                      </p:cBhvr>
                                    </p:animEffect>
                                    <p:anim calcmode="lin" valueType="num">
                                      <p:cBhvr>
                                        <p:cTn id="56" dur="1822" tmFilter="0,0; 0.14,0.36; 0.43,0.73; 0.71,0.91; 1.0,1.0">
                                          <p:stCondLst>
                                            <p:cond delay="0"/>
                                          </p:stCondLst>
                                        </p:cTn>
                                        <p:tgtEl>
                                          <p:spTgt spid="41"/>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41"/>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41"/>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41"/>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41"/>
                                        </p:tgtEl>
                                        <p:attrNameLst>
                                          <p:attrName>ppt_y</p:attrName>
                                        </p:attrNameLst>
                                      </p:cBhvr>
                                      <p:tavLst>
                                        <p:tav tm="0" fmla="#ppt_y-sin(pi*$)/81">
                                          <p:val>
                                            <p:fltVal val="0"/>
                                          </p:val>
                                        </p:tav>
                                        <p:tav tm="100000">
                                          <p:val>
                                            <p:fltVal val="1"/>
                                          </p:val>
                                        </p:tav>
                                      </p:tavLst>
                                    </p:anim>
                                    <p:animScale>
                                      <p:cBhvr>
                                        <p:cTn id="61" dur="26">
                                          <p:stCondLst>
                                            <p:cond delay="650"/>
                                          </p:stCondLst>
                                        </p:cTn>
                                        <p:tgtEl>
                                          <p:spTgt spid="41"/>
                                        </p:tgtEl>
                                      </p:cBhvr>
                                      <p:to x="100000" y="60000"/>
                                    </p:animScale>
                                    <p:animScale>
                                      <p:cBhvr>
                                        <p:cTn id="62" dur="166" decel="50000">
                                          <p:stCondLst>
                                            <p:cond delay="676"/>
                                          </p:stCondLst>
                                        </p:cTn>
                                        <p:tgtEl>
                                          <p:spTgt spid="41"/>
                                        </p:tgtEl>
                                      </p:cBhvr>
                                      <p:to x="100000" y="100000"/>
                                    </p:animScale>
                                    <p:animScale>
                                      <p:cBhvr>
                                        <p:cTn id="63" dur="26">
                                          <p:stCondLst>
                                            <p:cond delay="1312"/>
                                          </p:stCondLst>
                                        </p:cTn>
                                        <p:tgtEl>
                                          <p:spTgt spid="41"/>
                                        </p:tgtEl>
                                      </p:cBhvr>
                                      <p:to x="100000" y="80000"/>
                                    </p:animScale>
                                    <p:animScale>
                                      <p:cBhvr>
                                        <p:cTn id="64" dur="166" decel="50000">
                                          <p:stCondLst>
                                            <p:cond delay="1338"/>
                                          </p:stCondLst>
                                        </p:cTn>
                                        <p:tgtEl>
                                          <p:spTgt spid="41"/>
                                        </p:tgtEl>
                                      </p:cBhvr>
                                      <p:to x="100000" y="100000"/>
                                    </p:animScale>
                                    <p:animScale>
                                      <p:cBhvr>
                                        <p:cTn id="65" dur="26">
                                          <p:stCondLst>
                                            <p:cond delay="1642"/>
                                          </p:stCondLst>
                                        </p:cTn>
                                        <p:tgtEl>
                                          <p:spTgt spid="41"/>
                                        </p:tgtEl>
                                      </p:cBhvr>
                                      <p:to x="100000" y="90000"/>
                                    </p:animScale>
                                    <p:animScale>
                                      <p:cBhvr>
                                        <p:cTn id="66" dur="166" decel="50000">
                                          <p:stCondLst>
                                            <p:cond delay="1668"/>
                                          </p:stCondLst>
                                        </p:cTn>
                                        <p:tgtEl>
                                          <p:spTgt spid="41"/>
                                        </p:tgtEl>
                                      </p:cBhvr>
                                      <p:to x="100000" y="100000"/>
                                    </p:animScale>
                                    <p:animScale>
                                      <p:cBhvr>
                                        <p:cTn id="67" dur="26">
                                          <p:stCondLst>
                                            <p:cond delay="1808"/>
                                          </p:stCondLst>
                                        </p:cTn>
                                        <p:tgtEl>
                                          <p:spTgt spid="41"/>
                                        </p:tgtEl>
                                      </p:cBhvr>
                                      <p:to x="100000" y="95000"/>
                                    </p:animScale>
                                    <p:animScale>
                                      <p:cBhvr>
                                        <p:cTn id="68" dur="166" decel="50000">
                                          <p:stCondLst>
                                            <p:cond delay="1834"/>
                                          </p:stCondLst>
                                        </p:cTn>
                                        <p:tgtEl>
                                          <p:spTgt spid="4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P spid="35" grpId="0"/>
      <p:bldP spid="4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1"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2"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3"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4" cstate="print"/>
          <a:srcRect/>
          <a:stretch>
            <a:fillRect/>
          </a:stretch>
        </p:blipFill>
        <p:spPr bwMode="auto">
          <a:xfrm>
            <a:off x="8172400" y="6343650"/>
            <a:ext cx="720725" cy="477838"/>
          </a:xfrm>
          <a:prstGeom prst="rect">
            <a:avLst/>
          </a:prstGeom>
          <a:noFill/>
          <a:ln w="9525">
            <a:noFill/>
            <a:miter lim="800000"/>
            <a:headEnd/>
            <a:tailEnd/>
          </a:ln>
        </p:spPr>
      </p:pic>
      <p:sp>
        <p:nvSpPr>
          <p:cNvPr id="23" name="文本框 12"/>
          <p:cNvSpPr txBox="1">
            <a:spLocks noChangeArrowheads="1"/>
          </p:cNvSpPr>
          <p:nvPr/>
        </p:nvSpPr>
        <p:spPr bwMode="auto">
          <a:xfrm>
            <a:off x="1098227" y="135755"/>
            <a:ext cx="4331812" cy="58477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auto">
              <a:spcBef>
                <a:spcPts val="0"/>
              </a:spcBef>
              <a:spcAft>
                <a:spcPts val="0"/>
              </a:spcAft>
              <a:defRPr/>
            </a:pP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字词乐园</a:t>
            </a:r>
            <a:r>
              <a:rPr lang="en-US" altLang="zh-CN"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a:t>
            </a:r>
            <a:r>
              <a:rPr lang="zh-CN" altLang="en-US" sz="32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会认字</a:t>
            </a:r>
            <a:endParaRPr lang="en-US" altLang="zh-CN" sz="32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sp>
        <p:nvSpPr>
          <p:cNvPr id="4" name="TextBox 3"/>
          <p:cNvSpPr txBox="1"/>
          <p:nvPr/>
        </p:nvSpPr>
        <p:spPr>
          <a:xfrm>
            <a:off x="753348" y="671795"/>
            <a:ext cx="1210588" cy="707886"/>
          </a:xfrm>
          <a:prstGeom prst="rect">
            <a:avLst/>
          </a:prstGeom>
          <a:noFill/>
        </p:spPr>
        <p:txBody>
          <a:bodyPr wrap="none" rtlCol="0">
            <a:spAutoFit/>
          </a:bodyPr>
          <a:lstStyle/>
          <a:p>
            <a:r>
              <a:rPr lang="en-US" altLang="zh-CN" sz="4000" dirty="0" err="1" smtClean="0">
                <a:latin typeface="+mn-ea"/>
                <a:ea typeface="+mn-ea"/>
              </a:rPr>
              <a:t>xi</a:t>
            </a:r>
            <a:r>
              <a:rPr lang="en-US" altLang="zh-CN" sz="4000" dirty="0" err="1" smtClean="0">
                <a:latin typeface="+mn-ea"/>
              </a:rPr>
              <a:t>ǎ</a:t>
            </a:r>
            <a:r>
              <a:rPr lang="en-US" altLang="zh-CN" sz="4000" dirty="0" err="1" smtClean="0">
                <a:latin typeface="+mn-ea"/>
                <a:ea typeface="+mn-ea"/>
              </a:rPr>
              <a:t>o</a:t>
            </a:r>
            <a:endParaRPr lang="zh-CN" altLang="en-US" sz="4000" dirty="0">
              <a:latin typeface="+mn-ea"/>
              <a:ea typeface="+mn-ea"/>
            </a:endParaRPr>
          </a:p>
        </p:txBody>
      </p:sp>
      <p:sp>
        <p:nvSpPr>
          <p:cNvPr id="6" name="TextBox 5"/>
          <p:cNvSpPr txBox="1"/>
          <p:nvPr/>
        </p:nvSpPr>
        <p:spPr>
          <a:xfrm>
            <a:off x="1911399" y="1972508"/>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：拂晓  春晓</a:t>
            </a:r>
            <a:endParaRPr lang="zh-CN" altLang="en-US" sz="2000" dirty="0">
              <a:latin typeface="楷体" panose="02010609060101010101" pitchFamily="49" charset="-122"/>
              <a:ea typeface="楷体" panose="02010609060101010101" pitchFamily="49" charset="-122"/>
            </a:endParaRPr>
          </a:p>
        </p:txBody>
      </p:sp>
      <p:sp>
        <p:nvSpPr>
          <p:cNvPr id="15" name="TextBox 14"/>
          <p:cNvSpPr txBox="1"/>
          <p:nvPr/>
        </p:nvSpPr>
        <p:spPr>
          <a:xfrm>
            <a:off x="1953785" y="1224044"/>
            <a:ext cx="3145199" cy="646331"/>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1600" b="1" dirty="0" smtClean="0">
                <a:latin typeface="楷体" panose="02010609060101010101" pitchFamily="49" charset="-122"/>
                <a:ea typeface="楷体" panose="02010609060101010101" pitchFamily="49" charset="-122"/>
                <a:sym typeface="Wingdings" panose="05000000000000000000" pitchFamily="2" charset="2"/>
              </a:rPr>
              <a:t>　</a:t>
            </a:r>
            <a:r>
              <a:rPr lang="zh-CN" altLang="en-US" sz="1600" b="1" dirty="0">
                <a:latin typeface="楷体" panose="02010609060101010101" pitchFamily="49" charset="-122"/>
                <a:ea typeface="楷体" panose="02010609060101010101" pitchFamily="49" charset="-122"/>
                <a:sym typeface="Wingdings" panose="05000000000000000000" pitchFamily="2" charset="2"/>
              </a:rPr>
              <a:t>三拼音节</a:t>
            </a:r>
            <a:r>
              <a:rPr lang="zh-CN" altLang="en-US" sz="1600" b="1" dirty="0" smtClean="0">
                <a:latin typeface="楷体" panose="02010609060101010101" pitchFamily="49" charset="-122"/>
                <a:ea typeface="楷体" panose="02010609060101010101" pitchFamily="49" charset="-122"/>
                <a:sym typeface="Wingdings" panose="05000000000000000000" pitchFamily="2" charset="2"/>
              </a:rPr>
              <a:t>，不要丢掉</a:t>
            </a:r>
            <a:r>
              <a:rPr lang="en-US" altLang="zh-CN" sz="1600" b="1" dirty="0" err="1" smtClean="0">
                <a:latin typeface="楷体" panose="02010609060101010101" pitchFamily="49" charset="-122"/>
                <a:ea typeface="楷体" panose="02010609060101010101" pitchFamily="49" charset="-122"/>
                <a:sym typeface="Wingdings" panose="05000000000000000000" pitchFamily="2" charset="2"/>
              </a:rPr>
              <a:t>i</a:t>
            </a:r>
            <a:r>
              <a:rPr lang="zh-CN" altLang="en-US" sz="1600" b="1" dirty="0" smtClean="0">
                <a:latin typeface="楷体" panose="02010609060101010101" pitchFamily="49" charset="-122"/>
                <a:ea typeface="楷体" panose="02010609060101010101" pitchFamily="49" charset="-122"/>
                <a:sym typeface="Wingdings" panose="05000000000000000000" pitchFamily="2" charset="2"/>
              </a:rPr>
              <a:t>。</a:t>
            </a:r>
            <a:endParaRPr lang="zh-CN" altLang="en-US" sz="1600" dirty="0">
              <a:latin typeface="楷体" panose="02010609060101010101" pitchFamily="49" charset="-122"/>
              <a:ea typeface="楷体" panose="02010609060101010101" pitchFamily="49" charset="-122"/>
            </a:endParaRPr>
          </a:p>
        </p:txBody>
      </p:sp>
      <p:pic>
        <p:nvPicPr>
          <p:cNvPr id="30" name="图片 11"/>
          <p:cNvPicPr>
            <a:picLocks noChangeAspect="1" noChangeArrowheads="1"/>
          </p:cNvPicPr>
          <p:nvPr/>
        </p:nvPicPr>
        <p:blipFill>
          <a:blip r:embed="rId5" cstate="print"/>
          <a:srcRect/>
          <a:stretch>
            <a:fillRect/>
          </a:stretch>
        </p:blipFill>
        <p:spPr bwMode="auto">
          <a:xfrm>
            <a:off x="454025" y="-12700"/>
            <a:ext cx="661988" cy="687388"/>
          </a:xfrm>
          <a:prstGeom prst="rect">
            <a:avLst/>
          </a:prstGeom>
          <a:noFill/>
          <a:ln w="9525">
            <a:noFill/>
            <a:miter lim="800000"/>
            <a:headEnd/>
            <a:tailEnd/>
          </a:ln>
        </p:spPr>
      </p:pic>
      <p:grpSp>
        <p:nvGrpSpPr>
          <p:cNvPr id="36" name="组合 35"/>
          <p:cNvGrpSpPr/>
          <p:nvPr/>
        </p:nvGrpSpPr>
        <p:grpSpPr>
          <a:xfrm>
            <a:off x="669043" y="1407959"/>
            <a:ext cx="1265926" cy="1189713"/>
            <a:chOff x="-2771523" y="594818"/>
            <a:chExt cx="1785950" cy="1643074"/>
          </a:xfrm>
          <a:solidFill>
            <a:schemeClr val="accent3">
              <a:lumMod val="60000"/>
              <a:lumOff val="40000"/>
            </a:schemeClr>
          </a:solidFill>
        </p:grpSpPr>
        <p:sp>
          <p:nvSpPr>
            <p:cNvPr id="37" name="矩形 36"/>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774923" y="1310788"/>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晓</a:t>
            </a:r>
            <a:endParaRPr lang="zh-CN" altLang="en-US" sz="7200" b="1" dirty="0">
              <a:latin typeface="楷体" panose="02010609060101010101" pitchFamily="49" charset="-122"/>
              <a:ea typeface="楷体" panose="02010609060101010101" pitchFamily="49" charset="-122"/>
            </a:endParaRPr>
          </a:p>
        </p:txBody>
      </p:sp>
      <p:sp>
        <p:nvSpPr>
          <p:cNvPr id="41" name="TextBox 40"/>
          <p:cNvSpPr txBox="1"/>
          <p:nvPr/>
        </p:nvSpPr>
        <p:spPr>
          <a:xfrm>
            <a:off x="4920780" y="801667"/>
            <a:ext cx="697627" cy="707886"/>
          </a:xfrm>
          <a:prstGeom prst="rect">
            <a:avLst/>
          </a:prstGeom>
          <a:noFill/>
        </p:spPr>
        <p:txBody>
          <a:bodyPr wrap="none" rtlCol="0">
            <a:spAutoFit/>
          </a:bodyPr>
          <a:lstStyle/>
          <a:p>
            <a:r>
              <a:rPr lang="en-US" altLang="zh-CN" sz="4000" dirty="0" err="1" smtClean="0">
                <a:latin typeface="+mn-ea"/>
                <a:ea typeface="+mn-ea"/>
              </a:rPr>
              <a:t>cí</a:t>
            </a:r>
            <a:endParaRPr lang="zh-CN" altLang="en-US" sz="4000" dirty="0">
              <a:latin typeface="+mn-ea"/>
              <a:ea typeface="+mn-ea"/>
            </a:endParaRPr>
          </a:p>
        </p:txBody>
      </p:sp>
      <p:sp>
        <p:nvSpPr>
          <p:cNvPr id="42" name="TextBox 41"/>
          <p:cNvSpPr txBox="1"/>
          <p:nvPr/>
        </p:nvSpPr>
        <p:spPr>
          <a:xfrm>
            <a:off x="6058248" y="1889786"/>
            <a:ext cx="2867327"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：慈母  慈祥  慈爱</a:t>
            </a:r>
            <a:endParaRPr lang="zh-CN" altLang="en-US" sz="2000" dirty="0">
              <a:latin typeface="楷体" panose="02010609060101010101" pitchFamily="49" charset="-122"/>
              <a:ea typeface="楷体" panose="02010609060101010101" pitchFamily="49" charset="-122"/>
            </a:endParaRPr>
          </a:p>
        </p:txBody>
      </p:sp>
      <p:sp>
        <p:nvSpPr>
          <p:cNvPr id="43" name="TextBox 42"/>
          <p:cNvSpPr txBox="1"/>
          <p:nvPr/>
        </p:nvSpPr>
        <p:spPr>
          <a:xfrm>
            <a:off x="5988898" y="1310788"/>
            <a:ext cx="347733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易错提示：整体认读音节。</a:t>
            </a:r>
            <a:endParaRPr lang="zh-CN" altLang="en-US" sz="2000" dirty="0">
              <a:latin typeface="楷体" panose="02010609060101010101" pitchFamily="49" charset="-122"/>
              <a:ea typeface="楷体" panose="02010609060101010101" pitchFamily="49" charset="-122"/>
            </a:endParaRPr>
          </a:p>
        </p:txBody>
      </p:sp>
      <p:grpSp>
        <p:nvGrpSpPr>
          <p:cNvPr id="51" name="组合 50"/>
          <p:cNvGrpSpPr/>
          <p:nvPr/>
        </p:nvGrpSpPr>
        <p:grpSpPr>
          <a:xfrm>
            <a:off x="4655076" y="1422399"/>
            <a:ext cx="1333822" cy="1286884"/>
            <a:chOff x="4655076" y="1422399"/>
            <a:chExt cx="1333822" cy="1286884"/>
          </a:xfrm>
        </p:grpSpPr>
        <p:grpSp>
          <p:nvGrpSpPr>
            <p:cNvPr id="45" name="组合 44"/>
            <p:cNvGrpSpPr/>
            <p:nvPr/>
          </p:nvGrpSpPr>
          <p:grpSpPr>
            <a:xfrm>
              <a:off x="4655076" y="1519570"/>
              <a:ext cx="1265926" cy="1189713"/>
              <a:chOff x="-2505974" y="355288"/>
              <a:chExt cx="1785950" cy="1643074"/>
            </a:xfrm>
            <a:solidFill>
              <a:schemeClr val="accent3">
                <a:lumMod val="60000"/>
                <a:lumOff val="40000"/>
              </a:schemeClr>
            </a:solidFill>
          </p:grpSpPr>
          <p:sp>
            <p:nvSpPr>
              <p:cNvPr id="47" name="矩形 46"/>
              <p:cNvSpPr/>
              <p:nvPr/>
            </p:nvSpPr>
            <p:spPr>
              <a:xfrm>
                <a:off x="-2505974" y="35528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p:cNvCxnSpPr>
                <a:stCxn id="47" idx="1"/>
                <a:endCxn id="47" idx="3"/>
              </p:cNvCxnSpPr>
              <p:nvPr/>
            </p:nvCxnSpPr>
            <p:spPr>
              <a:xfrm>
                <a:off x="-2505974" y="1176826"/>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7" idx="0"/>
                <a:endCxn id="47" idx="2"/>
              </p:cNvCxnSpPr>
              <p:nvPr/>
            </p:nvCxnSpPr>
            <p:spPr>
              <a:xfrm>
                <a:off x="-1612999" y="35528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6" name="TextBox 23"/>
            <p:cNvSpPr txBox="1">
              <a:spLocks noChangeArrowheads="1"/>
            </p:cNvSpPr>
            <p:nvPr/>
          </p:nvSpPr>
          <p:spPr bwMode="auto">
            <a:xfrm>
              <a:off x="4760956" y="1422399"/>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慈</a:t>
              </a:r>
              <a:endParaRPr lang="zh-CN" altLang="en-US" sz="7200" b="1" dirty="0">
                <a:latin typeface="楷体" panose="02010609060101010101" pitchFamily="49" charset="-122"/>
                <a:ea typeface="楷体" panose="02010609060101010101" pitchFamily="49" charset="-122"/>
              </a:endParaRPr>
            </a:p>
          </p:txBody>
        </p:sp>
      </p:grpSp>
      <p:sp>
        <p:nvSpPr>
          <p:cNvPr id="56" name="TextBox 55"/>
          <p:cNvSpPr txBox="1"/>
          <p:nvPr/>
        </p:nvSpPr>
        <p:spPr>
          <a:xfrm>
            <a:off x="806594" y="2507066"/>
            <a:ext cx="697627" cy="707886"/>
          </a:xfrm>
          <a:prstGeom prst="rect">
            <a:avLst/>
          </a:prstGeom>
          <a:noFill/>
        </p:spPr>
        <p:txBody>
          <a:bodyPr wrap="none" rtlCol="0">
            <a:spAutoFit/>
          </a:bodyPr>
          <a:lstStyle/>
          <a:p>
            <a:r>
              <a:rPr lang="en-US" altLang="zh-CN" sz="4000" dirty="0" err="1" smtClean="0">
                <a:latin typeface="+mn-ea"/>
                <a:ea typeface="+mn-ea"/>
              </a:rPr>
              <a:t>bì</a:t>
            </a:r>
            <a:endParaRPr lang="zh-CN" altLang="en-US" sz="4000" dirty="0">
              <a:latin typeface="+mn-ea"/>
              <a:ea typeface="+mn-ea"/>
            </a:endParaRPr>
          </a:p>
        </p:txBody>
      </p:sp>
      <p:sp>
        <p:nvSpPr>
          <p:cNvPr id="57" name="TextBox 56"/>
          <p:cNvSpPr txBox="1"/>
          <p:nvPr/>
        </p:nvSpPr>
        <p:spPr>
          <a:xfrm>
            <a:off x="2086917" y="3868881"/>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：毕竟  毕业</a:t>
            </a:r>
            <a:endParaRPr lang="zh-CN" altLang="en-US" sz="2000" dirty="0">
              <a:latin typeface="楷体" panose="02010609060101010101" pitchFamily="49" charset="-122"/>
              <a:ea typeface="楷体" panose="02010609060101010101" pitchFamily="49" charset="-122"/>
            </a:endParaRPr>
          </a:p>
        </p:txBody>
      </p:sp>
      <p:sp>
        <p:nvSpPr>
          <p:cNvPr id="58" name="TextBox 57"/>
          <p:cNvSpPr txBox="1"/>
          <p:nvPr/>
        </p:nvSpPr>
        <p:spPr>
          <a:xfrm>
            <a:off x="2039417" y="3038337"/>
            <a:ext cx="2793631"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易错提示：四声。</a:t>
            </a:r>
            <a:endParaRPr lang="zh-CN" altLang="en-US" sz="2000" dirty="0">
              <a:latin typeface="楷体" panose="02010609060101010101" pitchFamily="49" charset="-122"/>
              <a:ea typeface="楷体" panose="02010609060101010101" pitchFamily="49" charset="-122"/>
            </a:endParaRPr>
          </a:p>
        </p:txBody>
      </p:sp>
      <p:sp>
        <p:nvSpPr>
          <p:cNvPr id="65" name="TextBox 64"/>
          <p:cNvSpPr txBox="1"/>
          <p:nvPr/>
        </p:nvSpPr>
        <p:spPr>
          <a:xfrm>
            <a:off x="5034791" y="2635244"/>
            <a:ext cx="1210588" cy="707886"/>
          </a:xfrm>
          <a:prstGeom prst="rect">
            <a:avLst/>
          </a:prstGeom>
          <a:noFill/>
        </p:spPr>
        <p:txBody>
          <a:bodyPr wrap="none" rtlCol="0">
            <a:spAutoFit/>
          </a:bodyPr>
          <a:lstStyle/>
          <a:p>
            <a:r>
              <a:rPr lang="en-US" altLang="zh-CN" sz="4000" dirty="0" err="1" smtClean="0">
                <a:latin typeface="+mn-ea"/>
                <a:ea typeface="+mn-ea"/>
              </a:rPr>
              <a:t>jìng</a:t>
            </a:r>
            <a:endParaRPr lang="zh-CN" altLang="en-US" sz="4000" dirty="0">
              <a:latin typeface="+mn-ea"/>
              <a:ea typeface="+mn-ea"/>
            </a:endParaRPr>
          </a:p>
        </p:txBody>
      </p:sp>
      <p:sp>
        <p:nvSpPr>
          <p:cNvPr id="72" name="TextBox 71"/>
          <p:cNvSpPr txBox="1"/>
          <p:nvPr/>
        </p:nvSpPr>
        <p:spPr>
          <a:xfrm>
            <a:off x="6135391" y="3958021"/>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：毕竟  竟然</a:t>
            </a:r>
            <a:endParaRPr lang="zh-CN" altLang="en-US" sz="2000" dirty="0">
              <a:latin typeface="楷体" panose="02010609060101010101" pitchFamily="49" charset="-122"/>
              <a:ea typeface="楷体" panose="02010609060101010101" pitchFamily="49" charset="-122"/>
            </a:endParaRPr>
          </a:p>
        </p:txBody>
      </p:sp>
      <p:sp>
        <p:nvSpPr>
          <p:cNvPr id="73" name="TextBox 72"/>
          <p:cNvSpPr txBox="1"/>
          <p:nvPr/>
        </p:nvSpPr>
        <p:spPr>
          <a:xfrm>
            <a:off x="6065060" y="3220460"/>
            <a:ext cx="299573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易错提示：后鼻音，四声。</a:t>
            </a:r>
            <a:endParaRPr lang="zh-CN" altLang="en-US" sz="2000" dirty="0">
              <a:latin typeface="楷体" panose="02010609060101010101" pitchFamily="49" charset="-122"/>
              <a:ea typeface="楷体" panose="02010609060101010101" pitchFamily="49" charset="-122"/>
            </a:endParaRPr>
          </a:p>
        </p:txBody>
      </p:sp>
      <p:sp>
        <p:nvSpPr>
          <p:cNvPr id="74" name="TextBox 73"/>
          <p:cNvSpPr txBox="1"/>
          <p:nvPr/>
        </p:nvSpPr>
        <p:spPr>
          <a:xfrm>
            <a:off x="984925" y="4319188"/>
            <a:ext cx="1210588" cy="707886"/>
          </a:xfrm>
          <a:prstGeom prst="rect">
            <a:avLst/>
          </a:prstGeom>
          <a:noFill/>
        </p:spPr>
        <p:txBody>
          <a:bodyPr wrap="none" rtlCol="0">
            <a:spAutoFit/>
          </a:bodyPr>
          <a:lstStyle/>
          <a:p>
            <a:r>
              <a:rPr lang="en-US" altLang="zh-CN" sz="4000" dirty="0" err="1" smtClean="0">
                <a:latin typeface="+mn-ea"/>
                <a:ea typeface="+mn-ea"/>
              </a:rPr>
              <a:t>yìng</a:t>
            </a:r>
            <a:endParaRPr lang="zh-CN" altLang="en-US" sz="4000" dirty="0">
              <a:latin typeface="+mn-ea"/>
              <a:ea typeface="+mn-ea"/>
            </a:endParaRPr>
          </a:p>
        </p:txBody>
      </p:sp>
      <p:sp>
        <p:nvSpPr>
          <p:cNvPr id="75" name="TextBox 74"/>
          <p:cNvSpPr txBox="1"/>
          <p:nvPr/>
        </p:nvSpPr>
        <p:spPr>
          <a:xfrm>
            <a:off x="2064275" y="5662411"/>
            <a:ext cx="2321441"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：倒映  映照</a:t>
            </a:r>
            <a:endParaRPr lang="zh-CN" altLang="en-US" sz="2000" dirty="0">
              <a:latin typeface="楷体" panose="02010609060101010101" pitchFamily="49" charset="-122"/>
              <a:ea typeface="楷体" panose="02010609060101010101" pitchFamily="49" charset="-122"/>
            </a:endParaRPr>
          </a:p>
        </p:txBody>
      </p:sp>
      <p:sp>
        <p:nvSpPr>
          <p:cNvPr id="76" name="TextBox 75"/>
          <p:cNvSpPr txBox="1"/>
          <p:nvPr/>
        </p:nvSpPr>
        <p:spPr>
          <a:xfrm>
            <a:off x="2060992" y="4831867"/>
            <a:ext cx="2793631"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易错提示：整体认读音节，后鼻音，四声。</a:t>
            </a:r>
            <a:endParaRPr lang="zh-CN" altLang="en-US" sz="2000" dirty="0">
              <a:latin typeface="楷体" panose="02010609060101010101" pitchFamily="49" charset="-122"/>
              <a:ea typeface="楷体" panose="02010609060101010101" pitchFamily="49" charset="-122"/>
            </a:endParaRPr>
          </a:p>
        </p:txBody>
      </p:sp>
      <p:sp>
        <p:nvSpPr>
          <p:cNvPr id="83" name="TextBox 82"/>
          <p:cNvSpPr txBox="1"/>
          <p:nvPr/>
        </p:nvSpPr>
        <p:spPr>
          <a:xfrm>
            <a:off x="4965301" y="4450464"/>
            <a:ext cx="697627" cy="707886"/>
          </a:xfrm>
          <a:prstGeom prst="rect">
            <a:avLst/>
          </a:prstGeom>
          <a:noFill/>
        </p:spPr>
        <p:txBody>
          <a:bodyPr wrap="none" rtlCol="0">
            <a:spAutoFit/>
          </a:bodyPr>
          <a:lstStyle/>
          <a:p>
            <a:r>
              <a:rPr lang="en-US" altLang="zh-CN" sz="4000" dirty="0" err="1" smtClean="0">
                <a:latin typeface="+mn-ea"/>
                <a:ea typeface="+mn-ea"/>
              </a:rPr>
              <a:t>lí</a:t>
            </a:r>
            <a:endParaRPr lang="zh-CN" altLang="en-US" sz="4000" dirty="0">
              <a:latin typeface="+mn-ea"/>
              <a:ea typeface="+mn-ea"/>
            </a:endParaRPr>
          </a:p>
        </p:txBody>
      </p:sp>
      <p:sp>
        <p:nvSpPr>
          <p:cNvPr id="90" name="TextBox 89"/>
          <p:cNvSpPr txBox="1"/>
          <p:nvPr/>
        </p:nvSpPr>
        <p:spPr>
          <a:xfrm>
            <a:off x="6193467" y="5797489"/>
            <a:ext cx="2867327"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：黄鹂</a:t>
            </a:r>
            <a:endParaRPr lang="zh-CN" altLang="en-US" sz="2000" dirty="0">
              <a:latin typeface="楷体" panose="02010609060101010101" pitchFamily="49" charset="-122"/>
              <a:ea typeface="楷体" panose="02010609060101010101" pitchFamily="49" charset="-122"/>
            </a:endParaRPr>
          </a:p>
        </p:txBody>
      </p:sp>
      <p:sp>
        <p:nvSpPr>
          <p:cNvPr id="91" name="TextBox 90"/>
          <p:cNvSpPr txBox="1"/>
          <p:nvPr/>
        </p:nvSpPr>
        <p:spPr>
          <a:xfrm>
            <a:off x="6065104" y="4832150"/>
            <a:ext cx="344688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易错提示：</a:t>
            </a:r>
            <a:endParaRPr lang="en-US" altLang="zh-CN" sz="2000" b="1" dirty="0" smtClean="0">
              <a:latin typeface="楷体" panose="02010609060101010101" pitchFamily="49" charset="-122"/>
              <a:ea typeface="楷体" panose="02010609060101010101" pitchFamily="49" charset="-122"/>
              <a:sym typeface="Wingdings" panose="05000000000000000000" pitchFamily="2" charset="2"/>
            </a:endParaRPr>
          </a:p>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　二声</a:t>
            </a:r>
            <a:r>
              <a:rPr lang="zh-CN" altLang="en-US" sz="1600" b="1" dirty="0" smtClean="0">
                <a:latin typeface="楷体" panose="02010609060101010101" pitchFamily="49" charset="-122"/>
                <a:ea typeface="楷体" panose="02010609060101010101" pitchFamily="49" charset="-122"/>
                <a:sym typeface="Wingdings" panose="05000000000000000000" pitchFamily="2" charset="2"/>
              </a:rPr>
              <a:t>。</a:t>
            </a:r>
            <a:endParaRPr lang="zh-CN" altLang="en-US" sz="1600" dirty="0">
              <a:latin typeface="楷体" panose="02010609060101010101" pitchFamily="49" charset="-122"/>
              <a:ea typeface="楷体" panose="02010609060101010101" pitchFamily="49" charset="-122"/>
            </a:endParaRPr>
          </a:p>
        </p:txBody>
      </p:sp>
      <p:grpSp>
        <p:nvGrpSpPr>
          <p:cNvPr id="93" name="组合 92"/>
          <p:cNvGrpSpPr/>
          <p:nvPr/>
        </p:nvGrpSpPr>
        <p:grpSpPr>
          <a:xfrm>
            <a:off x="4799178" y="3220460"/>
            <a:ext cx="1353739" cy="1332417"/>
            <a:chOff x="3418472" y="1067242"/>
            <a:chExt cx="1353739" cy="1332417"/>
          </a:xfrm>
        </p:grpSpPr>
        <p:grpSp>
          <p:nvGrpSpPr>
            <p:cNvPr id="94" name="组合 93"/>
            <p:cNvGrpSpPr/>
            <p:nvPr/>
          </p:nvGrpSpPr>
          <p:grpSpPr>
            <a:xfrm>
              <a:off x="3418472" y="1209946"/>
              <a:ext cx="1265926" cy="1189713"/>
              <a:chOff x="-4250556" y="-72324"/>
              <a:chExt cx="1785950" cy="1643074"/>
            </a:xfrm>
            <a:solidFill>
              <a:schemeClr val="accent3">
                <a:lumMod val="60000"/>
                <a:lumOff val="40000"/>
              </a:schemeClr>
            </a:solidFill>
          </p:grpSpPr>
          <p:sp>
            <p:nvSpPr>
              <p:cNvPr id="96" name="矩形 95"/>
              <p:cNvSpPr/>
              <p:nvPr/>
            </p:nvSpPr>
            <p:spPr>
              <a:xfrm>
                <a:off x="-4250556" y="-72324"/>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7" name="直接连接符 96"/>
              <p:cNvCxnSpPr>
                <a:stCxn id="96" idx="1"/>
                <a:endCxn id="96" idx="3"/>
              </p:cNvCxnSpPr>
              <p:nvPr/>
            </p:nvCxnSpPr>
            <p:spPr>
              <a:xfrm>
                <a:off x="-4250556" y="749214"/>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96" idx="0"/>
                <a:endCxn id="96" idx="2"/>
              </p:cNvCxnSpPr>
              <p:nvPr/>
            </p:nvCxnSpPr>
            <p:spPr>
              <a:xfrm>
                <a:off x="-3357581" y="-72324"/>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95" name="TextBox 23"/>
            <p:cNvSpPr txBox="1">
              <a:spLocks noChangeArrowheads="1"/>
            </p:cNvSpPr>
            <p:nvPr/>
          </p:nvSpPr>
          <p:spPr bwMode="auto">
            <a:xfrm>
              <a:off x="3544269" y="1067242"/>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竟</a:t>
              </a:r>
              <a:endParaRPr lang="zh-CN" altLang="en-US" sz="7200" b="1" dirty="0">
                <a:latin typeface="楷体" panose="02010609060101010101" pitchFamily="49" charset="-122"/>
                <a:ea typeface="楷体" panose="02010609060101010101" pitchFamily="49" charset="-122"/>
              </a:endParaRPr>
            </a:p>
          </p:txBody>
        </p:sp>
      </p:grpSp>
      <p:grpSp>
        <p:nvGrpSpPr>
          <p:cNvPr id="101" name="组合 100"/>
          <p:cNvGrpSpPr/>
          <p:nvPr/>
        </p:nvGrpSpPr>
        <p:grpSpPr>
          <a:xfrm>
            <a:off x="716783" y="3214008"/>
            <a:ext cx="1265926" cy="1189713"/>
            <a:chOff x="-2771523" y="594818"/>
            <a:chExt cx="1785950" cy="1643074"/>
          </a:xfrm>
          <a:solidFill>
            <a:schemeClr val="accent3">
              <a:lumMod val="60000"/>
              <a:lumOff val="40000"/>
            </a:schemeClr>
          </a:solidFill>
        </p:grpSpPr>
        <p:sp>
          <p:nvSpPr>
            <p:cNvPr id="102" name="矩形 101"/>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a:stCxn id="102" idx="1"/>
              <a:endCxn id="102"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102" idx="0"/>
              <a:endCxn id="102"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05" name="TextBox 23"/>
          <p:cNvSpPr txBox="1">
            <a:spLocks noChangeArrowheads="1"/>
          </p:cNvSpPr>
          <p:nvPr/>
        </p:nvSpPr>
        <p:spPr bwMode="auto">
          <a:xfrm>
            <a:off x="806594" y="3119938"/>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毕</a:t>
            </a:r>
            <a:endParaRPr lang="zh-CN" altLang="en-US" sz="7200" b="1" dirty="0">
              <a:latin typeface="楷体" panose="02010609060101010101" pitchFamily="49" charset="-122"/>
              <a:ea typeface="楷体" panose="02010609060101010101" pitchFamily="49" charset="-122"/>
            </a:endParaRPr>
          </a:p>
        </p:txBody>
      </p:sp>
      <p:grpSp>
        <p:nvGrpSpPr>
          <p:cNvPr id="106" name="组合 105"/>
          <p:cNvGrpSpPr/>
          <p:nvPr/>
        </p:nvGrpSpPr>
        <p:grpSpPr>
          <a:xfrm>
            <a:off x="653608" y="5084042"/>
            <a:ext cx="1265926" cy="1189713"/>
            <a:chOff x="-2771523" y="594818"/>
            <a:chExt cx="1785950" cy="1643074"/>
          </a:xfrm>
          <a:solidFill>
            <a:schemeClr val="accent3">
              <a:lumMod val="60000"/>
              <a:lumOff val="40000"/>
            </a:schemeClr>
          </a:solidFill>
        </p:grpSpPr>
        <p:sp>
          <p:nvSpPr>
            <p:cNvPr id="107" name="矩形 106"/>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p:cNvCxnSpPr>
              <a:stCxn id="107" idx="1"/>
              <a:endCxn id="107"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stCxn id="107" idx="0"/>
              <a:endCxn id="107"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0" name="TextBox 23"/>
          <p:cNvSpPr txBox="1">
            <a:spLocks noChangeArrowheads="1"/>
          </p:cNvSpPr>
          <p:nvPr/>
        </p:nvSpPr>
        <p:spPr bwMode="auto">
          <a:xfrm>
            <a:off x="738416" y="4989972"/>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映</a:t>
            </a:r>
            <a:endParaRPr lang="zh-CN" altLang="en-US" sz="7200" b="1" dirty="0">
              <a:latin typeface="楷体" panose="02010609060101010101" pitchFamily="49" charset="-122"/>
              <a:ea typeface="楷体" panose="02010609060101010101" pitchFamily="49" charset="-122"/>
            </a:endParaRPr>
          </a:p>
        </p:txBody>
      </p:sp>
      <p:grpSp>
        <p:nvGrpSpPr>
          <p:cNvPr id="111" name="组合 110"/>
          <p:cNvGrpSpPr/>
          <p:nvPr/>
        </p:nvGrpSpPr>
        <p:grpSpPr>
          <a:xfrm>
            <a:off x="4844408" y="5237391"/>
            <a:ext cx="1265926" cy="1189713"/>
            <a:chOff x="-2771523" y="594818"/>
            <a:chExt cx="1785950" cy="1643074"/>
          </a:xfrm>
          <a:solidFill>
            <a:schemeClr val="accent3">
              <a:lumMod val="60000"/>
              <a:lumOff val="40000"/>
            </a:schemeClr>
          </a:solidFill>
        </p:grpSpPr>
        <p:sp>
          <p:nvSpPr>
            <p:cNvPr id="112" name="矩形 111"/>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3" name="直接连接符 112"/>
            <p:cNvCxnSpPr>
              <a:stCxn id="112" idx="1"/>
              <a:endCxn id="112"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112" idx="0"/>
              <a:endCxn id="112"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5" name="TextBox 23"/>
          <p:cNvSpPr txBox="1">
            <a:spLocks noChangeArrowheads="1"/>
          </p:cNvSpPr>
          <p:nvPr/>
        </p:nvSpPr>
        <p:spPr bwMode="auto">
          <a:xfrm>
            <a:off x="4920780" y="5150198"/>
            <a:ext cx="1227942" cy="1200329"/>
          </a:xfrm>
          <a:prstGeom prst="rect">
            <a:avLst/>
          </a:prstGeom>
          <a:noFill/>
          <a:ln w="9525">
            <a:noFill/>
            <a:miter lim="800000"/>
          </a:ln>
        </p:spPr>
        <p:txBody>
          <a:bodyPr wrap="square">
            <a:spAutoFit/>
          </a:bodyPr>
          <a:lstStyle/>
          <a:p>
            <a:r>
              <a:rPr lang="zh-CN" altLang="en-US" sz="7200" b="1" dirty="0" smtClean="0">
                <a:latin typeface="楷体" panose="02010609060101010101" pitchFamily="49" charset="-122"/>
                <a:ea typeface="楷体" panose="02010609060101010101" pitchFamily="49" charset="-122"/>
              </a:rPr>
              <a:t>鹂</a:t>
            </a:r>
            <a:endParaRPr lang="zh-CN" altLang="en-US" sz="7200" b="1" dirty="0">
              <a:latin typeface="楷体" panose="02010609060101010101" pitchFamily="49" charset="-122"/>
              <a:ea typeface="楷体" panose="02010609060101010101" pitchFamily="49" charset="-122"/>
            </a:endParaRPr>
          </a:p>
        </p:txBody>
      </p:sp>
      <p:sp>
        <p:nvSpPr>
          <p:cNvPr id="59" name="TextBox 58"/>
          <p:cNvSpPr txBox="1"/>
          <p:nvPr/>
        </p:nvSpPr>
        <p:spPr>
          <a:xfrm>
            <a:off x="737358" y="674766"/>
            <a:ext cx="1217000" cy="707886"/>
          </a:xfrm>
          <a:prstGeom prst="rect">
            <a:avLst/>
          </a:prstGeom>
          <a:noFill/>
        </p:spPr>
        <p:txBody>
          <a:bodyPr wrap="none" rtlCol="0">
            <a:spAutoFit/>
          </a:bodyPr>
          <a:lstStyle/>
          <a:p>
            <a:r>
              <a:rPr lang="en-US" altLang="zh-CN" sz="4000" b="1" dirty="0" err="1" smtClean="0">
                <a:solidFill>
                  <a:srgbClr val="FF0000"/>
                </a:solidFill>
                <a:latin typeface="+mn-ea"/>
                <a:ea typeface="+mn-ea"/>
              </a:rPr>
              <a:t>xi</a:t>
            </a:r>
            <a:r>
              <a:rPr lang="en-US" altLang="zh-CN" sz="4000" b="1" dirty="0" err="1" smtClean="0">
                <a:solidFill>
                  <a:srgbClr val="FF0000"/>
                </a:solidFill>
                <a:latin typeface="+mn-ea"/>
              </a:rPr>
              <a:t>ǎ</a:t>
            </a:r>
            <a:r>
              <a:rPr lang="en-US" altLang="zh-CN" sz="4000" b="1" dirty="0" err="1" smtClean="0">
                <a:solidFill>
                  <a:srgbClr val="FF0000"/>
                </a:solidFill>
                <a:latin typeface="+mn-ea"/>
                <a:ea typeface="+mn-ea"/>
              </a:rPr>
              <a:t>o</a:t>
            </a:r>
            <a:endParaRPr lang="zh-CN" altLang="en-US" sz="4000" b="1" dirty="0">
              <a:solidFill>
                <a:srgbClr val="FF0000"/>
              </a:solidFill>
              <a:latin typeface="+mn-ea"/>
              <a:ea typeface="+mn-ea"/>
            </a:endParaRPr>
          </a:p>
        </p:txBody>
      </p:sp>
      <p:sp>
        <p:nvSpPr>
          <p:cNvPr id="60" name="TextBox 59"/>
          <p:cNvSpPr txBox="1"/>
          <p:nvPr/>
        </p:nvSpPr>
        <p:spPr>
          <a:xfrm>
            <a:off x="4914110" y="818782"/>
            <a:ext cx="700833" cy="707886"/>
          </a:xfrm>
          <a:prstGeom prst="rect">
            <a:avLst/>
          </a:prstGeom>
          <a:noFill/>
        </p:spPr>
        <p:txBody>
          <a:bodyPr wrap="none" rtlCol="0">
            <a:spAutoFit/>
          </a:bodyPr>
          <a:lstStyle/>
          <a:p>
            <a:r>
              <a:rPr lang="en-US" altLang="zh-CN" sz="4000" b="1" dirty="0" err="1" smtClean="0">
                <a:solidFill>
                  <a:srgbClr val="FF0000"/>
                </a:solidFill>
                <a:latin typeface="+mn-ea"/>
                <a:ea typeface="+mn-ea"/>
              </a:rPr>
              <a:t>cí</a:t>
            </a:r>
            <a:endParaRPr lang="zh-CN" altLang="en-US" sz="4000" b="1" dirty="0">
              <a:solidFill>
                <a:srgbClr val="FF0000"/>
              </a:solidFill>
              <a:latin typeface="+mn-ea"/>
              <a:ea typeface="+mn-ea"/>
            </a:endParaRPr>
          </a:p>
        </p:txBody>
      </p:sp>
      <p:sp>
        <p:nvSpPr>
          <p:cNvPr id="61" name="TextBox 60"/>
          <p:cNvSpPr txBox="1"/>
          <p:nvPr/>
        </p:nvSpPr>
        <p:spPr>
          <a:xfrm>
            <a:off x="791724" y="2501861"/>
            <a:ext cx="700833" cy="707886"/>
          </a:xfrm>
          <a:prstGeom prst="rect">
            <a:avLst/>
          </a:prstGeom>
          <a:noFill/>
        </p:spPr>
        <p:txBody>
          <a:bodyPr wrap="none" rtlCol="0">
            <a:spAutoFit/>
          </a:bodyPr>
          <a:lstStyle/>
          <a:p>
            <a:r>
              <a:rPr lang="en-US" altLang="zh-CN" sz="4000" b="1" dirty="0" err="1" smtClean="0">
                <a:solidFill>
                  <a:srgbClr val="FF0000"/>
                </a:solidFill>
                <a:latin typeface="+mn-ea"/>
                <a:ea typeface="+mn-ea"/>
              </a:rPr>
              <a:t>bì</a:t>
            </a:r>
            <a:endParaRPr lang="zh-CN" altLang="en-US" sz="4000" b="1" dirty="0">
              <a:solidFill>
                <a:srgbClr val="FF0000"/>
              </a:solidFill>
              <a:latin typeface="+mn-ea"/>
              <a:ea typeface="+mn-ea"/>
            </a:endParaRPr>
          </a:p>
        </p:txBody>
      </p:sp>
      <p:sp>
        <p:nvSpPr>
          <p:cNvPr id="62" name="TextBox 61"/>
          <p:cNvSpPr txBox="1"/>
          <p:nvPr/>
        </p:nvSpPr>
        <p:spPr>
          <a:xfrm>
            <a:off x="5022266" y="2636912"/>
            <a:ext cx="1217000" cy="707886"/>
          </a:xfrm>
          <a:prstGeom prst="rect">
            <a:avLst/>
          </a:prstGeom>
          <a:noFill/>
        </p:spPr>
        <p:txBody>
          <a:bodyPr wrap="none" rtlCol="0">
            <a:spAutoFit/>
          </a:bodyPr>
          <a:lstStyle/>
          <a:p>
            <a:r>
              <a:rPr lang="en-US" altLang="zh-CN" sz="4000" b="1" dirty="0" err="1" smtClean="0">
                <a:solidFill>
                  <a:srgbClr val="FF0000"/>
                </a:solidFill>
                <a:latin typeface="+mn-ea"/>
                <a:ea typeface="+mn-ea"/>
              </a:rPr>
              <a:t>jìng</a:t>
            </a:r>
            <a:endParaRPr lang="zh-CN" altLang="en-US" sz="4000" b="1" dirty="0">
              <a:solidFill>
                <a:srgbClr val="FF0000"/>
              </a:solidFill>
              <a:latin typeface="+mn-ea"/>
              <a:ea typeface="+mn-ea"/>
            </a:endParaRPr>
          </a:p>
        </p:txBody>
      </p:sp>
      <p:sp>
        <p:nvSpPr>
          <p:cNvPr id="63" name="TextBox 62"/>
          <p:cNvSpPr txBox="1"/>
          <p:nvPr/>
        </p:nvSpPr>
        <p:spPr>
          <a:xfrm>
            <a:off x="962635" y="4319991"/>
            <a:ext cx="1217000" cy="707886"/>
          </a:xfrm>
          <a:prstGeom prst="rect">
            <a:avLst/>
          </a:prstGeom>
          <a:noFill/>
        </p:spPr>
        <p:txBody>
          <a:bodyPr wrap="none" rtlCol="0">
            <a:spAutoFit/>
          </a:bodyPr>
          <a:lstStyle/>
          <a:p>
            <a:r>
              <a:rPr lang="en-US" altLang="zh-CN" sz="4000" b="1" dirty="0" err="1" smtClean="0">
                <a:solidFill>
                  <a:srgbClr val="FF0000"/>
                </a:solidFill>
                <a:latin typeface="+mn-ea"/>
                <a:ea typeface="+mn-ea"/>
              </a:rPr>
              <a:t>yìng</a:t>
            </a:r>
            <a:endParaRPr lang="zh-CN" altLang="en-US" sz="4000" b="1" dirty="0">
              <a:solidFill>
                <a:srgbClr val="FF0000"/>
              </a:solidFill>
              <a:latin typeface="+mn-ea"/>
              <a:ea typeface="+mn-ea"/>
            </a:endParaRPr>
          </a:p>
        </p:txBody>
      </p:sp>
      <p:sp>
        <p:nvSpPr>
          <p:cNvPr id="64" name="TextBox 63"/>
          <p:cNvSpPr txBox="1"/>
          <p:nvPr/>
        </p:nvSpPr>
        <p:spPr>
          <a:xfrm>
            <a:off x="4958935" y="4464295"/>
            <a:ext cx="700833" cy="707886"/>
          </a:xfrm>
          <a:prstGeom prst="rect">
            <a:avLst/>
          </a:prstGeom>
          <a:noFill/>
        </p:spPr>
        <p:txBody>
          <a:bodyPr wrap="none" rtlCol="0">
            <a:spAutoFit/>
          </a:bodyPr>
          <a:lstStyle/>
          <a:p>
            <a:r>
              <a:rPr lang="en-US" altLang="zh-CN" sz="4000" b="1" dirty="0" err="1" smtClean="0">
                <a:solidFill>
                  <a:srgbClr val="FF0000"/>
                </a:solidFill>
                <a:latin typeface="+mn-ea"/>
                <a:ea typeface="+mn-ea"/>
              </a:rPr>
              <a:t>lí</a:t>
            </a:r>
            <a:endParaRPr lang="zh-CN" altLang="en-US" sz="4000" b="1" dirty="0">
              <a:solidFill>
                <a:srgbClr val="FF0000"/>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ppt_x"/>
                                          </p:val>
                                        </p:tav>
                                        <p:tav tm="100000">
                                          <p:val>
                                            <p:strVal val="#ppt_x"/>
                                          </p:val>
                                        </p:tav>
                                      </p:tavLst>
                                    </p:anim>
                                    <p:anim calcmode="lin" valueType="num">
                                      <p:cBhvr additive="base">
                                        <p:cTn id="8"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0">
                                            <p:txEl>
                                              <p:pRg st="0" end="0"/>
                                            </p:txEl>
                                          </p:spTgt>
                                        </p:tgtEl>
                                        <p:attrNameLst>
                                          <p:attrName>style.visibility</p:attrName>
                                        </p:attrNameLst>
                                      </p:cBhvr>
                                      <p:to>
                                        <p:strVal val="visible"/>
                                      </p:to>
                                    </p:set>
                                    <p:anim calcmode="lin" valueType="num">
                                      <p:cBhvr additive="base">
                                        <p:cTn id="13" dur="500" fill="hold"/>
                                        <p:tgtEl>
                                          <p:spTgt spid="6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1">
                                            <p:txEl>
                                              <p:pRg st="0" end="0"/>
                                            </p:txEl>
                                          </p:spTgt>
                                        </p:tgtEl>
                                        <p:attrNameLst>
                                          <p:attrName>style.visibility</p:attrName>
                                        </p:attrNameLst>
                                      </p:cBhvr>
                                      <p:to>
                                        <p:strVal val="visible"/>
                                      </p:to>
                                    </p:set>
                                    <p:anim calcmode="lin" valueType="num">
                                      <p:cBhvr additive="base">
                                        <p:cTn id="19" dur="500" fill="hold"/>
                                        <p:tgtEl>
                                          <p:spTgt spid="61">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2">
                                            <p:txEl>
                                              <p:pRg st="0" end="0"/>
                                            </p:txEl>
                                          </p:spTgt>
                                        </p:tgtEl>
                                        <p:attrNameLst>
                                          <p:attrName>style.visibility</p:attrName>
                                        </p:attrNameLst>
                                      </p:cBhvr>
                                      <p:to>
                                        <p:strVal val="visible"/>
                                      </p:to>
                                    </p:set>
                                    <p:anim calcmode="lin" valueType="num">
                                      <p:cBhvr additive="base">
                                        <p:cTn id="25" dur="500" fill="hold"/>
                                        <p:tgtEl>
                                          <p:spTgt spid="62">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3">
                                            <p:txEl>
                                              <p:pRg st="0" end="0"/>
                                            </p:txEl>
                                          </p:spTgt>
                                        </p:tgtEl>
                                        <p:attrNameLst>
                                          <p:attrName>style.visibility</p:attrName>
                                        </p:attrNameLst>
                                      </p:cBhvr>
                                      <p:to>
                                        <p:strVal val="visible"/>
                                      </p:to>
                                    </p:set>
                                    <p:anim calcmode="lin" valueType="num">
                                      <p:cBhvr additive="base">
                                        <p:cTn id="31" dur="500" fill="hold"/>
                                        <p:tgtEl>
                                          <p:spTgt spid="63">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4"/>
                                        </p:tgtEl>
                                        <p:attrNameLst>
                                          <p:attrName>style.visibility</p:attrName>
                                        </p:attrNameLst>
                                      </p:cBhvr>
                                      <p:to>
                                        <p:strVal val="visible"/>
                                      </p:to>
                                    </p:set>
                                    <p:anim calcmode="lin" valueType="num">
                                      <p:cBhvr additive="base">
                                        <p:cTn id="37" dur="500" fill="hold"/>
                                        <p:tgtEl>
                                          <p:spTgt spid="64"/>
                                        </p:tgtEl>
                                        <p:attrNameLst>
                                          <p:attrName>ppt_x</p:attrName>
                                        </p:attrNameLst>
                                      </p:cBhvr>
                                      <p:tavLst>
                                        <p:tav tm="0">
                                          <p:val>
                                            <p:strVal val="#ppt_x"/>
                                          </p:val>
                                        </p:tav>
                                        <p:tav tm="100000">
                                          <p:val>
                                            <p:strVal val="#ppt_x"/>
                                          </p:val>
                                        </p:tav>
                                      </p:tavLst>
                                    </p:anim>
                                    <p:anim calcmode="lin" valueType="num">
                                      <p:cBhvr additive="base">
                                        <p:cTn id="38"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4" grpId="0"/>
    </p:bldLst>
  </p:timing>
</p:sld>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3152</Words>
  <Application>WPS 演示</Application>
  <PresentationFormat>全屏显示(4:3)</PresentationFormat>
  <Paragraphs>561</Paragraphs>
  <Slides>35</Slides>
  <Notes>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35</vt:i4>
      </vt:variant>
    </vt:vector>
  </HeadingPairs>
  <TitlesOfParts>
    <vt:vector size="46" baseType="lpstr">
      <vt:lpstr>Arial</vt:lpstr>
      <vt:lpstr>宋体</vt:lpstr>
      <vt:lpstr>Wingdings</vt:lpstr>
      <vt:lpstr>方正卡通简体</vt:lpstr>
      <vt:lpstr>楷体</vt:lpstr>
      <vt:lpstr>Calibri</vt:lpstr>
      <vt:lpstr>华文新魏</vt:lpstr>
      <vt:lpstr>微软雅黑</vt:lpstr>
      <vt:lpstr>Arial Unicode MS</vt:lpstr>
      <vt:lpstr>Calibri Light</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lcj</dc:creator>
  <cp:lastModifiedBy>gxnb</cp:lastModifiedBy>
  <cp:revision>508</cp:revision>
  <dcterms:created xsi:type="dcterms:W3CDTF">2017-05-17T10:13:00Z</dcterms:created>
  <dcterms:modified xsi:type="dcterms:W3CDTF">2018-01-18T13:46:26Z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