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57" r:id="rId4"/>
    <p:sldId id="258" r:id="rId5"/>
    <p:sldId id="297" r:id="rId6"/>
    <p:sldId id="298" r:id="rId7"/>
    <p:sldId id="281" r:id="rId8"/>
    <p:sldId id="279" r:id="rId9"/>
    <p:sldId id="299" r:id="rId10"/>
    <p:sldId id="259" r:id="rId11"/>
    <p:sldId id="268" r:id="rId12"/>
    <p:sldId id="265" r:id="rId13"/>
    <p:sldId id="260" r:id="rId14"/>
    <p:sldId id="261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80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0066"/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56" autoAdjust="0"/>
    <p:restoredTop sz="94660" autoAdjust="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5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楷体_GB2312" panose="0201060903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楷体_GB2312" panose="0201060903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楷体_GB2312" panose="0201060903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楷体_GB2312" panose="0201060903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楷体_GB2312" panose="02010609030101010101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楷体_GB2312" panose="02010609030101010101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楷体_GB2312" panose="02010609030101010101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楷体_GB2312" panose="02010609030101010101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楷体_GB2312" panose="02010609030101010101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baike.baidu.com/subview/47304/6167121.htm" TargetMode="External"/><Relationship Id="rId8" Type="http://schemas.openxmlformats.org/officeDocument/2006/relationships/hyperlink" Target="http://baike.baidu.com/subview/203263/6377702.htm" TargetMode="External"/><Relationship Id="rId7" Type="http://schemas.openxmlformats.org/officeDocument/2006/relationships/hyperlink" Target="http://baike.baidu.com/view/452770.htm" TargetMode="External"/><Relationship Id="rId6" Type="http://schemas.openxmlformats.org/officeDocument/2006/relationships/hyperlink" Target="http://baike.baidu.com/view/5045916.htm" TargetMode="External"/><Relationship Id="rId5" Type="http://schemas.openxmlformats.org/officeDocument/2006/relationships/hyperlink" Target="http://baike.baidu.com/view/5997103.htm" TargetMode="External"/><Relationship Id="rId4" Type="http://schemas.openxmlformats.org/officeDocument/2006/relationships/hyperlink" Target="http://baike.baidu.com/view/57937.htm" TargetMode="External"/><Relationship Id="rId3" Type="http://schemas.openxmlformats.org/officeDocument/2006/relationships/hyperlink" Target="http://baike.baidu.com/view/11508327.htm" TargetMode="External"/><Relationship Id="rId2" Type="http://schemas.openxmlformats.org/officeDocument/2006/relationships/hyperlink" Target="http://baike.baidu.com/subview/25206/11020540.htm" TargetMode="Externa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hyperlink" Target="http://baike.baidu.com/view/1751.htm" TargetMode="External"/><Relationship Id="rId5" Type="http://schemas.openxmlformats.org/officeDocument/2006/relationships/hyperlink" Target="http://baike.baidu.com/view/261784.htm" TargetMode="External"/><Relationship Id="rId4" Type="http://schemas.openxmlformats.org/officeDocument/2006/relationships/hyperlink" Target="http://baike.baidu.com/view/34568.htm" TargetMode="External"/><Relationship Id="rId3" Type="http://schemas.openxmlformats.org/officeDocument/2006/relationships/hyperlink" Target="http://baike.baidu.com/view/1999.htm" TargetMode="External"/><Relationship Id="rId2" Type="http://schemas.openxmlformats.org/officeDocument/2006/relationships/hyperlink" Target="http://baike.baidu.com/subview/1262/14138739.htm" TargetMode="Externa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u=227522316,2325796670&amp;fm=21&amp;gp=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160" y="36830"/>
            <a:ext cx="12171680" cy="67843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3565" y="252730"/>
            <a:ext cx="655447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_GB2312" panose="02010609030101010101" charset="-122"/>
                <a:ea typeface="楷体_GB2312" panose="02010609030101010101" charset="-122"/>
              </a:rPr>
              <a:t>卜算子</a:t>
            </a:r>
            <a:r>
              <a:rPr lang="en-US" altLang="zh-CN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72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楷体_GB2312" panose="02010609030101010101" charset="-122"/>
                <a:ea typeface="楷体_GB2312" panose="02010609030101010101" charset="-122"/>
              </a:rPr>
              <a:t>咏梅</a:t>
            </a:r>
            <a:endParaRPr lang="zh-CN" altLang="en-US" sz="72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97390" y="1122680"/>
            <a:ext cx="1561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楷体_GB2312" panose="02010609030101010101" charset="-122"/>
                <a:ea typeface="楷体_GB2312" panose="02010609030101010101" charset="-122"/>
              </a:rPr>
              <a:t>陆游</a:t>
            </a: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</a:rPr>
              <a:t>（</a:t>
            </a:r>
            <a:r>
              <a:rPr lang="zh-CN" altLang="en-US" sz="2400" dirty="0" smtClean="0"/>
              <a:t>南宋</a:t>
            </a:r>
            <a:r>
              <a:rPr lang="zh-CN" altLang="en-US" sz="2400" dirty="0" smtClean="0">
                <a:latin typeface="楷体_GB2312" panose="02010609030101010101" charset="-122"/>
                <a:ea typeface="楷体_GB2312" panose="02010609030101010101" charset="-122"/>
              </a:rPr>
              <a:t>）</a:t>
            </a:r>
            <a:endParaRPr lang="zh-CN" altLang="en-US" sz="48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510" y="5080"/>
            <a:ext cx="12194540" cy="6855460"/>
          </a:xfrm>
          <a:prstGeom prst="rect">
            <a:avLst/>
          </a:prstGeom>
        </p:spPr>
      </p:pic>
      <p:sp>
        <p:nvSpPr>
          <p:cNvPr id="43010" name="标题 4300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>
                <a:solidFill>
                  <a:schemeClr val="bg1"/>
                </a:solidFill>
                <a:uFillTx/>
              </a:rPr>
              <a:t>注释</a:t>
            </a:r>
            <a:endParaRPr lang="zh-CN" altLang="en-US" dirty="0">
              <a:solidFill>
                <a:schemeClr val="bg1"/>
              </a:solidFill>
              <a:uFillTx/>
            </a:endParaRPr>
          </a:p>
        </p:txBody>
      </p:sp>
      <p:sp>
        <p:nvSpPr>
          <p:cNvPr id="43011" name="文本占位符 43010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endParaRPr lang="en-US" altLang="zh-CN" sz="2400"/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uFillTx/>
              </a:rPr>
              <a:t>⑴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卜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(bǔ)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算梅</a:t>
            </a:r>
            <a:endParaRPr lang="zh-CN" altLang="en-US" sz="2800" b="1">
              <a:solidFill>
                <a:schemeClr val="bg1"/>
              </a:solidFill>
              <a:uFillTx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bg1"/>
                </a:solidFill>
                <a:uFillTx/>
              </a:rPr>
              <a:t>梅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(6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张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)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子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·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咏梅：选自吴氏双照楼影宋本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渭南词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卷二。</a:t>
            </a:r>
            <a:endParaRPr lang="zh-CN" altLang="en-US" sz="2800" b="1">
              <a:solidFill>
                <a:schemeClr val="bg1"/>
              </a:solidFill>
              <a:uFillTx/>
            </a:endParaRPr>
          </a:p>
          <a:p>
            <a:pPr>
              <a:lnSpc>
                <a:spcPct val="90000"/>
              </a:lnSpc>
            </a:pPr>
            <a:r>
              <a:rPr lang="en-US" altLang="zh-CN" sz="2800" b="1">
                <a:solidFill>
                  <a:schemeClr val="bg1"/>
                </a:solidFill>
                <a:uFillTx/>
              </a:rPr>
              <a:t>⑵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卜算子：为词牌名。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词律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以为调名取义于“卖卜算命之人”。又名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百尺楼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眉峰碧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楚天遥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》《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缺月挂疏桐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》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等。相传是借用唐代诗人骆宾王的绰号。骆宾王写诗好用数字取名，人称“卜算子”。山谷词“似扶著，卖卜算”，取卖卜算命的意思。</a:t>
            </a:r>
            <a:endParaRPr lang="zh-CN" altLang="en-US" sz="2800" b="1">
              <a:solidFill>
                <a:schemeClr val="bg1"/>
              </a:solidFill>
              <a:uFillTx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bg1"/>
                </a:solidFill>
                <a:uFillTx/>
              </a:rPr>
              <a:t>说明：双调，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44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字，前后阕各两仄韵，各</a:t>
            </a:r>
            <a:r>
              <a:rPr lang="en-US" altLang="zh-CN" sz="2800" b="1">
                <a:solidFill>
                  <a:schemeClr val="bg1"/>
                </a:solidFill>
                <a:uFillTx/>
              </a:rPr>
              <a:t>22</a:t>
            </a:r>
            <a:r>
              <a:rPr lang="zh-CN" altLang="en-US" sz="2800" b="1">
                <a:solidFill>
                  <a:schemeClr val="bg1"/>
                </a:solidFill>
                <a:uFillTx/>
              </a:rPr>
              <a:t>字，上去通押。也有一体单押入声韵。</a:t>
            </a:r>
            <a:endParaRPr lang="zh-CN" altLang="en-US" sz="2800" b="1">
              <a:solidFill>
                <a:schemeClr val="bg1"/>
              </a:solidFill>
              <a:uFillTx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chemeClr val="bg1"/>
                </a:solidFill>
                <a:uFillTx/>
              </a:rPr>
              <a:t>（仄）仄仄平平，（仄）仄平平仄。（仄）仄平平仄仄平，（仄）仄平平仄。</a:t>
            </a:r>
            <a:endParaRPr lang="zh-CN" altLang="en-US" sz="2800" b="1">
              <a:solidFill>
                <a:schemeClr val="bg1"/>
              </a:solidFill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1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45" y="-7620"/>
            <a:ext cx="12194540" cy="6887210"/>
          </a:xfrm>
          <a:prstGeom prst="rect">
            <a:avLst/>
          </a:prstGeom>
        </p:spPr>
      </p:pic>
      <p:sp>
        <p:nvSpPr>
          <p:cNvPr id="44034" name="标题 4403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注释</a:t>
            </a:r>
            <a:endParaRPr lang="zh-CN" altLang="en-US" dirty="0"/>
          </a:p>
        </p:txBody>
      </p:sp>
      <p:sp>
        <p:nvSpPr>
          <p:cNvPr id="44035" name="文本占位符 4403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altLang="zh-CN" sz="2000" b="1"/>
              <a:t>⑶</a:t>
            </a:r>
            <a:r>
              <a:rPr lang="zh-CN" altLang="en-US" sz="2000" b="1"/>
              <a:t>驿（</a:t>
            </a:r>
            <a:r>
              <a:rPr lang="en-US" altLang="zh-CN" sz="2000" b="1"/>
              <a:t>yì</a:t>
            </a:r>
            <a:r>
              <a:rPr lang="zh-CN" altLang="en-US" sz="2000" b="1"/>
              <a:t>）外：指荒僻、冷清之地。驿：驿站，古代传递政府文书的人中途换马匹休息、住宿的地方。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⑷</a:t>
            </a:r>
            <a:r>
              <a:rPr lang="zh-CN" altLang="en-US" sz="2000" b="1"/>
              <a:t>断桥：残破的桥。一说“断”通“簖”，簖桥乃是古时在为拦河捕鱼蟹而设簖之处所建之桥。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⑸</a:t>
            </a:r>
            <a:r>
              <a:rPr lang="zh-CN" altLang="en-US" sz="2000" b="1"/>
              <a:t>寂寞：孤单冷清。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⑹</a:t>
            </a:r>
            <a:r>
              <a:rPr lang="zh-CN" altLang="en-US" sz="2000" b="1"/>
              <a:t>无主：无人过问，无人欣赏。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⑺</a:t>
            </a:r>
            <a:r>
              <a:rPr lang="zh-CN" altLang="en-US" sz="2000" b="1"/>
              <a:t>著（</a:t>
            </a:r>
            <a:r>
              <a:rPr lang="en-US" altLang="zh-CN" sz="2000" b="1"/>
              <a:t>zhuó</a:t>
            </a:r>
            <a:r>
              <a:rPr lang="zh-CN" altLang="en-US" sz="2000" b="1"/>
              <a:t>）：同“着”，这里是遭受的意思。更著：又遭到。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⑻</a:t>
            </a:r>
            <a:r>
              <a:rPr lang="zh-CN" altLang="en-US" sz="2000" b="1"/>
              <a:t>无意：不想，没有心思。自己不想费尽心思去争芳斗艳。成忠臣毛体书风咏梅摘句  成忠臣毛体书风咏梅摘句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⑼</a:t>
            </a:r>
            <a:r>
              <a:rPr lang="zh-CN" altLang="en-US" sz="2000" b="1"/>
              <a:t>苦：尽力，竭力。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⑽</a:t>
            </a:r>
            <a:r>
              <a:rPr lang="zh-CN" altLang="en-US" sz="2000" b="1"/>
              <a:t>争春：与百花争奇斗艳。此指争权。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⑾</a:t>
            </a:r>
            <a:r>
              <a:rPr lang="zh-CN" altLang="en-US" sz="2000" b="1"/>
              <a:t>一任：任凭。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⑿</a:t>
            </a:r>
            <a:r>
              <a:rPr lang="zh-CN" altLang="en-US" sz="2000" b="1"/>
              <a:t>群芳：群花、百花。隐指权臣、小人。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⒀</a:t>
            </a:r>
            <a:r>
              <a:rPr lang="zh-CN" altLang="en-US" sz="2000" b="1"/>
              <a:t>妒</a:t>
            </a:r>
            <a:r>
              <a:rPr lang="en-US" altLang="zh-CN" sz="2000" b="1"/>
              <a:t>(dù)</a:t>
            </a:r>
            <a:r>
              <a:rPr lang="zh-CN" altLang="en-US" sz="2000" b="1"/>
              <a:t>：嫉妒。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⒁</a:t>
            </a:r>
            <a:r>
              <a:rPr lang="zh-CN" altLang="en-US" sz="2000" b="1"/>
              <a:t>零落：凋谢。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⒂</a:t>
            </a:r>
            <a:r>
              <a:rPr lang="zh-CN" altLang="en-US" sz="2000" b="1"/>
              <a:t>碾（</a:t>
            </a:r>
            <a:r>
              <a:rPr lang="en-US" altLang="zh-CN" sz="2000" b="1"/>
              <a:t>niǎn</a:t>
            </a:r>
            <a:r>
              <a:rPr lang="zh-CN" altLang="en-US" sz="2000" b="1"/>
              <a:t>）：轧碎。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⒃</a:t>
            </a:r>
            <a:r>
              <a:rPr lang="zh-CN" altLang="en-US" sz="2000" b="1"/>
              <a:t>作尘：化作灰土。</a:t>
            </a:r>
            <a:endParaRPr lang="zh-CN" altLang="en-US" sz="2000" b="1"/>
          </a:p>
          <a:p>
            <a:pPr>
              <a:lnSpc>
                <a:spcPct val="80000"/>
              </a:lnSpc>
            </a:pPr>
            <a:r>
              <a:rPr lang="en-US" altLang="zh-CN" sz="2000" b="1"/>
              <a:t>⒄</a:t>
            </a:r>
            <a:r>
              <a:rPr lang="zh-CN" altLang="en-US" sz="2000" b="1"/>
              <a:t>香如故：香气依旧存在。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8" dur="80"/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9" dur="80"/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80"/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7" presetClass="entr" presetSubtype="0" fill="hold" grpId="1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5" dur="80"/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6" dur="80"/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80"/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2" dur="2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5" dur="2000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3" dur="2000"/>
                                        <p:tgtEl>
                                          <p:spTgt spid="440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6" dur="2000"/>
                                        <p:tgtEl>
                                          <p:spTgt spid="440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9" dur="2000"/>
                                        <p:tgtEl>
                                          <p:spTgt spid="440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2" dur="2000"/>
                                        <p:tgtEl>
                                          <p:spTgt spid="4403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5" dur="2000"/>
                                        <p:tgtEl>
                                          <p:spTgt spid="440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8" dur="2000"/>
                                        <p:tgtEl>
                                          <p:spTgt spid="4403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1" dur="2000"/>
                                        <p:tgtEl>
                                          <p:spTgt spid="4403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4" dur="2000"/>
                                        <p:tgtEl>
                                          <p:spTgt spid="4403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5" grpId="1" build="p"/>
      <p:bldP spid="44035" grpId="2" build="p"/>
      <p:bldP spid="44035" grpId="3" build="p"/>
      <p:bldP spid="44035" grpId="4" build="p"/>
      <p:bldP spid="44035" grpId="5" build="p"/>
      <p:bldP spid="44035" grpId="6" build="p"/>
      <p:bldP spid="44035" grpId="7" build="p"/>
      <p:bldP spid="44035" grpId="8" build="p"/>
      <p:bldP spid="44035" grpId="9" build="p"/>
      <p:bldP spid="44035" grpId="1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2700" y="3175"/>
            <a:ext cx="12207875" cy="6887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7390" y="1958340"/>
            <a:ext cx="7389495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/>
              <a:t>驿站之外的断桥边，梅花孤单寂寞地绽开了花，无人过问。暮色降临，梅花无依无靠，已经够愁苦了，却又遭到了风雨的摧残。梅花并不想费尽心思去争艳斗宠，对百花的妒忌与排斥毫不在乎。即使凋零了，被碾作泥土， 化作尘土了，梅花依然和往常一样散发出缕缕清香</a:t>
            </a:r>
            <a:r>
              <a:rPr lang="zh-CN" altLang="en-US" b="1"/>
              <a:t>。</a:t>
            </a:r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707390" y="422910"/>
            <a:ext cx="309626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zh-CN" sz="72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翻译</a:t>
            </a:r>
            <a:endParaRPr lang="zh-CN" altLang="zh-CN" sz="7200" b="1">
              <a:blipFill>
                <a:blip r:embed="rId2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70" y="-6350"/>
            <a:ext cx="12188825" cy="68713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8100" y="22606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意象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1308100" y="1086485"/>
            <a:ext cx="130556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驿外</a:t>
            </a:r>
            <a:endParaRPr lang="zh-CN" altLang="en-US" sz="4400" b="1"/>
          </a:p>
        </p:txBody>
      </p:sp>
      <p:sp>
        <p:nvSpPr>
          <p:cNvPr id="5" name="文本框 4"/>
          <p:cNvSpPr txBox="1"/>
          <p:nvPr/>
        </p:nvSpPr>
        <p:spPr>
          <a:xfrm>
            <a:off x="1308100" y="2105660"/>
            <a:ext cx="130556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断桥</a:t>
            </a:r>
            <a:endParaRPr lang="zh-CN" altLang="en-US" sz="4400" b="1"/>
          </a:p>
        </p:txBody>
      </p:sp>
      <p:sp>
        <p:nvSpPr>
          <p:cNvPr id="7" name="文本框 6"/>
          <p:cNvSpPr txBox="1"/>
          <p:nvPr/>
        </p:nvSpPr>
        <p:spPr>
          <a:xfrm>
            <a:off x="1308100" y="3176905"/>
            <a:ext cx="130556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黄昏</a:t>
            </a:r>
            <a:endParaRPr lang="zh-CN" altLang="en-US" sz="4400" b="1"/>
          </a:p>
        </p:txBody>
      </p:sp>
      <p:sp>
        <p:nvSpPr>
          <p:cNvPr id="8" name="文本框 7"/>
          <p:cNvSpPr txBox="1"/>
          <p:nvPr/>
        </p:nvSpPr>
        <p:spPr>
          <a:xfrm>
            <a:off x="1308100" y="4180840"/>
            <a:ext cx="130556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风雨</a:t>
            </a:r>
            <a:endParaRPr lang="zh-CN" altLang="en-US" sz="4400" b="1"/>
          </a:p>
        </p:txBody>
      </p:sp>
      <p:sp>
        <p:nvSpPr>
          <p:cNvPr id="9" name="文本框 8"/>
          <p:cNvSpPr txBox="1"/>
          <p:nvPr/>
        </p:nvSpPr>
        <p:spPr>
          <a:xfrm>
            <a:off x="4002405" y="226060"/>
            <a:ext cx="110109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/>
              <a:t>感受</a:t>
            </a:r>
            <a:endParaRPr lang="zh-CN" altLang="en-US" sz="3600" b="1"/>
          </a:p>
        </p:txBody>
      </p:sp>
      <p:sp>
        <p:nvSpPr>
          <p:cNvPr id="10" name="文本框 9"/>
          <p:cNvSpPr txBox="1"/>
          <p:nvPr/>
        </p:nvSpPr>
        <p:spPr>
          <a:xfrm>
            <a:off x="4002405" y="1343660"/>
            <a:ext cx="29895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荒凉，破败</a:t>
            </a:r>
            <a:endParaRPr lang="zh-CN" altLang="en-US" sz="4400" b="1"/>
          </a:p>
        </p:txBody>
      </p:sp>
      <p:sp>
        <p:nvSpPr>
          <p:cNvPr id="11" name="文本框 10"/>
          <p:cNvSpPr txBox="1"/>
          <p:nvPr/>
        </p:nvSpPr>
        <p:spPr>
          <a:xfrm>
            <a:off x="4002405" y="3176905"/>
            <a:ext cx="29895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惆怅，萧瑟</a:t>
            </a:r>
            <a:endParaRPr lang="zh-CN" altLang="en-US" sz="4400" b="1"/>
          </a:p>
        </p:txBody>
      </p:sp>
      <p:sp>
        <p:nvSpPr>
          <p:cNvPr id="12" name="文本框 11"/>
          <p:cNvSpPr txBox="1"/>
          <p:nvPr/>
        </p:nvSpPr>
        <p:spPr>
          <a:xfrm>
            <a:off x="4002405" y="4180840"/>
            <a:ext cx="29895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/>
              <a:t>凄凉，惨淡</a:t>
            </a:r>
            <a:endParaRPr lang="zh-CN" altLang="en-US" sz="4400" b="1"/>
          </a:p>
        </p:txBody>
      </p:sp>
      <p:sp>
        <p:nvSpPr>
          <p:cNvPr id="13" name="椭圆 12"/>
          <p:cNvSpPr/>
          <p:nvPr/>
        </p:nvSpPr>
        <p:spPr>
          <a:xfrm>
            <a:off x="8506460" y="226060"/>
            <a:ext cx="3194685" cy="22891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07475" y="385445"/>
            <a:ext cx="2193290" cy="7010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srgbClr val="5B9BD5">
                      <a:alpha val="32000"/>
                      <a:lumMod val="50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烘托</a:t>
            </a:r>
            <a:endParaRPr lang="zh-CN" altLang="en-US" sz="4000" b="1">
              <a:solidFill>
                <a:srgbClr val="FF0000"/>
              </a:solidFill>
              <a:effectLst>
                <a:outerShdw blurRad="60007" dist="310007" dir="7680000" sy="30000" kx="1300200" algn="ctr" rotWithShape="0">
                  <a:srgbClr val="5B9BD5">
                    <a:alpha val="32000"/>
                    <a:lumMod val="50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96120" y="1099820"/>
            <a:ext cx="12306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愁</a:t>
            </a:r>
            <a:endParaRPr lang="zh-CN" altLang="en-US" sz="72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882255" y="1952625"/>
            <a:ext cx="906145" cy="709930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062470" y="2393950"/>
            <a:ext cx="612140" cy="48958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3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7" grpId="0"/>
      <p:bldP spid="8" grpId="0"/>
      <p:bldP spid="10" grpId="0" bldLvl="0" build="allAtOnce"/>
      <p:bldP spid="11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4445" y="14605"/>
            <a:ext cx="12201525" cy="6828790"/>
          </a:xfrm>
          <a:prstGeom prst="rect">
            <a:avLst/>
          </a:prstGeom>
        </p:spPr>
      </p:pic>
      <p:sp>
        <p:nvSpPr>
          <p:cNvPr id="47106" name="文本框 47105"/>
          <p:cNvSpPr txBox="1"/>
          <p:nvPr/>
        </p:nvSpPr>
        <p:spPr>
          <a:xfrm>
            <a:off x="2362200" y="304800"/>
            <a:ext cx="71183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驿外断桥边，寂寞开无主。</a:t>
            </a:r>
            <a:endParaRPr lang="zh-CN" altLang="en-US" sz="4400" b="1">
              <a:solidFill>
                <a:srgbClr val="0000FF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7107" name="下箭头标注 47106"/>
          <p:cNvSpPr/>
          <p:nvPr/>
        </p:nvSpPr>
        <p:spPr>
          <a:xfrm>
            <a:off x="5791200" y="381000"/>
            <a:ext cx="1219200" cy="914400"/>
          </a:xfrm>
          <a:prstGeom prst="downArrowCallout">
            <a:avLst>
              <a:gd name="adj1" fmla="val 33333"/>
              <a:gd name="adj2" fmla="val 33333"/>
              <a:gd name="adj3" fmla="val 16666"/>
              <a:gd name="adj4" fmla="val 66667"/>
            </a:avLst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08" name="文本框 47107"/>
          <p:cNvSpPr txBox="1"/>
          <p:nvPr/>
        </p:nvSpPr>
        <p:spPr>
          <a:xfrm>
            <a:off x="2057400" y="1447800"/>
            <a:ext cx="5029200" cy="210312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66FF66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用了拟人的手法，写出了梅的孤独寂寞。</a:t>
            </a:r>
            <a:endParaRPr lang="zh-CN" altLang="en-US" sz="4400" b="1">
              <a:solidFill>
                <a:srgbClr val="66FF66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椭圆形标注 47108"/>
          <p:cNvSpPr/>
          <p:nvPr/>
        </p:nvSpPr>
        <p:spPr>
          <a:xfrm>
            <a:off x="7464425" y="1341438"/>
            <a:ext cx="2971800" cy="2286000"/>
          </a:xfrm>
          <a:prstGeom prst="wedgeEllipseCallout">
            <a:avLst>
              <a:gd name="adj1" fmla="val -26921"/>
              <a:gd name="adj2" fmla="val -58958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32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怎样理解“无主”这两个字？</a:t>
            </a:r>
            <a:endParaRPr lang="zh-CN" altLang="en-US" sz="320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0" name="直接连接符 47109"/>
          <p:cNvSpPr/>
          <p:nvPr/>
        </p:nvSpPr>
        <p:spPr>
          <a:xfrm>
            <a:off x="7543800" y="990600"/>
            <a:ext cx="1066800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1" name="文本框 47110"/>
          <p:cNvSpPr txBox="1"/>
          <p:nvPr/>
        </p:nvSpPr>
        <p:spPr>
          <a:xfrm>
            <a:off x="1919288" y="3717925"/>
            <a:ext cx="8458200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隶书" pitchFamily="1" charset="-122"/>
              </a:rPr>
              <a:t>无主”二字，既点出这株梅并非养尊处优的官梅，也非占尽风流的园梅，而是</a:t>
            </a:r>
            <a:r>
              <a:rPr lang="zh-CN" altLang="en-US" sz="4000" b="1" u="sng">
                <a:solidFill>
                  <a:srgbClr val="66FF66"/>
                </a:solidFill>
                <a:uFillTx/>
                <a:latin typeface="Arial" panose="020B0604020202020204" pitchFamily="34" charset="0"/>
                <a:ea typeface="隶书" pitchFamily="1" charset="-122"/>
              </a:rPr>
              <a:t>野生之梅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隶书" pitchFamily="1" charset="-122"/>
              </a:rPr>
              <a:t>，根本没有什么主人对之护持与青睐。又</a:t>
            </a:r>
            <a:r>
              <a:rPr lang="zh-CN" altLang="en-US" sz="4000" b="1" u="sng">
                <a:solidFill>
                  <a:srgbClr val="66FF66"/>
                </a:solidFill>
                <a:latin typeface="Arial" panose="020B0604020202020204" pitchFamily="34" charset="0"/>
                <a:ea typeface="隶书" pitchFamily="1" charset="-122"/>
              </a:rPr>
              <a:t>突出了它独立荒野，孤芳高洁的品格</a:t>
            </a:r>
            <a:r>
              <a:rPr lang="zh-CN" altLang="en-US" sz="4000" b="1">
                <a:solidFill>
                  <a:srgbClr val="66FF66"/>
                </a:solidFill>
                <a:latin typeface="Arial" panose="020B0604020202020204" pitchFamily="34" charset="0"/>
                <a:ea typeface="隶书" pitchFamily="1" charset="-122"/>
              </a:rPr>
              <a:t>。</a:t>
            </a:r>
            <a:endParaRPr lang="zh-CN" altLang="en-US" sz="4000" b="1">
              <a:solidFill>
                <a:srgbClr val="66FF66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/>
      <p:bldP spid="47108" grpId="1" bldLvl="0" animBg="1"/>
      <p:bldP spid="47109" grpId="0" bldLvl="0" animBg="1"/>
      <p:bldP spid="47111" grpId="0"/>
      <p:bldP spid="47111" grpId="1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10795"/>
            <a:ext cx="12194540" cy="6868795"/>
          </a:xfrm>
          <a:prstGeom prst="rect">
            <a:avLst/>
          </a:prstGeom>
        </p:spPr>
      </p:pic>
      <p:sp>
        <p:nvSpPr>
          <p:cNvPr id="48130" name="椭圆形标注 48129"/>
          <p:cNvSpPr/>
          <p:nvPr/>
        </p:nvSpPr>
        <p:spPr>
          <a:xfrm>
            <a:off x="6705600" y="1219200"/>
            <a:ext cx="3657600" cy="2286000"/>
          </a:xfrm>
          <a:prstGeom prst="wedgeEllipseCallout">
            <a:avLst>
              <a:gd name="adj1" fmla="val -58551"/>
              <a:gd name="adj2" fmla="val -58194"/>
            </a:avLst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en-US" altLang="zh-CN" sz="3600">
                <a:solidFill>
                  <a:srgbClr val="FFFF00"/>
                </a:solidFill>
                <a:latin typeface="Arial" panose="020B0604020202020204" pitchFamily="34" charset="0"/>
                <a:ea typeface="隶书" pitchFamily="1" charset="-122"/>
              </a:rPr>
              <a:t>“</a:t>
            </a:r>
            <a:r>
              <a:rPr lang="zh-CN" altLang="en-US" sz="3600">
                <a:solidFill>
                  <a:srgbClr val="FFFF00"/>
                </a:solidFill>
                <a:latin typeface="Arial" panose="020B0604020202020204" pitchFamily="34" charset="0"/>
                <a:ea typeface="隶书" pitchFamily="1" charset="-122"/>
              </a:rPr>
              <a:t>愁”字是上句“寂寞”的承接和深化</a:t>
            </a:r>
            <a:endParaRPr lang="zh-CN" altLang="en-US" sz="3600">
              <a:solidFill>
                <a:srgbClr val="FFFF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  <p:sp>
        <p:nvSpPr>
          <p:cNvPr id="48131" name="直接连接符 48130"/>
          <p:cNvSpPr/>
          <p:nvPr/>
        </p:nvSpPr>
        <p:spPr>
          <a:xfrm>
            <a:off x="5843516" y="914400"/>
            <a:ext cx="685800" cy="0"/>
          </a:xfrm>
          <a:prstGeom prst="line">
            <a:avLst/>
          </a:prstGeom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2" name="下箭头标注 48131"/>
          <p:cNvSpPr/>
          <p:nvPr/>
        </p:nvSpPr>
        <p:spPr>
          <a:xfrm>
            <a:off x="4653886" y="304800"/>
            <a:ext cx="1066800" cy="914400"/>
          </a:xfrm>
          <a:prstGeom prst="downArrowCallout">
            <a:avLst>
              <a:gd name="adj1" fmla="val 29166"/>
              <a:gd name="adj2" fmla="val 29166"/>
              <a:gd name="adj3" fmla="val 16666"/>
              <a:gd name="adj4" fmla="val 66667"/>
            </a:avLst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3" name="文本框 48132"/>
          <p:cNvSpPr txBox="1"/>
          <p:nvPr/>
        </p:nvSpPr>
        <p:spPr>
          <a:xfrm>
            <a:off x="3276600" y="1524000"/>
            <a:ext cx="2362200" cy="3139440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 b="1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独自”是上句“无主”的演变和强化</a:t>
            </a:r>
            <a:endParaRPr lang="zh-CN" altLang="en-US" sz="4000" b="1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2286000" y="4572000"/>
            <a:ext cx="7391400" cy="1432560"/>
          </a:xfrm>
          <a:prstGeom prst="rect">
            <a:avLst/>
          </a:prstGeom>
          <a:noFill/>
          <a:ln w="38100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“</a:t>
            </a: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更著风和雨”这句进一步描绘了一幅凄惨阴沉的画面。</a:t>
            </a:r>
            <a:endParaRPr lang="zh-CN" altLang="en-US" sz="4400" b="1">
              <a:solidFill>
                <a:srgbClr val="FF33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2352675" y="260350"/>
            <a:ext cx="782320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7500" lnSpcReduction="10000"/>
          </a:bodyPr>
          <a:lstStyle/>
          <a:p>
            <a:pPr algn="ctr"/>
            <a:r>
              <a:rPr lang="zh-CN" altLang="en-US" sz="4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>
                    <a:alpha val="100000"/>
                  </a:srgb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已是黄昏独自愁，更著风和雨。</a:t>
            </a:r>
            <a:endParaRPr lang="zh-CN" altLang="en-US" sz="44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>
                  <a:alpha val="100000"/>
                </a:srgb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8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3" grpId="0" bldLvl="0" animBg="1"/>
      <p:bldP spid="48133" grpId="1" bldLvl="0" animBg="1"/>
      <p:bldP spid="48134" grpId="0" bldLvl="0" animBg="1"/>
      <p:bldP spid="48134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170324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5080" y="-13970"/>
            <a:ext cx="12190730" cy="6871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文本框 49154"/>
          <p:cNvSpPr txBox="1"/>
          <p:nvPr/>
        </p:nvSpPr>
        <p:spPr>
          <a:xfrm>
            <a:off x="1992313" y="188913"/>
            <a:ext cx="84963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4000">
                <a:solidFill>
                  <a:srgbClr val="FFFF00"/>
                </a:solidFill>
                <a:latin typeface="隶书" pitchFamily="1" charset="-122"/>
                <a:ea typeface="黑体" panose="02010600030101010101" charset="-122"/>
              </a:rPr>
              <a:t>词的下半阙表达了梅的怎样的品格？从哪里体现的？ </a:t>
            </a:r>
            <a:endParaRPr lang="zh-CN" altLang="en-US" sz="4000">
              <a:solidFill>
                <a:srgbClr val="FFFF00"/>
              </a:solidFill>
              <a:latin typeface="隶书" pitchFamily="1" charset="-122"/>
              <a:ea typeface="黑体" panose="02010600030101010101" charset="-122"/>
            </a:endParaRPr>
          </a:p>
        </p:txBody>
      </p:sp>
      <p:sp>
        <p:nvSpPr>
          <p:cNvPr id="49156" name="文本框 49155"/>
          <p:cNvSpPr txBox="1"/>
          <p:nvPr/>
        </p:nvSpPr>
        <p:spPr>
          <a:xfrm>
            <a:off x="1992313" y="2263458"/>
            <a:ext cx="1737360" cy="3887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FFFF66"/>
                </a:solidFill>
                <a:latin typeface="华文行楷" pitchFamily="2" charset="-122"/>
                <a:ea typeface="黑体" panose="02010600030101010101" charset="-122"/>
              </a:rPr>
              <a:t>无意苦</a:t>
            </a:r>
            <a:r>
              <a:rPr lang="zh-CN" altLang="en-US" sz="4800" b="1">
                <a:solidFill>
                  <a:srgbClr val="FF3300"/>
                </a:solidFill>
                <a:latin typeface="华文行楷" pitchFamily="2" charset="-122"/>
                <a:ea typeface="黑体" panose="02010600030101010101" charset="-122"/>
              </a:rPr>
              <a:t>争</a:t>
            </a:r>
            <a:r>
              <a:rPr lang="zh-CN" altLang="en-US" sz="4800" b="1">
                <a:solidFill>
                  <a:srgbClr val="FFFF66"/>
                </a:solidFill>
                <a:latin typeface="华文行楷" pitchFamily="2" charset="-122"/>
                <a:ea typeface="黑体" panose="02010600030101010101" charset="-122"/>
              </a:rPr>
              <a:t>春一</a:t>
            </a:r>
            <a:r>
              <a:rPr lang="zh-CN" altLang="en-US" sz="4800" b="1">
                <a:solidFill>
                  <a:srgbClr val="FF3300"/>
                </a:solidFill>
                <a:latin typeface="华文行楷" pitchFamily="2" charset="-122"/>
                <a:ea typeface="黑体" panose="02010600030101010101" charset="-122"/>
              </a:rPr>
              <a:t>任</a:t>
            </a:r>
            <a:r>
              <a:rPr lang="zh-CN" altLang="en-US" sz="4800" b="1">
                <a:solidFill>
                  <a:srgbClr val="FFFF66"/>
                </a:solidFill>
                <a:latin typeface="华文行楷" pitchFamily="2" charset="-122"/>
                <a:ea typeface="黑体" panose="02010600030101010101" charset="-122"/>
              </a:rPr>
              <a:t>群芳妒</a:t>
            </a:r>
            <a:r>
              <a:rPr lang="zh-CN" altLang="en-US" sz="5400">
                <a:latin typeface="华文行楷" pitchFamily="2" charset="-122"/>
                <a:ea typeface="华文行楷" pitchFamily="2" charset="-122"/>
              </a:rPr>
              <a:t> </a:t>
            </a:r>
            <a:endParaRPr lang="zh-CN" altLang="en-US" sz="54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9157" name="云形标注 49156"/>
          <p:cNvSpPr/>
          <p:nvPr/>
        </p:nvSpPr>
        <p:spPr>
          <a:xfrm>
            <a:off x="3935413" y="4581525"/>
            <a:ext cx="2232025" cy="1943100"/>
          </a:xfrm>
          <a:prstGeom prst="cloudCallout">
            <a:avLst>
              <a:gd name="adj1" fmla="val -76602"/>
              <a:gd name="adj2" fmla="val -1195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4000">
                <a:solidFill>
                  <a:srgbClr val="000000"/>
                </a:solidFill>
                <a:latin typeface="ˎ̥" charset="0"/>
                <a:ea typeface="隶书" pitchFamily="1" charset="-122"/>
              </a:rPr>
              <a:t>孤傲高洁</a:t>
            </a:r>
            <a:r>
              <a:rPr lang="zh-CN" altLang="en-US" sz="4000">
                <a:latin typeface="Arial" panose="020B0604020202020204" pitchFamily="34" charset="0"/>
                <a:ea typeface="隶书" pitchFamily="1" charset="-122"/>
              </a:rPr>
              <a:t>   </a:t>
            </a:r>
            <a:r>
              <a:rPr lang="zh-CN" altLang="en-US" sz="3600">
                <a:latin typeface="黑体" panose="02010600030101010101" charset="-122"/>
                <a:ea typeface="黑体" panose="02010600030101010101" charset="-122"/>
              </a:rPr>
              <a:t> </a:t>
            </a:r>
            <a:endParaRPr lang="zh-CN" altLang="en-US" sz="36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6321743" y="1557338"/>
            <a:ext cx="1645920" cy="53006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FFFF66"/>
                </a:solidFill>
                <a:latin typeface="华文行楷" pitchFamily="2" charset="-122"/>
                <a:ea typeface="黑体" panose="02010600030101010101" charset="-122"/>
              </a:rPr>
              <a:t>零落</a:t>
            </a:r>
            <a:r>
              <a:rPr lang="zh-CN" altLang="en-US" sz="4800" b="1">
                <a:solidFill>
                  <a:srgbClr val="FF3300"/>
                </a:solidFill>
                <a:latin typeface="华文行楷" pitchFamily="2" charset="-122"/>
                <a:ea typeface="黑体" panose="02010600030101010101" charset="-122"/>
              </a:rPr>
              <a:t>成泥</a:t>
            </a:r>
            <a:r>
              <a:rPr lang="zh-CN" altLang="en-US" sz="4800" b="1">
                <a:solidFill>
                  <a:srgbClr val="FFFF66"/>
                </a:solidFill>
                <a:latin typeface="华文行楷" pitchFamily="2" charset="-122"/>
                <a:ea typeface="黑体" panose="02010600030101010101" charset="-122"/>
              </a:rPr>
              <a:t>碾</a:t>
            </a:r>
            <a:r>
              <a:rPr lang="zh-CN" altLang="en-US" sz="4800" b="1">
                <a:solidFill>
                  <a:srgbClr val="FF3300"/>
                </a:solidFill>
                <a:latin typeface="华文行楷" pitchFamily="2" charset="-122"/>
                <a:ea typeface="黑体" panose="02010600030101010101" charset="-122"/>
              </a:rPr>
              <a:t>作尘</a:t>
            </a:r>
            <a:r>
              <a:rPr lang="zh-CN" altLang="en-US" sz="4800" b="1">
                <a:solidFill>
                  <a:srgbClr val="FFFF66"/>
                </a:solidFill>
                <a:latin typeface="Arial" panose="020B0604020202020204" pitchFamily="34" charset="0"/>
                <a:ea typeface="黑体" panose="02010600030101010101" charset="-122"/>
              </a:rPr>
              <a:t>只有</a:t>
            </a:r>
            <a:r>
              <a:rPr lang="zh-CN" altLang="en-US" sz="48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charset="-122"/>
              </a:rPr>
              <a:t>香如故</a:t>
            </a:r>
            <a:r>
              <a:rPr lang="zh-CN" altLang="en-US" sz="48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80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9" name="云形标注 49158"/>
          <p:cNvSpPr/>
          <p:nvPr/>
        </p:nvSpPr>
        <p:spPr>
          <a:xfrm>
            <a:off x="8040688" y="1773238"/>
            <a:ext cx="2376487" cy="1655762"/>
          </a:xfrm>
          <a:prstGeom prst="cloudCallout">
            <a:avLst>
              <a:gd name="adj1" fmla="val -93486"/>
              <a:gd name="adj2" fmla="val 90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4000">
                <a:solidFill>
                  <a:srgbClr val="000000"/>
                </a:solidFill>
                <a:latin typeface="隶书" pitchFamily="1" charset="-122"/>
                <a:ea typeface="隶书" pitchFamily="1" charset="-122"/>
              </a:rPr>
              <a:t>矢志不渝</a:t>
            </a:r>
            <a:r>
              <a:rPr lang="zh-CN" altLang="en-US" sz="4000">
                <a:latin typeface="Arial" panose="020B0604020202020204" pitchFamily="34" charset="0"/>
                <a:ea typeface="隶书" pitchFamily="1" charset="-122"/>
              </a:rPr>
              <a:t> </a:t>
            </a:r>
            <a:endParaRPr lang="zh-CN" altLang="en-US" sz="4000"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8" grpId="0"/>
      <p:bldP spid="4915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445" y="-6985"/>
            <a:ext cx="12186920" cy="6907530"/>
          </a:xfrm>
          <a:prstGeom prst="rect">
            <a:avLst/>
          </a:prstGeom>
        </p:spPr>
      </p:pic>
      <p:sp>
        <p:nvSpPr>
          <p:cNvPr id="50178" name="文本框 50177"/>
          <p:cNvSpPr txBox="1"/>
          <p:nvPr/>
        </p:nvSpPr>
        <p:spPr>
          <a:xfrm>
            <a:off x="1992313" y="404813"/>
            <a:ext cx="8351837" cy="3261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charset="-122"/>
              </a:rPr>
              <a:t>合作探究</a:t>
            </a:r>
            <a:endParaRPr lang="zh-CN" altLang="en-US" sz="4400" b="1">
              <a:solidFill>
                <a:srgbClr val="FF3300"/>
              </a:solidFill>
              <a:latin typeface="Arial" panose="020B0604020202020204" pitchFamily="34" charset="0"/>
              <a:ea typeface="黑体" panose="02010600030101010101" charset="-122"/>
            </a:endParaRPr>
          </a:p>
          <a:p>
            <a:pPr lvl="0"/>
            <a:endParaRPr lang="zh-CN" altLang="en-US" sz="4400">
              <a:solidFill>
                <a:srgbClr val="FF3300"/>
              </a:solidFill>
              <a:latin typeface="Arial" panose="020B0604020202020204" pitchFamily="34" charset="0"/>
              <a:ea typeface="黑体" panose="02010600030101010101" charset="-122"/>
            </a:endParaRPr>
          </a:p>
          <a:p>
            <a:pPr lvl="0"/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b="1">
                <a:solidFill>
                  <a:srgbClr val="0000FF"/>
                </a:solidFill>
                <a:latin typeface="华文行楷" pitchFamily="2" charset="-122"/>
                <a:ea typeface="黑体" panose="02010600030101010101" charset="-122"/>
              </a:rPr>
              <a:t>1</a:t>
            </a:r>
            <a:r>
              <a:rPr lang="zh-CN" altLang="en-US" sz="4000" b="1">
                <a:solidFill>
                  <a:srgbClr val="0000FF"/>
                </a:solidFill>
                <a:latin typeface="华文行楷" pitchFamily="2" charset="-122"/>
                <a:ea typeface="黑体" panose="02010600030101010101" charset="-122"/>
              </a:rPr>
              <a:t>、词中的“梅”、“群芳”的形象各自隐喻什么？联系本词的时代背景谈谈你的看法。</a:t>
            </a:r>
            <a:endParaRPr lang="zh-CN" altLang="en-US" sz="4000" b="1">
              <a:solidFill>
                <a:srgbClr val="0000FF"/>
              </a:solidFill>
              <a:latin typeface="华文行楷" pitchFamily="2" charset="-122"/>
              <a:ea typeface="黑体" panose="02010600030101010101" charset="-122"/>
            </a:endParaRPr>
          </a:p>
        </p:txBody>
      </p:sp>
      <p:sp>
        <p:nvSpPr>
          <p:cNvPr id="50179" name="文本框 50178"/>
          <p:cNvSpPr txBox="1"/>
          <p:nvPr/>
        </p:nvSpPr>
        <p:spPr>
          <a:xfrm>
            <a:off x="2279650" y="3644900"/>
            <a:ext cx="2087563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7200">
                <a:solidFill>
                  <a:srgbClr val="009900"/>
                </a:solidFill>
                <a:latin typeface="Arial" panose="020B0604020202020204" pitchFamily="34" charset="0"/>
                <a:ea typeface="华文行楷" pitchFamily="2" charset="-122"/>
              </a:rPr>
              <a:t>梅：</a:t>
            </a:r>
            <a:endParaRPr lang="zh-CN" altLang="en-US" sz="7200">
              <a:solidFill>
                <a:srgbClr val="00990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0180" name="文本框 50179"/>
          <p:cNvSpPr txBox="1"/>
          <p:nvPr/>
        </p:nvSpPr>
        <p:spPr>
          <a:xfrm>
            <a:off x="4440238" y="3716338"/>
            <a:ext cx="518477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饱经忧患</a:t>
            </a:r>
            <a:r>
              <a:rPr lang="zh-CN" altLang="en-US" sz="4800">
                <a:latin typeface="华文新魏" pitchFamily="2" charset="-122"/>
                <a:ea typeface="华文新魏" pitchFamily="2" charset="-122"/>
              </a:rPr>
              <a:t>的词人。 </a:t>
            </a:r>
            <a:endParaRPr lang="zh-CN" altLang="en-US" sz="48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0181" name="文本框 50180"/>
          <p:cNvSpPr txBox="1"/>
          <p:nvPr/>
        </p:nvSpPr>
        <p:spPr>
          <a:xfrm>
            <a:off x="1847850" y="4868863"/>
            <a:ext cx="2879725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 </a:t>
            </a:r>
            <a:r>
              <a:rPr lang="zh-CN" altLang="en-US" sz="60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群芳：</a:t>
            </a:r>
            <a:endParaRPr lang="zh-CN" altLang="en-US" sz="6000">
              <a:solidFill>
                <a:srgbClr val="0000FF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0182" name="文本框 50181"/>
          <p:cNvSpPr txBox="1"/>
          <p:nvPr/>
        </p:nvSpPr>
        <p:spPr>
          <a:xfrm>
            <a:off x="4367213" y="4868863"/>
            <a:ext cx="583247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>
                <a:solidFill>
                  <a:schemeClr val="hlink"/>
                </a:solidFill>
                <a:latin typeface="Arial" panose="020B0604020202020204" pitchFamily="34" charset="0"/>
                <a:ea typeface="华文新魏" pitchFamily="2" charset="-122"/>
              </a:rPr>
              <a:t>当权</a:t>
            </a:r>
            <a:r>
              <a:rPr lang="zh-CN" altLang="en-US" sz="4800">
                <a:latin typeface="Arial" panose="020B0604020202020204" pitchFamily="34" charset="0"/>
                <a:ea typeface="华文新魏" pitchFamily="2" charset="-122"/>
              </a:rPr>
              <a:t>的投降派。</a:t>
            </a:r>
            <a:endParaRPr lang="zh-CN" altLang="en-US" sz="480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8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17780" y="-6985"/>
            <a:ext cx="12239625" cy="6870700"/>
          </a:xfrm>
          <a:prstGeom prst="rect">
            <a:avLst/>
          </a:prstGeom>
        </p:spPr>
      </p:pic>
      <p:sp>
        <p:nvSpPr>
          <p:cNvPr id="51202" name="标题 5120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1203" name="文本占位符 5120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lang="zh-CN" altLang="en-US" sz="4400" b="1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2、有人认为陆游的咏梅词充满了消极悲观、孤芳自赏的情调，你是否同意这种看法，说说你的理由。</a:t>
            </a:r>
            <a:endParaRPr lang="zh-CN" altLang="en-US" sz="4400" b="1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             </a:t>
            </a:r>
            <a:endParaRPr lang="zh-CN" altLang="en-US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1204" name="文本框 51203"/>
          <p:cNvSpPr txBox="1"/>
          <p:nvPr/>
        </p:nvSpPr>
        <p:spPr>
          <a:xfrm>
            <a:off x="3863975" y="4510088"/>
            <a:ext cx="4052888" cy="19202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eaLnBrk="1" latinLnBrk="0" hangingPunct="1"/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隶书" pitchFamily="1" charset="-122"/>
              </a:rPr>
              <a:t>紧扣文本，联系经历各抒己见 ，言之成理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隶书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0320" y="-6985"/>
            <a:ext cx="12226925" cy="6877050"/>
          </a:xfrm>
          <a:prstGeom prst="rect">
            <a:avLst/>
          </a:prstGeom>
        </p:spPr>
      </p:pic>
      <p:sp>
        <p:nvSpPr>
          <p:cNvPr id="52226" name="文本框 52225"/>
          <p:cNvSpPr txBox="1"/>
          <p:nvPr/>
        </p:nvSpPr>
        <p:spPr>
          <a:xfrm>
            <a:off x="2135188" y="1844675"/>
            <a:ext cx="8137525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     </a:t>
            </a:r>
            <a:r>
              <a:rPr lang="zh-CN" altLang="en-US" sz="5400" b="1">
                <a:solidFill>
                  <a:srgbClr val="0000FF"/>
                </a:solidFill>
                <a:latin typeface="华文行楷" pitchFamily="2" charset="-122"/>
                <a:ea typeface="黑体" panose="02010600030101010101" charset="-122"/>
              </a:rPr>
              <a:t>这首诗运用了怎样的艺术手法？</a:t>
            </a:r>
            <a:r>
              <a:rPr lang="zh-CN" altLang="en-US" sz="4800" b="1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endParaRPr lang="zh-CN" altLang="en-US" sz="4800" b="1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2227" name="文本框 52226"/>
          <p:cNvSpPr txBox="1"/>
          <p:nvPr/>
        </p:nvSpPr>
        <p:spPr>
          <a:xfrm>
            <a:off x="2640013" y="3933825"/>
            <a:ext cx="554355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6600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     </a:t>
            </a:r>
            <a:r>
              <a:rPr lang="zh-CN" altLang="en-US" sz="8000" b="1">
                <a:solidFill>
                  <a:srgbClr val="FF3300"/>
                </a:solidFill>
                <a:latin typeface="Arial" panose="020B0604020202020204" pitchFamily="34" charset="0"/>
                <a:ea typeface="华文新魏" pitchFamily="2" charset="-122"/>
              </a:rPr>
              <a:t>托物言志</a:t>
            </a:r>
            <a:endParaRPr lang="zh-CN" altLang="en-US" sz="8000" b="1">
              <a:solidFill>
                <a:srgbClr val="FF33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6350" y="-5715"/>
            <a:ext cx="5528310" cy="68573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31892" y="-1"/>
            <a:ext cx="6660107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陆游（</a:t>
            </a:r>
            <a:r>
              <a:rPr lang="en-US" altLang="zh-CN" sz="2400" dirty="0" smtClean="0"/>
              <a:t>1125</a:t>
            </a:r>
            <a:r>
              <a:rPr lang="zh-CN" altLang="en-US" sz="2400" dirty="0" smtClean="0"/>
              <a:t>年</a:t>
            </a:r>
            <a:r>
              <a:rPr lang="en-US" altLang="zh-CN" sz="2400" dirty="0" smtClean="0"/>
              <a:t>—1210</a:t>
            </a:r>
            <a:r>
              <a:rPr lang="zh-CN" altLang="en-US" sz="2400" dirty="0" smtClean="0"/>
              <a:t>年），字务观，号放翁，汉族，越州山阴人，南宋文学家、史学家、爱国诗人。</a:t>
            </a:r>
            <a:endParaRPr lang="zh-CN" altLang="en-US" sz="2400" dirty="0" smtClean="0"/>
          </a:p>
          <a:p>
            <a:r>
              <a:rPr lang="zh-CN" altLang="en-US" sz="2400" dirty="0" smtClean="0"/>
              <a:t>陆游生逢北宋灭亡之际，少年时即深受家庭爱国思想的熏陶。宋高宗时，参加礼部考试，因受</a:t>
            </a:r>
            <a:r>
              <a:rPr lang="zh-CN" altLang="en-US" sz="2400" dirty="0" smtClean="0">
                <a:hlinkClick r:id="rId2"/>
              </a:rPr>
              <a:t>秦桧</a:t>
            </a:r>
            <a:r>
              <a:rPr lang="zh-CN" altLang="en-US" sz="2400" dirty="0" smtClean="0"/>
              <a:t>排斥而仕途不畅。宋孝宗即位后，赐进士出身，历任福州</a:t>
            </a:r>
            <a:r>
              <a:rPr lang="zh-CN" altLang="en-US" sz="2400" dirty="0" smtClean="0">
                <a:hlinkClick r:id="rId3"/>
              </a:rPr>
              <a:t>宁德县</a:t>
            </a:r>
            <a:r>
              <a:rPr lang="zh-CN" altLang="en-US" sz="2400" dirty="0" smtClean="0">
                <a:hlinkClick r:id="rId4"/>
              </a:rPr>
              <a:t>主簿</a:t>
            </a:r>
            <a:r>
              <a:rPr lang="zh-CN" altLang="en-US" sz="2400" dirty="0" smtClean="0"/>
              <a:t>、</a:t>
            </a:r>
            <a:r>
              <a:rPr lang="zh-CN" altLang="en-US" sz="2400" dirty="0" smtClean="0">
                <a:hlinkClick r:id="rId5"/>
              </a:rPr>
              <a:t>敕令所删定官</a:t>
            </a:r>
            <a:r>
              <a:rPr lang="zh-CN" altLang="en-US" sz="2400" dirty="0" smtClean="0"/>
              <a:t>、</a:t>
            </a:r>
            <a:r>
              <a:rPr lang="zh-CN" altLang="en-US" sz="2400" dirty="0" smtClean="0">
                <a:hlinkClick r:id="rId6"/>
              </a:rPr>
              <a:t>隆兴府</a:t>
            </a:r>
            <a:r>
              <a:rPr lang="zh-CN" altLang="en-US" sz="2400" dirty="0" smtClean="0">
                <a:hlinkClick r:id="rId7"/>
              </a:rPr>
              <a:t>通判</a:t>
            </a:r>
            <a:r>
              <a:rPr lang="zh-CN" altLang="en-US" sz="2400" dirty="0" smtClean="0"/>
              <a:t>等职，因坚持抗金，屡遭主和派排斥。乾道七年（</a:t>
            </a:r>
            <a:r>
              <a:rPr lang="en-US" altLang="zh-CN" sz="2400" dirty="0" smtClean="0"/>
              <a:t>1171</a:t>
            </a:r>
            <a:r>
              <a:rPr lang="zh-CN" altLang="en-US" sz="2400" dirty="0" smtClean="0"/>
              <a:t>年），应四川宣抚使</a:t>
            </a:r>
            <a:r>
              <a:rPr lang="zh-CN" altLang="en-US" sz="2400" u="sng" dirty="0" smtClean="0">
                <a:hlinkClick r:id="rId8"/>
              </a:rPr>
              <a:t>王炎</a:t>
            </a:r>
            <a:r>
              <a:rPr lang="zh-CN" altLang="en-US" sz="2400" dirty="0" smtClean="0"/>
              <a:t>之邀，投身军旅，任职于南郑幕府。次年，幕府解散，陆游奉诏入蜀，与范大成相知。宋光宗继位后，升为礼部郎中兼实录院检讨官，不久即因“嘲咏风月”罢官归居故里。嘉泰二年（</a:t>
            </a:r>
            <a:r>
              <a:rPr lang="en-US" altLang="zh-CN" sz="2400" dirty="0" smtClean="0"/>
              <a:t>1202</a:t>
            </a:r>
            <a:r>
              <a:rPr lang="zh-CN" altLang="en-US" sz="2400" dirty="0" smtClean="0"/>
              <a:t>年），宋丁宗诏陆游入京，主持编修孝宗、光宗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两朝实录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三朝史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，官至宝章阁待制。书成后，陆游长期蛰居山阴，嘉定二年（</a:t>
            </a:r>
            <a:r>
              <a:rPr lang="en-US" altLang="zh-CN" sz="2400" dirty="0" smtClean="0"/>
              <a:t>1210</a:t>
            </a:r>
            <a:r>
              <a:rPr lang="zh-CN" altLang="en-US" sz="2400" dirty="0" smtClean="0"/>
              <a:t>年）与世长辞，留绝笔</a:t>
            </a:r>
            <a:r>
              <a:rPr lang="en-US" altLang="zh-CN" sz="2400" dirty="0" smtClean="0"/>
              <a:t>《</a:t>
            </a:r>
            <a:r>
              <a:rPr lang="zh-CN" altLang="en-US" sz="2400" dirty="0" smtClean="0">
                <a:hlinkClick r:id="rId9"/>
              </a:rPr>
              <a:t>示儿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7620" y="-7620"/>
            <a:ext cx="12254865" cy="6849745"/>
          </a:xfrm>
          <a:prstGeom prst="rect">
            <a:avLst/>
          </a:prstGeom>
        </p:spPr>
      </p:pic>
      <p:sp>
        <p:nvSpPr>
          <p:cNvPr id="53250" name="标题 53249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zh-CN" altLang="en-US" sz="4800" b="1" dirty="0">
                <a:solidFill>
                  <a:srgbClr val="33CC33"/>
                </a:solidFill>
              </a:rPr>
              <a:t>本文的上阕主要是状物写景，那么它描绘了什么？</a:t>
            </a:r>
            <a:endParaRPr lang="zh-CN" altLang="en-US" sz="4800" b="1" dirty="0">
              <a:solidFill>
                <a:srgbClr val="33CC33"/>
              </a:solidFill>
            </a:endParaRPr>
          </a:p>
        </p:txBody>
      </p:sp>
      <p:sp>
        <p:nvSpPr>
          <p:cNvPr id="53251" name="文本占位符 5325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8800" b="1" dirty="0">
                <a:solidFill>
                  <a:srgbClr val="FFFF00"/>
                </a:solidFill>
              </a:rPr>
              <a:t>描绘了风雨中独自绽放的梅花</a:t>
            </a:r>
            <a:endParaRPr lang="zh-CN" altLang="en-US" sz="8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540" y="-7620"/>
            <a:ext cx="12202160" cy="6896735"/>
          </a:xfrm>
          <a:prstGeom prst="rect">
            <a:avLst/>
          </a:prstGeom>
        </p:spPr>
      </p:pic>
      <p:sp>
        <p:nvSpPr>
          <p:cNvPr id="54274" name="标题 54273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zh-CN" altLang="en-US" sz="5400" b="1" dirty="0">
                <a:solidFill>
                  <a:schemeClr val="tx1"/>
                </a:solidFill>
              </a:rPr>
              <a:t>那么本文的下阕又有什么作用呢？</a:t>
            </a:r>
            <a:endParaRPr lang="zh-CN" altLang="en-US" sz="5400" b="1" dirty="0">
              <a:solidFill>
                <a:schemeClr val="tx1"/>
              </a:solidFill>
            </a:endParaRPr>
          </a:p>
        </p:txBody>
      </p:sp>
      <p:sp>
        <p:nvSpPr>
          <p:cNvPr id="54275" name="文本占位符 5427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8000" b="1" dirty="0">
                <a:solidFill>
                  <a:srgbClr val="66FF33"/>
                </a:solidFill>
              </a:rPr>
              <a:t>下阕抒情，主要抒写梅花的两种美德。</a:t>
            </a:r>
            <a:endParaRPr lang="zh-CN" altLang="en-US" sz="8000" b="1" dirty="0">
              <a:solidFill>
                <a:srgbClr val="66FF33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30" y="-6985"/>
            <a:ext cx="12198350" cy="6884035"/>
          </a:xfrm>
          <a:prstGeom prst="rect">
            <a:avLst/>
          </a:prstGeom>
        </p:spPr>
      </p:pic>
      <p:sp>
        <p:nvSpPr>
          <p:cNvPr id="55298" name="标题 5529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55299" name="文本占位符 5529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作者以梅花自喻，借梅花孤高正直、操节自守、矢志不渝的高尚品质，抒发自己请缨无路、壮志难酬的苦闷和炽热的爱国情感，其实也正是</a:t>
            </a:r>
            <a:r>
              <a:rPr lang="zh-CN" altLang="en-US" sz="4400" b="1">
                <a:solidFill>
                  <a:schemeClr val="accent2"/>
                </a:solidFill>
                <a:latin typeface="楷体_GB2312" panose="02010609030101010101" charset="-122"/>
                <a:ea typeface="黑体" panose="02010600030101010101" charset="-122"/>
              </a:rPr>
              <a:t>作者一生标格孤高，绝不与争宠邀媚、阿谀奉迎之徒为伍的品格和不畏谗毁、坚贞不渝的铮铮傲骨的真实写照。 </a:t>
            </a:r>
            <a:endParaRPr lang="zh-CN" altLang="en-US" sz="4400" b="1">
              <a:solidFill>
                <a:schemeClr val="accent2"/>
              </a:solidFill>
              <a:latin typeface="楷体_GB2312" panose="02010609030101010101" charset="-122"/>
              <a:ea typeface="黑体" panose="02010600030101010101" charset="-122"/>
            </a:endParaRPr>
          </a:p>
          <a:p>
            <a:pPr>
              <a:lnSpc>
                <a:spcPct val="90000"/>
              </a:lnSpc>
            </a:pPr>
            <a:endParaRPr lang="zh-CN" altLang="en-US" sz="4400" b="1">
              <a:solidFill>
                <a:schemeClr val="accent2"/>
              </a:solidFill>
              <a:latin typeface="楷体_GB2312" panose="02010609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                   卜算子</a:t>
            </a:r>
            <a:r>
              <a:rPr lang="en-US" altLang="zh-CN" dirty="0" smtClean="0"/>
              <a:t>-</a:t>
            </a:r>
            <a:r>
              <a:rPr lang="zh-CN" altLang="en-US" dirty="0" smtClean="0"/>
              <a:t>咏梅           </a:t>
            </a:r>
            <a:r>
              <a:rPr lang="zh-CN" altLang="en-US" sz="1800" dirty="0" smtClean="0"/>
              <a:t>（毛泽东）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2000" dirty="0" smtClean="0"/>
              <a:t>           </a:t>
            </a:r>
            <a:endParaRPr lang="en-US" altLang="zh-CN" sz="2000" dirty="0" smtClean="0"/>
          </a:p>
          <a:p>
            <a:pPr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       </a:t>
            </a:r>
            <a:r>
              <a:rPr lang="zh-CN" altLang="en-US" sz="2000" dirty="0" smtClean="0"/>
              <a:t>  </a:t>
            </a:r>
            <a:r>
              <a:rPr lang="zh-CN" altLang="en-US" sz="2000" b="1" dirty="0" smtClean="0"/>
              <a:t>风雨送春归，</a:t>
            </a:r>
            <a:br>
              <a:rPr lang="zh-CN" altLang="en-US" sz="2000" b="1" dirty="0"/>
            </a:br>
            <a:r>
              <a:rPr lang="zh-CN" altLang="en-US" sz="2000" b="1" dirty="0" smtClean="0"/>
              <a:t>       飞雪</a:t>
            </a:r>
            <a:r>
              <a:rPr lang="zh-CN" altLang="en-US" sz="2000" b="1" dirty="0"/>
              <a:t>迎春</a:t>
            </a:r>
            <a:r>
              <a:rPr lang="zh-CN" altLang="en-US" sz="2000" b="1" dirty="0" smtClean="0"/>
              <a:t>到，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b="1" dirty="0" smtClean="0"/>
              <a:t>        </a:t>
            </a:r>
            <a:r>
              <a:rPr lang="zh-CN" altLang="en-US" sz="2000" b="1" dirty="0"/>
              <a:t>已是悬崖百丈冰，</a:t>
            </a:r>
            <a:br>
              <a:rPr lang="zh-CN" altLang="en-US" sz="2000" b="1" dirty="0"/>
            </a:br>
            <a:r>
              <a:rPr lang="zh-CN" altLang="en-US" sz="2000" b="1" dirty="0" smtClean="0"/>
              <a:t>        犹</a:t>
            </a:r>
            <a:r>
              <a:rPr lang="zh-CN" altLang="en-US" sz="2000" b="1" dirty="0"/>
              <a:t>有花枝俏。</a:t>
            </a:r>
            <a:endParaRPr lang="zh-CN" altLang="en-US" sz="2000" b="1" dirty="0"/>
          </a:p>
          <a:p>
            <a:pPr>
              <a:buNone/>
            </a:pPr>
            <a:r>
              <a:rPr lang="zh-CN" altLang="en-US" sz="2000" b="1" dirty="0" smtClean="0"/>
              <a:t>              俏</a:t>
            </a:r>
            <a:r>
              <a:rPr lang="zh-CN" altLang="en-US" sz="2000" b="1" dirty="0"/>
              <a:t>也不</a:t>
            </a:r>
            <a:r>
              <a:rPr lang="zh-CN" altLang="en-US" sz="2000" b="1" dirty="0" smtClean="0"/>
              <a:t>争春，     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b="1" dirty="0" smtClean="0"/>
              <a:t>              只</a:t>
            </a:r>
            <a:r>
              <a:rPr lang="zh-CN" altLang="en-US" sz="2000" b="1" dirty="0"/>
              <a:t>把春来报。</a:t>
            </a:r>
            <a:br>
              <a:rPr lang="zh-CN" altLang="en-US" sz="2000" b="1" dirty="0"/>
            </a:br>
            <a:r>
              <a:rPr lang="zh-CN" altLang="en-US" sz="2000" b="1" dirty="0"/>
              <a:t> </a:t>
            </a:r>
            <a:r>
              <a:rPr lang="zh-CN" altLang="en-US" sz="2000" b="1" dirty="0" smtClean="0"/>
              <a:t>  待到山花烂漫时，           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en-US" sz="2000" b="1" dirty="0" smtClean="0"/>
              <a:t>              她</a:t>
            </a:r>
            <a:r>
              <a:rPr lang="zh-CN" altLang="en-US" sz="2000" b="1" dirty="0"/>
              <a:t>在丛中笑</a:t>
            </a:r>
            <a:r>
              <a:rPr lang="zh-CN" altLang="en-US" sz="2000" b="1" dirty="0" smtClean="0"/>
              <a:t>。</a:t>
            </a:r>
            <a:endParaRPr lang="en-US" altLang="zh-CN" sz="2000" b="1" dirty="0" smtClean="0"/>
          </a:p>
          <a:p>
            <a:pPr>
              <a:buNone/>
            </a:pPr>
            <a:r>
              <a:rPr lang="en-US" altLang="zh-CN" sz="2000" b="1" dirty="0" smtClean="0"/>
              <a:t>        ——</a:t>
            </a:r>
            <a:r>
              <a:rPr lang="zh-CN" altLang="en-US" sz="2000" b="1" dirty="0" smtClean="0"/>
              <a:t>（一九六一年十二月）</a:t>
            </a:r>
            <a:endParaRPr lang="zh-CN" altLang="en-US" sz="2000" b="1" dirty="0"/>
          </a:p>
        </p:txBody>
      </p:sp>
      <p:pic>
        <p:nvPicPr>
          <p:cNvPr id="14" name="图片 13" descr="00188b27c9090c645a600a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83405" y="1898650"/>
            <a:ext cx="7153275" cy="322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70" y="-29845"/>
            <a:ext cx="12200890" cy="71291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15335" y="123190"/>
            <a:ext cx="4184650" cy="10058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zh-CN" altLang="en-US" sz="60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陆游的一生</a:t>
            </a:r>
            <a:endParaRPr lang="zh-CN" altLang="en-US" sz="60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7670" y="3174365"/>
            <a:ext cx="1172146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陆游，自幼聪慧过人</a:t>
            </a:r>
            <a:r>
              <a:rPr lang="zh-CN" altLang="en-US" sz="2400" b="1" dirty="0">
                <a:solidFill>
                  <a:schemeClr val="tx1"/>
                </a:solidFill>
              </a:rPr>
              <a:t>，一十二岁便能撰写诗文，最擅长写七律，被称之为奇才。他的一生坎坷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不断，</a:t>
            </a:r>
            <a:r>
              <a:rPr lang="zh-CN" altLang="en-US" sz="2400" b="1" dirty="0">
                <a:solidFill>
                  <a:schemeClr val="tx1"/>
                </a:solidFill>
              </a:rPr>
              <a:t>刚出生不久，金兵入侵汴京沦陷，幼小的陆游便随家人颠沛流离，21岁奉母命休爱妻(唐婉)，2年后再娶王氏为妻，曾先后几次被朝廷削职罢官。陆游的一生坎坷不平，本是一位爱国的忠心之士却不得重用，因他一再强调抗金的主张，时常受到朝中反派官员的不满和排挤，当他六十五岁再次被罢官后便回到了老家山阴(今浙江绍兴)终老。 </a:t>
            </a:r>
            <a:endParaRPr lang="zh-CN" altLang="en-US" sz="24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2400" b="1" dirty="0">
                <a:solidFill>
                  <a:schemeClr val="tx1"/>
                </a:solidFill>
              </a:rPr>
              <a:t>陆游一生主张坚决抗金、收复中原，因此为统治集团中求和派所压制。创作本词时陆游正处在人生的低谷，主战派被排挤压迫，士气低落，这首咏梅词，其实也是陆游自己的咏怀之作。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2390" y="182880"/>
            <a:ext cx="5488305" cy="58521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8255" y="-1270"/>
            <a:ext cx="8792845" cy="6888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　</a:t>
            </a:r>
            <a:r>
              <a:rPr lang="zh-CN" altLang="en-US" sz="3200">
                <a:solidFill>
                  <a:srgbClr val="FF0000"/>
                </a:solidFill>
              </a:rPr>
              <a:t>陆游与唐婉</a:t>
            </a:r>
            <a:r>
              <a:rPr lang="zh-CN" altLang="en-US"/>
              <a:t>：陆游是南宋著名的爱国诗人，同时陆游也是一个著名的孝子，陆游一生挚爱着自己的表妹唐婉，然而在母亲的反对之下，不得不休了唐婉，但是陆游与唐婉的故事却流传千古。</a:t>
            </a:r>
            <a:endParaRPr lang="zh-CN" altLang="en-US"/>
          </a:p>
          <a:p>
            <a:r>
              <a:rPr lang="zh-CN" altLang="en-US"/>
              <a:t>　　南宋著名爱国诗人陆游，一生遭受了巨大的波折，他不但仕途坎坷，而且爱情生活也很不幸。宋高宗绍兴十四年，二十岁的陆游和表妹唐婉结为伴侣。两人从小青梅竹马，婚后相敬如宾，然而，唐婉的才华横溢与陆游的亲密感情，引起了陆母的不满，以至最后发展到强迫陆游和她离婚。</a:t>
            </a:r>
            <a:endParaRPr lang="zh-CN" altLang="en-US"/>
          </a:p>
          <a:p>
            <a:r>
              <a:rPr lang="zh-CN" altLang="en-US"/>
              <a:t>　　陆游和唐婉的感情很深，不愿分离，他一次又一次地向母亲恳求，都遭到了母亲的责骂。在封建礼教的压制下，虽种种哀告，终归走到了“执手相看泪眼”的地步。陆游迫于母命，万般无奈，便与唐婉忍痛分离，后来，陆游依母亲的心意，另娶王氏为妻，唐婉也迫于父命嫁给同郡的赵士程。这一对年轻人的美满婚姻就这样被拆散了。</a:t>
            </a:r>
            <a:endParaRPr lang="zh-CN" altLang="en-US"/>
          </a:p>
          <a:p>
            <a:r>
              <a:rPr lang="zh-CN" altLang="en-US"/>
              <a:t>　　十年后的一个春天，陆游满怀忧郁的心情独自一人漫游山阴城沈家花园，正当他独坐独饮，借酒浇愁之时，突然他意外地看见了唐婉及其改嫁后的丈夫赵士程。尽管这时他已与唐婉分离多年，但是内心里对唐婉的感情并没有完全摆脱，他想到，过去唐婉是自己的爱妻，而今已属他人，好像禁宫中的杨柳，可望而不可及。想到这里，悲痛之情顿时涌上心头，他放下酒杯，正要抽身离去，不料这时唐婉征得赵士程的同意，给他送来一杯酒。陆游看到唐婉这一举动，体会到了她的深情，两行热泪凄然而下，一扬头喝下了唐婉送来的这杯苦酒，然后在粉墙之上奋笔题下《钗头凤》这首千古绝唱。</a:t>
            </a:r>
            <a:endParaRPr lang="zh-CN" altLang="en-US"/>
          </a:p>
          <a:p>
            <a:r>
              <a:rPr lang="zh-CN" altLang="en-US"/>
              <a:t>　　陆游在这首词里抒发的是爱情遭受摧残后的伤感、内疚和对唐婉的深情爱慕，以及对他母亲棒打鸳鸯的不满情绪。陆游题词之后，又深情地望了唐婉一眼，便怅然而去。陆游走后，唐婉孤零零地站在那里，将这首《钗头凤》词从头至尾反复看了几遍，她再也控制不住自己的感情，便失声痛哭起来。回到家中，她愁怨难解，于是也和了一首《钗头凤》词，唐婉不久便郁闷愁怨而死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7145"/>
            <a:ext cx="12228830" cy="6823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1655" y="522605"/>
            <a:ext cx="8110220" cy="5555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 sz="4000" b="1">
                <a:solidFill>
                  <a:schemeClr val="tx1"/>
                </a:solidFill>
                <a:uFillTx/>
              </a:rPr>
              <a:t>                    《钗头凤》</a:t>
            </a:r>
            <a:endParaRPr lang="zh-CN" altLang="en-US" sz="4000" b="1">
              <a:solidFill>
                <a:schemeClr val="tx1"/>
              </a:solidFill>
              <a:uFillTx/>
            </a:endParaRPr>
          </a:p>
          <a:p>
            <a:r>
              <a:rPr lang="zh-CN" altLang="en-US">
                <a:solidFill>
                  <a:schemeClr val="tx1"/>
                </a:solidFill>
              </a:rPr>
              <a:t>                  </a:t>
            </a:r>
            <a:r>
              <a:rPr lang="zh-CN" altLang="en-US" sz="2400" b="1">
                <a:solidFill>
                  <a:schemeClr val="tx1"/>
                </a:solidFill>
              </a:rPr>
              <a:t>                                                       陆游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　　红酥手，黄縢酒。满城春色宫墙柳。东风恶，欢情薄。一怀愁绪，几年离索。错、错、错。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　　春如旧，人空瘦。泪痕红浥鲛绡透。桃花落，闲池阁。山盟虽在，锦书难托。莫、莫、莫。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　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 sz="4000" b="1">
                <a:solidFill>
                  <a:schemeClr val="tx1"/>
                </a:solidFill>
              </a:rPr>
              <a:t>                     《钗头凤》</a:t>
            </a:r>
            <a:endParaRPr lang="zh-CN" altLang="en-US" sz="40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                                                                     唐婉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　　世情薄，人情恶。雨送黄昏花易落。晓风干，泪痕残。欲笺心事，独语斜阑。难、难、难。</a:t>
            </a:r>
            <a:endParaRPr lang="zh-CN" altLang="en-US" sz="2400" b="1">
              <a:solidFill>
                <a:schemeClr val="tx1"/>
              </a:solidFill>
            </a:endParaRPr>
          </a:p>
          <a:p>
            <a:r>
              <a:rPr lang="zh-CN" altLang="en-US" sz="2400" b="1">
                <a:solidFill>
                  <a:schemeClr val="tx1"/>
                </a:solidFill>
              </a:rPr>
              <a:t>　　人成各，今非昨。病魂常似秋千索。角声寒，夜阑珊。怕人寻问，咽泪装欢。瞒、瞒、瞒。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6985"/>
            <a:ext cx="12230735" cy="68713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陆游诗歌风格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FillTx/>
              </a:rPr>
              <a:t>诗歌内容</a:t>
            </a:r>
            <a:endParaRPr lang="zh-CN" altLang="en-US" sz="40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457099"/>
            <a:ext cx="4873574" cy="3524284"/>
          </a:xfr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effectLst/>
              </a:rPr>
              <a:t>坚持抗金，讨伐投降派。</a:t>
            </a:r>
            <a:endParaRPr lang="zh-CN" altLang="en-US" sz="3600" dirty="0" smtClean="0">
              <a:solidFill>
                <a:srgbClr val="0000FF"/>
              </a:solidFill>
              <a:effectLst/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  <a:effectLst/>
              </a:rPr>
              <a:t>抒发慷慨激昂的报国热情和壮志未酬的悲愤。</a:t>
            </a:r>
            <a:endParaRPr lang="zh-CN" altLang="en-US" sz="3600" dirty="0" smtClean="0">
              <a:solidFill>
                <a:srgbClr val="0000FF"/>
              </a:solidFill>
              <a:effectLst/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  <a:effectLst/>
              </a:rPr>
              <a:t>描写田园风光、日常生活。</a:t>
            </a:r>
            <a:endParaRPr lang="zh-CN" altLang="en-US" sz="3600" dirty="0" smtClean="0">
              <a:solidFill>
                <a:srgbClr val="0000FF"/>
              </a:solidFill>
              <a:effectLst/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  <a:effectLst/>
              </a:rPr>
              <a:t>爱情诗。</a:t>
            </a:r>
            <a:endParaRPr lang="zh-CN" altLang="en-US" sz="3600" dirty="0" smtClean="0">
              <a:solidFill>
                <a:srgbClr val="0000FF"/>
              </a:solidFill>
              <a:effectLst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艺术特点</a:t>
            </a:r>
            <a:endParaRPr lang="zh-CN" altLang="en-US" sz="400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</a:rPr>
              <a:t>艺术风格上，兼具现实主义特点，又有浪漫主义作风。</a:t>
            </a:r>
            <a:endParaRPr lang="zh-CN" altLang="en-US" sz="3200" dirty="0" smtClean="0">
              <a:solidFill>
                <a:srgbClr val="0000FF"/>
              </a:solidFill>
            </a:endParaRPr>
          </a:p>
          <a:p>
            <a:r>
              <a:rPr lang="zh-CN" altLang="en-US" sz="3600" dirty="0" smtClean="0">
                <a:solidFill>
                  <a:srgbClr val="0000FF"/>
                </a:solidFill>
              </a:rPr>
              <a:t>语言平易晓畅，章法整饬谨严。</a:t>
            </a:r>
            <a:endParaRPr lang="zh-CN" altLang="en-US" sz="36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" y="-4445"/>
            <a:ext cx="12190095" cy="6880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02060"/>
                </a:solidFill>
              </a:rPr>
              <a:t>对陆游的评价</a:t>
            </a:r>
            <a:endParaRPr lang="zh-CN" altLang="en-US" b="1" dirty="0" smtClean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hlinkClick r:id="rId2"/>
              </a:rPr>
              <a:t>朱熹</a:t>
            </a:r>
            <a:r>
              <a:rPr lang="zh-CN" altLang="en-US" dirty="0" smtClean="0"/>
              <a:t>：</a:t>
            </a:r>
            <a:r>
              <a:rPr lang="zh-CN" altLang="en-US" b="1" dirty="0" smtClean="0"/>
              <a:t>放翁老笔尤健，在当今推为第一流。</a:t>
            </a:r>
            <a:endParaRPr lang="zh-CN" altLang="en-US" b="1" dirty="0" smtClean="0"/>
          </a:p>
          <a:p>
            <a:r>
              <a:rPr lang="zh-CN" altLang="en-US" dirty="0" smtClean="0">
                <a:hlinkClick r:id="rId3"/>
              </a:rPr>
              <a:t>梁启超</a:t>
            </a:r>
            <a:r>
              <a:rPr lang="zh-CN" altLang="en-US" dirty="0" smtClean="0"/>
              <a:t>：</a:t>
            </a:r>
            <a:r>
              <a:rPr lang="zh-CN" altLang="en-US" b="1" dirty="0" smtClean="0">
                <a:solidFill>
                  <a:schemeClr val="tx1"/>
                </a:solidFill>
              </a:rPr>
              <a:t>诗界千年靡靡风，兵魂销尽国魂空。集中十九从军乐，亘古男儿一放翁。</a:t>
            </a:r>
            <a:endParaRPr lang="zh-CN" altLang="en-US" b="1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hlinkClick r:id="rId4"/>
              </a:rPr>
              <a:t>张爱萍</a:t>
            </a:r>
            <a:r>
              <a:rPr lang="zh-CN" altLang="en-US" dirty="0" smtClean="0"/>
              <a:t>：</a:t>
            </a:r>
            <a:r>
              <a:rPr lang="zh-CN" altLang="en-US" b="1" dirty="0" smtClean="0"/>
              <a:t>怀壮志统一国土，含悲愤宿愿未酬</a:t>
            </a:r>
            <a:endParaRPr lang="en-US" altLang="zh-CN" b="1" dirty="0" smtClean="0"/>
          </a:p>
          <a:p>
            <a:r>
              <a:rPr lang="zh-CN" altLang="en-US" dirty="0" smtClean="0">
                <a:hlinkClick r:id="rId5"/>
              </a:rPr>
              <a:t>罗哲文</a:t>
            </a:r>
            <a:r>
              <a:rPr lang="zh-CN" altLang="en-US" dirty="0" smtClean="0"/>
              <a:t>：</a:t>
            </a:r>
            <a:r>
              <a:rPr lang="zh-CN" altLang="en-US" b="1" dirty="0" smtClean="0"/>
              <a:t>祠前唯见楠柏高，剑南诗兴尚依稀。</a:t>
            </a:r>
            <a:endParaRPr lang="zh-CN" altLang="en-US" b="1" dirty="0" smtClean="0"/>
          </a:p>
          <a:p>
            <a:r>
              <a:rPr lang="zh-CN" altLang="en-US" dirty="0" smtClean="0">
                <a:hlinkClick r:id="rId6"/>
              </a:rPr>
              <a:t>周恩来</a:t>
            </a:r>
            <a:r>
              <a:rPr lang="zh-CN" altLang="en-US" dirty="0" smtClean="0"/>
              <a:t>：</a:t>
            </a:r>
            <a:r>
              <a:rPr lang="zh-CN" altLang="en-US" b="1" dirty="0" smtClean="0"/>
              <a:t>宋诗陆游第一，不是苏东坡第一。陆游的爱国性很突出，陆游不是为个人而忧伤，他忧的是国家、民族，他是个有骨气的爱国诗人。</a:t>
            </a:r>
            <a:endParaRPr lang="zh-CN" altLang="en-US" b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11430"/>
            <a:ext cx="12166600" cy="6834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14420" y="2536825"/>
            <a:ext cx="8293100" cy="1605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FF"/>
                </a:solidFill>
                <a:uFillTx/>
              </a:rPr>
              <a:t>待到山花烂漫时，她在丛中笑。 —— 毛泽东《卜算子·咏梅》</a:t>
            </a:r>
            <a:endParaRPr lang="zh-CN" altLang="en-US" sz="2400">
              <a:solidFill>
                <a:srgbClr val="FF00FF"/>
              </a:solidFill>
              <a:uFillTx/>
            </a:endParaRPr>
          </a:p>
          <a:p>
            <a:r>
              <a:rPr lang="zh-CN" altLang="en-US" sz="2400">
                <a:solidFill>
                  <a:srgbClr val="FF00FF"/>
                </a:solidFill>
                <a:uFillTx/>
              </a:rPr>
              <a:t>墙角数枝梅，凌寒独自开。 —— 王安石《梅 》</a:t>
            </a:r>
            <a:endParaRPr lang="zh-CN" altLang="en-US" sz="2400">
              <a:solidFill>
                <a:srgbClr val="FF00FF"/>
              </a:solidFill>
              <a:uFillTx/>
            </a:endParaRPr>
          </a:p>
          <a:p>
            <a:r>
              <a:rPr lang="zh-CN" altLang="en-US" sz="2400">
                <a:solidFill>
                  <a:srgbClr val="FF00FF"/>
                </a:solidFill>
                <a:uFillTx/>
              </a:rPr>
              <a:t>疏影横斜水清浅，暗香浮动月黄昏。 —— 林逋《山园小梅·其一》</a:t>
            </a:r>
            <a:endParaRPr lang="zh-CN" altLang="en-US" sz="2400">
              <a:solidFill>
                <a:srgbClr val="FF00FF"/>
              </a:solidFill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9805" y="4508500"/>
            <a:ext cx="8659495" cy="23374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FF"/>
                </a:solidFill>
              </a:rPr>
              <a:t>梅须逊雪三分白，雪却输梅一段香。 —— 卢梅坡《雪梅·其一》</a:t>
            </a:r>
            <a:endParaRPr lang="zh-CN" altLang="en-US" sz="2400">
              <a:solidFill>
                <a:srgbClr val="FF00FF"/>
              </a:solidFill>
            </a:endParaRPr>
          </a:p>
          <a:p>
            <a:r>
              <a:rPr lang="zh-CN" altLang="en-US" sz="2400">
                <a:solidFill>
                  <a:srgbClr val="FF00FF"/>
                </a:solidFill>
              </a:rPr>
              <a:t>不经一番寒彻骨，怎得梅花扑鼻香。 —— 黄蘖禅师《上堂开示颂》</a:t>
            </a:r>
            <a:endParaRPr lang="zh-CN" altLang="en-US" sz="2400">
              <a:solidFill>
                <a:srgbClr val="FF00FF"/>
              </a:solidFill>
            </a:endParaRPr>
          </a:p>
          <a:p>
            <a:r>
              <a:rPr lang="zh-CN" altLang="en-US" sz="2400">
                <a:solidFill>
                  <a:srgbClr val="FF00FF"/>
                </a:solidFill>
              </a:rPr>
              <a:t>风雨送春归，飞雪迎春到。 —— 毛泽东《卜算子·咏梅》</a:t>
            </a:r>
            <a:endParaRPr lang="zh-CN" altLang="en-US" sz="2400">
              <a:solidFill>
                <a:srgbClr val="FF00FF"/>
              </a:solidFill>
            </a:endParaRPr>
          </a:p>
          <a:p>
            <a:r>
              <a:rPr lang="zh-CN" altLang="en-US" sz="2400">
                <a:solidFill>
                  <a:srgbClr val="FF00FF"/>
                </a:solidFill>
              </a:rPr>
              <a:t>不要人夸好颜色，只留清气满乾坤。 —— 王冕《墨梅》</a:t>
            </a:r>
            <a:endParaRPr lang="zh-CN" altLang="en-US" sz="2400">
              <a:solidFill>
                <a:srgbClr val="FF00FF"/>
              </a:solidFill>
            </a:endParaRPr>
          </a:p>
          <a:p>
            <a:r>
              <a:rPr lang="zh-CN" altLang="en-US" sz="2400">
                <a:solidFill>
                  <a:srgbClr val="FF00FF"/>
                </a:solidFill>
              </a:rPr>
              <a:t>已是悬崖百丈冰，犹有花枝俏。 —— 毛泽东《卜算子·咏梅》</a:t>
            </a:r>
            <a:endParaRPr lang="zh-CN" altLang="en-US" sz="240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810" y="11430"/>
            <a:ext cx="12184380" cy="6835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9710" y="11430"/>
            <a:ext cx="1808480" cy="55778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zh-CN" sz="7200" b="1">
                <a:ln w="50800" cmpd="dbl">
                  <a:gradFill>
                    <a:gsLst>
                      <a:gs pos="0">
                        <a:srgbClr val="BDD7EE"/>
                      </a:gs>
                      <a:gs pos="14000">
                        <a:srgbClr val="3F7099"/>
                      </a:gs>
                      <a:gs pos="43000">
                        <a:srgbClr val="A0C5E6"/>
                      </a:gs>
                      <a:gs pos="81000">
                        <a:srgbClr val="3E3B37">
                          <a:alpha val="56000"/>
                        </a:srgbClr>
                      </a:gs>
                      <a:gs pos="27000">
                        <a:srgbClr val="7C9EBE"/>
                      </a:gs>
                      <a:gs pos="68000">
                        <a:srgbClr val="2E75B6"/>
                      </a:gs>
                      <a:gs pos="55000">
                        <a:srgbClr val="354254">
                          <a:alpha val="60000"/>
                        </a:srgbClr>
                      </a:gs>
                    </a:gsLst>
                    <a:lin ang="5400000"/>
                  </a:gradFill>
                  <a:prstDash val="solid"/>
                </a:ln>
                <a:gradFill>
                  <a:gsLst>
                    <a:gs pos="45000">
                      <a:srgbClr val="44546A">
                        <a:lumMod val="75000"/>
                      </a:srgbClr>
                    </a:gs>
                    <a:gs pos="83000">
                      <a:srgbClr val="44546A">
                        <a:lumMod val="50000"/>
                      </a:srgbClr>
                    </a:gs>
                    <a:gs pos="67000">
                      <a:srgbClr val="5B9BD5">
                        <a:lumMod val="40000"/>
                        <a:lumOff val="60000"/>
                      </a:srgbClr>
                    </a:gs>
                    <a:gs pos="64000">
                      <a:srgbClr val="F7F7F7"/>
                    </a:gs>
                    <a:gs pos="58000">
                      <a:srgbClr val="5B9BD5">
                        <a:lumMod val="60000"/>
                        <a:lumOff val="40000"/>
                      </a:srgbClr>
                    </a:gs>
                    <a:gs pos="33000">
                      <a:srgbClr val="256195"/>
                    </a:gs>
                    <a:gs pos="21000">
                      <a:srgbClr val="44546A">
                        <a:lumMod val="50000"/>
                      </a:srgbClr>
                    </a:gs>
                    <a:gs pos="9000">
                      <a:srgbClr val="5B9BD5">
                        <a:lumMod val="50000"/>
                      </a:srgbClr>
                    </a:gs>
                    <a:gs pos="74000">
                      <a:srgbClr val="5B9BD5">
                        <a:lumMod val="50000"/>
                      </a:srgbClr>
                    </a:gs>
                  </a:gsLst>
                  <a:lin ang="16200000"/>
                </a:gradFill>
                <a:effectLst>
                  <a:glow rad="76200">
                    <a:srgbClr val="9BD1FF">
                      <a:alpha val="33000"/>
                    </a:srgbClr>
                  </a:glow>
                </a:effectLst>
              </a:rPr>
              <a:t>卜算子咏梅</a:t>
            </a:r>
            <a:endParaRPr lang="zh-CN" altLang="zh-CN" sz="7200" b="1">
              <a:ln w="50800" cmpd="dbl">
                <a:gradFill>
                  <a:gsLst>
                    <a:gs pos="0">
                      <a:srgbClr val="BDD7EE"/>
                    </a:gs>
                    <a:gs pos="14000">
                      <a:srgbClr val="3F7099"/>
                    </a:gs>
                    <a:gs pos="43000">
                      <a:srgbClr val="A0C5E6"/>
                    </a:gs>
                    <a:gs pos="81000">
                      <a:srgbClr val="3E3B37">
                        <a:alpha val="56000"/>
                      </a:srgbClr>
                    </a:gs>
                    <a:gs pos="27000">
                      <a:srgbClr val="7C9EBE"/>
                    </a:gs>
                    <a:gs pos="68000">
                      <a:srgbClr val="2E75B6"/>
                    </a:gs>
                    <a:gs pos="55000">
                      <a:srgbClr val="354254">
                        <a:alpha val="60000"/>
                      </a:srgbClr>
                    </a:gs>
                  </a:gsLst>
                  <a:lin ang="5400000"/>
                </a:gradFill>
                <a:prstDash val="solid"/>
              </a:ln>
              <a:gradFill>
                <a:gsLst>
                  <a:gs pos="45000">
                    <a:srgbClr val="44546A">
                      <a:lumMod val="75000"/>
                    </a:srgbClr>
                  </a:gs>
                  <a:gs pos="83000">
                    <a:srgbClr val="44546A">
                      <a:lumMod val="50000"/>
                    </a:srgbClr>
                  </a:gs>
                  <a:gs pos="67000">
                    <a:srgbClr val="5B9BD5">
                      <a:lumMod val="40000"/>
                      <a:lumOff val="60000"/>
                    </a:srgbClr>
                  </a:gs>
                  <a:gs pos="64000">
                    <a:srgbClr val="F7F7F7"/>
                  </a:gs>
                  <a:gs pos="58000">
                    <a:srgbClr val="5B9BD5">
                      <a:lumMod val="60000"/>
                      <a:lumOff val="40000"/>
                    </a:srgbClr>
                  </a:gs>
                  <a:gs pos="33000">
                    <a:srgbClr val="256195"/>
                  </a:gs>
                  <a:gs pos="21000">
                    <a:srgbClr val="44546A">
                      <a:lumMod val="50000"/>
                    </a:srgbClr>
                  </a:gs>
                  <a:gs pos="9000">
                    <a:srgbClr val="5B9BD5">
                      <a:lumMod val="50000"/>
                    </a:srgbClr>
                  </a:gs>
                  <a:gs pos="74000">
                    <a:srgbClr val="5B9BD5">
                      <a:lumMod val="50000"/>
                    </a:srgbClr>
                  </a:gs>
                </a:gsLst>
                <a:lin ang="16200000"/>
              </a:gradFill>
              <a:effectLst>
                <a:glow rad="76200">
                  <a:srgbClr val="9BD1FF">
                    <a:alpha val="33000"/>
                  </a:srgbClr>
                </a:glo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07475" y="3254375"/>
            <a:ext cx="1005840" cy="14693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陆游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545" y="803910"/>
            <a:ext cx="8412480" cy="3764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5400" b="1">
                <a:latin typeface="楷体_GB2312" panose="02010609030101010101" charset="-122"/>
                <a:ea typeface="楷体_GB2312" panose="02010609030101010101" charset="-122"/>
              </a:rPr>
              <a:t>驿外断桥边，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寂寞开无主。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已是黄昏独自愁，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更著风和雨。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无意苦争春，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一任群芳妒。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零落成泥碾作尘，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zh-CN" altLang="en-US" sz="5400" b="1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只有香如故。</a:t>
            </a:r>
            <a:endParaRPr lang="zh-CN" altLang="en-US" sz="5400" b="1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3857</Words>
  <PresentationFormat>自定义</PresentationFormat>
  <Paragraphs>197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Arial</vt:lpstr>
      <vt:lpstr>宋体</vt:lpstr>
      <vt:lpstr>Wingdings</vt:lpstr>
      <vt:lpstr>楷体_GB2312</vt:lpstr>
      <vt:lpstr>Calibri Light</vt:lpstr>
      <vt:lpstr>Courier New</vt:lpstr>
      <vt:lpstr>Calibri</vt:lpstr>
      <vt:lpstr>Lucida Sans Unicode</vt:lpstr>
      <vt:lpstr>微软雅黑</vt:lpstr>
      <vt:lpstr>黑体</vt:lpstr>
      <vt:lpstr>华文新魏</vt:lpstr>
      <vt:lpstr>隶书</vt:lpstr>
      <vt:lpstr>华文行楷</vt:lpstr>
      <vt:lpstr>ˎ̥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陆游诗歌风格</vt:lpstr>
      <vt:lpstr>对陆游的评价</vt:lpstr>
      <vt:lpstr>PowerPoint 演示文稿</vt:lpstr>
      <vt:lpstr>PowerPoint 演示文稿</vt:lpstr>
      <vt:lpstr>注释</vt:lpstr>
      <vt:lpstr>注释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本文的上阕主要是状物写景，那么它描绘了什么？</vt:lpstr>
      <vt:lpstr>那么本文的下阕又有什么作用呢？</vt:lpstr>
      <vt:lpstr> </vt:lpstr>
      <vt:lpstr>                   卜算子-咏梅           （毛泽东）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2017-02-18T13:30:00Z</dcterms:created>
  <dcterms:modified xsi:type="dcterms:W3CDTF">2017-03-12T02:53:34Z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