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sldIdLst>
    <p:sldId id="256" r:id="rId4"/>
    <p:sldId id="266" r:id="rId5"/>
    <p:sldId id="258" r:id="rId6"/>
    <p:sldId id="268" r:id="rId7"/>
    <p:sldId id="270" r:id="rId8"/>
    <p:sldId id="271" r:id="rId9"/>
    <p:sldId id="262" r:id="rId10"/>
    <p:sldId id="269" r:id="rId11"/>
    <p:sldId id="273" r:id="rId12"/>
    <p:sldId id="265" r:id="rId13"/>
    <p:sldId id="276" r:id="rId14"/>
    <p:sldId id="272" r:id="rId15"/>
    <p:sldId id="274" r:id="rId16"/>
    <p:sldId id="277" r:id="rId17"/>
    <p:sldId id="275" r:id="rId18"/>
    <p:sldId id="264" r:id="rId1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718A"/>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002" autoAdjust="0"/>
  </p:normalViewPr>
  <p:slideViewPr>
    <p:cSldViewPr>
      <p:cViewPr>
        <p:scale>
          <a:sx n="75" d="100"/>
          <a:sy n="75" d="100"/>
        </p:scale>
        <p:origin x="-123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2887905-0857-4DAC-8F9D-36E74E3B0E4E}" type="datetimeFigureOut">
              <a:rPr lang="zh-CN" altLang="en-US"/>
              <a:pPr>
                <a:defRPr/>
              </a:pPr>
              <a:t>2014/10/20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4933FD7-123F-4CA4-9A15-B3D45DBD8C16}" type="slidenum">
              <a:rPr lang="zh-CN" altLang="en-US"/>
              <a:pPr>
                <a:defRPr/>
              </a:pPr>
              <a:t>‹#›</a:t>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5B57F09-FABD-4CD3-BC9F-E7A76CC8C62B}" type="datetimeFigureOut">
              <a:rPr lang="zh-CN" altLang="en-US"/>
              <a:pPr>
                <a:defRPr/>
              </a:pPr>
              <a:t>2014/10/20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B6E6589-2937-4A4F-968A-15AA56F709F2}" type="slidenum">
              <a:rPr lang="zh-CN" altLang="en-US"/>
              <a:pPr>
                <a:defRPr/>
              </a:pPr>
              <a:t>‹#›</a:t>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7931AD3-4F1C-46BE-8C06-42153A8A8CD4}" type="datetimeFigureOut">
              <a:rPr lang="zh-CN" altLang="en-US"/>
              <a:pPr>
                <a:defRPr/>
              </a:pPr>
              <a:t>2014/10/20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6122E14-FEE8-4ECD-A747-1EA8AE527712}" type="slidenum">
              <a:rPr lang="zh-CN" altLang="en-US"/>
              <a:pPr>
                <a:defRPr/>
              </a:pPr>
              <a:t>‹#›</a:t>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2887905-0857-4DAC-8F9D-36E74E3B0E4E}"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F4933FD7-123F-4CA4-9A15-B3D45DBD8C1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008813838"/>
      </p:ext>
    </p:extLst>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2201C17-B44A-4475-888B-7E4DFD3076A0}"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823F51B1-8EAB-403F-BAFF-CBD6BB1E5001}"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777342969"/>
      </p:ext>
    </p:extLst>
  </p:cSld>
  <p:clrMapOvr>
    <a:masterClrMapping/>
  </p:clrMapOvr>
  <p:transition spd="slow">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5D34A8A-ADCA-4174-841B-F1FF779995E3}"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E6746E70-DA5C-453F-8B80-A9E43A433C8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271004643"/>
      </p:ext>
    </p:extLst>
  </p:cSld>
  <p:clrMapOvr>
    <a:masterClrMapping/>
  </p:clrMapOvr>
  <p:transition spd="slow">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C82F286B-787C-4DB8-9FAA-015C2D68F91B}"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1962266F-ADC8-445C-8788-D8E691B5DF01}"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004703031"/>
      </p:ext>
    </p:extLst>
  </p:cSld>
  <p:clrMapOvr>
    <a:masterClrMapping/>
  </p:clrMapOvr>
  <p:transition spd="slow">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8616B5E8-CFE8-447E-95D7-FC251AA07448}"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CCC723BF-028A-4F57-806B-05CA85360A2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664414774"/>
      </p:ext>
    </p:extLst>
  </p:cSld>
  <p:clrMapOvr>
    <a:masterClrMapping/>
  </p:clrMapOvr>
  <p:transition spd="slow">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0F4FB36-B57C-4545-823B-3B55AD506F9F}"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8F2D42D2-A23E-41E8-9D60-A21C2E2E645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839450261"/>
      </p:ext>
    </p:extLst>
  </p:cSld>
  <p:clrMapOvr>
    <a:masterClrMapping/>
  </p:clrMapOvr>
  <p:transition spd="slow">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1C40CFD-C30C-41CF-9CB5-601706C06708}"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4383B649-E642-478E-B8E6-FB5553A5968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471587123"/>
      </p:ext>
    </p:extLst>
  </p:cSld>
  <p:clrMapOvr>
    <a:masterClrMapping/>
  </p:clrMapOvr>
  <p:transition spd="slow">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7004835-9238-4555-8580-39DF4A221D4D}"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FC038C58-0293-4BAF-A1B1-F1FA67BD1B4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539375552"/>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2201C17-B44A-4475-888B-7E4DFD3076A0}" type="datetimeFigureOut">
              <a:rPr lang="zh-CN" altLang="en-US"/>
              <a:pPr>
                <a:defRPr/>
              </a:pPr>
              <a:t>2014/10/20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23F51B1-8EAB-403F-BAFF-CBD6BB1E5001}" type="slidenum">
              <a:rPr lang="zh-CN" altLang="en-US"/>
              <a:pPr>
                <a:defRPr/>
              </a:pPr>
              <a:t>‹#›</a:t>
            </a:fld>
            <a:endParaRPr lang="zh-CN" altLang="en-US"/>
          </a:p>
        </p:txBody>
      </p:sp>
    </p:spTree>
  </p:cSld>
  <p:clrMapOvr>
    <a:masterClrMapping/>
  </p:clrMapOvr>
  <p:transition spd="slow">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F1F96C-3F5C-4196-84F8-4A3288293B3E}"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9727641A-847E-47A0-B895-2B8950216B1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170715335"/>
      </p:ext>
    </p:extLst>
  </p:cSld>
  <p:clrMapOvr>
    <a:masterClrMapping/>
  </p:clrMapOvr>
  <p:transition spd="slow">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5B57F09-FABD-4CD3-BC9F-E7A76CC8C62B}"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1B6E6589-2937-4A4F-968A-15AA56F709F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750806260"/>
      </p:ext>
    </p:extLst>
  </p:cSld>
  <p:clrMapOvr>
    <a:masterClrMapping/>
  </p:clrMapOvr>
  <p:transition spd="slow">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7931AD3-4F1C-46BE-8C06-42153A8A8CD4}"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16122E14-FEE8-4ECD-A747-1EA8AE52771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08623041"/>
      </p:ext>
    </p:extLst>
  </p:cSld>
  <p:clrMapOvr>
    <a:masterClrMapping/>
  </p:clrMapOvr>
  <p:transition spd="slow">
    <p:cove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2887905-0857-4DAC-8F9D-36E74E3B0E4E}"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F4933FD7-123F-4CA4-9A15-B3D45DBD8C1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398041238"/>
      </p:ext>
    </p:extLst>
  </p:cSld>
  <p:clrMapOvr>
    <a:masterClrMapping/>
  </p:clrMapOvr>
  <p:transition spd="slow">
    <p:cove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2201C17-B44A-4475-888B-7E4DFD3076A0}"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823F51B1-8EAB-403F-BAFF-CBD6BB1E5001}"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470876669"/>
      </p:ext>
    </p:extLst>
  </p:cSld>
  <p:clrMapOvr>
    <a:masterClrMapping/>
  </p:clrMapOvr>
  <p:transition spd="slow">
    <p:cove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5D34A8A-ADCA-4174-841B-F1FF779995E3}"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E6746E70-DA5C-453F-8B80-A9E43A433C8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451225389"/>
      </p:ext>
    </p:extLst>
  </p:cSld>
  <p:clrMapOvr>
    <a:masterClrMapping/>
  </p:clrMapOvr>
  <p:transition spd="slow">
    <p:cove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C82F286B-787C-4DB8-9FAA-015C2D68F91B}"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1962266F-ADC8-445C-8788-D8E691B5DF01}"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746985881"/>
      </p:ext>
    </p:extLst>
  </p:cSld>
  <p:clrMapOvr>
    <a:masterClrMapping/>
  </p:clrMapOvr>
  <p:transition spd="slow">
    <p:cove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8616B5E8-CFE8-447E-95D7-FC251AA07448}"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CCC723BF-028A-4F57-806B-05CA85360A2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733440452"/>
      </p:ext>
    </p:extLst>
  </p:cSld>
  <p:clrMapOvr>
    <a:masterClrMapping/>
  </p:clrMapOvr>
  <p:transition spd="slow">
    <p:cove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0F4FB36-B57C-4545-823B-3B55AD506F9F}"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8F2D42D2-A23E-41E8-9D60-A21C2E2E645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403645404"/>
      </p:ext>
    </p:extLst>
  </p:cSld>
  <p:clrMapOvr>
    <a:masterClrMapping/>
  </p:clrMapOvr>
  <p:transition spd="slow">
    <p:cove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1C40CFD-C30C-41CF-9CB5-601706C06708}"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4383B649-E642-478E-B8E6-FB5553A5968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713112057"/>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5D34A8A-ADCA-4174-841B-F1FF779995E3}" type="datetimeFigureOut">
              <a:rPr lang="zh-CN" altLang="en-US"/>
              <a:pPr>
                <a:defRPr/>
              </a:pPr>
              <a:t>2014/10/20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6746E70-DA5C-453F-8B80-A9E43A433C86}" type="slidenum">
              <a:rPr lang="zh-CN" altLang="en-US"/>
              <a:pPr>
                <a:defRPr/>
              </a:pPr>
              <a:t>‹#›</a:t>
            </a:fld>
            <a:endParaRPr lang="zh-CN" altLang="en-US"/>
          </a:p>
        </p:txBody>
      </p:sp>
    </p:spTree>
  </p:cSld>
  <p:clrMapOvr>
    <a:masterClrMapping/>
  </p:clrMapOvr>
  <p:transition spd="slow">
    <p:cove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7004835-9238-4555-8580-39DF4A221D4D}"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FC038C58-0293-4BAF-A1B1-F1FA67BD1B4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616741977"/>
      </p:ext>
    </p:extLst>
  </p:cSld>
  <p:clrMapOvr>
    <a:masterClrMapping/>
  </p:clrMapOvr>
  <p:transition spd="slow">
    <p:cove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F1F96C-3F5C-4196-84F8-4A3288293B3E}"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9727641A-847E-47A0-B895-2B8950216B1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934792908"/>
      </p:ext>
    </p:extLst>
  </p:cSld>
  <p:clrMapOvr>
    <a:masterClrMapping/>
  </p:clrMapOvr>
  <p:transition spd="slow">
    <p:cove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5B57F09-FABD-4CD3-BC9F-E7A76CC8C62B}"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1B6E6589-2937-4A4F-968A-15AA56F709F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070873975"/>
      </p:ext>
    </p:extLst>
  </p:cSld>
  <p:clrMapOvr>
    <a:masterClrMapping/>
  </p:clrMapOvr>
  <p:transition spd="slow">
    <p:cove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7931AD3-4F1C-46BE-8C06-42153A8A8CD4}"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16122E14-FEE8-4ECD-A747-1EA8AE52771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33254653"/>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C82F286B-787C-4DB8-9FAA-015C2D68F91B}" type="datetimeFigureOut">
              <a:rPr lang="zh-CN" altLang="en-US"/>
              <a:pPr>
                <a:defRPr/>
              </a:pPr>
              <a:t>2014/10/20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962266F-ADC8-445C-8788-D8E691B5DF01}" type="slidenum">
              <a:rPr lang="zh-CN" altLang="en-US"/>
              <a:pPr>
                <a:defRPr/>
              </a:pPr>
              <a:t>‹#›</a:t>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8616B5E8-CFE8-447E-95D7-FC251AA07448}" type="datetimeFigureOut">
              <a:rPr lang="zh-CN" altLang="en-US"/>
              <a:pPr>
                <a:defRPr/>
              </a:pPr>
              <a:t>2014/10/20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CC723BF-028A-4F57-806B-05CA85360A22}" type="slidenum">
              <a:rPr lang="zh-CN" altLang="en-US"/>
              <a:pPr>
                <a:defRPr/>
              </a:pPr>
              <a:t>‹#›</a:t>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0F4FB36-B57C-4545-823B-3B55AD506F9F}" type="datetimeFigureOut">
              <a:rPr lang="zh-CN" altLang="en-US"/>
              <a:pPr>
                <a:defRPr/>
              </a:pPr>
              <a:t>2014/10/20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F2D42D2-A23E-41E8-9D60-A21C2E2E645A}" type="slidenum">
              <a:rPr lang="zh-CN" altLang="en-US"/>
              <a:pPr>
                <a:defRPr/>
              </a:pPr>
              <a:t>‹#›</a:t>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1C40CFD-C30C-41CF-9CB5-601706C06708}" type="datetimeFigureOut">
              <a:rPr lang="zh-CN" altLang="en-US"/>
              <a:pPr>
                <a:defRPr/>
              </a:pPr>
              <a:t>2014/10/20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383B649-E642-478E-B8E6-FB5553A59684}" type="slidenum">
              <a:rPr lang="zh-CN" altLang="en-US"/>
              <a:pPr>
                <a:defRPr/>
              </a:pPr>
              <a:t>‹#›</a:t>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7004835-9238-4555-8580-39DF4A221D4D}" type="datetimeFigureOut">
              <a:rPr lang="zh-CN" altLang="en-US"/>
              <a:pPr>
                <a:defRPr/>
              </a:pPr>
              <a:t>2014/10/20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C038C58-0293-4BAF-A1B1-F1FA67BD1B4D}" type="slidenum">
              <a:rPr lang="zh-CN" altLang="en-US"/>
              <a:pPr>
                <a:defRPr/>
              </a:pPr>
              <a:t>‹#›</a:t>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F1F96C-3F5C-4196-84F8-4A3288293B3E}" type="datetimeFigureOut">
              <a:rPr lang="zh-CN" altLang="en-US"/>
              <a:pPr>
                <a:defRPr/>
              </a:pPr>
              <a:t>2014/10/20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727641A-847E-47A0-B895-2B8950216B16}" type="slidenum">
              <a:rPr lang="zh-CN" altLang="en-US"/>
              <a:pPr>
                <a:defRPr/>
              </a:pPr>
              <a:t>‹#›</a:t>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6B43848B-E043-464A-A6FE-0EB49E1CF472}" type="datetimeFigureOut">
              <a:rPr lang="zh-CN" altLang="en-US"/>
              <a:pPr>
                <a:defRPr/>
              </a:pPr>
              <a:t>2014/10/20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2BE1D56E-6672-4E06-A7E8-7A05E0BAF52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6B43848B-E043-464A-A6FE-0EB49E1CF472}"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2BE1D56E-6672-4E06-A7E8-7A05E0BAF52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1737098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over/>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6B43848B-E043-464A-A6FE-0EB49E1CF472}" type="datetimeFigureOut">
              <a:rPr lang="zh-CN" altLang="en-US">
                <a:solidFill>
                  <a:prstClr val="black">
                    <a:tint val="75000"/>
                  </a:prstClr>
                </a:solidFill>
              </a:rPr>
              <a:pPr>
                <a:defRPr/>
              </a:pPr>
              <a:t>2014/10/20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2BE1D56E-6672-4E06-A7E8-7A05E0BAF52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3447384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cover/>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7.jpeg"/><Relationship Id="rId1" Type="http://schemas.openxmlformats.org/officeDocument/2006/relationships/slideLayout" Target="../slideLayouts/slideLayout23.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7.jpeg"/><Relationship Id="rId1" Type="http://schemas.openxmlformats.org/officeDocument/2006/relationships/slideLayout" Target="../slideLayouts/slideLayout23.xml"/><Relationship Id="rId5" Type="http://schemas.openxmlformats.org/officeDocument/2006/relationships/slide" Target="slide15.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8000" b="-8000"/>
          </a:stretch>
        </a:blipFill>
        <a:effectLst/>
      </p:bgPr>
    </p:bg>
    <p:spTree>
      <p:nvGrpSpPr>
        <p:cNvPr id="1" name=""/>
        <p:cNvGrpSpPr/>
        <p:nvPr/>
      </p:nvGrpSpPr>
      <p:grpSpPr>
        <a:xfrm>
          <a:off x="0" y="0"/>
          <a:ext cx="0" cy="0"/>
          <a:chOff x="0" y="0"/>
          <a:chExt cx="0" cy="0"/>
        </a:xfrm>
      </p:grpSpPr>
      <p:sp>
        <p:nvSpPr>
          <p:cNvPr id="2050" name="TextBox 3"/>
          <p:cNvSpPr txBox="1">
            <a:spLocks noChangeArrowheads="1"/>
          </p:cNvSpPr>
          <p:nvPr/>
        </p:nvSpPr>
        <p:spPr bwMode="auto">
          <a:xfrm>
            <a:off x="500062" y="2492896"/>
            <a:ext cx="5286375" cy="1200329"/>
          </a:xfrm>
          <a:prstGeom prst="rect">
            <a:avLst/>
          </a:prstGeom>
          <a:noFill/>
          <a:ln w="9525">
            <a:noFill/>
            <a:miter lim="800000"/>
            <a:headEnd/>
            <a:tailEnd/>
          </a:ln>
        </p:spPr>
        <p:txBody>
          <a:bodyPr>
            <a:spAutoFit/>
          </a:bodyPr>
          <a:lstStyle/>
          <a:p>
            <a:r>
              <a:rPr lang="zh-CN" altLang="en-US" sz="7200" dirty="0" smtClean="0">
                <a:latin typeface="微软雅黑" pitchFamily="34" charset="-122"/>
                <a:ea typeface="微软雅黑" pitchFamily="34" charset="-122"/>
              </a:rPr>
              <a:t>口语交际</a:t>
            </a:r>
            <a:endParaRPr lang="zh-CN" altLang="en-US" sz="7200" dirty="0">
              <a:latin typeface="微软雅黑" pitchFamily="34" charset="-122"/>
              <a:ea typeface="微软雅黑" pitchFamily="34" charset="-122"/>
            </a:endParaRPr>
          </a:p>
        </p:txBody>
      </p:sp>
      <p:sp>
        <p:nvSpPr>
          <p:cNvPr id="2051" name="TextBox 4"/>
          <p:cNvSpPr txBox="1">
            <a:spLocks noChangeArrowheads="1"/>
          </p:cNvSpPr>
          <p:nvPr/>
        </p:nvSpPr>
        <p:spPr bwMode="auto">
          <a:xfrm>
            <a:off x="924000" y="4153991"/>
            <a:ext cx="4143375" cy="923330"/>
          </a:xfrm>
          <a:prstGeom prst="rect">
            <a:avLst/>
          </a:prstGeom>
          <a:noFill/>
          <a:ln w="9525">
            <a:noFill/>
            <a:miter lim="800000"/>
            <a:headEnd/>
            <a:tailEnd/>
          </a:ln>
        </p:spPr>
        <p:txBody>
          <a:bodyPr>
            <a:spAutoFit/>
          </a:bodyPr>
          <a:lstStyle/>
          <a:p>
            <a:r>
              <a:rPr lang="zh-CN" altLang="en-US" sz="5400" dirty="0" smtClean="0">
                <a:latin typeface="微软雅黑" pitchFamily="34" charset="-122"/>
                <a:ea typeface="微软雅黑" pitchFamily="34" charset="-122"/>
              </a:rPr>
              <a:t>致谢 道歉</a:t>
            </a:r>
            <a:endParaRPr lang="zh-CN" altLang="en-US" sz="5400" dirty="0">
              <a:latin typeface="微软雅黑" pitchFamily="34" charset="-122"/>
              <a:ea typeface="微软雅黑" pitchFamily="34" charset="-122"/>
            </a:endParaRPr>
          </a:p>
        </p:txBody>
      </p:sp>
      <p:pic>
        <p:nvPicPr>
          <p:cNvPr id="5122" name="Picture 2" descr="D:\系统文件夹\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00062" y="2585228"/>
            <a:ext cx="3816424" cy="1015663"/>
          </a:xfrm>
          <a:prstGeom prst="rect">
            <a:avLst/>
          </a:prstGeom>
          <a:noFill/>
        </p:spPr>
        <p:txBody>
          <a:bodyPr wrap="square" rtlCol="0">
            <a:spAutoFit/>
          </a:bodyPr>
          <a:lstStyle/>
          <a:p>
            <a:r>
              <a:rPr lang="zh-CN" altLang="en-US" sz="6000" dirty="0" smtClean="0">
                <a:latin typeface="微软雅黑" pitchFamily="34" charset="-122"/>
                <a:ea typeface="微软雅黑" pitchFamily="34" charset="-122"/>
              </a:rPr>
              <a:t>口语交际</a:t>
            </a:r>
            <a:endParaRPr lang="zh-CN" altLang="en-US" sz="6000" dirty="0">
              <a:latin typeface="微软雅黑" pitchFamily="34" charset="-122"/>
              <a:ea typeface="微软雅黑" pitchFamily="34" charset="-122"/>
            </a:endParaRPr>
          </a:p>
        </p:txBody>
      </p:sp>
      <p:sp>
        <p:nvSpPr>
          <p:cNvPr id="3" name="TextBox 2"/>
          <p:cNvSpPr txBox="1"/>
          <p:nvPr/>
        </p:nvSpPr>
        <p:spPr>
          <a:xfrm>
            <a:off x="1364158" y="4150448"/>
            <a:ext cx="2952328" cy="830997"/>
          </a:xfrm>
          <a:prstGeom prst="rect">
            <a:avLst/>
          </a:prstGeom>
          <a:noFill/>
        </p:spPr>
        <p:txBody>
          <a:bodyPr wrap="square" rtlCol="0">
            <a:spAutoFit/>
          </a:bodyPr>
          <a:lstStyle/>
          <a:p>
            <a:r>
              <a:rPr lang="zh-CN" altLang="en-US" sz="4800" dirty="0" smtClean="0">
                <a:latin typeface="华文楷体" pitchFamily="2" charset="-122"/>
                <a:ea typeface="华文楷体" pitchFamily="2" charset="-122"/>
              </a:rPr>
              <a:t>致谢  道歉</a:t>
            </a:r>
            <a:endParaRPr lang="zh-CN" altLang="en-US" sz="4800" dirty="0">
              <a:latin typeface="华文楷体" pitchFamily="2" charset="-122"/>
              <a:ea typeface="华文楷体" pitchFamily="2"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971600" y="116632"/>
            <a:ext cx="7272808" cy="5632311"/>
          </a:xfrm>
          <a:prstGeom prst="rect">
            <a:avLst/>
          </a:prstGeom>
          <a:noFill/>
        </p:spPr>
        <p:txBody>
          <a:bodyPr wrap="square" rtlCol="0">
            <a:spAutoFit/>
          </a:bodyPr>
          <a:lstStyle/>
          <a:p>
            <a:r>
              <a:rPr lang="zh-CN" altLang="en-US" sz="2400" dirty="0">
                <a:latin typeface="华文楷体" pitchFamily="2" charset="-122"/>
                <a:ea typeface="华文楷体" pitchFamily="2" charset="-122"/>
              </a:rPr>
              <a:t>纯粹的商品广告，毫无他意”，并正式通过新闻界向</a:t>
            </a:r>
          </a:p>
          <a:p>
            <a:r>
              <a:rPr lang="zh-CN" altLang="en-US" sz="2400" dirty="0" smtClean="0">
                <a:latin typeface="华文楷体" pitchFamily="2" charset="-122"/>
                <a:ea typeface="华文楷体" pitchFamily="2" charset="-122"/>
              </a:rPr>
              <a:t>中国</a:t>
            </a:r>
            <a:r>
              <a:rPr lang="zh-CN" altLang="en-US" sz="2400" dirty="0">
                <a:latin typeface="华文楷体" pitchFamily="2" charset="-122"/>
                <a:ea typeface="华文楷体" pitchFamily="2" charset="-122"/>
              </a:rPr>
              <a:t>消费者表示道歉。在丰田服务了</a:t>
            </a:r>
            <a:r>
              <a:rPr lang="en-US" altLang="zh-CN" sz="2400" dirty="0">
                <a:latin typeface="华文楷体" pitchFamily="2" charset="-122"/>
                <a:ea typeface="华文楷体" pitchFamily="2" charset="-122"/>
              </a:rPr>
              <a:t>27</a:t>
            </a:r>
            <a:r>
              <a:rPr lang="zh-CN" altLang="en-US" sz="2400" dirty="0">
                <a:latin typeface="华文楷体" pitchFamily="2" charset="-122"/>
                <a:ea typeface="华文楷体" pitchFamily="2" charset="-122"/>
              </a:rPr>
              <a:t>年的一汽丰田总经理古谷俊男在道歉会上不住地鞠躬致歉：“这完全是我们工作不周造成的，非常对不起。”</a:t>
            </a:r>
            <a:r>
              <a:rPr lang="zh-CN" altLang="zh-CN" sz="2400" dirty="0" smtClean="0">
                <a:latin typeface="华文楷体" pitchFamily="2" charset="-122"/>
                <a:ea typeface="华文楷体" pitchFamily="2" charset="-122"/>
              </a:rPr>
              <a:t>丰田</a:t>
            </a:r>
            <a:r>
              <a:rPr lang="zh-CN" altLang="zh-CN" sz="2400" dirty="0">
                <a:latin typeface="华文楷体" pitchFamily="2" charset="-122"/>
                <a:ea typeface="华文楷体" pitchFamily="2" charset="-122"/>
              </a:rPr>
              <a:t>在致歉的同时也适时地表达了主观无过错性，“我不是故意的，但既然产生了这样的理解歧义，我必须道歉”，“为了防止类似事件发生，公司正在采取相应措施，以坚决杜绝类似事件的发生，希望在最短的时间取得消费者的谅解和信任。”</a:t>
            </a:r>
            <a:r>
              <a:rPr lang="en-US" altLang="zh-CN" sz="2400" dirty="0">
                <a:latin typeface="华文楷体" pitchFamily="2" charset="-122"/>
                <a:ea typeface="华文楷体" pitchFamily="2" charset="-122"/>
              </a:rPr>
              <a:t>   </a:t>
            </a:r>
            <a:endParaRPr lang="zh-CN" altLang="zh-CN" sz="2400" dirty="0">
              <a:latin typeface="华文楷体" pitchFamily="2" charset="-122"/>
              <a:ea typeface="华文楷体" pitchFamily="2" charset="-122"/>
            </a:endParaRPr>
          </a:p>
          <a:p>
            <a:r>
              <a:rPr lang="zh-CN" altLang="zh-CN" sz="2400" dirty="0">
                <a:latin typeface="华文楷体" pitchFamily="2" charset="-122"/>
                <a:ea typeface="华文楷体" pitchFamily="2" charset="-122"/>
              </a:rPr>
              <a:t>同时，丰田立即停止了这两则广告的刊发，并就此事向工商部门递交了书面解释，在更大范围内积极主动地寻求问题解决的途径。刊登“丰田霸道”广告的《汽车之友》杂志率先在网上公开刊登了一封致读者的致歉信。道歉之后，丰田取得了中国媒体和公众的谅解。</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矩形 8"/>
          <p:cNvSpPr>
            <a:spLocks noChangeArrowheads="1"/>
          </p:cNvSpPr>
          <p:nvPr/>
        </p:nvSpPr>
        <p:spPr bwMode="auto">
          <a:xfrm>
            <a:off x="5572125" y="357188"/>
            <a:ext cx="1415772" cy="830997"/>
          </a:xfrm>
          <a:prstGeom prst="rect">
            <a:avLst/>
          </a:prstGeom>
          <a:noFill/>
          <a:ln w="38100">
            <a:solidFill>
              <a:srgbClr val="EA718A"/>
            </a:solidFill>
            <a:miter lim="800000"/>
            <a:headEnd/>
            <a:tailEnd/>
          </a:ln>
        </p:spPr>
        <p:txBody>
          <a:bodyPr wrap="none">
            <a:spAutoFit/>
          </a:bodyPr>
          <a:lstStyle/>
          <a:p>
            <a:r>
              <a:rPr lang="zh-CN" altLang="en-US" sz="4800" dirty="0" smtClean="0">
                <a:solidFill>
                  <a:prstClr val="black"/>
                </a:solidFill>
                <a:latin typeface="微软雅黑" pitchFamily="34" charset="-122"/>
                <a:ea typeface="微软雅黑" pitchFamily="34" charset="-122"/>
              </a:rPr>
              <a:t>道歉</a:t>
            </a:r>
            <a:endParaRPr lang="zh-CN" altLang="en-US" sz="4800" dirty="0">
              <a:solidFill>
                <a:prstClr val="black"/>
              </a:solidFill>
              <a:latin typeface="微软雅黑" pitchFamily="34" charset="-122"/>
              <a:ea typeface="微软雅黑" pitchFamily="34" charset="-122"/>
            </a:endParaRPr>
          </a:p>
        </p:txBody>
      </p:sp>
      <p:sp>
        <p:nvSpPr>
          <p:cNvPr id="5123" name="矩形 7"/>
          <p:cNvSpPr>
            <a:spLocks noChangeArrowheads="1"/>
          </p:cNvSpPr>
          <p:nvPr/>
        </p:nvSpPr>
        <p:spPr bwMode="auto">
          <a:xfrm>
            <a:off x="2051720" y="3616523"/>
            <a:ext cx="3364136" cy="584775"/>
          </a:xfrm>
          <a:prstGeom prst="rect">
            <a:avLst/>
          </a:prstGeom>
          <a:noFill/>
          <a:ln w="9525">
            <a:solidFill>
              <a:srgbClr val="EA718A"/>
            </a:solidFill>
            <a:miter lim="800000"/>
            <a:headEnd/>
            <a:tailEnd/>
          </a:ln>
        </p:spPr>
        <p:txBody>
          <a:bodyPr wrap="square">
            <a:spAutoFit/>
          </a:bodyPr>
          <a:lstStyle/>
          <a:p>
            <a:r>
              <a:rPr lang="zh-CN" altLang="en-US" sz="3200" dirty="0">
                <a:solidFill>
                  <a:prstClr val="black"/>
                </a:solidFill>
                <a:latin typeface="微软雅黑" pitchFamily="34" charset="-122"/>
                <a:ea typeface="微软雅黑" pitchFamily="34" charset="-122"/>
                <a:hlinkClick r:id="rId3" action="ppaction://hlinksldjump"/>
              </a:rPr>
              <a:t>②道歉要</a:t>
            </a:r>
            <a:r>
              <a:rPr lang="zh-CN" altLang="en-US" sz="3200" dirty="0" smtClean="0">
                <a:solidFill>
                  <a:prstClr val="black"/>
                </a:solidFill>
                <a:latin typeface="微软雅黑" pitchFamily="34" charset="-122"/>
                <a:ea typeface="微软雅黑" pitchFamily="34" charset="-122"/>
                <a:hlinkClick r:id="rId3" action="ppaction://hlinksldjump"/>
              </a:rPr>
              <a:t>真诚</a:t>
            </a:r>
            <a:endParaRPr lang="zh-CN" altLang="en-US" sz="3200" dirty="0">
              <a:solidFill>
                <a:prstClr val="black"/>
              </a:solidFill>
              <a:latin typeface="微软雅黑" pitchFamily="34" charset="-122"/>
              <a:ea typeface="微软雅黑" pitchFamily="34" charset="-122"/>
            </a:endParaRPr>
          </a:p>
        </p:txBody>
      </p:sp>
      <p:sp>
        <p:nvSpPr>
          <p:cNvPr id="5124" name="矩形 9"/>
          <p:cNvSpPr>
            <a:spLocks noChangeArrowheads="1"/>
          </p:cNvSpPr>
          <p:nvPr/>
        </p:nvSpPr>
        <p:spPr bwMode="auto">
          <a:xfrm>
            <a:off x="2051720" y="2564904"/>
            <a:ext cx="3364136" cy="584775"/>
          </a:xfrm>
          <a:prstGeom prst="rect">
            <a:avLst/>
          </a:prstGeom>
          <a:noFill/>
          <a:ln w="9525">
            <a:solidFill>
              <a:srgbClr val="EA718A"/>
            </a:solidFill>
            <a:miter lim="800000"/>
            <a:headEnd/>
            <a:tailEnd/>
          </a:ln>
        </p:spPr>
        <p:txBody>
          <a:bodyPr wrap="square">
            <a:spAutoFit/>
          </a:bodyPr>
          <a:lstStyle/>
          <a:p>
            <a:r>
              <a:rPr lang="zh-CN" altLang="en-US" sz="3200" dirty="0">
                <a:solidFill>
                  <a:prstClr val="black"/>
                </a:solidFill>
                <a:latin typeface="微软雅黑" pitchFamily="34" charset="-122"/>
                <a:ea typeface="微软雅黑" pitchFamily="34" charset="-122"/>
                <a:hlinkClick r:id="rId4" action="ppaction://hlinksldjump"/>
              </a:rPr>
              <a:t>①道歉要</a:t>
            </a:r>
            <a:r>
              <a:rPr lang="zh-CN" altLang="en-US" sz="3200" dirty="0" smtClean="0">
                <a:solidFill>
                  <a:prstClr val="black"/>
                </a:solidFill>
                <a:latin typeface="微软雅黑" pitchFamily="34" charset="-122"/>
                <a:ea typeface="微软雅黑" pitchFamily="34" charset="-122"/>
                <a:hlinkClick r:id="rId4" action="ppaction://hlinksldjump"/>
              </a:rPr>
              <a:t>及时</a:t>
            </a:r>
            <a:endParaRPr lang="zh-CN" altLang="en-US" sz="3200" dirty="0">
              <a:solidFill>
                <a:prstClr val="black"/>
              </a:solidFill>
              <a:latin typeface="微软雅黑" pitchFamily="34" charset="-122"/>
              <a:ea typeface="微软雅黑" pitchFamily="34" charset="-122"/>
            </a:endParaRPr>
          </a:p>
        </p:txBody>
      </p:sp>
      <p:sp>
        <p:nvSpPr>
          <p:cNvPr id="5125" name="矩形 7"/>
          <p:cNvSpPr>
            <a:spLocks noChangeArrowheads="1"/>
          </p:cNvSpPr>
          <p:nvPr/>
        </p:nvSpPr>
        <p:spPr bwMode="auto">
          <a:xfrm>
            <a:off x="1266963" y="1556792"/>
            <a:ext cx="4148893" cy="646331"/>
          </a:xfrm>
          <a:prstGeom prst="rect">
            <a:avLst/>
          </a:prstGeom>
          <a:noFill/>
          <a:ln w="9525">
            <a:noFill/>
            <a:miter lim="800000"/>
            <a:headEnd/>
            <a:tailEnd/>
          </a:ln>
        </p:spPr>
        <p:txBody>
          <a:bodyPr wrap="none">
            <a:spAutoFit/>
          </a:bodyPr>
          <a:lstStyle/>
          <a:p>
            <a:r>
              <a:rPr lang="en-US" altLang="zh-CN" sz="3600" dirty="0" smtClean="0">
                <a:solidFill>
                  <a:prstClr val="black"/>
                </a:solidFill>
                <a:latin typeface="微软雅黑" pitchFamily="34" charset="-122"/>
                <a:ea typeface="微软雅黑" pitchFamily="34" charset="-122"/>
              </a:rPr>
              <a:t>1</a:t>
            </a:r>
            <a:r>
              <a:rPr lang="zh-CN" altLang="en-US" sz="3600" dirty="0" smtClean="0">
                <a:solidFill>
                  <a:prstClr val="black"/>
                </a:solidFill>
                <a:latin typeface="微软雅黑" pitchFamily="34" charset="-122"/>
                <a:ea typeface="微软雅黑" pitchFamily="34" charset="-122"/>
              </a:rPr>
              <a:t>、如何正确地道歉</a:t>
            </a:r>
            <a:endParaRPr lang="zh-CN" altLang="en-US" sz="3600" dirty="0">
              <a:solidFill>
                <a:prstClr val="black"/>
              </a:solidFill>
              <a:latin typeface="微软雅黑" pitchFamily="34" charset="-122"/>
              <a:ea typeface="微软雅黑" pitchFamily="34" charset="-122"/>
            </a:endParaRPr>
          </a:p>
        </p:txBody>
      </p:sp>
      <p:sp>
        <p:nvSpPr>
          <p:cNvPr id="2" name="TextBox 1"/>
          <p:cNvSpPr txBox="1"/>
          <p:nvPr/>
        </p:nvSpPr>
        <p:spPr>
          <a:xfrm>
            <a:off x="2051720" y="4623504"/>
            <a:ext cx="3364136" cy="584775"/>
          </a:xfrm>
          <a:prstGeom prst="rect">
            <a:avLst/>
          </a:prstGeom>
          <a:noFill/>
          <a:ln>
            <a:solidFill>
              <a:srgbClr val="EA718A"/>
            </a:solidFill>
          </a:ln>
        </p:spPr>
        <p:txBody>
          <a:bodyPr wrap="square" rtlCol="0">
            <a:spAutoFit/>
          </a:bodyPr>
          <a:lstStyle/>
          <a:p>
            <a:r>
              <a:rPr lang="zh-CN" altLang="en-US" sz="3200" dirty="0">
                <a:solidFill>
                  <a:prstClr val="black"/>
                </a:solidFill>
                <a:latin typeface="微软雅黑" pitchFamily="34" charset="-122"/>
                <a:ea typeface="微软雅黑" pitchFamily="34" charset="-122"/>
              </a:rPr>
              <a:t>②道歉</a:t>
            </a:r>
            <a:r>
              <a:rPr lang="zh-CN" altLang="en-US" sz="3200" dirty="0" smtClean="0">
                <a:solidFill>
                  <a:prstClr val="black"/>
                </a:solidFill>
                <a:latin typeface="微软雅黑" pitchFamily="34" charset="-122"/>
                <a:ea typeface="微软雅黑" pitchFamily="34" charset="-122"/>
              </a:rPr>
              <a:t>要</a:t>
            </a:r>
            <a:r>
              <a:rPr lang="zh-CN" altLang="en-US" sz="3200" dirty="0">
                <a:solidFill>
                  <a:prstClr val="black"/>
                </a:solidFill>
                <a:latin typeface="微软雅黑" pitchFamily="34" charset="-122"/>
                <a:ea typeface="微软雅黑" pitchFamily="34" charset="-122"/>
              </a:rPr>
              <a:t>得体</a:t>
            </a:r>
          </a:p>
        </p:txBody>
      </p:sp>
    </p:spTree>
    <p:extLst>
      <p:ext uri="{BB962C8B-B14F-4D97-AF65-F5344CB8AC3E}">
        <p14:creationId xmlns:p14="http://schemas.microsoft.com/office/powerpoint/2010/main" val="2500391309"/>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矩形 8"/>
          <p:cNvSpPr>
            <a:spLocks noChangeArrowheads="1"/>
          </p:cNvSpPr>
          <p:nvPr/>
        </p:nvSpPr>
        <p:spPr bwMode="auto">
          <a:xfrm>
            <a:off x="1055936" y="404664"/>
            <a:ext cx="7390581" cy="4431983"/>
          </a:xfrm>
          <a:prstGeom prst="rect">
            <a:avLst/>
          </a:prstGeom>
          <a:noFill/>
          <a:ln w="9525">
            <a:noFill/>
            <a:miter lim="800000"/>
            <a:headEnd/>
            <a:tailEnd/>
          </a:ln>
        </p:spPr>
        <p:txBody>
          <a:bodyPr wrap="square">
            <a:spAutoFit/>
          </a:bodyPr>
          <a:lstStyle/>
          <a:p>
            <a:pPr indent="304800" algn="just">
              <a:lnSpc>
                <a:spcPct val="125000"/>
              </a:lnSpc>
              <a:spcAft>
                <a:spcPts val="0"/>
              </a:spcAft>
            </a:pPr>
            <a:r>
              <a:rPr lang="en-US" altLang="zh-CN" sz="2400" kern="0" dirty="0" smtClean="0">
                <a:latin typeface="华文楷体" pitchFamily="2" charset="-122"/>
                <a:ea typeface="华文楷体" pitchFamily="2" charset="-122"/>
                <a:cs typeface="宋体"/>
              </a:rPr>
              <a:t>    2008</a:t>
            </a:r>
            <a:r>
              <a:rPr lang="zh-CN" altLang="zh-CN" sz="2400" kern="0" dirty="0">
                <a:latin typeface="华文楷体" pitchFamily="2" charset="-122"/>
                <a:ea typeface="华文楷体" pitchFamily="2" charset="-122"/>
                <a:cs typeface="宋体"/>
              </a:rPr>
              <a:t>年</a:t>
            </a:r>
            <a:r>
              <a:rPr lang="en-US" altLang="zh-CN" sz="2400" kern="0" dirty="0">
                <a:latin typeface="华文楷体" pitchFamily="2" charset="-122"/>
                <a:ea typeface="华文楷体" pitchFamily="2" charset="-122"/>
                <a:cs typeface="宋体"/>
              </a:rPr>
              <a:t>7</a:t>
            </a:r>
            <a:r>
              <a:rPr lang="zh-CN" altLang="zh-CN" sz="2400" kern="0" dirty="0">
                <a:latin typeface="华文楷体" pitchFamily="2" charset="-122"/>
                <a:ea typeface="华文楷体" pitchFamily="2" charset="-122"/>
                <a:cs typeface="宋体"/>
              </a:rPr>
              <a:t>月的一天，晚</a:t>
            </a:r>
            <a:r>
              <a:rPr lang="en-US" altLang="zh-CN" sz="2400" kern="0" dirty="0">
                <a:latin typeface="华文楷体" pitchFamily="2" charset="-122"/>
                <a:ea typeface="华文楷体" pitchFamily="2" charset="-122"/>
                <a:cs typeface="宋体"/>
              </a:rPr>
              <a:t>7</a:t>
            </a:r>
            <a:r>
              <a:rPr lang="zh-CN" altLang="zh-CN" sz="2400" kern="0" dirty="0">
                <a:latin typeface="华文楷体" pitchFamily="2" charset="-122"/>
                <a:ea typeface="华文楷体" pitchFamily="2" charset="-122"/>
                <a:cs typeface="宋体"/>
              </a:rPr>
              <a:t>：</a:t>
            </a:r>
            <a:r>
              <a:rPr lang="en-US" altLang="zh-CN" sz="2400" kern="0" dirty="0">
                <a:latin typeface="华文楷体" pitchFamily="2" charset="-122"/>
                <a:ea typeface="华文楷体" pitchFamily="2" charset="-122"/>
                <a:cs typeface="宋体"/>
              </a:rPr>
              <a:t>00</a:t>
            </a:r>
            <a:r>
              <a:rPr lang="zh-CN" altLang="zh-CN" sz="2400" kern="0" dirty="0">
                <a:latin typeface="华文楷体" pitchFamily="2" charset="-122"/>
                <a:ea typeface="华文楷体" pitchFamily="2" charset="-122"/>
                <a:cs typeface="宋体"/>
              </a:rPr>
              <a:t>，</a:t>
            </a:r>
            <a:r>
              <a:rPr lang="en-US" altLang="zh-CN" sz="2400" kern="0" dirty="0">
                <a:latin typeface="华文楷体" pitchFamily="2" charset="-122"/>
                <a:ea typeface="华文楷体" pitchFamily="2" charset="-122"/>
                <a:cs typeface="宋体"/>
              </a:rPr>
              <a:t>1208</a:t>
            </a:r>
            <a:r>
              <a:rPr lang="zh-CN" altLang="zh-CN" sz="2400" kern="0" dirty="0">
                <a:latin typeface="华文楷体" pitchFamily="2" charset="-122"/>
                <a:ea typeface="华文楷体" pitchFamily="2" charset="-122"/>
                <a:cs typeface="宋体"/>
              </a:rPr>
              <a:t>房的客人李先生打电话到酒店经历值班室，投诉服务员今天没有打扫房间。李先生说，他以前到酒店住过几次，感觉都很好，所以这次才又来这里入住。他是昨天开的房，今天一早有事外出，刚才回来后发现房间的卫生仍未打扫。李先生的情绪很激动，要求把此事转告总经理，让总经理给他一个答复。</a:t>
            </a:r>
            <a:endParaRPr lang="zh-CN" altLang="zh-CN" sz="2400" kern="100" dirty="0">
              <a:latin typeface="华文楷体" pitchFamily="2" charset="-122"/>
              <a:ea typeface="华文楷体" pitchFamily="2" charset="-122"/>
            </a:endParaRPr>
          </a:p>
          <a:p>
            <a:r>
              <a:rPr lang="en-US" altLang="zh-CN" sz="2400" kern="0" dirty="0">
                <a:latin typeface="华文楷体" pitchFamily="2" charset="-122"/>
                <a:ea typeface="华文楷体" pitchFamily="2" charset="-122"/>
                <a:cs typeface="宋体"/>
              </a:rPr>
              <a:t>    </a:t>
            </a:r>
            <a:r>
              <a:rPr lang="en-US" altLang="zh-CN" sz="2400" kern="0" dirty="0" smtClean="0">
                <a:latin typeface="华文楷体" pitchFamily="2" charset="-122"/>
                <a:ea typeface="华文楷体" pitchFamily="2" charset="-122"/>
                <a:cs typeface="宋体"/>
              </a:rPr>
              <a:t>    </a:t>
            </a:r>
            <a:r>
              <a:rPr lang="zh-CN" altLang="zh-CN" sz="2400" kern="0" dirty="0" smtClean="0">
                <a:latin typeface="华文楷体" pitchFamily="2" charset="-122"/>
                <a:ea typeface="华文楷体" pitchFamily="2" charset="-122"/>
                <a:cs typeface="宋体"/>
              </a:rPr>
              <a:t>值班</a:t>
            </a:r>
            <a:r>
              <a:rPr lang="zh-CN" altLang="zh-CN" sz="2400" kern="0" dirty="0">
                <a:latin typeface="华文楷体" pitchFamily="2" charset="-122"/>
                <a:ea typeface="华文楷体" pitchFamily="2" charset="-122"/>
                <a:cs typeface="宋体"/>
              </a:rPr>
              <a:t>经理一方面向客人道歉，另一方面表示马上派人进房间</a:t>
            </a:r>
            <a:r>
              <a:rPr lang="zh-CN" altLang="zh-CN" sz="2400" kern="0" dirty="0" smtClean="0">
                <a:latin typeface="华文楷体" pitchFamily="2" charset="-122"/>
                <a:ea typeface="华文楷体" pitchFamily="2" charset="-122"/>
                <a:cs typeface="宋体"/>
              </a:rPr>
              <a:t>做</a:t>
            </a:r>
            <a:r>
              <a:rPr lang="zh-CN" altLang="en-US" sz="2400" kern="0" dirty="0">
                <a:latin typeface="华文楷体" pitchFamily="2" charset="-122"/>
                <a:ea typeface="华文楷体" pitchFamily="2" charset="-122"/>
                <a:cs typeface="宋体"/>
              </a:rPr>
              <a:t>卫生，并请李先生谅解。李先生说：“现在不是搞不搞卫生的问题，而是为什么会存在</a:t>
            </a:r>
            <a:r>
              <a:rPr lang="zh-CN" altLang="en-US" sz="2400" kern="0" dirty="0" smtClean="0">
                <a:latin typeface="华文楷体" pitchFamily="2" charset="-122"/>
                <a:ea typeface="华文楷体" pitchFamily="2" charset="-122"/>
                <a:cs typeface="宋体"/>
              </a:rPr>
              <a:t>整</a:t>
            </a:r>
            <a:endParaRPr lang="zh-CN" altLang="zh-CN" sz="2400" dirty="0">
              <a:latin typeface="华文楷体" pitchFamily="2" charset="-122"/>
              <a:ea typeface="华文楷体" pitchFamily="2" charset="-122"/>
            </a:endParaRPr>
          </a:p>
        </p:txBody>
      </p:sp>
      <p:sp>
        <p:nvSpPr>
          <p:cNvPr id="2" name="TextBox 1"/>
          <p:cNvSpPr txBox="1"/>
          <p:nvPr/>
        </p:nvSpPr>
        <p:spPr>
          <a:xfrm>
            <a:off x="3779912" y="5517232"/>
            <a:ext cx="2016224" cy="646331"/>
          </a:xfrm>
          <a:prstGeom prst="rect">
            <a:avLst/>
          </a:prstGeom>
          <a:noFill/>
          <a:ln w="38100">
            <a:solidFill>
              <a:srgbClr val="EA718A"/>
            </a:solidFill>
          </a:ln>
        </p:spPr>
        <p:txBody>
          <a:bodyPr wrap="square" rtlCol="0">
            <a:spAutoFit/>
          </a:bodyPr>
          <a:lstStyle/>
          <a:p>
            <a:pPr algn="ctr"/>
            <a:r>
              <a:rPr lang="zh-CN" altLang="en-US" sz="3600" dirty="0" smtClean="0">
                <a:latin typeface="微软雅黑" pitchFamily="34" charset="-122"/>
                <a:ea typeface="微软雅黑" pitchFamily="34" charset="-122"/>
              </a:rPr>
              <a:t>示例</a:t>
            </a:r>
            <a:r>
              <a:rPr lang="en-US" altLang="zh-CN" sz="3600" dirty="0" smtClean="0">
                <a:latin typeface="微软雅黑" pitchFamily="34" charset="-122"/>
                <a:ea typeface="微软雅黑" pitchFamily="34" charset="-122"/>
              </a:rPr>
              <a:t>2</a:t>
            </a: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val="86115439"/>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矩形 8"/>
          <p:cNvSpPr>
            <a:spLocks noChangeArrowheads="1"/>
          </p:cNvSpPr>
          <p:nvPr/>
        </p:nvSpPr>
        <p:spPr bwMode="auto">
          <a:xfrm>
            <a:off x="1115617" y="571500"/>
            <a:ext cx="7200800" cy="3416320"/>
          </a:xfrm>
          <a:prstGeom prst="rect">
            <a:avLst/>
          </a:prstGeom>
          <a:noFill/>
          <a:ln w="9525">
            <a:noFill/>
            <a:miter lim="800000"/>
            <a:headEnd/>
            <a:tailEnd/>
          </a:ln>
        </p:spPr>
        <p:txBody>
          <a:bodyPr wrap="square">
            <a:spAutoFit/>
          </a:bodyPr>
          <a:lstStyle/>
          <a:p>
            <a:r>
              <a:rPr lang="zh-CN" altLang="en-US" sz="2400" kern="0" dirty="0" smtClean="0">
                <a:latin typeface="华文楷体" pitchFamily="2" charset="-122"/>
                <a:ea typeface="华文楷体" pitchFamily="2" charset="-122"/>
                <a:cs typeface="宋体"/>
              </a:rPr>
              <a:t>整</a:t>
            </a:r>
            <a:r>
              <a:rPr lang="zh-CN" altLang="en-US" sz="2400" dirty="0" smtClean="0">
                <a:latin typeface="华文楷体" pitchFamily="2" charset="-122"/>
                <a:ea typeface="华文楷体" pitchFamily="2" charset="-122"/>
              </a:rPr>
              <a:t>一天</a:t>
            </a:r>
            <a:r>
              <a:rPr lang="zh-CN" altLang="en-US" sz="2400" dirty="0">
                <a:latin typeface="华文楷体" pitchFamily="2" charset="-122"/>
                <a:ea typeface="华文楷体" pitchFamily="2" charset="-122"/>
              </a:rPr>
              <a:t>没有服务员搞卫生的问题。”值班经理表示先把房间卫生</a:t>
            </a:r>
            <a:r>
              <a:rPr lang="zh-CN" altLang="en-US" sz="2400" dirty="0" smtClean="0">
                <a:latin typeface="华文楷体" pitchFamily="2" charset="-122"/>
                <a:ea typeface="华文楷体" pitchFamily="2" charset="-122"/>
              </a:rPr>
              <a:t>做好了</a:t>
            </a:r>
            <a:r>
              <a:rPr lang="zh-CN" altLang="en-US" sz="2400" dirty="0">
                <a:latin typeface="华文楷体" pitchFamily="2" charset="-122"/>
                <a:ea typeface="华文楷体" pitchFamily="2" charset="-122"/>
              </a:rPr>
              <a:t>，待情况调查清楚后一定给</a:t>
            </a:r>
            <a:r>
              <a:rPr lang="zh-CN" altLang="zh-CN" sz="2400" dirty="0" smtClean="0">
                <a:latin typeface="华文楷体" pitchFamily="2" charset="-122"/>
                <a:ea typeface="华文楷体" pitchFamily="2" charset="-122"/>
              </a:rPr>
              <a:t>李先生</a:t>
            </a:r>
            <a:r>
              <a:rPr lang="zh-CN" altLang="zh-CN" sz="2400" dirty="0">
                <a:latin typeface="华文楷体" pitchFamily="2" charset="-122"/>
                <a:ea typeface="华文楷体" pitchFamily="2" charset="-122"/>
              </a:rPr>
              <a:t>一个答复。值班经历随即打电话给楼层领班询问原委。原来这天楼层退房太多，新来的服务员搞卫生的速度跟不上，又没有将这一情况及时向领班反映，造成延误。于是值班经理</a:t>
            </a:r>
            <a:r>
              <a:rPr lang="zh-CN" altLang="zh-CN" sz="2400" dirty="0" smtClean="0">
                <a:latin typeface="华文楷体" pitchFamily="2" charset="-122"/>
                <a:ea typeface="华文楷体" pitchFamily="2" charset="-122"/>
              </a:rPr>
              <a:t>要求领班</a:t>
            </a:r>
            <a:r>
              <a:rPr lang="zh-CN" altLang="zh-CN" sz="2400" dirty="0">
                <a:latin typeface="华文楷体" pitchFamily="2" charset="-122"/>
                <a:ea typeface="华文楷体" pitchFamily="2" charset="-122"/>
              </a:rPr>
              <a:t>与当事服务员一起去向客人致歉，然后把事情原委说清楚，听听客人的想法和意见。征得李先生同意后，领班与服务员一起去向李先生赔礼道歉，最终以自己的真情实意打动了客人。</a:t>
            </a:r>
          </a:p>
        </p:txBody>
      </p:sp>
    </p:spTree>
    <p:extLst>
      <p:ext uri="{BB962C8B-B14F-4D97-AF65-F5344CB8AC3E}">
        <p14:creationId xmlns:p14="http://schemas.microsoft.com/office/powerpoint/2010/main" val="62879676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circle(in)">
                                      <p:cBhvr>
                                        <p:cTn id="7" dur="2000"/>
                                        <p:tgtEl>
                                          <p:spTgt spid="81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矩形 8"/>
          <p:cNvSpPr>
            <a:spLocks noChangeArrowheads="1"/>
          </p:cNvSpPr>
          <p:nvPr/>
        </p:nvSpPr>
        <p:spPr bwMode="auto">
          <a:xfrm>
            <a:off x="5572125" y="357188"/>
            <a:ext cx="1415772" cy="830997"/>
          </a:xfrm>
          <a:prstGeom prst="rect">
            <a:avLst/>
          </a:prstGeom>
          <a:noFill/>
          <a:ln w="38100">
            <a:solidFill>
              <a:srgbClr val="EA718A"/>
            </a:solidFill>
            <a:miter lim="800000"/>
            <a:headEnd/>
            <a:tailEnd/>
          </a:ln>
        </p:spPr>
        <p:txBody>
          <a:bodyPr wrap="none">
            <a:spAutoFit/>
          </a:bodyPr>
          <a:lstStyle/>
          <a:p>
            <a:r>
              <a:rPr lang="zh-CN" altLang="en-US" sz="4800" dirty="0" smtClean="0">
                <a:solidFill>
                  <a:prstClr val="black"/>
                </a:solidFill>
                <a:latin typeface="微软雅黑" pitchFamily="34" charset="-122"/>
                <a:ea typeface="微软雅黑" pitchFamily="34" charset="-122"/>
              </a:rPr>
              <a:t>道歉</a:t>
            </a:r>
            <a:endParaRPr lang="zh-CN" altLang="en-US" sz="4800" dirty="0">
              <a:solidFill>
                <a:prstClr val="black"/>
              </a:solidFill>
              <a:latin typeface="微软雅黑" pitchFamily="34" charset="-122"/>
              <a:ea typeface="微软雅黑" pitchFamily="34" charset="-122"/>
            </a:endParaRPr>
          </a:p>
        </p:txBody>
      </p:sp>
      <p:sp>
        <p:nvSpPr>
          <p:cNvPr id="5123" name="矩形 7"/>
          <p:cNvSpPr>
            <a:spLocks noChangeArrowheads="1"/>
          </p:cNvSpPr>
          <p:nvPr/>
        </p:nvSpPr>
        <p:spPr bwMode="auto">
          <a:xfrm>
            <a:off x="2051720" y="3616523"/>
            <a:ext cx="3364136" cy="584775"/>
          </a:xfrm>
          <a:prstGeom prst="rect">
            <a:avLst/>
          </a:prstGeom>
          <a:noFill/>
          <a:ln w="9525">
            <a:solidFill>
              <a:srgbClr val="EA718A"/>
            </a:solidFill>
            <a:miter lim="800000"/>
            <a:headEnd/>
            <a:tailEnd/>
          </a:ln>
        </p:spPr>
        <p:txBody>
          <a:bodyPr wrap="square">
            <a:spAutoFit/>
          </a:bodyPr>
          <a:lstStyle/>
          <a:p>
            <a:r>
              <a:rPr lang="zh-CN" altLang="en-US" sz="3200" dirty="0">
                <a:solidFill>
                  <a:prstClr val="black"/>
                </a:solidFill>
                <a:latin typeface="微软雅黑" pitchFamily="34" charset="-122"/>
                <a:ea typeface="微软雅黑" pitchFamily="34" charset="-122"/>
                <a:hlinkClick r:id="rId3" action="ppaction://hlinksldjump"/>
              </a:rPr>
              <a:t>②道歉要</a:t>
            </a:r>
            <a:r>
              <a:rPr lang="zh-CN" altLang="en-US" sz="3200" dirty="0" smtClean="0">
                <a:solidFill>
                  <a:prstClr val="black"/>
                </a:solidFill>
                <a:latin typeface="微软雅黑" pitchFamily="34" charset="-122"/>
                <a:ea typeface="微软雅黑" pitchFamily="34" charset="-122"/>
                <a:hlinkClick r:id="rId3" action="ppaction://hlinksldjump"/>
              </a:rPr>
              <a:t>真诚</a:t>
            </a:r>
            <a:endParaRPr lang="zh-CN" altLang="en-US" sz="3200" dirty="0">
              <a:solidFill>
                <a:prstClr val="black"/>
              </a:solidFill>
              <a:latin typeface="微软雅黑" pitchFamily="34" charset="-122"/>
              <a:ea typeface="微软雅黑" pitchFamily="34" charset="-122"/>
            </a:endParaRPr>
          </a:p>
        </p:txBody>
      </p:sp>
      <p:sp>
        <p:nvSpPr>
          <p:cNvPr id="5124" name="矩形 9"/>
          <p:cNvSpPr>
            <a:spLocks noChangeArrowheads="1"/>
          </p:cNvSpPr>
          <p:nvPr/>
        </p:nvSpPr>
        <p:spPr bwMode="auto">
          <a:xfrm>
            <a:off x="2051720" y="2564904"/>
            <a:ext cx="3364136" cy="584775"/>
          </a:xfrm>
          <a:prstGeom prst="rect">
            <a:avLst/>
          </a:prstGeom>
          <a:noFill/>
          <a:ln w="9525">
            <a:solidFill>
              <a:srgbClr val="EA718A"/>
            </a:solidFill>
            <a:miter lim="800000"/>
            <a:headEnd/>
            <a:tailEnd/>
          </a:ln>
        </p:spPr>
        <p:txBody>
          <a:bodyPr wrap="square">
            <a:spAutoFit/>
          </a:bodyPr>
          <a:lstStyle/>
          <a:p>
            <a:r>
              <a:rPr lang="zh-CN" altLang="en-US" sz="3200" dirty="0">
                <a:solidFill>
                  <a:prstClr val="black"/>
                </a:solidFill>
                <a:latin typeface="微软雅黑" pitchFamily="34" charset="-122"/>
                <a:ea typeface="微软雅黑" pitchFamily="34" charset="-122"/>
                <a:hlinkClick r:id="rId4" action="ppaction://hlinksldjump"/>
              </a:rPr>
              <a:t>①道歉要</a:t>
            </a:r>
            <a:r>
              <a:rPr lang="zh-CN" altLang="en-US" sz="3200" dirty="0" smtClean="0">
                <a:solidFill>
                  <a:prstClr val="black"/>
                </a:solidFill>
                <a:latin typeface="微软雅黑" pitchFamily="34" charset="-122"/>
                <a:ea typeface="微软雅黑" pitchFamily="34" charset="-122"/>
                <a:hlinkClick r:id="rId4" action="ppaction://hlinksldjump"/>
              </a:rPr>
              <a:t>及时</a:t>
            </a:r>
            <a:endParaRPr lang="zh-CN" altLang="en-US" sz="3200" dirty="0">
              <a:solidFill>
                <a:prstClr val="black"/>
              </a:solidFill>
              <a:latin typeface="微软雅黑" pitchFamily="34" charset="-122"/>
              <a:ea typeface="微软雅黑" pitchFamily="34" charset="-122"/>
            </a:endParaRPr>
          </a:p>
        </p:txBody>
      </p:sp>
      <p:sp>
        <p:nvSpPr>
          <p:cNvPr id="5125" name="矩形 7"/>
          <p:cNvSpPr>
            <a:spLocks noChangeArrowheads="1"/>
          </p:cNvSpPr>
          <p:nvPr/>
        </p:nvSpPr>
        <p:spPr bwMode="auto">
          <a:xfrm>
            <a:off x="1266963" y="1556792"/>
            <a:ext cx="4148893" cy="646331"/>
          </a:xfrm>
          <a:prstGeom prst="rect">
            <a:avLst/>
          </a:prstGeom>
          <a:noFill/>
          <a:ln w="9525">
            <a:noFill/>
            <a:miter lim="800000"/>
            <a:headEnd/>
            <a:tailEnd/>
          </a:ln>
        </p:spPr>
        <p:txBody>
          <a:bodyPr wrap="none">
            <a:spAutoFit/>
          </a:bodyPr>
          <a:lstStyle/>
          <a:p>
            <a:r>
              <a:rPr lang="en-US" altLang="zh-CN" sz="3600" dirty="0" smtClean="0">
                <a:solidFill>
                  <a:prstClr val="black"/>
                </a:solidFill>
                <a:latin typeface="微软雅黑" pitchFamily="34" charset="-122"/>
                <a:ea typeface="微软雅黑" pitchFamily="34" charset="-122"/>
              </a:rPr>
              <a:t>1</a:t>
            </a:r>
            <a:r>
              <a:rPr lang="zh-CN" altLang="en-US" sz="3600" dirty="0" smtClean="0">
                <a:solidFill>
                  <a:prstClr val="black"/>
                </a:solidFill>
                <a:latin typeface="微软雅黑" pitchFamily="34" charset="-122"/>
                <a:ea typeface="微软雅黑" pitchFamily="34" charset="-122"/>
              </a:rPr>
              <a:t>、如何正确地道歉</a:t>
            </a:r>
            <a:endParaRPr lang="zh-CN" altLang="en-US" sz="3600" dirty="0">
              <a:solidFill>
                <a:prstClr val="black"/>
              </a:solidFill>
              <a:latin typeface="微软雅黑" pitchFamily="34" charset="-122"/>
              <a:ea typeface="微软雅黑" pitchFamily="34" charset="-122"/>
            </a:endParaRPr>
          </a:p>
        </p:txBody>
      </p:sp>
      <p:sp>
        <p:nvSpPr>
          <p:cNvPr id="2" name="TextBox 1"/>
          <p:cNvSpPr txBox="1"/>
          <p:nvPr/>
        </p:nvSpPr>
        <p:spPr>
          <a:xfrm>
            <a:off x="2051720" y="4623504"/>
            <a:ext cx="3364136" cy="584775"/>
          </a:xfrm>
          <a:prstGeom prst="rect">
            <a:avLst/>
          </a:prstGeom>
          <a:noFill/>
          <a:ln>
            <a:solidFill>
              <a:srgbClr val="EA718A"/>
            </a:solidFill>
          </a:ln>
        </p:spPr>
        <p:txBody>
          <a:bodyPr wrap="square" rtlCol="0">
            <a:spAutoFit/>
          </a:bodyPr>
          <a:lstStyle/>
          <a:p>
            <a:r>
              <a:rPr lang="zh-CN" altLang="en-US" sz="3200" dirty="0">
                <a:solidFill>
                  <a:prstClr val="black"/>
                </a:solidFill>
                <a:latin typeface="微软雅黑" pitchFamily="34" charset="-122"/>
                <a:ea typeface="微软雅黑" pitchFamily="34" charset="-122"/>
                <a:hlinkClick r:id="rId5" action="ppaction://hlinksldjump"/>
              </a:rPr>
              <a:t>②道歉</a:t>
            </a:r>
            <a:r>
              <a:rPr lang="zh-CN" altLang="en-US" sz="3200" dirty="0" smtClean="0">
                <a:solidFill>
                  <a:prstClr val="black"/>
                </a:solidFill>
                <a:latin typeface="微软雅黑" pitchFamily="34" charset="-122"/>
                <a:ea typeface="微软雅黑" pitchFamily="34" charset="-122"/>
                <a:hlinkClick r:id="rId5" action="ppaction://hlinksldjump"/>
              </a:rPr>
              <a:t>要</a:t>
            </a:r>
            <a:r>
              <a:rPr lang="zh-CN" altLang="en-US" sz="3200" dirty="0">
                <a:solidFill>
                  <a:prstClr val="black"/>
                </a:solidFill>
                <a:latin typeface="微软雅黑" pitchFamily="34" charset="-122"/>
                <a:ea typeface="微软雅黑" pitchFamily="34" charset="-122"/>
                <a:hlinkClick r:id="rId5" action="ppaction://hlinksldjump"/>
              </a:rPr>
              <a:t>得体</a:t>
            </a:r>
            <a:endParaRPr lang="zh-CN" altLang="en-US" sz="3200"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1837277600"/>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矩形 8"/>
          <p:cNvSpPr>
            <a:spLocks noChangeArrowheads="1"/>
          </p:cNvSpPr>
          <p:nvPr/>
        </p:nvSpPr>
        <p:spPr bwMode="auto">
          <a:xfrm>
            <a:off x="1115617" y="571500"/>
            <a:ext cx="7200800" cy="3785652"/>
          </a:xfrm>
          <a:prstGeom prst="rect">
            <a:avLst/>
          </a:prstGeom>
          <a:noFill/>
          <a:ln w="9525">
            <a:noFill/>
            <a:miter lim="800000"/>
            <a:headEnd/>
            <a:tailEnd/>
          </a:ln>
        </p:spPr>
        <p:txBody>
          <a:bodyPr wrap="square">
            <a:spAutoFit/>
          </a:bodyPr>
          <a:lstStyle/>
          <a:p>
            <a:r>
              <a:rPr lang="zh-CN" altLang="en-US" sz="2400" dirty="0" smtClean="0">
                <a:latin typeface="华文楷体" pitchFamily="2" charset="-122"/>
                <a:ea typeface="华文楷体" pitchFamily="2" charset="-122"/>
              </a:rPr>
              <a:t>        在</a:t>
            </a:r>
            <a:r>
              <a:rPr lang="zh-CN" altLang="en-US" sz="2400" dirty="0">
                <a:latin typeface="华文楷体" pitchFamily="2" charset="-122"/>
                <a:ea typeface="华文楷体" pitchFamily="2" charset="-122"/>
              </a:rPr>
              <a:t>一次宴会上，马克</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吐温就刚刚出版的小说</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镀金时代</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答记者问。他说道：“美国国会中，有些议员是狗婊子养的。”谈话见报时，华盛顿的议员们恼羞成怒，责令马克</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吐温解释并道歉，否则将绳之以法。在不得已的情况下，马克</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吐温在</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纽约时报</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上声明道歉，他说：“日前鄙人在酒席上发言，说有些国会议员是狗婊子养的，事后，有人向我像是问罪，我再三考虑，觉得此言不妥，而且也不符合事实，故特登报声明，把我的话修改如下：美国国会中有些议员不是狗婊子养的。”</a:t>
            </a:r>
            <a:endParaRPr lang="zh-CN" altLang="zh-CN" sz="2400" dirty="0">
              <a:latin typeface="华文楷体" pitchFamily="2" charset="-122"/>
              <a:ea typeface="华文楷体" pitchFamily="2" charset="-122"/>
            </a:endParaRPr>
          </a:p>
        </p:txBody>
      </p:sp>
      <p:sp>
        <p:nvSpPr>
          <p:cNvPr id="2" name="TextBox 1"/>
          <p:cNvSpPr txBox="1"/>
          <p:nvPr/>
        </p:nvSpPr>
        <p:spPr>
          <a:xfrm>
            <a:off x="4283968" y="5517232"/>
            <a:ext cx="1368152" cy="646331"/>
          </a:xfrm>
          <a:prstGeom prst="rect">
            <a:avLst/>
          </a:prstGeom>
          <a:noFill/>
          <a:ln w="38100">
            <a:solidFill>
              <a:srgbClr val="EA718A"/>
            </a:solidFill>
          </a:ln>
        </p:spPr>
        <p:txBody>
          <a:bodyPr wrap="square" rtlCol="0">
            <a:spAutoFit/>
          </a:bodyPr>
          <a:lstStyle/>
          <a:p>
            <a:r>
              <a:rPr lang="zh-CN" altLang="en-US" sz="3600" dirty="0" smtClean="0">
                <a:latin typeface="微软雅黑" pitchFamily="34" charset="-122"/>
                <a:ea typeface="微软雅黑" pitchFamily="34" charset="-122"/>
              </a:rPr>
              <a:t>示例</a:t>
            </a:r>
            <a:r>
              <a:rPr lang="en-US" altLang="zh-CN" sz="3600" dirty="0" smtClean="0">
                <a:latin typeface="微软雅黑" pitchFamily="34" charset="-122"/>
                <a:ea typeface="微软雅黑" pitchFamily="34" charset="-122"/>
              </a:rPr>
              <a:t>3</a:t>
            </a: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val="7261640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p:cTn id="7" dur="500" fill="hold"/>
                                        <p:tgtEl>
                                          <p:spTgt spid="819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19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81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矩形 8"/>
          <p:cNvSpPr>
            <a:spLocks noChangeArrowheads="1"/>
          </p:cNvSpPr>
          <p:nvPr/>
        </p:nvSpPr>
        <p:spPr bwMode="auto">
          <a:xfrm>
            <a:off x="1480964" y="404664"/>
            <a:ext cx="5904656" cy="1077218"/>
          </a:xfrm>
          <a:prstGeom prst="rect">
            <a:avLst/>
          </a:prstGeom>
          <a:noFill/>
          <a:ln w="9525">
            <a:noFill/>
            <a:miter lim="800000"/>
            <a:headEnd/>
            <a:tailEnd/>
          </a:ln>
        </p:spPr>
        <p:txBody>
          <a:bodyPr wrap="square">
            <a:spAutoFit/>
          </a:bodyPr>
          <a:lstStyle/>
          <a:p>
            <a:r>
              <a:rPr lang="zh-CN" altLang="en-US" sz="3200" dirty="0">
                <a:latin typeface="微软雅黑" pitchFamily="34" charset="-122"/>
                <a:ea typeface="微软雅黑" pitchFamily="34" charset="-122"/>
              </a:rPr>
              <a:t>在生活中常常会遇到下列问题，你怎样表示感谢与道歉？</a:t>
            </a:r>
            <a:endParaRPr lang="zh-CN" altLang="en-US" sz="3200" dirty="0">
              <a:latin typeface="微软雅黑" pitchFamily="34" charset="-122"/>
              <a:ea typeface="微软雅黑" pitchFamily="34" charset="-122"/>
            </a:endParaRPr>
          </a:p>
        </p:txBody>
      </p:sp>
      <p:sp>
        <p:nvSpPr>
          <p:cNvPr id="7172" name="矩形 9"/>
          <p:cNvSpPr>
            <a:spLocks noChangeArrowheads="1"/>
          </p:cNvSpPr>
          <p:nvPr/>
        </p:nvSpPr>
        <p:spPr bwMode="auto">
          <a:xfrm>
            <a:off x="1475656" y="1556792"/>
            <a:ext cx="7056784" cy="4893647"/>
          </a:xfrm>
          <a:prstGeom prst="rect">
            <a:avLst/>
          </a:prstGeom>
          <a:noFill/>
          <a:ln w="9525">
            <a:solidFill>
              <a:srgbClr val="EA718A"/>
            </a:solidFill>
            <a:miter lim="800000"/>
            <a:headEnd/>
            <a:tailEnd/>
          </a:ln>
        </p:spPr>
        <p:txBody>
          <a:bodyPr wrap="square">
            <a:spAutoFit/>
          </a:bodyPr>
          <a:lstStyle/>
          <a:p>
            <a:r>
              <a:rPr lang="en-US" altLang="zh-CN" sz="2400" dirty="0" smtClean="0">
                <a:latin typeface="华文楷体" pitchFamily="2" charset="-122"/>
                <a:ea typeface="华文楷体" pitchFamily="2" charset="-122"/>
              </a:rPr>
              <a:t>1</a:t>
            </a:r>
            <a:r>
              <a:rPr lang="zh-CN" altLang="en-US" sz="2400" dirty="0">
                <a:latin typeface="华文楷体" pitchFamily="2" charset="-122"/>
                <a:ea typeface="华文楷体" pitchFamily="2" charset="-122"/>
              </a:rPr>
              <a:t>、你的手表丢了，同学拾到后还给你。</a:t>
            </a:r>
          </a:p>
          <a:p>
            <a:r>
              <a:rPr lang="en-US" altLang="zh-CN" sz="2400" dirty="0">
                <a:latin typeface="华文楷体" pitchFamily="2" charset="-122"/>
                <a:ea typeface="华文楷体" pitchFamily="2" charset="-122"/>
              </a:rPr>
              <a:t>2</a:t>
            </a:r>
            <a:r>
              <a:rPr lang="zh-CN" altLang="en-US" sz="2400" dirty="0">
                <a:latin typeface="华文楷体" pitchFamily="2" charset="-122"/>
                <a:ea typeface="华文楷体" pitchFamily="2" charset="-122"/>
              </a:rPr>
              <a:t>、同学不小心弄坏了你的钢笔，第二天给你买来一支比原来还好（贵重）的钢笔。</a:t>
            </a:r>
          </a:p>
          <a:p>
            <a:r>
              <a:rPr lang="en-US" altLang="zh-CN" sz="2400" dirty="0">
                <a:latin typeface="华文楷体" pitchFamily="2" charset="-122"/>
                <a:ea typeface="华文楷体" pitchFamily="2" charset="-122"/>
              </a:rPr>
              <a:t>3</a:t>
            </a:r>
            <a:r>
              <a:rPr lang="zh-CN" altLang="en-US" sz="2400" dirty="0">
                <a:latin typeface="华文楷体" pitchFamily="2" charset="-122"/>
                <a:ea typeface="华文楷体" pitchFamily="2" charset="-122"/>
              </a:rPr>
              <a:t>、不小心摔坏了邻居家的花盆，而那盆花是名贵品种，并且很难栽活。</a:t>
            </a:r>
          </a:p>
          <a:p>
            <a:r>
              <a:rPr lang="en-US" altLang="zh-CN" sz="2400" dirty="0">
                <a:latin typeface="华文楷体" pitchFamily="2" charset="-122"/>
                <a:ea typeface="华文楷体" pitchFamily="2" charset="-122"/>
              </a:rPr>
              <a:t>4</a:t>
            </a:r>
            <a:r>
              <a:rPr lang="zh-CN" altLang="en-US" sz="2400" dirty="0">
                <a:latin typeface="华文楷体" pitchFamily="2" charset="-122"/>
                <a:ea typeface="华文楷体" pitchFamily="2" charset="-122"/>
              </a:rPr>
              <a:t>、你把向同学借的一本书弄丢了，买又买不到。</a:t>
            </a:r>
          </a:p>
          <a:p>
            <a:r>
              <a:rPr lang="en-US" altLang="zh-CN" sz="2400" dirty="0">
                <a:latin typeface="华文楷体" pitchFamily="2" charset="-122"/>
                <a:ea typeface="华文楷体" pitchFamily="2" charset="-122"/>
              </a:rPr>
              <a:t>5</a:t>
            </a:r>
            <a:r>
              <a:rPr lang="zh-CN" altLang="en-US" sz="2400" dirty="0">
                <a:latin typeface="华文楷体" pitchFamily="2" charset="-122"/>
                <a:ea typeface="华文楷体" pitchFamily="2" charset="-122"/>
              </a:rPr>
              <a:t>、运动会上你受了点轻伤，完全可以坚持参加下一项比赛。另一同学自告奋勇执意替你参赛，但却没有获得好名次，而该项目却是你的强项，满有把握夺冠</a:t>
            </a:r>
            <a:r>
              <a:rPr lang="zh-CN" altLang="en-US" sz="2400" dirty="0" smtClean="0">
                <a:latin typeface="华文楷体" pitchFamily="2" charset="-122"/>
                <a:ea typeface="华文楷体" pitchFamily="2" charset="-122"/>
              </a:rPr>
              <a:t>。</a:t>
            </a:r>
            <a:endParaRPr lang="en-US" altLang="zh-CN" sz="2400" dirty="0" smtClean="0">
              <a:latin typeface="华文楷体" pitchFamily="2" charset="-122"/>
              <a:ea typeface="华文楷体" pitchFamily="2" charset="-122"/>
            </a:endParaRPr>
          </a:p>
          <a:p>
            <a:r>
              <a:rPr lang="en-US" altLang="zh-CN" sz="2400" dirty="0">
                <a:latin typeface="华文楷体" pitchFamily="2" charset="-122"/>
                <a:ea typeface="华文楷体" pitchFamily="2" charset="-122"/>
              </a:rPr>
              <a:t>6</a:t>
            </a:r>
            <a:r>
              <a:rPr lang="zh-CN" altLang="en-US" sz="2400" dirty="0">
                <a:latin typeface="华文楷体" pitchFamily="2" charset="-122"/>
                <a:ea typeface="华文楷体" pitchFamily="2" charset="-122"/>
              </a:rPr>
              <a:t>、因病几天没有上学，老师坚持每晚到你家补课。</a:t>
            </a:r>
            <a:r>
              <a:rPr lang="en-US" altLang="zh-CN" sz="2400" dirty="0">
                <a:latin typeface="华文楷体" pitchFamily="2" charset="-122"/>
                <a:ea typeface="华文楷体" pitchFamily="2" charset="-122"/>
              </a:rPr>
              <a:t>7</a:t>
            </a:r>
            <a:r>
              <a:rPr lang="zh-CN" altLang="en-US" sz="2400" dirty="0">
                <a:latin typeface="华文楷体" pitchFamily="2" charset="-122"/>
                <a:ea typeface="华文楷体" pitchFamily="2" charset="-122"/>
              </a:rPr>
              <a:t>、你买了一件贵重商品，出现质量问题，商场却不给退货，在消费者协会帮助下，问题得到解决。</a:t>
            </a:r>
            <a:endParaRPr lang="zh-CN" altLang="en-US" sz="2400" dirty="0">
              <a:latin typeface="华文楷体" pitchFamily="2" charset="-122"/>
              <a:ea typeface="华文楷体" pitchFamily="2" charset="-122"/>
            </a:endParaRPr>
          </a:p>
        </p:txBody>
      </p:sp>
      <p:sp>
        <p:nvSpPr>
          <p:cNvPr id="2" name="TextBox 1"/>
          <p:cNvSpPr txBox="1"/>
          <p:nvPr/>
        </p:nvSpPr>
        <p:spPr>
          <a:xfrm>
            <a:off x="376952" y="1124744"/>
            <a:ext cx="738664" cy="2160240"/>
          </a:xfrm>
          <a:prstGeom prst="rect">
            <a:avLst/>
          </a:prstGeom>
          <a:noFill/>
          <a:ln w="38100">
            <a:solidFill>
              <a:srgbClr val="EA718A"/>
            </a:solidFill>
          </a:ln>
        </p:spPr>
        <p:txBody>
          <a:bodyPr vert="eaVert" wrap="square" rtlCol="0">
            <a:spAutoFit/>
          </a:bodyPr>
          <a:lstStyle/>
          <a:p>
            <a:r>
              <a:rPr lang="zh-CN" altLang="en-US" sz="3600" dirty="0" smtClean="0">
                <a:latin typeface="微软雅黑" pitchFamily="34" charset="-122"/>
                <a:ea typeface="微软雅黑" pitchFamily="34" charset="-122"/>
              </a:rPr>
              <a:t>反馈练习</a:t>
            </a:r>
            <a:endParaRPr lang="zh-CN" altLang="en-US" sz="3600" dirty="0">
              <a:latin typeface="微软雅黑" pitchFamily="34" charset="-122"/>
              <a:ea typeface="微软雅黑" pitchFamily="34"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nodeType="clickEffect">
                                  <p:stCondLst>
                                    <p:cond delay="0"/>
                                  </p:stCondLst>
                                  <p:childTnLst>
                                    <p:animClr clrSpc="rgb" dir="cw">
                                      <p:cBhvr override="childStyle">
                                        <p:cTn id="6" dur="250" autoRev="1" fill="remove"/>
                                        <p:tgtEl>
                                          <p:spTgt spid="7170">
                                            <p:txEl>
                                              <p:pRg st="0" end="0"/>
                                            </p:txEl>
                                          </p:spTgt>
                                        </p:tgtEl>
                                        <p:attrNameLst>
                                          <p:attrName>style.color</p:attrName>
                                        </p:attrNameLst>
                                      </p:cBhvr>
                                      <p:to>
                                        <a:schemeClr val="bg1"/>
                                      </p:to>
                                    </p:animClr>
                                    <p:animClr clrSpc="rgb" dir="cw">
                                      <p:cBhvr>
                                        <p:cTn id="7" dur="250" autoRev="1" fill="remove"/>
                                        <p:tgtEl>
                                          <p:spTgt spid="7170">
                                            <p:txEl>
                                              <p:pRg st="0" end="0"/>
                                            </p:txEl>
                                          </p:spTgt>
                                        </p:tgtEl>
                                        <p:attrNameLst>
                                          <p:attrName>fillcolor</p:attrName>
                                        </p:attrNameLst>
                                      </p:cBhvr>
                                      <p:to>
                                        <a:schemeClr val="bg1"/>
                                      </p:to>
                                    </p:animClr>
                                    <p:set>
                                      <p:cBhvr>
                                        <p:cTn id="8" dur="250" autoRev="1" fill="remove"/>
                                        <p:tgtEl>
                                          <p:spTgt spid="7170">
                                            <p:txEl>
                                              <p:pRg st="0" end="0"/>
                                            </p:txEl>
                                          </p:spTgt>
                                        </p:tgtEl>
                                        <p:attrNameLst>
                                          <p:attrName>fill.type</p:attrName>
                                        </p:attrNameLst>
                                      </p:cBhvr>
                                      <p:to>
                                        <p:strVal val="solid"/>
                                      </p:to>
                                    </p:set>
                                    <p:set>
                                      <p:cBhvr>
                                        <p:cTn id="9" dur="250" autoRev="1" fill="remove"/>
                                        <p:tgtEl>
                                          <p:spTgt spid="7170">
                                            <p:txEl>
                                              <p:pRg st="0" end="0"/>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7172">
                                            <p:txEl>
                                              <p:pRg st="0" end="0"/>
                                            </p:txEl>
                                          </p:spTgt>
                                        </p:tgtEl>
                                        <p:attrNameLst>
                                          <p:attrName>style.visibility</p:attrName>
                                        </p:attrNameLst>
                                      </p:cBhvr>
                                      <p:to>
                                        <p:strVal val="visible"/>
                                      </p:to>
                                    </p:set>
                                    <p:animEffect transition="in" filter="wipe(down)">
                                      <p:cBhvr>
                                        <p:cTn id="14" dur="500"/>
                                        <p:tgtEl>
                                          <p:spTgt spid="7172">
                                            <p:txEl>
                                              <p:pRg st="0" end="0"/>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7172">
                                            <p:txEl>
                                              <p:pRg st="1" end="1"/>
                                            </p:txEl>
                                          </p:spTgt>
                                        </p:tgtEl>
                                        <p:attrNameLst>
                                          <p:attrName>style.visibility</p:attrName>
                                        </p:attrNameLst>
                                      </p:cBhvr>
                                      <p:to>
                                        <p:strVal val="visible"/>
                                      </p:to>
                                    </p:set>
                                    <p:animEffect transition="in" filter="wipe(down)">
                                      <p:cBhvr>
                                        <p:cTn id="17" dur="500"/>
                                        <p:tgtEl>
                                          <p:spTgt spid="7172">
                                            <p:txEl>
                                              <p:pRg st="1" end="1"/>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7172">
                                            <p:txEl>
                                              <p:pRg st="2" end="2"/>
                                            </p:txEl>
                                          </p:spTgt>
                                        </p:tgtEl>
                                        <p:attrNameLst>
                                          <p:attrName>style.visibility</p:attrName>
                                        </p:attrNameLst>
                                      </p:cBhvr>
                                      <p:to>
                                        <p:strVal val="visible"/>
                                      </p:to>
                                    </p:set>
                                    <p:animEffect transition="in" filter="wipe(down)">
                                      <p:cBhvr>
                                        <p:cTn id="20" dur="500"/>
                                        <p:tgtEl>
                                          <p:spTgt spid="7172">
                                            <p:txEl>
                                              <p:pRg st="2" end="2"/>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7172">
                                            <p:txEl>
                                              <p:pRg st="3" end="3"/>
                                            </p:txEl>
                                          </p:spTgt>
                                        </p:tgtEl>
                                        <p:attrNameLst>
                                          <p:attrName>style.visibility</p:attrName>
                                        </p:attrNameLst>
                                      </p:cBhvr>
                                      <p:to>
                                        <p:strVal val="visible"/>
                                      </p:to>
                                    </p:set>
                                    <p:animEffect transition="in" filter="wipe(down)">
                                      <p:cBhvr>
                                        <p:cTn id="23" dur="500"/>
                                        <p:tgtEl>
                                          <p:spTgt spid="7172">
                                            <p:txEl>
                                              <p:pRg st="3" end="3"/>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7172">
                                            <p:txEl>
                                              <p:pRg st="4" end="4"/>
                                            </p:txEl>
                                          </p:spTgt>
                                        </p:tgtEl>
                                        <p:attrNameLst>
                                          <p:attrName>style.visibility</p:attrName>
                                        </p:attrNameLst>
                                      </p:cBhvr>
                                      <p:to>
                                        <p:strVal val="visible"/>
                                      </p:to>
                                    </p:set>
                                    <p:animEffect transition="in" filter="wipe(down)">
                                      <p:cBhvr>
                                        <p:cTn id="26" dur="500"/>
                                        <p:tgtEl>
                                          <p:spTgt spid="7172">
                                            <p:txEl>
                                              <p:pRg st="4" end="4"/>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7172">
                                            <p:txEl>
                                              <p:pRg st="5" end="5"/>
                                            </p:txEl>
                                          </p:spTgt>
                                        </p:tgtEl>
                                        <p:attrNameLst>
                                          <p:attrName>style.visibility</p:attrName>
                                        </p:attrNameLst>
                                      </p:cBhvr>
                                      <p:to>
                                        <p:strVal val="visible"/>
                                      </p:to>
                                    </p:set>
                                    <p:animEffect transition="in" filter="wipe(down)">
                                      <p:cBhvr>
                                        <p:cTn id="29" dur="500"/>
                                        <p:tgtEl>
                                          <p:spTgt spid="717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074" name="图片 1" descr="2904883_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609600"/>
            <a:ext cx="45720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1"/>
          <p:cNvSpPr>
            <a:spLocks noChangeArrowheads="1"/>
          </p:cNvSpPr>
          <p:nvPr/>
        </p:nvSpPr>
        <p:spPr bwMode="auto">
          <a:xfrm>
            <a:off x="827584" y="609600"/>
            <a:ext cx="3138487" cy="5638800"/>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vert="eaVert" anchor="ctr">
            <a:spAutoFit/>
          </a:bodyPr>
          <a:lstStyle/>
          <a:p>
            <a:r>
              <a:rPr lang="zh-CN" sz="2400" dirty="0">
                <a:latin typeface="黑体" pitchFamily="49" charset="-122"/>
                <a:ea typeface="黑体" pitchFamily="49" charset="-122"/>
                <a:cs typeface="宋体" pitchFamily="2" charset="-122"/>
              </a:rPr>
              <a:t>这个故事发生在汶川地震的时候，小男孩叫郎铮，当时才</a:t>
            </a:r>
            <a:r>
              <a:rPr lang="en-US" altLang="zh-CN" sz="2400" dirty="0">
                <a:latin typeface="黑体" pitchFamily="49" charset="-122"/>
                <a:ea typeface="黑体" pitchFamily="49" charset="-122"/>
                <a:cs typeface="宋体" pitchFamily="2" charset="-122"/>
              </a:rPr>
              <a:t>3</a:t>
            </a:r>
            <a:r>
              <a:rPr lang="zh-CN" altLang="en-US" sz="2400" dirty="0">
                <a:latin typeface="黑体" pitchFamily="49" charset="-122"/>
                <a:ea typeface="黑体" pitchFamily="49" charset="-122"/>
                <a:cs typeface="宋体" pitchFamily="2" charset="-122"/>
              </a:rPr>
              <a:t>岁，当他被解放军叔叔从废墟中救出来的时候，他全身多处受伤，脸上还流着血，但他还是艰难地举起还能动弹的右手，虚弱而又标准地敬了一个礼，向解放军叔叔表达谢意，虽然他才只有</a:t>
            </a:r>
            <a:r>
              <a:rPr lang="en-US" altLang="zh-CN" sz="2400" dirty="0">
                <a:latin typeface="黑体" pitchFamily="49" charset="-122"/>
                <a:ea typeface="黑体" pitchFamily="49" charset="-122"/>
                <a:cs typeface="宋体" pitchFamily="2" charset="-122"/>
              </a:rPr>
              <a:t>3</a:t>
            </a:r>
            <a:r>
              <a:rPr lang="zh-CN" altLang="en-US" sz="2400" dirty="0">
                <a:latin typeface="黑体" pitchFamily="49" charset="-122"/>
                <a:ea typeface="黑体" pitchFamily="49" charset="-122"/>
                <a:cs typeface="宋体" pitchFamily="2" charset="-122"/>
              </a:rPr>
              <a:t>岁，可是他已经懂得了要向帮助自己的人表达感谢。 </a:t>
            </a:r>
          </a:p>
        </p:txBody>
      </p:sp>
    </p:spTree>
    <p:extLst>
      <p:ext uri="{BB962C8B-B14F-4D97-AF65-F5344CB8AC3E}">
        <p14:creationId xmlns:p14="http://schemas.microsoft.com/office/powerpoint/2010/main" val="166352422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3075"/>
                                        </p:tgtEl>
                                        <p:attrNameLst>
                                          <p:attrName>style.visibility</p:attrName>
                                        </p:attrNameLst>
                                      </p:cBhvr>
                                      <p:to>
                                        <p:strVal val="visible"/>
                                      </p:to>
                                    </p:set>
                                    <p:animEffect transition="in" filter="dissolve">
                                      <p:cBhvr>
                                        <p:cTn id="11"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矩形 8"/>
          <p:cNvSpPr>
            <a:spLocks noChangeArrowheads="1"/>
          </p:cNvSpPr>
          <p:nvPr/>
        </p:nvSpPr>
        <p:spPr bwMode="auto">
          <a:xfrm>
            <a:off x="1500188" y="476672"/>
            <a:ext cx="1415772" cy="830997"/>
          </a:xfrm>
          <a:prstGeom prst="rect">
            <a:avLst/>
          </a:prstGeom>
          <a:noFill/>
          <a:ln w="38100">
            <a:solidFill>
              <a:srgbClr val="EA718A"/>
            </a:solidFill>
            <a:miter lim="800000"/>
            <a:headEnd/>
            <a:tailEnd/>
          </a:ln>
        </p:spPr>
        <p:txBody>
          <a:bodyPr wrap="none">
            <a:spAutoFit/>
          </a:bodyPr>
          <a:lstStyle/>
          <a:p>
            <a:r>
              <a:rPr lang="zh-CN" altLang="en-US" sz="4800" dirty="0" smtClean="0">
                <a:latin typeface="微软雅黑" pitchFamily="34" charset="-122"/>
                <a:ea typeface="微软雅黑" pitchFamily="34" charset="-122"/>
              </a:rPr>
              <a:t>致谢</a:t>
            </a:r>
            <a:endParaRPr lang="zh-CN" altLang="en-US" sz="4800" dirty="0">
              <a:latin typeface="微软雅黑" pitchFamily="34" charset="-122"/>
              <a:ea typeface="微软雅黑" pitchFamily="34" charset="-122"/>
            </a:endParaRPr>
          </a:p>
        </p:txBody>
      </p:sp>
      <p:sp>
        <p:nvSpPr>
          <p:cNvPr id="4099" name="矩形 7"/>
          <p:cNvSpPr>
            <a:spLocks noChangeArrowheads="1"/>
          </p:cNvSpPr>
          <p:nvPr/>
        </p:nvSpPr>
        <p:spPr bwMode="auto">
          <a:xfrm>
            <a:off x="2078844" y="2111076"/>
            <a:ext cx="6093556" cy="1384995"/>
          </a:xfrm>
          <a:prstGeom prst="rect">
            <a:avLst/>
          </a:prstGeom>
          <a:noFill/>
          <a:ln w="9525">
            <a:solidFill>
              <a:srgbClr val="EA718A"/>
            </a:solidFill>
            <a:miter lim="800000"/>
            <a:headEnd/>
            <a:tailEnd/>
          </a:ln>
        </p:spPr>
        <p:txBody>
          <a:bodyPr wrap="square">
            <a:spAutoFit/>
          </a:bodyPr>
          <a:lstStyle/>
          <a:p>
            <a:r>
              <a:rPr lang="zh-CN" altLang="en-US" sz="2800" dirty="0">
                <a:latin typeface="微软雅黑" pitchFamily="34" charset="-122"/>
                <a:ea typeface="微软雅黑" pitchFamily="34" charset="-122"/>
              </a:rPr>
              <a:t>致谢是表示感谢、道谢，是指获得他人帮助、接受他人给予的鼓励或他人提供的方便后表示感谢。</a:t>
            </a:r>
            <a:endParaRPr lang="zh-CN" altLang="en-US" sz="2800" dirty="0">
              <a:latin typeface="微软雅黑" pitchFamily="34" charset="-122"/>
              <a:ea typeface="微软雅黑" pitchFamily="34" charset="-122"/>
            </a:endParaRPr>
          </a:p>
        </p:txBody>
      </p:sp>
      <p:sp>
        <p:nvSpPr>
          <p:cNvPr id="4101" name="矩形 7"/>
          <p:cNvSpPr>
            <a:spLocks noChangeArrowheads="1"/>
          </p:cNvSpPr>
          <p:nvPr/>
        </p:nvSpPr>
        <p:spPr bwMode="auto">
          <a:xfrm>
            <a:off x="2057884" y="3789040"/>
            <a:ext cx="6093556" cy="2308324"/>
          </a:xfrm>
          <a:prstGeom prst="rect">
            <a:avLst/>
          </a:prstGeom>
          <a:noFill/>
          <a:ln w="9525">
            <a:solidFill>
              <a:srgbClr val="EA718A"/>
            </a:solidFill>
            <a:miter lim="800000"/>
            <a:headEnd/>
            <a:tailEnd/>
          </a:ln>
        </p:spPr>
        <p:txBody>
          <a:bodyPr wrap="square">
            <a:spAutoFit/>
          </a:bodyPr>
          <a:lstStyle/>
          <a:p>
            <a:pPr lvl="0"/>
            <a:r>
              <a:rPr lang="zh-CN" altLang="en-US" sz="2400" dirty="0">
                <a:solidFill>
                  <a:srgbClr val="000000"/>
                </a:solidFill>
                <a:latin typeface="华文楷体" pitchFamily="2" charset="-122"/>
                <a:ea typeface="华文楷体" pitchFamily="2" charset="-122"/>
              </a:rPr>
              <a:t>“滴水之恩 涌泉相报”</a:t>
            </a:r>
          </a:p>
          <a:p>
            <a:pPr lvl="0"/>
            <a:r>
              <a:rPr lang="zh-CN" altLang="en-US" sz="2400" dirty="0">
                <a:solidFill>
                  <a:srgbClr val="000000"/>
                </a:solidFill>
                <a:latin typeface="华文楷体" pitchFamily="2" charset="-122"/>
                <a:ea typeface="华文楷体" pitchFamily="2" charset="-122"/>
              </a:rPr>
              <a:t>“涓滴之恩，当以涌泉相报”，书面记载最早为清代的</a:t>
            </a:r>
            <a:r>
              <a:rPr lang="en-US" altLang="zh-CN" sz="2400" dirty="0">
                <a:solidFill>
                  <a:srgbClr val="000000"/>
                </a:solidFill>
                <a:latin typeface="华文楷体" pitchFamily="2" charset="-122"/>
                <a:ea typeface="华文楷体" pitchFamily="2" charset="-122"/>
              </a:rPr>
              <a:t>《</a:t>
            </a:r>
            <a:r>
              <a:rPr lang="zh-CN" altLang="en-US" sz="2400" dirty="0">
                <a:solidFill>
                  <a:srgbClr val="000000"/>
                </a:solidFill>
                <a:latin typeface="华文楷体" pitchFamily="2" charset="-122"/>
                <a:ea typeface="华文楷体" pitchFamily="2" charset="-122"/>
              </a:rPr>
              <a:t>增广贤文</a:t>
            </a:r>
            <a:r>
              <a:rPr lang="en-US" altLang="zh-CN" sz="2400" dirty="0">
                <a:solidFill>
                  <a:srgbClr val="000000"/>
                </a:solidFill>
                <a:latin typeface="华文楷体" pitchFamily="2" charset="-122"/>
                <a:ea typeface="华文楷体" pitchFamily="2" charset="-122"/>
              </a:rPr>
              <a:t>•</a:t>
            </a:r>
            <a:r>
              <a:rPr lang="zh-CN" altLang="en-US" sz="2400" dirty="0">
                <a:solidFill>
                  <a:srgbClr val="000000"/>
                </a:solidFill>
                <a:latin typeface="华文楷体" pitchFamily="2" charset="-122"/>
                <a:ea typeface="华文楷体" pitchFamily="2" charset="-122"/>
              </a:rPr>
              <a:t>朱子家训</a:t>
            </a:r>
            <a:r>
              <a:rPr lang="en-US" altLang="zh-CN" sz="2400" dirty="0">
                <a:solidFill>
                  <a:srgbClr val="000000"/>
                </a:solidFill>
                <a:latin typeface="华文楷体" pitchFamily="2" charset="-122"/>
                <a:ea typeface="华文楷体" pitchFamily="2" charset="-122"/>
              </a:rPr>
              <a:t>》</a:t>
            </a:r>
            <a:r>
              <a:rPr lang="zh-CN" altLang="en-US" sz="2400" dirty="0">
                <a:solidFill>
                  <a:srgbClr val="000000"/>
                </a:solidFill>
                <a:latin typeface="华文楷体" pitchFamily="2" charset="-122"/>
                <a:ea typeface="华文楷体" pitchFamily="2" charset="-122"/>
              </a:rPr>
              <a:t>，原为民间俗语，后清代朱用纯编辑收录，为教子醒世用。</a:t>
            </a:r>
          </a:p>
          <a:p>
            <a:pPr lvl="0"/>
            <a:r>
              <a:rPr lang="zh-CN" altLang="en-US" sz="2400" dirty="0">
                <a:solidFill>
                  <a:srgbClr val="000000"/>
                </a:solidFill>
                <a:latin typeface="华文楷体" pitchFamily="2" charset="-122"/>
                <a:ea typeface="华文楷体" pitchFamily="2" charset="-122"/>
              </a:rPr>
              <a:t>类似的还有衔环结草 以报恩德等。</a:t>
            </a:r>
            <a:endParaRPr lang="zh-CN" altLang="en-US" sz="2400" dirty="0">
              <a:solidFill>
                <a:srgbClr val="000000"/>
              </a:solidFill>
              <a:latin typeface="华文楷体" pitchFamily="2" charset="-122"/>
              <a:ea typeface="华文楷体" pitchFamily="2" charset="-122"/>
            </a:endParaRPr>
          </a:p>
        </p:txBody>
      </p:sp>
      <p:sp>
        <p:nvSpPr>
          <p:cNvPr id="2" name="TextBox 1"/>
          <p:cNvSpPr txBox="1"/>
          <p:nvPr/>
        </p:nvSpPr>
        <p:spPr>
          <a:xfrm>
            <a:off x="2339752" y="1461000"/>
            <a:ext cx="3384376" cy="646331"/>
          </a:xfrm>
          <a:prstGeom prst="rect">
            <a:avLst/>
          </a:prstGeom>
          <a:noFill/>
          <a:ln w="38100">
            <a:noFill/>
          </a:ln>
        </p:spPr>
        <p:txBody>
          <a:bodyPr wrap="square" rtlCol="0">
            <a:spAutoFit/>
          </a:bodyPr>
          <a:lstStyle/>
          <a:p>
            <a:r>
              <a:rPr lang="en-US" altLang="zh-CN" sz="3600" dirty="0" smtClean="0">
                <a:latin typeface="微软雅黑" pitchFamily="34" charset="-122"/>
                <a:ea typeface="微软雅黑" pitchFamily="34" charset="-122"/>
              </a:rPr>
              <a:t>1</a:t>
            </a:r>
            <a:r>
              <a:rPr lang="zh-CN" altLang="en-US" sz="3600" dirty="0" smtClean="0">
                <a:latin typeface="微软雅黑" pitchFamily="34" charset="-122"/>
                <a:ea typeface="微软雅黑" pitchFamily="34" charset="-122"/>
              </a:rPr>
              <a:t>、含义</a:t>
            </a:r>
            <a:endParaRPr lang="zh-CN" altLang="en-US" sz="3600" dirty="0">
              <a:latin typeface="微软雅黑" pitchFamily="34" charset="-122"/>
              <a:ea typeface="微软雅黑" pitchFamily="34"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nodeType="clickEffect">
                                  <p:stCondLst>
                                    <p:cond delay="0"/>
                                  </p:stCondLst>
                                  <p:childTnLst>
                                    <p:animClr clrSpc="rgb" dir="cw">
                                      <p:cBhvr override="childStyle">
                                        <p:cTn id="6" dur="250" autoRev="1" fill="remove"/>
                                        <p:tgtEl>
                                          <p:spTgt spid="2">
                                            <p:txEl>
                                              <p:pRg st="0" end="0"/>
                                            </p:txEl>
                                          </p:spTgt>
                                        </p:tgtEl>
                                        <p:attrNameLst>
                                          <p:attrName>style.color</p:attrName>
                                        </p:attrNameLst>
                                      </p:cBhvr>
                                      <p:to>
                                        <a:schemeClr val="bg1"/>
                                      </p:to>
                                    </p:animClr>
                                    <p:animClr clrSpc="rgb" dir="cw">
                                      <p:cBhvr>
                                        <p:cTn id="7" dur="250" autoRev="1" fill="remove"/>
                                        <p:tgtEl>
                                          <p:spTgt spid="2">
                                            <p:txEl>
                                              <p:pRg st="0" end="0"/>
                                            </p:txEl>
                                          </p:spTgt>
                                        </p:tgtEl>
                                        <p:attrNameLst>
                                          <p:attrName>fillcolor</p:attrName>
                                        </p:attrNameLst>
                                      </p:cBhvr>
                                      <p:to>
                                        <a:schemeClr val="bg1"/>
                                      </p:to>
                                    </p:animClr>
                                    <p:set>
                                      <p:cBhvr>
                                        <p:cTn id="8" dur="250" autoRev="1" fill="remove"/>
                                        <p:tgtEl>
                                          <p:spTgt spid="2">
                                            <p:txEl>
                                              <p:pRg st="0" end="0"/>
                                            </p:txEl>
                                          </p:spTgt>
                                        </p:tgtEl>
                                        <p:attrNameLst>
                                          <p:attrName>fill.type</p:attrName>
                                        </p:attrNameLst>
                                      </p:cBhvr>
                                      <p:to>
                                        <p:strVal val="solid"/>
                                      </p:to>
                                    </p:set>
                                    <p:set>
                                      <p:cBhvr>
                                        <p:cTn id="9" dur="250" autoRev="1" fill="remove"/>
                                        <p:tgtEl>
                                          <p:spTgt spid="2">
                                            <p:txEl>
                                              <p:pRg st="0" end="0"/>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4099">
                                            <p:txEl>
                                              <p:pRg st="0" end="0"/>
                                            </p:txEl>
                                          </p:spTgt>
                                        </p:tgtEl>
                                        <p:attrNameLst>
                                          <p:attrName>style.visibility</p:attrName>
                                        </p:attrNameLst>
                                      </p:cBhvr>
                                      <p:to>
                                        <p:strVal val="visible"/>
                                      </p:to>
                                    </p:set>
                                    <p:animEffect transition="in" filter="wheel(1)">
                                      <p:cBhvr>
                                        <p:cTn id="14" dur="2000"/>
                                        <p:tgtEl>
                                          <p:spTgt spid="409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01">
                                            <p:txEl>
                                              <p:pRg st="0" end="0"/>
                                            </p:txEl>
                                          </p:spTgt>
                                        </p:tgtEl>
                                        <p:attrNameLst>
                                          <p:attrName>style.visibility</p:attrName>
                                        </p:attrNameLst>
                                      </p:cBhvr>
                                      <p:to>
                                        <p:strVal val="visible"/>
                                      </p:to>
                                    </p:set>
                                    <p:animEffect transition="in" filter="wipe(down)">
                                      <p:cBhvr>
                                        <p:cTn id="19" dur="500"/>
                                        <p:tgtEl>
                                          <p:spTgt spid="4101">
                                            <p:txEl>
                                              <p:pRg st="0" end="0"/>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4101">
                                            <p:txEl>
                                              <p:pRg st="1" end="1"/>
                                            </p:txEl>
                                          </p:spTgt>
                                        </p:tgtEl>
                                        <p:attrNameLst>
                                          <p:attrName>style.visibility</p:attrName>
                                        </p:attrNameLst>
                                      </p:cBhvr>
                                      <p:to>
                                        <p:strVal val="visible"/>
                                      </p:to>
                                    </p:set>
                                    <p:animEffect transition="in" filter="wipe(down)">
                                      <p:cBhvr>
                                        <p:cTn id="22" dur="500"/>
                                        <p:tgtEl>
                                          <p:spTgt spid="4101">
                                            <p:txEl>
                                              <p:pRg st="1" end="1"/>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4101">
                                            <p:txEl>
                                              <p:pRg st="2" end="2"/>
                                            </p:txEl>
                                          </p:spTgt>
                                        </p:tgtEl>
                                        <p:attrNameLst>
                                          <p:attrName>style.visibility</p:attrName>
                                        </p:attrNameLst>
                                      </p:cBhvr>
                                      <p:to>
                                        <p:strVal val="visible"/>
                                      </p:to>
                                    </p:set>
                                    <p:animEffect transition="in" filter="wipe(down)">
                                      <p:cBhvr>
                                        <p:cTn id="25" dur="500"/>
                                        <p:tgtEl>
                                          <p:spTgt spid="410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矩形 8"/>
          <p:cNvSpPr>
            <a:spLocks noChangeArrowheads="1"/>
          </p:cNvSpPr>
          <p:nvPr/>
        </p:nvSpPr>
        <p:spPr bwMode="auto">
          <a:xfrm>
            <a:off x="1500188" y="476672"/>
            <a:ext cx="1415772" cy="830997"/>
          </a:xfrm>
          <a:prstGeom prst="rect">
            <a:avLst/>
          </a:prstGeom>
          <a:noFill/>
          <a:ln w="38100">
            <a:solidFill>
              <a:srgbClr val="EA718A"/>
            </a:solidFill>
            <a:miter lim="800000"/>
            <a:headEnd/>
            <a:tailEnd/>
          </a:ln>
        </p:spPr>
        <p:txBody>
          <a:bodyPr wrap="none">
            <a:spAutoFit/>
          </a:bodyPr>
          <a:lstStyle/>
          <a:p>
            <a:r>
              <a:rPr lang="zh-CN" altLang="en-US" sz="4800" dirty="0" smtClean="0">
                <a:solidFill>
                  <a:prstClr val="black"/>
                </a:solidFill>
                <a:latin typeface="微软雅黑" pitchFamily="34" charset="-122"/>
                <a:ea typeface="微软雅黑" pitchFamily="34" charset="-122"/>
              </a:rPr>
              <a:t>致谢</a:t>
            </a:r>
            <a:endParaRPr lang="zh-CN" altLang="en-US" sz="4800" dirty="0">
              <a:solidFill>
                <a:prstClr val="black"/>
              </a:solidFill>
              <a:latin typeface="微软雅黑" pitchFamily="34" charset="-122"/>
              <a:ea typeface="微软雅黑" pitchFamily="34" charset="-122"/>
            </a:endParaRPr>
          </a:p>
        </p:txBody>
      </p:sp>
      <p:sp>
        <p:nvSpPr>
          <p:cNvPr id="4099" name="矩形 7"/>
          <p:cNvSpPr>
            <a:spLocks noChangeArrowheads="1"/>
          </p:cNvSpPr>
          <p:nvPr/>
        </p:nvSpPr>
        <p:spPr bwMode="auto">
          <a:xfrm>
            <a:off x="2890808" y="2958499"/>
            <a:ext cx="3096344" cy="584775"/>
          </a:xfrm>
          <a:prstGeom prst="rect">
            <a:avLst/>
          </a:prstGeom>
          <a:noFill/>
          <a:ln w="9525">
            <a:solidFill>
              <a:srgbClr val="EA718A"/>
            </a:solidFill>
            <a:miter lim="800000"/>
            <a:headEnd/>
            <a:tailEnd/>
          </a:ln>
        </p:spPr>
        <p:txBody>
          <a:bodyPr wrap="square">
            <a:spAutoFit/>
          </a:bodyPr>
          <a:lstStyle/>
          <a:p>
            <a:r>
              <a:rPr lang="zh-CN" altLang="en-US" sz="3200" dirty="0">
                <a:solidFill>
                  <a:prstClr val="black"/>
                </a:solidFill>
                <a:latin typeface="微软雅黑" pitchFamily="34" charset="-122"/>
                <a:ea typeface="微软雅黑" pitchFamily="34" charset="-122"/>
              </a:rPr>
              <a:t>①感谢要</a:t>
            </a:r>
            <a:r>
              <a:rPr lang="zh-CN" altLang="en-US" sz="3200" dirty="0" smtClean="0">
                <a:solidFill>
                  <a:prstClr val="black"/>
                </a:solidFill>
                <a:latin typeface="微软雅黑" pitchFamily="34" charset="-122"/>
                <a:ea typeface="微软雅黑" pitchFamily="34" charset="-122"/>
              </a:rPr>
              <a:t>及时</a:t>
            </a:r>
            <a:endParaRPr lang="zh-CN" altLang="en-US" sz="3200" dirty="0">
              <a:solidFill>
                <a:prstClr val="black"/>
              </a:solidFill>
              <a:latin typeface="微软雅黑" pitchFamily="34" charset="-122"/>
              <a:ea typeface="微软雅黑" pitchFamily="34" charset="-122"/>
            </a:endParaRPr>
          </a:p>
        </p:txBody>
      </p:sp>
      <p:sp>
        <p:nvSpPr>
          <p:cNvPr id="2" name="TextBox 1"/>
          <p:cNvSpPr txBox="1"/>
          <p:nvPr/>
        </p:nvSpPr>
        <p:spPr>
          <a:xfrm>
            <a:off x="2198946" y="1838541"/>
            <a:ext cx="4176464" cy="646331"/>
          </a:xfrm>
          <a:prstGeom prst="rect">
            <a:avLst/>
          </a:prstGeom>
          <a:noFill/>
        </p:spPr>
        <p:txBody>
          <a:bodyPr wrap="square" rtlCol="0">
            <a:spAutoFit/>
          </a:bodyPr>
          <a:lstStyle/>
          <a:p>
            <a:r>
              <a:rPr lang="en-US" altLang="zh-CN" sz="3600" dirty="0" smtClean="0">
                <a:solidFill>
                  <a:prstClr val="black"/>
                </a:solidFill>
                <a:latin typeface="微软雅黑" pitchFamily="34" charset="-122"/>
                <a:ea typeface="微软雅黑" pitchFamily="34" charset="-122"/>
              </a:rPr>
              <a:t>2</a:t>
            </a:r>
            <a:r>
              <a:rPr lang="zh-CN" altLang="en-US" sz="3600" dirty="0" smtClean="0">
                <a:solidFill>
                  <a:prstClr val="black"/>
                </a:solidFill>
                <a:latin typeface="微软雅黑" pitchFamily="34" charset="-122"/>
                <a:ea typeface="微软雅黑" pitchFamily="34" charset="-122"/>
              </a:rPr>
              <a:t>、如何正确地致谢</a:t>
            </a:r>
            <a:endParaRPr lang="zh-CN" altLang="en-US" sz="3600" dirty="0">
              <a:solidFill>
                <a:prstClr val="black"/>
              </a:solidFill>
              <a:latin typeface="微软雅黑" pitchFamily="34" charset="-122"/>
              <a:ea typeface="微软雅黑" pitchFamily="34" charset="-122"/>
            </a:endParaRPr>
          </a:p>
        </p:txBody>
      </p:sp>
      <p:sp>
        <p:nvSpPr>
          <p:cNvPr id="3" name="矩形 2"/>
          <p:cNvSpPr/>
          <p:nvPr/>
        </p:nvSpPr>
        <p:spPr>
          <a:xfrm>
            <a:off x="2915960" y="3951097"/>
            <a:ext cx="3071192" cy="584775"/>
          </a:xfrm>
          <a:prstGeom prst="rect">
            <a:avLst/>
          </a:prstGeom>
          <a:ln>
            <a:solidFill>
              <a:srgbClr val="EA718A"/>
            </a:solidFill>
          </a:ln>
        </p:spPr>
        <p:txBody>
          <a:bodyPr wrap="square">
            <a:spAutoFit/>
          </a:bodyPr>
          <a:lstStyle/>
          <a:p>
            <a:r>
              <a:rPr lang="zh-CN" altLang="en-US" sz="3200" dirty="0">
                <a:latin typeface="微软雅黑" pitchFamily="34" charset="-122"/>
                <a:ea typeface="微软雅黑" pitchFamily="34" charset="-122"/>
              </a:rPr>
              <a:t>②感谢要真诚</a:t>
            </a:r>
          </a:p>
        </p:txBody>
      </p:sp>
      <p:sp>
        <p:nvSpPr>
          <p:cNvPr id="4" name="TextBox 3"/>
          <p:cNvSpPr txBox="1"/>
          <p:nvPr/>
        </p:nvSpPr>
        <p:spPr>
          <a:xfrm>
            <a:off x="2890808" y="4941168"/>
            <a:ext cx="3096344" cy="584775"/>
          </a:xfrm>
          <a:prstGeom prst="rect">
            <a:avLst/>
          </a:prstGeom>
          <a:noFill/>
          <a:ln>
            <a:solidFill>
              <a:srgbClr val="EA718A"/>
            </a:solidFill>
          </a:ln>
        </p:spPr>
        <p:txBody>
          <a:bodyPr wrap="square" rtlCol="0">
            <a:spAutoFit/>
          </a:bodyPr>
          <a:lstStyle/>
          <a:p>
            <a:r>
              <a:rPr lang="zh-CN" altLang="en-US" sz="3200" dirty="0">
                <a:latin typeface="微软雅黑" pitchFamily="34" charset="-122"/>
                <a:ea typeface="微软雅黑" pitchFamily="34" charset="-122"/>
              </a:rPr>
              <a:t>③感谢要得体</a:t>
            </a:r>
          </a:p>
        </p:txBody>
      </p:sp>
    </p:spTree>
    <p:extLst>
      <p:ext uri="{BB962C8B-B14F-4D97-AF65-F5344CB8AC3E}">
        <p14:creationId xmlns:p14="http://schemas.microsoft.com/office/powerpoint/2010/main" val="36232268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nodeType="clickEffect">
                                  <p:stCondLst>
                                    <p:cond delay="0"/>
                                  </p:stCondLst>
                                  <p:childTnLst>
                                    <p:animClr clrSpc="rgb" dir="cw">
                                      <p:cBhvr override="childStyle">
                                        <p:cTn id="6" dur="250" autoRev="1" fill="remove"/>
                                        <p:tgtEl>
                                          <p:spTgt spid="2">
                                            <p:txEl>
                                              <p:pRg st="0" end="0"/>
                                            </p:txEl>
                                          </p:spTgt>
                                        </p:tgtEl>
                                        <p:attrNameLst>
                                          <p:attrName>style.color</p:attrName>
                                        </p:attrNameLst>
                                      </p:cBhvr>
                                      <p:to>
                                        <a:schemeClr val="bg1"/>
                                      </p:to>
                                    </p:animClr>
                                    <p:animClr clrSpc="rgb" dir="cw">
                                      <p:cBhvr>
                                        <p:cTn id="7" dur="250" autoRev="1" fill="remove"/>
                                        <p:tgtEl>
                                          <p:spTgt spid="2">
                                            <p:txEl>
                                              <p:pRg st="0" end="0"/>
                                            </p:txEl>
                                          </p:spTgt>
                                        </p:tgtEl>
                                        <p:attrNameLst>
                                          <p:attrName>fillcolor</p:attrName>
                                        </p:attrNameLst>
                                      </p:cBhvr>
                                      <p:to>
                                        <a:schemeClr val="bg1"/>
                                      </p:to>
                                    </p:animClr>
                                    <p:set>
                                      <p:cBhvr>
                                        <p:cTn id="8" dur="250" autoRev="1" fill="remove"/>
                                        <p:tgtEl>
                                          <p:spTgt spid="2">
                                            <p:txEl>
                                              <p:pRg st="0" end="0"/>
                                            </p:txEl>
                                          </p:spTgt>
                                        </p:tgtEl>
                                        <p:attrNameLst>
                                          <p:attrName>fill.type</p:attrName>
                                        </p:attrNameLst>
                                      </p:cBhvr>
                                      <p:to>
                                        <p:strVal val="solid"/>
                                      </p:to>
                                    </p:set>
                                    <p:set>
                                      <p:cBhvr>
                                        <p:cTn id="9" dur="250" autoRev="1" fill="remove"/>
                                        <p:tgtEl>
                                          <p:spTgt spid="2">
                                            <p:txEl>
                                              <p:pRg st="0" end="0"/>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099">
                                            <p:txEl>
                                              <p:pRg st="0" end="0"/>
                                            </p:txEl>
                                          </p:spTgt>
                                        </p:tgtEl>
                                        <p:attrNameLst>
                                          <p:attrName>style.visibility</p:attrName>
                                        </p:attrNameLst>
                                      </p:cBhvr>
                                      <p:to>
                                        <p:strVal val="visible"/>
                                      </p:to>
                                    </p:set>
                                    <p:animEffect transition="in" filter="circle(in)">
                                      <p:cBhvr>
                                        <p:cTn id="14" dur="2000"/>
                                        <p:tgtEl>
                                          <p:spTgt spid="409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circle(in)">
                                      <p:cBhvr>
                                        <p:cTn id="24"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矩形 8"/>
          <p:cNvSpPr>
            <a:spLocks noChangeArrowheads="1"/>
          </p:cNvSpPr>
          <p:nvPr/>
        </p:nvSpPr>
        <p:spPr bwMode="auto">
          <a:xfrm>
            <a:off x="1500188" y="476672"/>
            <a:ext cx="1415772" cy="830997"/>
          </a:xfrm>
          <a:prstGeom prst="rect">
            <a:avLst/>
          </a:prstGeom>
          <a:noFill/>
          <a:ln w="38100">
            <a:solidFill>
              <a:srgbClr val="EA718A"/>
            </a:solidFill>
            <a:miter lim="800000"/>
            <a:headEnd/>
            <a:tailEnd/>
          </a:ln>
        </p:spPr>
        <p:txBody>
          <a:bodyPr wrap="none">
            <a:spAutoFit/>
          </a:bodyPr>
          <a:lstStyle/>
          <a:p>
            <a:r>
              <a:rPr lang="zh-CN" altLang="en-US" sz="4800" dirty="0" smtClean="0">
                <a:solidFill>
                  <a:prstClr val="black"/>
                </a:solidFill>
                <a:latin typeface="微软雅黑" pitchFamily="34" charset="-122"/>
                <a:ea typeface="微软雅黑" pitchFamily="34" charset="-122"/>
              </a:rPr>
              <a:t>致谢</a:t>
            </a:r>
            <a:endParaRPr lang="zh-CN" altLang="en-US" sz="4800" dirty="0">
              <a:solidFill>
                <a:prstClr val="black"/>
              </a:solidFill>
              <a:latin typeface="微软雅黑" pitchFamily="34" charset="-122"/>
              <a:ea typeface="微软雅黑" pitchFamily="34" charset="-122"/>
            </a:endParaRPr>
          </a:p>
        </p:txBody>
      </p:sp>
      <p:sp>
        <p:nvSpPr>
          <p:cNvPr id="2" name="TextBox 1"/>
          <p:cNvSpPr txBox="1"/>
          <p:nvPr/>
        </p:nvSpPr>
        <p:spPr>
          <a:xfrm>
            <a:off x="2027188" y="2708920"/>
            <a:ext cx="6045462" cy="3108543"/>
          </a:xfrm>
          <a:prstGeom prst="rect">
            <a:avLst/>
          </a:prstGeom>
          <a:noFill/>
          <a:ln>
            <a:solidFill>
              <a:srgbClr val="EA718A"/>
            </a:solidFill>
          </a:ln>
        </p:spPr>
        <p:txBody>
          <a:bodyPr wrap="square" rtlCol="0">
            <a:spAutoFit/>
          </a:bodyPr>
          <a:lstStyle/>
          <a:p>
            <a:r>
              <a:rPr lang="zh-CN" altLang="en-US" sz="2800" dirty="0" smtClean="0">
                <a:solidFill>
                  <a:prstClr val="black"/>
                </a:solidFill>
                <a:latin typeface="微软雅黑" pitchFamily="34" charset="-122"/>
                <a:ea typeface="微软雅黑" pitchFamily="34" charset="-122"/>
              </a:rPr>
              <a:t>      顶格</a:t>
            </a:r>
            <a:r>
              <a:rPr lang="zh-CN" altLang="en-US" sz="2800" dirty="0">
                <a:solidFill>
                  <a:prstClr val="black"/>
                </a:solidFill>
                <a:latin typeface="微软雅黑" pitchFamily="34" charset="-122"/>
                <a:ea typeface="微软雅黑" pitchFamily="34" charset="-122"/>
              </a:rPr>
              <a:t>写称谓，也就是致谢的单位名称或者个人姓名、称呼。</a:t>
            </a:r>
          </a:p>
          <a:p>
            <a:r>
              <a:rPr lang="zh-CN" altLang="en-US" sz="2800" dirty="0" smtClean="0">
                <a:solidFill>
                  <a:prstClr val="black"/>
                </a:solidFill>
                <a:latin typeface="微软雅黑" pitchFamily="34" charset="-122"/>
                <a:ea typeface="微软雅黑" pitchFamily="34" charset="-122"/>
              </a:rPr>
              <a:t>      正文</a:t>
            </a:r>
            <a:r>
              <a:rPr lang="zh-CN" altLang="en-US" sz="2800" dirty="0">
                <a:solidFill>
                  <a:prstClr val="black"/>
                </a:solidFill>
                <a:latin typeface="微软雅黑" pitchFamily="34" charset="-122"/>
                <a:ea typeface="微软雅黑" pitchFamily="34" charset="-122"/>
              </a:rPr>
              <a:t>要写致谢的理由和自己感谢的心情。</a:t>
            </a:r>
          </a:p>
          <a:p>
            <a:r>
              <a:rPr lang="zh-CN" altLang="en-US" sz="2800" dirty="0" smtClean="0">
                <a:solidFill>
                  <a:prstClr val="black"/>
                </a:solidFill>
                <a:latin typeface="微软雅黑" pitchFamily="34" charset="-122"/>
                <a:ea typeface="微软雅黑" pitchFamily="34" charset="-122"/>
              </a:rPr>
              <a:t>      结尾</a:t>
            </a:r>
            <a:r>
              <a:rPr lang="zh-CN" altLang="en-US" sz="2800" dirty="0">
                <a:solidFill>
                  <a:prstClr val="black"/>
                </a:solidFill>
                <a:latin typeface="微软雅黑" pitchFamily="34" charset="-122"/>
                <a:ea typeface="微软雅黑" pitchFamily="34" charset="-122"/>
              </a:rPr>
              <a:t>做个总结，再次向致谢的对方表示感谢。</a:t>
            </a:r>
          </a:p>
          <a:p>
            <a:r>
              <a:rPr lang="zh-CN" altLang="en-US" sz="2800" dirty="0" smtClean="0">
                <a:solidFill>
                  <a:prstClr val="black"/>
                </a:solidFill>
                <a:latin typeface="微软雅黑" pitchFamily="34" charset="-122"/>
                <a:ea typeface="微软雅黑" pitchFamily="34" charset="-122"/>
              </a:rPr>
              <a:t>      整个</a:t>
            </a:r>
            <a:r>
              <a:rPr lang="zh-CN" altLang="en-US" sz="2800" dirty="0">
                <a:solidFill>
                  <a:prstClr val="black"/>
                </a:solidFill>
                <a:latin typeface="微软雅黑" pitchFamily="34" charset="-122"/>
                <a:ea typeface="微软雅黑" pitchFamily="34" charset="-122"/>
              </a:rPr>
              <a:t>致谢词要情真意切。</a:t>
            </a:r>
          </a:p>
        </p:txBody>
      </p:sp>
      <p:sp>
        <p:nvSpPr>
          <p:cNvPr id="5" name="TextBox 4"/>
          <p:cNvSpPr txBox="1"/>
          <p:nvPr/>
        </p:nvSpPr>
        <p:spPr>
          <a:xfrm>
            <a:off x="2043460" y="1700808"/>
            <a:ext cx="3384376" cy="923330"/>
          </a:xfrm>
          <a:prstGeom prst="rect">
            <a:avLst/>
          </a:prstGeom>
          <a:noFill/>
          <a:ln>
            <a:noFill/>
          </a:ln>
        </p:spPr>
        <p:txBody>
          <a:bodyPr wrap="square" rtlCol="0">
            <a:spAutoFit/>
          </a:bodyPr>
          <a:lstStyle/>
          <a:p>
            <a:r>
              <a:rPr lang="zh-CN" altLang="en-US" sz="3600" dirty="0">
                <a:solidFill>
                  <a:prstClr val="black"/>
                </a:solidFill>
                <a:latin typeface="微软雅黑" pitchFamily="34" charset="-122"/>
                <a:ea typeface="微软雅黑" pitchFamily="34" charset="-122"/>
              </a:rPr>
              <a:t>致谢辞的</a:t>
            </a:r>
            <a:r>
              <a:rPr lang="zh-CN" altLang="en-US" sz="3600" dirty="0" smtClean="0">
                <a:solidFill>
                  <a:prstClr val="black"/>
                </a:solidFill>
                <a:latin typeface="微软雅黑" pitchFamily="34" charset="-122"/>
                <a:ea typeface="微软雅黑" pitchFamily="34" charset="-122"/>
              </a:rPr>
              <a:t>写法</a:t>
            </a:r>
            <a:endParaRPr lang="zh-CN" altLang="en-US" sz="3600" dirty="0">
              <a:solidFill>
                <a:prstClr val="black"/>
              </a:solidFill>
              <a:latin typeface="微软雅黑" pitchFamily="34" charset="-122"/>
              <a:ea typeface="微软雅黑" pitchFamily="34" charset="-122"/>
            </a:endParaRPr>
          </a:p>
          <a:p>
            <a:endParaRPr lang="zh-CN" altLang="en-US" dirty="0"/>
          </a:p>
        </p:txBody>
      </p:sp>
    </p:spTree>
    <p:extLst>
      <p:ext uri="{BB962C8B-B14F-4D97-AF65-F5344CB8AC3E}">
        <p14:creationId xmlns:p14="http://schemas.microsoft.com/office/powerpoint/2010/main" val="1587137736"/>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8" name="矩形 9"/>
          <p:cNvSpPr>
            <a:spLocks noChangeArrowheads="1"/>
          </p:cNvSpPr>
          <p:nvPr/>
        </p:nvSpPr>
        <p:spPr bwMode="auto">
          <a:xfrm>
            <a:off x="1153840" y="415499"/>
            <a:ext cx="6984776" cy="1200329"/>
          </a:xfrm>
          <a:prstGeom prst="rect">
            <a:avLst/>
          </a:prstGeom>
          <a:noFill/>
          <a:ln w="9525">
            <a:noFill/>
            <a:miter lim="800000"/>
            <a:headEnd/>
            <a:tailEnd/>
          </a:ln>
        </p:spPr>
        <p:txBody>
          <a:bodyPr wrap="square">
            <a:spAutoFit/>
          </a:bodyPr>
          <a:lstStyle/>
          <a:p>
            <a:r>
              <a:rPr lang="zh-CN" altLang="en-US" sz="3600" dirty="0" smtClean="0">
                <a:latin typeface="微软雅黑" pitchFamily="34" charset="-122"/>
                <a:ea typeface="微软雅黑" pitchFamily="34" charset="-122"/>
              </a:rPr>
              <a:t>以下</a:t>
            </a:r>
            <a:r>
              <a:rPr lang="zh-CN" altLang="en-US" sz="3600" dirty="0">
                <a:latin typeface="微软雅黑" pitchFamily="34" charset="-122"/>
                <a:ea typeface="微软雅黑" pitchFamily="34" charset="-122"/>
              </a:rPr>
              <a:t>有一组场景，请同学们来判断该怎么做</a:t>
            </a:r>
            <a:r>
              <a:rPr lang="zh-CN" altLang="en-US" sz="3600" dirty="0" smtClean="0">
                <a:latin typeface="微软雅黑" pitchFamily="34" charset="-122"/>
                <a:ea typeface="微软雅黑" pitchFamily="34" charset="-122"/>
              </a:rPr>
              <a:t>。</a:t>
            </a:r>
            <a:endParaRPr lang="zh-CN" altLang="en-US" sz="3600" dirty="0">
              <a:latin typeface="微软雅黑" pitchFamily="34" charset="-122"/>
              <a:ea typeface="微软雅黑" pitchFamily="34" charset="-122"/>
            </a:endParaRPr>
          </a:p>
        </p:txBody>
      </p:sp>
      <p:sp>
        <p:nvSpPr>
          <p:cNvPr id="2" name="矩形 1"/>
          <p:cNvSpPr/>
          <p:nvPr/>
        </p:nvSpPr>
        <p:spPr>
          <a:xfrm>
            <a:off x="2051720" y="1916832"/>
            <a:ext cx="5184576" cy="3539430"/>
          </a:xfrm>
          <a:prstGeom prst="rect">
            <a:avLst/>
          </a:prstGeom>
          <a:ln>
            <a:solidFill>
              <a:srgbClr val="EA718A"/>
            </a:solidFill>
          </a:ln>
        </p:spPr>
        <p:txBody>
          <a:bodyPr wrap="square">
            <a:spAutoFit/>
          </a:bodyPr>
          <a:lstStyle/>
          <a:p>
            <a:r>
              <a:rPr lang="zh-CN" altLang="en-US" sz="3200" dirty="0" smtClean="0">
                <a:latin typeface="微软雅黑" pitchFamily="34" charset="-122"/>
                <a:ea typeface="微软雅黑" pitchFamily="34" charset="-122"/>
              </a:rPr>
              <a:t>⑴</a:t>
            </a:r>
            <a:r>
              <a:rPr lang="zh-CN" altLang="en-US" sz="3200" dirty="0">
                <a:latin typeface="微软雅黑" pitchFamily="34" charset="-122"/>
                <a:ea typeface="微软雅黑" pitchFamily="34" charset="-122"/>
              </a:rPr>
              <a:t>无意中碰撞了别人</a:t>
            </a:r>
            <a:r>
              <a:rPr lang="zh-CN" altLang="en-US" sz="3200" dirty="0" smtClean="0">
                <a:latin typeface="微软雅黑" pitchFamily="34" charset="-122"/>
                <a:ea typeface="微软雅黑" pitchFamily="34" charset="-122"/>
              </a:rPr>
              <a:t>；</a:t>
            </a:r>
            <a:endParaRPr lang="en-US" altLang="zh-CN" sz="3200" dirty="0" smtClean="0">
              <a:latin typeface="微软雅黑" pitchFamily="34" charset="-122"/>
              <a:ea typeface="微软雅黑" pitchFamily="34" charset="-122"/>
            </a:endParaRPr>
          </a:p>
          <a:p>
            <a:r>
              <a:rPr lang="zh-CN" altLang="en-US" sz="3200" dirty="0" smtClean="0">
                <a:latin typeface="微软雅黑" pitchFamily="34" charset="-122"/>
                <a:ea typeface="微软雅黑" pitchFamily="34" charset="-122"/>
              </a:rPr>
              <a:t>⑵</a:t>
            </a:r>
            <a:r>
              <a:rPr lang="zh-CN" altLang="en-US" sz="3200" dirty="0">
                <a:latin typeface="微软雅黑" pitchFamily="34" charset="-122"/>
                <a:ea typeface="微软雅黑" pitchFamily="34" charset="-122"/>
              </a:rPr>
              <a:t>在公交车上急了别人或踩了别人的脚</a:t>
            </a:r>
            <a:r>
              <a:rPr lang="zh-CN" altLang="en-US" sz="3200" dirty="0" smtClean="0">
                <a:latin typeface="微软雅黑" pitchFamily="34" charset="-122"/>
                <a:ea typeface="微软雅黑" pitchFamily="34" charset="-122"/>
              </a:rPr>
              <a:t>；</a:t>
            </a:r>
            <a:endParaRPr lang="en-US" altLang="zh-CN" sz="3200" dirty="0" smtClean="0">
              <a:latin typeface="微软雅黑" pitchFamily="34" charset="-122"/>
              <a:ea typeface="微软雅黑" pitchFamily="34" charset="-122"/>
            </a:endParaRPr>
          </a:p>
          <a:p>
            <a:r>
              <a:rPr lang="zh-CN" altLang="en-US" sz="3200" dirty="0" smtClean="0">
                <a:latin typeface="微软雅黑" pitchFamily="34" charset="-122"/>
                <a:ea typeface="微软雅黑" pitchFamily="34" charset="-122"/>
              </a:rPr>
              <a:t>⑶ </a:t>
            </a:r>
            <a:r>
              <a:rPr lang="zh-CN" altLang="en-US" sz="3200" dirty="0">
                <a:latin typeface="微软雅黑" pitchFamily="34" charset="-122"/>
                <a:ea typeface="微软雅黑" pitchFamily="34" charset="-122"/>
              </a:rPr>
              <a:t>在食堂排队买饭时碰落了别人的碗筷； ⑷自己失陪失礼失约或者失手的时候</a:t>
            </a:r>
            <a:r>
              <a:rPr lang="zh-CN" altLang="en-US" sz="3200" dirty="0" smtClean="0">
                <a:latin typeface="微软雅黑" pitchFamily="34" charset="-122"/>
                <a:ea typeface="微软雅黑" pitchFamily="34" charset="-122"/>
              </a:rPr>
              <a:t>；</a:t>
            </a:r>
            <a:endParaRPr lang="en-US" altLang="zh-CN" sz="3200" dirty="0" smtClean="0">
              <a:latin typeface="微软雅黑" pitchFamily="34" charset="-122"/>
              <a:ea typeface="微软雅黑" pitchFamily="34" charset="-122"/>
            </a:endParaRPr>
          </a:p>
          <a:p>
            <a:r>
              <a:rPr lang="zh-CN" altLang="en-US" sz="3200" dirty="0" smtClean="0">
                <a:latin typeface="微软雅黑" pitchFamily="34" charset="-122"/>
                <a:ea typeface="微软雅黑" pitchFamily="34" charset="-122"/>
              </a:rPr>
              <a:t>⑸ </a:t>
            </a:r>
            <a:r>
              <a:rPr lang="zh-CN" altLang="en-US" sz="3200" dirty="0">
                <a:latin typeface="微软雅黑" pitchFamily="34" charset="-122"/>
                <a:ea typeface="微软雅黑" pitchFamily="34" charset="-122"/>
              </a:rPr>
              <a:t>未能办好别人办好的事情。 </a:t>
            </a:r>
          </a:p>
        </p:txBody>
      </p:sp>
    </p:spTree>
    <p:extLst>
      <p:ext uri="{BB962C8B-B14F-4D97-AF65-F5344CB8AC3E}">
        <p14:creationId xmlns:p14="http://schemas.microsoft.com/office/powerpoint/2010/main" val="12150791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2">
                                            <p:txEl>
                                              <p:pRg st="1" end="1"/>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2">
                                            <p:txEl>
                                              <p:pRg st="2" end="2"/>
                                            </p:txEl>
                                          </p:spTgt>
                                        </p:tgtEl>
                                      </p:cBhvr>
                                    </p:animEffect>
                                  </p:childTnLst>
                                </p:cTn>
                              </p:par>
                              <p:par>
                                <p:cTn id="23" presetID="31" presetClass="entr" presetSubtype="0" fill="hold" nodeType="with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28"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矩形 8"/>
          <p:cNvSpPr>
            <a:spLocks noChangeArrowheads="1"/>
          </p:cNvSpPr>
          <p:nvPr/>
        </p:nvSpPr>
        <p:spPr bwMode="auto">
          <a:xfrm>
            <a:off x="5572125" y="357188"/>
            <a:ext cx="1415772" cy="830997"/>
          </a:xfrm>
          <a:prstGeom prst="rect">
            <a:avLst/>
          </a:prstGeom>
          <a:noFill/>
          <a:ln w="38100">
            <a:solidFill>
              <a:srgbClr val="EA718A"/>
            </a:solidFill>
            <a:miter lim="800000"/>
            <a:headEnd/>
            <a:tailEnd/>
          </a:ln>
        </p:spPr>
        <p:txBody>
          <a:bodyPr wrap="none">
            <a:spAutoFit/>
          </a:bodyPr>
          <a:lstStyle/>
          <a:p>
            <a:r>
              <a:rPr lang="zh-CN" altLang="en-US" sz="4800" dirty="0" smtClean="0">
                <a:latin typeface="微软雅黑" pitchFamily="34" charset="-122"/>
                <a:ea typeface="微软雅黑" pitchFamily="34" charset="-122"/>
              </a:rPr>
              <a:t>道歉</a:t>
            </a:r>
            <a:endParaRPr lang="zh-CN" altLang="en-US" sz="4800" dirty="0">
              <a:latin typeface="微软雅黑" pitchFamily="34" charset="-122"/>
              <a:ea typeface="微软雅黑" pitchFamily="34" charset="-122"/>
            </a:endParaRPr>
          </a:p>
        </p:txBody>
      </p:sp>
      <p:sp>
        <p:nvSpPr>
          <p:cNvPr id="5123" name="矩形 7"/>
          <p:cNvSpPr>
            <a:spLocks noChangeArrowheads="1"/>
          </p:cNvSpPr>
          <p:nvPr/>
        </p:nvSpPr>
        <p:spPr bwMode="auto">
          <a:xfrm>
            <a:off x="1119064" y="4064744"/>
            <a:ext cx="5688632" cy="1200329"/>
          </a:xfrm>
          <a:prstGeom prst="rect">
            <a:avLst/>
          </a:prstGeom>
          <a:noFill/>
          <a:ln w="9525">
            <a:solidFill>
              <a:srgbClr val="EA718A"/>
            </a:solidFill>
            <a:miter lim="800000"/>
            <a:headEnd/>
            <a:tailEnd/>
          </a:ln>
        </p:spPr>
        <p:txBody>
          <a:bodyPr wrap="square">
            <a:spAutoFit/>
          </a:bodyPr>
          <a:lstStyle/>
          <a:p>
            <a:r>
              <a:rPr lang="zh-CN" altLang="en-US" sz="2400" dirty="0">
                <a:latin typeface="华文楷体" pitchFamily="2" charset="-122"/>
                <a:ea typeface="华文楷体" pitchFamily="2" charset="-122"/>
              </a:rPr>
              <a:t>负荆请罪，出自</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史记</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廉颇蔺相如列传</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：“廉颇闻之，肉袒负荆，因宾客至蔺相如门谢罪。”</a:t>
            </a:r>
            <a:endParaRPr lang="zh-CN" altLang="en-US" sz="2400" dirty="0">
              <a:latin typeface="华文楷体" pitchFamily="2" charset="-122"/>
              <a:ea typeface="华文楷体" pitchFamily="2" charset="-122"/>
            </a:endParaRPr>
          </a:p>
        </p:txBody>
      </p:sp>
      <p:sp>
        <p:nvSpPr>
          <p:cNvPr id="5124" name="矩形 9"/>
          <p:cNvSpPr>
            <a:spLocks noChangeArrowheads="1"/>
          </p:cNvSpPr>
          <p:nvPr/>
        </p:nvSpPr>
        <p:spPr bwMode="auto">
          <a:xfrm>
            <a:off x="1115616" y="2348880"/>
            <a:ext cx="5976663" cy="1384995"/>
          </a:xfrm>
          <a:prstGeom prst="rect">
            <a:avLst/>
          </a:prstGeom>
          <a:noFill/>
          <a:ln w="9525">
            <a:solidFill>
              <a:srgbClr val="EA718A"/>
            </a:solidFill>
            <a:miter lim="800000"/>
            <a:headEnd/>
            <a:tailEnd/>
          </a:ln>
        </p:spPr>
        <p:txBody>
          <a:bodyPr wrap="square">
            <a:spAutoFit/>
          </a:bodyPr>
          <a:lstStyle/>
          <a:p>
            <a:r>
              <a:rPr lang="zh-CN" altLang="en-US" sz="2800" dirty="0">
                <a:latin typeface="微软雅黑" pitchFamily="34" charset="-122"/>
                <a:ea typeface="微软雅黑" pitchFamily="34" charset="-122"/>
              </a:rPr>
              <a:t>道歉就是以诚恳的态度向对方表达由于自己的过失而给对方带来不便或伤害的歉意。</a:t>
            </a:r>
            <a:endParaRPr lang="zh-CN" altLang="en-US" sz="2800" dirty="0">
              <a:latin typeface="微软雅黑" pitchFamily="34" charset="-122"/>
              <a:ea typeface="微软雅黑" pitchFamily="34" charset="-122"/>
            </a:endParaRPr>
          </a:p>
        </p:txBody>
      </p:sp>
      <p:sp>
        <p:nvSpPr>
          <p:cNvPr id="5125" name="矩形 7"/>
          <p:cNvSpPr>
            <a:spLocks noChangeArrowheads="1"/>
          </p:cNvSpPr>
          <p:nvPr/>
        </p:nvSpPr>
        <p:spPr bwMode="auto">
          <a:xfrm>
            <a:off x="1266963" y="1556792"/>
            <a:ext cx="1840568" cy="646331"/>
          </a:xfrm>
          <a:prstGeom prst="rect">
            <a:avLst/>
          </a:prstGeom>
          <a:noFill/>
          <a:ln w="9525">
            <a:noFill/>
            <a:miter lim="800000"/>
            <a:headEnd/>
            <a:tailEnd/>
          </a:ln>
        </p:spPr>
        <p:txBody>
          <a:bodyPr wrap="none">
            <a:spAutoFit/>
          </a:bodyPr>
          <a:lstStyle/>
          <a:p>
            <a:r>
              <a:rPr lang="en-US" altLang="zh-CN" sz="3600" dirty="0" smtClean="0">
                <a:latin typeface="微软雅黑" pitchFamily="34" charset="-122"/>
                <a:ea typeface="微软雅黑" pitchFamily="34" charset="-122"/>
              </a:rPr>
              <a:t>1</a:t>
            </a:r>
            <a:r>
              <a:rPr lang="zh-CN" altLang="en-US" sz="3600" dirty="0" smtClean="0">
                <a:latin typeface="微软雅黑" pitchFamily="34" charset="-122"/>
                <a:ea typeface="微软雅黑" pitchFamily="34" charset="-122"/>
              </a:rPr>
              <a:t>、含义</a:t>
            </a:r>
            <a:endParaRPr lang="zh-CN" altLang="en-US" sz="3600" dirty="0">
              <a:latin typeface="微软雅黑" pitchFamily="34" charset="-122"/>
              <a:ea typeface="微软雅黑" pitchFamily="34"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nodeType="clickEffect">
                                  <p:stCondLst>
                                    <p:cond delay="0"/>
                                  </p:stCondLst>
                                  <p:childTnLst>
                                    <p:animClr clrSpc="rgb" dir="cw">
                                      <p:cBhvr override="childStyle">
                                        <p:cTn id="6" dur="250" autoRev="1" fill="remove"/>
                                        <p:tgtEl>
                                          <p:spTgt spid="5125">
                                            <p:txEl>
                                              <p:pRg st="0" end="0"/>
                                            </p:txEl>
                                          </p:spTgt>
                                        </p:tgtEl>
                                        <p:attrNameLst>
                                          <p:attrName>style.color</p:attrName>
                                        </p:attrNameLst>
                                      </p:cBhvr>
                                      <p:to>
                                        <a:schemeClr val="bg1"/>
                                      </p:to>
                                    </p:animClr>
                                    <p:animClr clrSpc="rgb" dir="cw">
                                      <p:cBhvr>
                                        <p:cTn id="7" dur="250" autoRev="1" fill="remove"/>
                                        <p:tgtEl>
                                          <p:spTgt spid="5125">
                                            <p:txEl>
                                              <p:pRg st="0" end="0"/>
                                            </p:txEl>
                                          </p:spTgt>
                                        </p:tgtEl>
                                        <p:attrNameLst>
                                          <p:attrName>fillcolor</p:attrName>
                                        </p:attrNameLst>
                                      </p:cBhvr>
                                      <p:to>
                                        <a:schemeClr val="bg1"/>
                                      </p:to>
                                    </p:animClr>
                                    <p:set>
                                      <p:cBhvr>
                                        <p:cTn id="8" dur="250" autoRev="1" fill="remove"/>
                                        <p:tgtEl>
                                          <p:spTgt spid="5125">
                                            <p:txEl>
                                              <p:pRg st="0" end="0"/>
                                            </p:txEl>
                                          </p:spTgt>
                                        </p:tgtEl>
                                        <p:attrNameLst>
                                          <p:attrName>fill.type</p:attrName>
                                        </p:attrNameLst>
                                      </p:cBhvr>
                                      <p:to>
                                        <p:strVal val="solid"/>
                                      </p:to>
                                    </p:set>
                                    <p:set>
                                      <p:cBhvr>
                                        <p:cTn id="9" dur="250" autoRev="1" fill="remove"/>
                                        <p:tgtEl>
                                          <p:spTgt spid="5125">
                                            <p:txEl>
                                              <p:pRg st="0" end="0"/>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124">
                                            <p:txEl>
                                              <p:pRg st="0" end="0"/>
                                            </p:txEl>
                                          </p:spTgt>
                                        </p:tgtEl>
                                        <p:attrNameLst>
                                          <p:attrName>style.visibility</p:attrName>
                                        </p:attrNameLst>
                                      </p:cBhvr>
                                      <p:to>
                                        <p:strVal val="visible"/>
                                      </p:to>
                                    </p:set>
                                    <p:animEffect transition="in" filter="circle(in)">
                                      <p:cBhvr>
                                        <p:cTn id="14" dur="2000"/>
                                        <p:tgtEl>
                                          <p:spTgt spid="512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5123">
                                            <p:txEl>
                                              <p:pRg st="0" end="0"/>
                                            </p:txEl>
                                          </p:spTgt>
                                        </p:tgtEl>
                                        <p:attrNameLst>
                                          <p:attrName>style.visibility</p:attrName>
                                        </p:attrNameLst>
                                      </p:cBhvr>
                                      <p:to>
                                        <p:strVal val="visible"/>
                                      </p:to>
                                    </p:set>
                                    <p:animEffect transition="in" filter="randombar(horizontal)">
                                      <p:cBhvr>
                                        <p:cTn id="19" dur="500"/>
                                        <p:tgtEl>
                                          <p:spTgt spid="51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矩形 8"/>
          <p:cNvSpPr>
            <a:spLocks noChangeArrowheads="1"/>
          </p:cNvSpPr>
          <p:nvPr/>
        </p:nvSpPr>
        <p:spPr bwMode="auto">
          <a:xfrm>
            <a:off x="5572125" y="357188"/>
            <a:ext cx="1415772" cy="830997"/>
          </a:xfrm>
          <a:prstGeom prst="rect">
            <a:avLst/>
          </a:prstGeom>
          <a:noFill/>
          <a:ln w="38100">
            <a:solidFill>
              <a:srgbClr val="EA718A"/>
            </a:solidFill>
            <a:miter lim="800000"/>
            <a:headEnd/>
            <a:tailEnd/>
          </a:ln>
        </p:spPr>
        <p:txBody>
          <a:bodyPr wrap="none">
            <a:spAutoFit/>
          </a:bodyPr>
          <a:lstStyle/>
          <a:p>
            <a:r>
              <a:rPr lang="zh-CN" altLang="en-US" sz="4800" dirty="0" smtClean="0">
                <a:latin typeface="微软雅黑" pitchFamily="34" charset="-122"/>
                <a:ea typeface="微软雅黑" pitchFamily="34" charset="-122"/>
              </a:rPr>
              <a:t>道歉</a:t>
            </a:r>
            <a:endParaRPr lang="zh-CN" altLang="en-US" sz="4800" dirty="0">
              <a:latin typeface="微软雅黑" pitchFamily="34" charset="-122"/>
              <a:ea typeface="微软雅黑" pitchFamily="34" charset="-122"/>
            </a:endParaRPr>
          </a:p>
        </p:txBody>
      </p:sp>
      <p:sp>
        <p:nvSpPr>
          <p:cNvPr id="5123" name="矩形 7"/>
          <p:cNvSpPr>
            <a:spLocks noChangeArrowheads="1"/>
          </p:cNvSpPr>
          <p:nvPr/>
        </p:nvSpPr>
        <p:spPr bwMode="auto">
          <a:xfrm>
            <a:off x="2051720" y="3616523"/>
            <a:ext cx="3364136" cy="584775"/>
          </a:xfrm>
          <a:prstGeom prst="rect">
            <a:avLst/>
          </a:prstGeom>
          <a:noFill/>
          <a:ln w="9525">
            <a:solidFill>
              <a:srgbClr val="EA718A"/>
            </a:solidFill>
            <a:miter lim="800000"/>
            <a:headEnd/>
            <a:tailEnd/>
          </a:ln>
        </p:spPr>
        <p:txBody>
          <a:bodyPr wrap="square">
            <a:spAutoFit/>
          </a:bodyPr>
          <a:lstStyle/>
          <a:p>
            <a:r>
              <a:rPr lang="zh-CN" altLang="en-US" sz="3200" dirty="0">
                <a:latin typeface="微软雅黑" pitchFamily="34" charset="-122"/>
                <a:ea typeface="微软雅黑" pitchFamily="34" charset="-122"/>
                <a:hlinkClick r:id="rId3" action="ppaction://hlinksldjump"/>
              </a:rPr>
              <a:t>②道歉要</a:t>
            </a:r>
            <a:r>
              <a:rPr lang="zh-CN" altLang="en-US" sz="3200" dirty="0" smtClean="0">
                <a:latin typeface="微软雅黑" pitchFamily="34" charset="-122"/>
                <a:ea typeface="微软雅黑" pitchFamily="34" charset="-122"/>
                <a:hlinkClick r:id="rId3" action="ppaction://hlinksldjump"/>
              </a:rPr>
              <a:t>真诚</a:t>
            </a:r>
            <a:endParaRPr lang="zh-CN" altLang="en-US" sz="3200" dirty="0">
              <a:latin typeface="微软雅黑" pitchFamily="34" charset="-122"/>
              <a:ea typeface="微软雅黑" pitchFamily="34" charset="-122"/>
            </a:endParaRPr>
          </a:p>
        </p:txBody>
      </p:sp>
      <p:sp>
        <p:nvSpPr>
          <p:cNvPr id="5124" name="矩形 9"/>
          <p:cNvSpPr>
            <a:spLocks noChangeArrowheads="1"/>
          </p:cNvSpPr>
          <p:nvPr/>
        </p:nvSpPr>
        <p:spPr bwMode="auto">
          <a:xfrm>
            <a:off x="2051720" y="2564904"/>
            <a:ext cx="3364136" cy="584775"/>
          </a:xfrm>
          <a:prstGeom prst="rect">
            <a:avLst/>
          </a:prstGeom>
          <a:noFill/>
          <a:ln w="9525">
            <a:solidFill>
              <a:srgbClr val="EA718A"/>
            </a:solidFill>
            <a:miter lim="800000"/>
            <a:headEnd/>
            <a:tailEnd/>
          </a:ln>
        </p:spPr>
        <p:txBody>
          <a:bodyPr wrap="square">
            <a:spAutoFit/>
          </a:bodyPr>
          <a:lstStyle/>
          <a:p>
            <a:r>
              <a:rPr lang="zh-CN" altLang="en-US" sz="3200" dirty="0">
                <a:latin typeface="微软雅黑" pitchFamily="34" charset="-122"/>
                <a:ea typeface="微软雅黑" pitchFamily="34" charset="-122"/>
                <a:hlinkClick r:id="rId4" action="ppaction://hlinksldjump"/>
              </a:rPr>
              <a:t>①道歉要</a:t>
            </a:r>
            <a:r>
              <a:rPr lang="zh-CN" altLang="en-US" sz="3200" dirty="0" smtClean="0">
                <a:latin typeface="微软雅黑" pitchFamily="34" charset="-122"/>
                <a:ea typeface="微软雅黑" pitchFamily="34" charset="-122"/>
                <a:hlinkClick r:id="rId4" action="ppaction://hlinksldjump"/>
              </a:rPr>
              <a:t>及时</a:t>
            </a:r>
            <a:endParaRPr lang="zh-CN" altLang="en-US" sz="3200" dirty="0">
              <a:latin typeface="微软雅黑" pitchFamily="34" charset="-122"/>
              <a:ea typeface="微软雅黑" pitchFamily="34" charset="-122"/>
            </a:endParaRPr>
          </a:p>
        </p:txBody>
      </p:sp>
      <p:sp>
        <p:nvSpPr>
          <p:cNvPr id="5125" name="矩形 7"/>
          <p:cNvSpPr>
            <a:spLocks noChangeArrowheads="1"/>
          </p:cNvSpPr>
          <p:nvPr/>
        </p:nvSpPr>
        <p:spPr bwMode="auto">
          <a:xfrm>
            <a:off x="1266963" y="1556792"/>
            <a:ext cx="4148893" cy="646331"/>
          </a:xfrm>
          <a:prstGeom prst="rect">
            <a:avLst/>
          </a:prstGeom>
          <a:noFill/>
          <a:ln w="9525">
            <a:noFill/>
            <a:miter lim="800000"/>
            <a:headEnd/>
            <a:tailEnd/>
          </a:ln>
        </p:spPr>
        <p:txBody>
          <a:bodyPr wrap="none">
            <a:spAutoFit/>
          </a:bodyPr>
          <a:lstStyle/>
          <a:p>
            <a:r>
              <a:rPr lang="en-US" altLang="zh-CN" sz="3600" dirty="0" smtClean="0">
                <a:latin typeface="微软雅黑" pitchFamily="34" charset="-122"/>
                <a:ea typeface="微软雅黑" pitchFamily="34" charset="-122"/>
              </a:rPr>
              <a:t>1</a:t>
            </a:r>
            <a:r>
              <a:rPr lang="zh-CN" altLang="en-US" sz="3600" dirty="0" smtClean="0">
                <a:latin typeface="微软雅黑" pitchFamily="34" charset="-122"/>
                <a:ea typeface="微软雅黑" pitchFamily="34" charset="-122"/>
              </a:rPr>
              <a:t>、如何正确地道歉</a:t>
            </a:r>
            <a:endParaRPr lang="zh-CN" altLang="en-US" sz="3600" dirty="0">
              <a:latin typeface="微软雅黑" pitchFamily="34" charset="-122"/>
              <a:ea typeface="微软雅黑" pitchFamily="34" charset="-122"/>
            </a:endParaRPr>
          </a:p>
        </p:txBody>
      </p:sp>
      <p:sp>
        <p:nvSpPr>
          <p:cNvPr id="2" name="TextBox 1"/>
          <p:cNvSpPr txBox="1"/>
          <p:nvPr/>
        </p:nvSpPr>
        <p:spPr>
          <a:xfrm>
            <a:off x="2051720" y="4623504"/>
            <a:ext cx="3364136" cy="584775"/>
          </a:xfrm>
          <a:prstGeom prst="rect">
            <a:avLst/>
          </a:prstGeom>
          <a:noFill/>
          <a:ln>
            <a:solidFill>
              <a:srgbClr val="EA718A"/>
            </a:solidFill>
          </a:ln>
        </p:spPr>
        <p:txBody>
          <a:bodyPr wrap="square" rtlCol="0">
            <a:spAutoFit/>
          </a:bodyPr>
          <a:lstStyle/>
          <a:p>
            <a:r>
              <a:rPr lang="zh-CN" altLang="en-US" sz="3200" dirty="0">
                <a:latin typeface="微软雅黑" pitchFamily="34" charset="-122"/>
                <a:ea typeface="微软雅黑" pitchFamily="34" charset="-122"/>
              </a:rPr>
              <a:t>②道歉</a:t>
            </a:r>
            <a:r>
              <a:rPr lang="zh-CN" altLang="en-US" sz="3200" dirty="0" smtClean="0">
                <a:latin typeface="微软雅黑" pitchFamily="34" charset="-122"/>
                <a:ea typeface="微软雅黑" pitchFamily="34" charset="-122"/>
              </a:rPr>
              <a:t>要</a:t>
            </a:r>
            <a:r>
              <a:rPr lang="zh-CN" altLang="en-US" sz="3200" dirty="0">
                <a:latin typeface="微软雅黑" pitchFamily="34" charset="-122"/>
                <a:ea typeface="微软雅黑" pitchFamily="34" charset="-122"/>
              </a:rPr>
              <a:t>得体</a:t>
            </a:r>
          </a:p>
        </p:txBody>
      </p:sp>
    </p:spTree>
    <p:extLst>
      <p:ext uri="{BB962C8B-B14F-4D97-AF65-F5344CB8AC3E}">
        <p14:creationId xmlns:p14="http://schemas.microsoft.com/office/powerpoint/2010/main" val="44082302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nodeType="clickEffect">
                                  <p:stCondLst>
                                    <p:cond delay="0"/>
                                  </p:stCondLst>
                                  <p:childTnLst>
                                    <p:animClr clrSpc="rgb" dir="cw">
                                      <p:cBhvr override="childStyle">
                                        <p:cTn id="6" dur="250" autoRev="1" fill="remove"/>
                                        <p:tgtEl>
                                          <p:spTgt spid="5125">
                                            <p:txEl>
                                              <p:pRg st="0" end="0"/>
                                            </p:txEl>
                                          </p:spTgt>
                                        </p:tgtEl>
                                        <p:attrNameLst>
                                          <p:attrName>style.color</p:attrName>
                                        </p:attrNameLst>
                                      </p:cBhvr>
                                      <p:to>
                                        <a:schemeClr val="bg1"/>
                                      </p:to>
                                    </p:animClr>
                                    <p:animClr clrSpc="rgb" dir="cw">
                                      <p:cBhvr>
                                        <p:cTn id="7" dur="250" autoRev="1" fill="remove"/>
                                        <p:tgtEl>
                                          <p:spTgt spid="5125">
                                            <p:txEl>
                                              <p:pRg st="0" end="0"/>
                                            </p:txEl>
                                          </p:spTgt>
                                        </p:tgtEl>
                                        <p:attrNameLst>
                                          <p:attrName>fillcolor</p:attrName>
                                        </p:attrNameLst>
                                      </p:cBhvr>
                                      <p:to>
                                        <a:schemeClr val="bg1"/>
                                      </p:to>
                                    </p:animClr>
                                    <p:set>
                                      <p:cBhvr>
                                        <p:cTn id="8" dur="250" autoRev="1" fill="remove"/>
                                        <p:tgtEl>
                                          <p:spTgt spid="5125">
                                            <p:txEl>
                                              <p:pRg st="0" end="0"/>
                                            </p:txEl>
                                          </p:spTgt>
                                        </p:tgtEl>
                                        <p:attrNameLst>
                                          <p:attrName>fill.type</p:attrName>
                                        </p:attrNameLst>
                                      </p:cBhvr>
                                      <p:to>
                                        <p:strVal val="solid"/>
                                      </p:to>
                                    </p:set>
                                    <p:set>
                                      <p:cBhvr>
                                        <p:cTn id="9" dur="250" autoRev="1" fill="remove"/>
                                        <p:tgtEl>
                                          <p:spTgt spid="5125">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085280" y="10840"/>
            <a:ext cx="7272808" cy="5262979"/>
          </a:xfrm>
          <a:prstGeom prst="rect">
            <a:avLst/>
          </a:prstGeom>
          <a:noFill/>
        </p:spPr>
        <p:txBody>
          <a:bodyPr wrap="square" rtlCol="0">
            <a:spAutoFit/>
          </a:bodyPr>
          <a:lstStyle/>
          <a:p>
            <a:r>
              <a:rPr lang="en-US" altLang="zh-CN" sz="2400" dirty="0" smtClean="0">
                <a:latin typeface="华文楷体" pitchFamily="2" charset="-122"/>
                <a:ea typeface="华文楷体" pitchFamily="2" charset="-122"/>
              </a:rPr>
              <a:t>       2003</a:t>
            </a:r>
            <a:r>
              <a:rPr lang="zh-CN" altLang="en-US" sz="2400" dirty="0">
                <a:latin typeface="华文楷体" pitchFamily="2" charset="-122"/>
                <a:ea typeface="华文楷体" pitchFamily="2" charset="-122"/>
              </a:rPr>
              <a:t>年岁末，日本丰田汽车公司在中国媒体投放了两则广告，其一是霸道广告：一辆霸道汽车停在两只石狮子之前，一只石狮子抬起右爪做敬礼状，另一只石狮子向下俯首，背景为高楼大</a:t>
            </a:r>
            <a:r>
              <a:rPr lang="zh-CN" altLang="zh-CN" sz="2400" dirty="0" smtClean="0">
                <a:latin typeface="华文楷体" pitchFamily="2" charset="-122"/>
                <a:ea typeface="华文楷体" pitchFamily="2" charset="-122"/>
              </a:rPr>
              <a:t>厦</a:t>
            </a:r>
            <a:r>
              <a:rPr lang="zh-CN" altLang="zh-CN" sz="2400" dirty="0">
                <a:latin typeface="华文楷体" pitchFamily="2" charset="-122"/>
                <a:ea typeface="华文楷体" pitchFamily="2" charset="-122"/>
              </a:rPr>
              <a:t>，配图广告语为“霸道，你不得不尊敬”；其二为“丰田陆地巡洋舰”广告：该汽车在雪山高原上以钢索拖拉一辆绿色国产大卡车，拍摄地址在可可西里。</a:t>
            </a:r>
            <a:r>
              <a:rPr lang="en-US" altLang="zh-CN" sz="2400" dirty="0">
                <a:latin typeface="华文楷体" pitchFamily="2" charset="-122"/>
                <a:ea typeface="华文楷体" pitchFamily="2" charset="-122"/>
              </a:rPr>
              <a:t>    </a:t>
            </a:r>
            <a:endParaRPr lang="zh-CN" altLang="zh-CN" sz="2400" dirty="0">
              <a:latin typeface="华文楷体" pitchFamily="2" charset="-122"/>
              <a:ea typeface="华文楷体" pitchFamily="2" charset="-122"/>
            </a:endParaRPr>
          </a:p>
          <a:p>
            <a:r>
              <a:rPr lang="en-US" altLang="zh-CN" sz="2400" dirty="0" smtClean="0">
                <a:latin typeface="华文楷体" pitchFamily="2" charset="-122"/>
                <a:ea typeface="华文楷体" pitchFamily="2" charset="-122"/>
              </a:rPr>
              <a:t>       </a:t>
            </a:r>
            <a:r>
              <a:rPr lang="zh-CN" altLang="zh-CN" sz="2400" dirty="0" smtClean="0">
                <a:latin typeface="华文楷体" pitchFamily="2" charset="-122"/>
                <a:ea typeface="华文楷体" pitchFamily="2" charset="-122"/>
              </a:rPr>
              <a:t>中国</a:t>
            </a:r>
            <a:r>
              <a:rPr lang="zh-CN" altLang="zh-CN" sz="2400" dirty="0">
                <a:latin typeface="华文楷体" pitchFamily="2" charset="-122"/>
                <a:ea typeface="华文楷体" pitchFamily="2" charset="-122"/>
              </a:rPr>
              <a:t>网友在新浪汽车频道等网站发表言论，指出狮子是中国的图腾，有代表中国之意，而绿色卡车则代表中国的军车，因此认为丰田公司的两则广告侮辱中国人的感情，伤害了国人的自尊，并产生不少过激言论。</a:t>
            </a:r>
            <a:r>
              <a:rPr lang="en-US" altLang="zh-CN" sz="2400" dirty="0">
                <a:latin typeface="华文楷体" pitchFamily="2" charset="-122"/>
                <a:ea typeface="华文楷体" pitchFamily="2" charset="-122"/>
              </a:rPr>
              <a:t>    </a:t>
            </a:r>
            <a:endParaRPr lang="zh-CN" altLang="zh-CN" sz="2400" dirty="0">
              <a:latin typeface="华文楷体" pitchFamily="2" charset="-122"/>
              <a:ea typeface="华文楷体" pitchFamily="2" charset="-122"/>
            </a:endParaRPr>
          </a:p>
          <a:p>
            <a:r>
              <a:rPr lang="zh-CN" altLang="zh-CN" sz="2400" dirty="0">
                <a:latin typeface="华文楷体" pitchFamily="2" charset="-122"/>
                <a:ea typeface="华文楷体" pitchFamily="2" charset="-122"/>
              </a:rPr>
              <a:t>危机爆发后，日本丰田汽车公司和一汽丰田汽车销售公司紧急约见了十余家媒体，称“这两则广告均</a:t>
            </a:r>
            <a:r>
              <a:rPr lang="zh-CN" altLang="zh-CN" sz="2400" dirty="0" smtClean="0">
                <a:latin typeface="华文楷体" pitchFamily="2" charset="-122"/>
                <a:ea typeface="华文楷体" pitchFamily="2" charset="-122"/>
              </a:rPr>
              <a:t>属</a:t>
            </a:r>
            <a:endParaRPr lang="zh-CN" altLang="zh-CN" sz="2400" dirty="0">
              <a:latin typeface="华文楷体" pitchFamily="2" charset="-122"/>
              <a:ea typeface="华文楷体" pitchFamily="2" charset="-122"/>
            </a:endParaRPr>
          </a:p>
        </p:txBody>
      </p:sp>
      <p:sp>
        <p:nvSpPr>
          <p:cNvPr id="3" name="TextBox 2"/>
          <p:cNvSpPr txBox="1"/>
          <p:nvPr/>
        </p:nvSpPr>
        <p:spPr>
          <a:xfrm>
            <a:off x="4427984" y="5445224"/>
            <a:ext cx="1512168" cy="646331"/>
          </a:xfrm>
          <a:prstGeom prst="rect">
            <a:avLst/>
          </a:prstGeom>
          <a:noFill/>
          <a:ln w="38100">
            <a:solidFill>
              <a:srgbClr val="EA718A"/>
            </a:solidFill>
          </a:ln>
        </p:spPr>
        <p:txBody>
          <a:bodyPr wrap="square" rtlCol="0">
            <a:spAutoFit/>
          </a:bodyPr>
          <a:lstStyle/>
          <a:p>
            <a:pPr algn="ctr"/>
            <a:r>
              <a:rPr lang="zh-CN" altLang="en-US" sz="3600" dirty="0" smtClean="0">
                <a:latin typeface="微软雅黑" pitchFamily="34" charset="-122"/>
                <a:ea typeface="微软雅黑" pitchFamily="34" charset="-122"/>
              </a:rPr>
              <a:t>示例</a:t>
            </a:r>
            <a:r>
              <a:rPr lang="en-US" altLang="zh-CN" sz="3600" dirty="0" smtClean="0">
                <a:latin typeface="微软雅黑" pitchFamily="34" charset="-122"/>
                <a:ea typeface="微软雅黑" pitchFamily="34" charset="-122"/>
              </a:rPr>
              <a:t>1</a:t>
            </a: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val="315820621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TotalTime>
  <Words>1447</Words>
  <Application/>
  <PresentationFormat>全屏显示(4:3)</PresentationFormat>
  <Paragraphs>67</Paragraphs>
  <Slides>16</Slides>
  <Notes>0</Notes>
  <HiddenSlides>0</HiddenSlides>
  <MMClips>0</MMClips>
  <ScaleCrop>false</ScaleCrop>
  <HeadingPairs>
    <vt:vector size="4" baseType="variant">
      <vt:variant>
        <vt:lpstr>主题</vt:lpstr>
      </vt:variant>
      <vt:variant>
        <vt:i4>3</vt:i4>
      </vt:variant>
      <vt:variant>
        <vt:lpstr>幻灯片标题</vt:lpstr>
      </vt:variant>
      <vt:variant>
        <vt:i4>16</vt:i4>
      </vt:variant>
    </vt:vector>
  </HeadingPairs>
  <TitlesOfParts>
    <vt:vector size="19" baseType="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微软用户</cp:lastModifiedBy>
  <cp:revision/>
  <dcterms:created xsi:type="dcterms:W3CDTF">2013-10-30T09:04:50Z</dcterms:created>
  <dcterms:modified xsi:type="dcterms:W3CDTF">2014-10-20T13:25:04Z</dcterms:modified>
</cp:coreProperties>
</file>