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3E2B8C-6CBC-47F7-8BEA-0B4A1A13E8B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4124F432-E4FA-47C1-864C-8C9E07527E39}">
      <dgm:prSet custT="1"/>
      <dgm:spPr/>
      <dgm:t>
        <a:bodyPr/>
        <a:lstStyle/>
        <a:p>
          <a:pPr rtl="0"/>
          <a:r>
            <a:rPr lang="en-US" sz="6000" dirty="0" smtClean="0">
              <a:latin typeface="书体坊赵九江钢笔行书" pitchFamily="65" charset="-122"/>
              <a:ea typeface="书体坊赵九江钢笔行书" pitchFamily="65" charset="-122"/>
            </a:rPr>
            <a:t>《</a:t>
          </a:r>
          <a:r>
            <a:rPr lang="zh-CN" sz="6000" dirty="0" smtClean="0">
              <a:latin typeface="书体坊赵九江钢笔行书" pitchFamily="65" charset="-122"/>
              <a:ea typeface="书体坊赵九江钢笔行书" pitchFamily="65" charset="-122"/>
            </a:rPr>
            <a:t>鸿门宴</a:t>
          </a:r>
          <a:r>
            <a:rPr lang="en-US" sz="6000" dirty="0" smtClean="0">
              <a:latin typeface="书体坊赵九江钢笔行书" pitchFamily="65" charset="-122"/>
              <a:ea typeface="书体坊赵九江钢笔行书" pitchFamily="65" charset="-122"/>
            </a:rPr>
            <a:t>》</a:t>
          </a:r>
          <a:r>
            <a:rPr lang="zh-CN" sz="6000" dirty="0" smtClean="0">
              <a:latin typeface="书体坊赵九江钢笔行书" pitchFamily="65" charset="-122"/>
              <a:ea typeface="书体坊赵九江钢笔行书" pitchFamily="65" charset="-122"/>
            </a:rPr>
            <a:t>的历史影响</a:t>
          </a:r>
          <a:endParaRPr lang="en-US" sz="6000" dirty="0">
            <a:latin typeface="书体坊赵九江钢笔行书" pitchFamily="65" charset="-122"/>
            <a:ea typeface="书体坊赵九江钢笔行书" pitchFamily="65" charset="-122"/>
          </a:endParaRPr>
        </a:p>
      </dgm:t>
    </dgm:pt>
    <dgm:pt modelId="{83A39415-7BBC-4C67-847E-B0867C65A6F6}" type="parTrans" cxnId="{E42501B8-BD84-4631-9547-E7C13F2AC5E1}">
      <dgm:prSet/>
      <dgm:spPr/>
      <dgm:t>
        <a:bodyPr/>
        <a:lstStyle/>
        <a:p>
          <a:endParaRPr lang="zh-CN" altLang="en-US"/>
        </a:p>
      </dgm:t>
    </dgm:pt>
    <dgm:pt modelId="{F9A58D55-146F-4DB0-970E-10CDB4CDFD6C}" type="sibTrans" cxnId="{E42501B8-BD84-4631-9547-E7C13F2AC5E1}">
      <dgm:prSet/>
      <dgm:spPr/>
      <dgm:t>
        <a:bodyPr/>
        <a:lstStyle/>
        <a:p>
          <a:endParaRPr lang="zh-CN" altLang="en-US"/>
        </a:p>
      </dgm:t>
    </dgm:pt>
    <dgm:pt modelId="{FB905456-CA4A-4E45-B9B1-EBB821B3CC05}" type="pres">
      <dgm:prSet presAssocID="{C83E2B8C-6CBC-47F7-8BEA-0B4A1A13E8B1}" presName="linear" presStyleCnt="0">
        <dgm:presLayoutVars>
          <dgm:animLvl val="lvl"/>
          <dgm:resizeHandles val="exact"/>
        </dgm:presLayoutVars>
      </dgm:prSet>
      <dgm:spPr/>
    </dgm:pt>
    <dgm:pt modelId="{2A80B7FA-4EE0-4106-BFBA-851BEE2E05CC}" type="pres">
      <dgm:prSet presAssocID="{4124F432-E4FA-47C1-864C-8C9E07527E39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42501B8-BD84-4631-9547-E7C13F2AC5E1}" srcId="{C83E2B8C-6CBC-47F7-8BEA-0B4A1A13E8B1}" destId="{4124F432-E4FA-47C1-864C-8C9E07527E39}" srcOrd="0" destOrd="0" parTransId="{83A39415-7BBC-4C67-847E-B0867C65A6F6}" sibTransId="{F9A58D55-146F-4DB0-970E-10CDB4CDFD6C}"/>
    <dgm:cxn modelId="{0EFA8C6F-3515-4097-A5BE-43263B989D1B}" type="presOf" srcId="{C83E2B8C-6CBC-47F7-8BEA-0B4A1A13E8B1}" destId="{FB905456-CA4A-4E45-B9B1-EBB821B3CC05}" srcOrd="0" destOrd="0" presId="urn:microsoft.com/office/officeart/2005/8/layout/vList2"/>
    <dgm:cxn modelId="{44FB652F-5034-45C3-9C57-0BB9EF5806BB}" type="presOf" srcId="{4124F432-E4FA-47C1-864C-8C9E07527E39}" destId="{2A80B7FA-4EE0-4106-BFBA-851BEE2E05CC}" srcOrd="0" destOrd="0" presId="urn:microsoft.com/office/officeart/2005/8/layout/vList2"/>
    <dgm:cxn modelId="{E152B62D-C3BB-41C2-9C49-491C051205C3}" type="presParOf" srcId="{FB905456-CA4A-4E45-B9B1-EBB821B3CC05}" destId="{2A80B7FA-4EE0-4106-BFBA-851BEE2E05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F3C708-D4D8-4CA4-84A6-27F943FFC8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650E9EBD-0A48-42A1-AA02-172014FDF70F}">
      <dgm:prSet/>
      <dgm:spPr/>
      <dgm:t>
        <a:bodyPr/>
        <a:lstStyle/>
        <a:p>
          <a:pPr rtl="0"/>
          <a:r>
            <a:rPr lang="zh-CN" dirty="0" smtClean="0"/>
            <a:t>了解《鸿门宴》的历史影响。</a:t>
          </a:r>
          <a:endParaRPr lang="en-US" dirty="0"/>
        </a:p>
      </dgm:t>
    </dgm:pt>
    <dgm:pt modelId="{FE645AEA-4507-4608-ABEA-C0FA8A5B9493}" type="parTrans" cxnId="{9E96068E-EF5B-4C8E-A68E-B5131FACCBC2}">
      <dgm:prSet/>
      <dgm:spPr/>
      <dgm:t>
        <a:bodyPr/>
        <a:lstStyle/>
        <a:p>
          <a:endParaRPr lang="zh-CN" altLang="en-US"/>
        </a:p>
      </dgm:t>
    </dgm:pt>
    <dgm:pt modelId="{4F4B7E49-DFA2-4AAA-AAD1-F8D31CE12B5E}" type="sibTrans" cxnId="{9E96068E-EF5B-4C8E-A68E-B5131FACCBC2}">
      <dgm:prSet/>
      <dgm:spPr/>
      <dgm:t>
        <a:bodyPr/>
        <a:lstStyle/>
        <a:p>
          <a:endParaRPr lang="zh-CN" altLang="en-US"/>
        </a:p>
      </dgm:t>
    </dgm:pt>
    <dgm:pt modelId="{E205FBD8-0EDC-4BF9-9CD9-83FD2B560449}">
      <dgm:prSet/>
      <dgm:spPr/>
      <dgm:t>
        <a:bodyPr/>
        <a:lstStyle/>
        <a:p>
          <a:pPr rtl="0"/>
          <a:r>
            <a:rPr lang="zh-CN" dirty="0" smtClean="0"/>
            <a:t>延伸思维触角，提升思维能力。</a:t>
          </a:r>
          <a:endParaRPr lang="zh-CN" dirty="0"/>
        </a:p>
      </dgm:t>
    </dgm:pt>
    <dgm:pt modelId="{C8E72F1F-CD0D-42E6-8324-79E5264C4820}" type="parTrans" cxnId="{C2E4B257-0839-4FB3-9461-75A23A040FED}">
      <dgm:prSet/>
      <dgm:spPr/>
      <dgm:t>
        <a:bodyPr/>
        <a:lstStyle/>
        <a:p>
          <a:endParaRPr lang="zh-CN" altLang="en-US"/>
        </a:p>
      </dgm:t>
    </dgm:pt>
    <dgm:pt modelId="{3AFD9634-EB24-490F-B8DE-6F91F45FBE79}" type="sibTrans" cxnId="{C2E4B257-0839-4FB3-9461-75A23A040FED}">
      <dgm:prSet/>
      <dgm:spPr/>
      <dgm:t>
        <a:bodyPr/>
        <a:lstStyle/>
        <a:p>
          <a:endParaRPr lang="zh-CN" altLang="en-US"/>
        </a:p>
      </dgm:t>
    </dgm:pt>
    <dgm:pt modelId="{10DDFA31-B7FE-47A0-9846-FD9A0369AD8C}" type="pres">
      <dgm:prSet presAssocID="{06F3C708-D4D8-4CA4-84A6-27F943FFC8D9}" presName="linear" presStyleCnt="0">
        <dgm:presLayoutVars>
          <dgm:animLvl val="lvl"/>
          <dgm:resizeHandles val="exact"/>
        </dgm:presLayoutVars>
      </dgm:prSet>
      <dgm:spPr/>
    </dgm:pt>
    <dgm:pt modelId="{D30DB97A-ED8E-4B02-AF19-CF5704223DE2}" type="pres">
      <dgm:prSet presAssocID="{650E9EBD-0A48-42A1-AA02-172014FDF70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C8080D2-A746-4CD1-A26C-7239F8E181FF}" type="pres">
      <dgm:prSet presAssocID="{4F4B7E49-DFA2-4AAA-AAD1-F8D31CE12B5E}" presName="spacer" presStyleCnt="0"/>
      <dgm:spPr/>
    </dgm:pt>
    <dgm:pt modelId="{55F55043-1E67-43F9-AA48-6D873CEAACF0}" type="pres">
      <dgm:prSet presAssocID="{E205FBD8-0EDC-4BF9-9CD9-83FD2B560449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E96068E-EF5B-4C8E-A68E-B5131FACCBC2}" srcId="{06F3C708-D4D8-4CA4-84A6-27F943FFC8D9}" destId="{650E9EBD-0A48-42A1-AA02-172014FDF70F}" srcOrd="0" destOrd="0" parTransId="{FE645AEA-4507-4608-ABEA-C0FA8A5B9493}" sibTransId="{4F4B7E49-DFA2-4AAA-AAD1-F8D31CE12B5E}"/>
    <dgm:cxn modelId="{9A6124B3-3ED6-422A-A079-565DBE6C1693}" type="presOf" srcId="{E205FBD8-0EDC-4BF9-9CD9-83FD2B560449}" destId="{55F55043-1E67-43F9-AA48-6D873CEAACF0}" srcOrd="0" destOrd="0" presId="urn:microsoft.com/office/officeart/2005/8/layout/vList2"/>
    <dgm:cxn modelId="{52ED05C8-8875-4F12-9778-339D1BDF4191}" type="presOf" srcId="{06F3C708-D4D8-4CA4-84A6-27F943FFC8D9}" destId="{10DDFA31-B7FE-47A0-9846-FD9A0369AD8C}" srcOrd="0" destOrd="0" presId="urn:microsoft.com/office/officeart/2005/8/layout/vList2"/>
    <dgm:cxn modelId="{CA5126CE-1ED5-4869-90E6-D50E6244625A}" type="presOf" srcId="{650E9EBD-0A48-42A1-AA02-172014FDF70F}" destId="{D30DB97A-ED8E-4B02-AF19-CF5704223DE2}" srcOrd="0" destOrd="0" presId="urn:microsoft.com/office/officeart/2005/8/layout/vList2"/>
    <dgm:cxn modelId="{C2E4B257-0839-4FB3-9461-75A23A040FED}" srcId="{06F3C708-D4D8-4CA4-84A6-27F943FFC8D9}" destId="{E205FBD8-0EDC-4BF9-9CD9-83FD2B560449}" srcOrd="1" destOrd="0" parTransId="{C8E72F1F-CD0D-42E6-8324-79E5264C4820}" sibTransId="{3AFD9634-EB24-490F-B8DE-6F91F45FBE79}"/>
    <dgm:cxn modelId="{487EE0E6-E18B-4AA8-8123-A02F07BD8873}" type="presParOf" srcId="{10DDFA31-B7FE-47A0-9846-FD9A0369AD8C}" destId="{D30DB97A-ED8E-4B02-AF19-CF5704223DE2}" srcOrd="0" destOrd="0" presId="urn:microsoft.com/office/officeart/2005/8/layout/vList2"/>
    <dgm:cxn modelId="{05121263-2E0C-46D2-B3B4-99B4DC18F928}" type="presParOf" srcId="{10DDFA31-B7FE-47A0-9846-FD9A0369AD8C}" destId="{7C8080D2-A746-4CD1-A26C-7239F8E181FF}" srcOrd="1" destOrd="0" presId="urn:microsoft.com/office/officeart/2005/8/layout/vList2"/>
    <dgm:cxn modelId="{4BBDF5A9-361C-42A2-ADA9-0D0B572EFEB4}" type="presParOf" srcId="{10DDFA31-B7FE-47A0-9846-FD9A0369AD8C}" destId="{55F55043-1E67-43F9-AA48-6D873CEAAC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80B7FA-4EE0-4106-BFBA-851BEE2E05CC}">
      <dsp:nvSpPr>
        <dsp:cNvPr id="0" name=""/>
        <dsp:cNvSpPr/>
      </dsp:nvSpPr>
      <dsp:spPr>
        <a:xfrm>
          <a:off x="0" y="20694"/>
          <a:ext cx="9144000" cy="1673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>
              <a:latin typeface="书体坊赵九江钢笔行书" pitchFamily="65" charset="-122"/>
              <a:ea typeface="书体坊赵九江钢笔行书" pitchFamily="65" charset="-122"/>
            </a:rPr>
            <a:t>《</a:t>
          </a:r>
          <a:r>
            <a:rPr lang="zh-CN" sz="6000" kern="1200" dirty="0" smtClean="0">
              <a:latin typeface="书体坊赵九江钢笔行书" pitchFamily="65" charset="-122"/>
              <a:ea typeface="书体坊赵九江钢笔行书" pitchFamily="65" charset="-122"/>
            </a:rPr>
            <a:t>鸿门宴</a:t>
          </a:r>
          <a:r>
            <a:rPr lang="en-US" sz="6000" kern="1200" dirty="0" smtClean="0">
              <a:latin typeface="书体坊赵九江钢笔行书" pitchFamily="65" charset="-122"/>
              <a:ea typeface="书体坊赵九江钢笔行书" pitchFamily="65" charset="-122"/>
            </a:rPr>
            <a:t>》</a:t>
          </a:r>
          <a:r>
            <a:rPr lang="zh-CN" sz="6000" kern="1200" dirty="0" smtClean="0">
              <a:latin typeface="书体坊赵九江钢笔行书" pitchFamily="65" charset="-122"/>
              <a:ea typeface="书体坊赵九江钢笔行书" pitchFamily="65" charset="-122"/>
            </a:rPr>
            <a:t>的历史影响</a:t>
          </a:r>
          <a:endParaRPr lang="en-US" sz="6000" kern="1200" dirty="0">
            <a:latin typeface="书体坊赵九江钢笔行书" pitchFamily="65" charset="-122"/>
            <a:ea typeface="书体坊赵九江钢笔行书" pitchFamily="65" charset="-122"/>
          </a:endParaRPr>
        </a:p>
      </dsp:txBody>
      <dsp:txXfrm>
        <a:off x="0" y="20694"/>
        <a:ext cx="9144000" cy="16731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0DB97A-ED8E-4B02-AF19-CF5704223DE2}">
      <dsp:nvSpPr>
        <dsp:cNvPr id="0" name=""/>
        <dsp:cNvSpPr/>
      </dsp:nvSpPr>
      <dsp:spPr>
        <a:xfrm>
          <a:off x="0" y="10957"/>
          <a:ext cx="5043494" cy="2358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5600" kern="1200" dirty="0" smtClean="0"/>
            <a:t>了解《鸿门宴》的历史影响。</a:t>
          </a:r>
          <a:endParaRPr lang="en-US" sz="5600" kern="1200" dirty="0"/>
        </a:p>
      </dsp:txBody>
      <dsp:txXfrm>
        <a:off x="0" y="10957"/>
        <a:ext cx="5043494" cy="2358720"/>
      </dsp:txXfrm>
    </dsp:sp>
    <dsp:sp modelId="{55F55043-1E67-43F9-AA48-6D873CEAACF0}">
      <dsp:nvSpPr>
        <dsp:cNvPr id="0" name=""/>
        <dsp:cNvSpPr/>
      </dsp:nvSpPr>
      <dsp:spPr>
        <a:xfrm>
          <a:off x="0" y="2530957"/>
          <a:ext cx="5043494" cy="23587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5600" kern="1200" dirty="0" smtClean="0"/>
            <a:t>延伸思维触角，提升思维能力。</a:t>
          </a:r>
          <a:endParaRPr lang="zh-CN" sz="5600" kern="1200" dirty="0"/>
        </a:p>
      </dsp:txBody>
      <dsp:txXfrm>
        <a:off x="0" y="2530957"/>
        <a:ext cx="5043494" cy="2358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t1.baidu.com/it/u=439787446,4257308706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12"/>
          </a:xfrm>
          <a:prstGeom prst="rect">
            <a:avLst/>
          </a:prstGeom>
          <a:noFill/>
        </p:spPr>
      </p:pic>
      <p:graphicFrame>
        <p:nvGraphicFramePr>
          <p:cNvPr id="6" name="图示 5"/>
          <p:cNvGraphicFramePr/>
          <p:nvPr/>
        </p:nvGraphicFramePr>
        <p:xfrm>
          <a:off x="0" y="5143512"/>
          <a:ext cx="9144000" cy="1714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6</a:t>
            </a:r>
            <a:r>
              <a:rPr lang="zh-CN" altLang="zh-CN" sz="4000" dirty="0" smtClean="0"/>
              <a:t>、项羽“东向坐”说明什么？</a:t>
            </a:r>
          </a:p>
          <a:p>
            <a:r>
              <a:rPr lang="en-US" altLang="zh-CN" sz="4000" dirty="0" smtClean="0"/>
              <a:t>7</a:t>
            </a:r>
            <a:r>
              <a:rPr lang="zh-CN" altLang="zh-CN" sz="4000" dirty="0" smtClean="0"/>
              <a:t>、举所佩之者三，项王为何默然不应？项庄请舞剑，他又为何曰诺？</a:t>
            </a:r>
          </a:p>
          <a:p>
            <a:r>
              <a:rPr lang="en-US" altLang="zh-CN" sz="4000" dirty="0" smtClean="0"/>
              <a:t>8</a:t>
            </a:r>
            <a:r>
              <a:rPr lang="zh-CN" altLang="zh-CN" sz="4000" dirty="0" smtClean="0"/>
              <a:t>、“沽名钓誉”是什么意思？用它来概括项羽的性格合适吗？</a:t>
            </a:r>
          </a:p>
          <a:p>
            <a:r>
              <a:rPr lang="en-US" altLang="zh-CN" sz="4000" dirty="0" smtClean="0"/>
              <a:t>9</a:t>
            </a:r>
            <a:r>
              <a:rPr lang="zh-CN" altLang="zh-CN" sz="4000" dirty="0" smtClean="0"/>
              <a:t>、在宴前宴后对刘邦的态度是如何变化的？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z="6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课堂小结</a:t>
            </a:r>
            <a:endParaRPr lang="zh-CN" altLang="zh-CN" sz="6000" dirty="0" smtClean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4800" dirty="0" smtClean="0"/>
              <a:t>读史使人明智，读诗使人灵秀，数学使人周密，科学使人深刻，伦理学使人庄重，逻辑修辞之学使人善辩；凡有所学，皆成性格</a:t>
            </a:r>
            <a:r>
              <a:rPr lang="zh-CN" altLang="en-US" sz="4800" dirty="0" smtClean="0"/>
              <a:t>。</a:t>
            </a:r>
            <a:endParaRPr lang="en-US" altLang="zh-CN" sz="4800" dirty="0" smtClean="0"/>
          </a:p>
          <a:p>
            <a:r>
              <a:rPr lang="en-US" altLang="zh-CN" sz="4800" dirty="0" smtClean="0"/>
              <a:t>                  ——</a:t>
            </a:r>
            <a:r>
              <a:rPr lang="en-US" altLang="zh-CN" sz="4000" dirty="0" smtClean="0"/>
              <a:t>《</a:t>
            </a:r>
            <a:r>
              <a:rPr lang="zh-CN" altLang="en-US" sz="4000" dirty="0" smtClean="0"/>
              <a:t>培根</a:t>
            </a:r>
            <a:r>
              <a:rPr lang="en-US" altLang="zh-CN" sz="4000" dirty="0" smtClean="0"/>
              <a:t>-</a:t>
            </a:r>
            <a:r>
              <a:rPr lang="zh-CN" altLang="en-US" sz="4000" dirty="0" smtClean="0"/>
              <a:t>论读书</a:t>
            </a:r>
            <a:r>
              <a:rPr lang="en-US" altLang="zh-CN" sz="4000" dirty="0" smtClean="0"/>
              <a:t>》</a:t>
            </a:r>
            <a:endParaRPr lang="zh-CN" altLang="zh-CN" sz="4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7c2c32cb3c15d8400ff4774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zh-CN" altLang="en-US" sz="6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教学目标</a:t>
            </a:r>
            <a:endParaRPr lang="zh-CN" altLang="zh-CN" sz="6000" dirty="0" smtClean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457200" y="1600200"/>
          <a:ext cx="5043494" cy="490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b="1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司马迁对项羽的评</a:t>
            </a:r>
            <a:r>
              <a:rPr lang="zh-CN" altLang="zh-CN" b="1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价</a:t>
            </a:r>
            <a:endParaRPr lang="zh-CN" altLang="zh-CN" dirty="0" smtClean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7298"/>
            <a:ext cx="9144000" cy="5072098"/>
          </a:xfrm>
        </p:spPr>
        <p:txBody>
          <a:bodyPr>
            <a:noAutofit/>
          </a:bodyPr>
          <a:lstStyle/>
          <a:p>
            <a:r>
              <a:rPr lang="zh-CN" altLang="zh-CN" sz="2800" dirty="0" smtClean="0"/>
              <a:t>太史公曰：吾闻之周生曰“舜目盖重瞳子”①，又闻项羽亦重瞳子。羽岂其苗裔邪②？何兴之暴也③！夫秦失其政，陈涉首难，豪杰蠭起，相与并争，不可胜数，然羽非有尺寸，乘埶④起陇亩之中⑤，三年，遂将五诸侯灭秦⑥，分裂天下，而封王侯，政由羽出，号为“霸王”，位虽不终⑦，近古以来未尝有也。及羽背关怀楚⑧，放逐义帝而自立，怨王侯叛己，难矣。自矜功伐⑨，奋其私智而不师古⑩，谓霸王之业，欲以力征经营天下</a:t>
            </a:r>
            <a:r>
              <a:rPr lang="en-US" altLang="zh-CN" sz="2800" dirty="0" smtClean="0"/>
              <a:t>(11)</a:t>
            </a:r>
            <a:r>
              <a:rPr lang="zh-CN" altLang="zh-CN" sz="2800" dirty="0" smtClean="0"/>
              <a:t>，五年卒亡其国，身死东城，尚不觉寤而不自责</a:t>
            </a:r>
            <a:r>
              <a:rPr lang="en-US" altLang="zh-CN" sz="2800" dirty="0" smtClean="0"/>
              <a:t>(12)</a:t>
            </a:r>
            <a:r>
              <a:rPr lang="zh-CN" altLang="zh-CN" sz="2800" dirty="0" smtClean="0"/>
              <a:t>，过矣</a:t>
            </a:r>
            <a:r>
              <a:rPr lang="en-US" altLang="zh-CN" sz="2800" dirty="0" smtClean="0"/>
              <a:t>(13)</a:t>
            </a:r>
            <a:r>
              <a:rPr lang="zh-CN" altLang="zh-CN" sz="2800" dirty="0" smtClean="0"/>
              <a:t>。乃引“天亡我，非用兵之罪也”</a:t>
            </a:r>
            <a:r>
              <a:rPr lang="en-US" altLang="zh-CN" sz="2800" dirty="0" smtClean="0"/>
              <a:t>(14)</a:t>
            </a:r>
            <a:r>
              <a:rPr lang="zh-CN" altLang="zh-CN" sz="2800" dirty="0" smtClean="0"/>
              <a:t>，岂不谬哉！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CN" sz="6000" b="1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刘邦论成败</a:t>
            </a:r>
            <a:endParaRPr lang="zh-CN" altLang="zh-CN" sz="6000" dirty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“夫运筹策帷帐之中，决胜于千里之外，吾不如子房。镇国家，抚百姓，给馈饷，不绝粮道，吾不如萧何。连百万之军，战必胜，攻必取，吾不如韩信。此三者，皆人杰也。吾能用之，此吾所以取天下也。项羽有一范增，不能用，此其所以为我擒也</a:t>
            </a:r>
            <a:r>
              <a:rPr lang="zh-CN" altLang="zh-CN" dirty="0" smtClean="0"/>
              <a:t>”。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6000" b="1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题乌江亭</a:t>
            </a:r>
            <a:r>
              <a:rPr lang="en-US" altLang="zh-CN" dirty="0" smtClean="0"/>
              <a:t>   </a:t>
            </a:r>
            <a:r>
              <a:rPr lang="zh-CN" altLang="zh-CN" dirty="0" smtClean="0">
                <a:latin typeface="书体坊赵九江钢笔行书" pitchFamily="65" charset="-122"/>
                <a:ea typeface="书体坊赵九江钢笔行书" pitchFamily="65" charset="-122"/>
              </a:rPr>
              <a:t>杜</a:t>
            </a:r>
            <a:r>
              <a:rPr lang="zh-CN" altLang="zh-CN" dirty="0" smtClean="0">
                <a:latin typeface="书体坊赵九江钢笔行书" pitchFamily="65" charset="-122"/>
                <a:ea typeface="书体坊赵九江钢笔行书" pitchFamily="65" charset="-122"/>
              </a:rPr>
              <a:t>牧</a:t>
            </a:r>
            <a:endParaRPr lang="zh-CN" altLang="zh-CN" dirty="0" smtClean="0">
              <a:latin typeface="书体坊赵九江钢笔行书" pitchFamily="65" charset="-122"/>
              <a:ea typeface="书体坊赵九江钢笔行书" pitchFamily="65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285860"/>
            <a:ext cx="8329642" cy="5072098"/>
          </a:xfrm>
        </p:spPr>
        <p:txBody>
          <a:bodyPr/>
          <a:lstStyle/>
          <a:p>
            <a:pPr algn="ctr"/>
            <a:r>
              <a:rPr lang="zh-CN" altLang="zh-CN" sz="5400" dirty="0" smtClean="0">
                <a:latin typeface="PMingLiU-ExtB" pitchFamily="18" charset="-120"/>
              </a:rPr>
              <a:t>胜败兵家事不期</a:t>
            </a:r>
            <a:r>
              <a:rPr lang="zh-CN" altLang="zh-CN" sz="5400" dirty="0" smtClean="0">
                <a:latin typeface="PMingLiU-ExtB" pitchFamily="18" charset="-120"/>
              </a:rPr>
              <a:t>，</a:t>
            </a:r>
            <a:endParaRPr lang="en-US" altLang="zh-CN" sz="5400" dirty="0" smtClean="0">
              <a:latin typeface="PMingLiU-ExtB" pitchFamily="18" charset="-120"/>
              <a:ea typeface="PMingLiU-ExtB" pitchFamily="18" charset="-120"/>
            </a:endParaRPr>
          </a:p>
          <a:p>
            <a:pPr algn="ctr"/>
            <a:r>
              <a:rPr lang="zh-CN" altLang="zh-CN" sz="5400" dirty="0" smtClean="0">
                <a:latin typeface="PMingLiU-ExtB" pitchFamily="18" charset="-120"/>
              </a:rPr>
              <a:t>包</a:t>
            </a:r>
            <a:r>
              <a:rPr lang="zh-CN" altLang="zh-CN" sz="5400" dirty="0" smtClean="0">
                <a:latin typeface="PMingLiU-ExtB" pitchFamily="18" charset="-120"/>
              </a:rPr>
              <a:t>羞忍耻是男儿</a:t>
            </a:r>
            <a:r>
              <a:rPr lang="zh-CN" altLang="zh-CN" sz="5400" dirty="0" smtClean="0">
                <a:latin typeface="PMingLiU-ExtB" pitchFamily="18" charset="-120"/>
              </a:rPr>
              <a:t>。</a:t>
            </a:r>
            <a:endParaRPr lang="en-US" altLang="zh-CN" sz="5400" dirty="0" smtClean="0">
              <a:latin typeface="PMingLiU-ExtB" pitchFamily="18" charset="-120"/>
              <a:ea typeface="PMingLiU-ExtB" pitchFamily="18" charset="-120"/>
            </a:endParaRPr>
          </a:p>
          <a:p>
            <a:pPr algn="ctr"/>
            <a:r>
              <a:rPr lang="zh-CN" altLang="zh-CN" sz="5400" dirty="0" smtClean="0">
                <a:latin typeface="PMingLiU-ExtB" pitchFamily="18" charset="-120"/>
              </a:rPr>
              <a:t>江</a:t>
            </a:r>
            <a:r>
              <a:rPr lang="zh-CN" altLang="zh-CN" sz="5400" dirty="0" smtClean="0">
                <a:latin typeface="PMingLiU-ExtB" pitchFamily="18" charset="-120"/>
              </a:rPr>
              <a:t>东子弟多才俊</a:t>
            </a:r>
            <a:r>
              <a:rPr lang="zh-CN" altLang="zh-CN" sz="5400" dirty="0" smtClean="0">
                <a:latin typeface="PMingLiU-ExtB" pitchFamily="18" charset="-120"/>
              </a:rPr>
              <a:t>，</a:t>
            </a:r>
            <a:endParaRPr lang="en-US" altLang="zh-CN" sz="5400" dirty="0" smtClean="0">
              <a:latin typeface="PMingLiU-ExtB" pitchFamily="18" charset="-120"/>
              <a:ea typeface="PMingLiU-ExtB" pitchFamily="18" charset="-120"/>
            </a:endParaRPr>
          </a:p>
          <a:p>
            <a:pPr algn="ctr"/>
            <a:r>
              <a:rPr lang="zh-CN" altLang="zh-CN" sz="5400" dirty="0" smtClean="0">
                <a:latin typeface="PMingLiU-ExtB" pitchFamily="18" charset="-120"/>
              </a:rPr>
              <a:t>卷</a:t>
            </a:r>
            <a:r>
              <a:rPr lang="zh-CN" altLang="zh-CN" sz="5400" dirty="0" smtClean="0">
                <a:latin typeface="PMingLiU-ExtB" pitchFamily="18" charset="-120"/>
              </a:rPr>
              <a:t>土重来未可知。</a:t>
            </a:r>
          </a:p>
          <a:p>
            <a:r>
              <a:rPr lang="zh-CN" altLang="zh-CN" dirty="0" smtClean="0"/>
              <a:t>杜牧认为：男儿应当能屈能伸卷土重来。从“包羞忍耻”“卷土重来”分析入</a:t>
            </a:r>
            <a:r>
              <a:rPr lang="zh-CN" altLang="zh-CN" dirty="0" smtClean="0"/>
              <a:t>手</a:t>
            </a:r>
            <a:r>
              <a:rPr lang="zh-CN" altLang="en-US" dirty="0" smtClean="0"/>
              <a:t>。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6000" b="1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题乌江项王庙诗</a:t>
            </a:r>
            <a:r>
              <a:rPr lang="en-US" altLang="zh-CN" dirty="0" smtClean="0"/>
              <a:t>   </a:t>
            </a:r>
            <a:r>
              <a:rPr lang="zh-CN" altLang="zh-CN" dirty="0" smtClean="0">
                <a:latin typeface="叶根友毛笔行书" pitchFamily="2" charset="-122"/>
                <a:ea typeface="叶根友毛笔行书" pitchFamily="2" charset="-122"/>
              </a:rPr>
              <a:t>王安</a:t>
            </a:r>
            <a:r>
              <a:rPr lang="zh-CN" altLang="zh-CN" dirty="0" smtClean="0">
                <a:latin typeface="叶根友毛笔行书" pitchFamily="2" charset="-122"/>
                <a:ea typeface="叶根友毛笔行书" pitchFamily="2" charset="-122"/>
              </a:rPr>
              <a:t>石</a:t>
            </a:r>
            <a:endParaRPr lang="zh-CN" altLang="zh-CN" dirty="0" smtClean="0"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36"/>
            <a:ext cx="9144000" cy="4857784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zh-CN" sz="4800" dirty="0" smtClean="0"/>
              <a:t>百战疲劳壮士哀</a:t>
            </a:r>
            <a:r>
              <a:rPr lang="zh-CN" altLang="zh-CN" sz="4800" dirty="0" smtClean="0"/>
              <a:t>，</a:t>
            </a:r>
            <a:endParaRPr lang="en-US" altLang="zh-CN" sz="4800" dirty="0" smtClean="0"/>
          </a:p>
          <a:p>
            <a:pPr algn="ctr"/>
            <a:r>
              <a:rPr lang="zh-CN" altLang="zh-CN" sz="4800" dirty="0" smtClean="0"/>
              <a:t>中</a:t>
            </a:r>
            <a:r>
              <a:rPr lang="zh-CN" altLang="zh-CN" sz="4800" dirty="0" smtClean="0"/>
              <a:t>原一败势难回</a:t>
            </a:r>
            <a:r>
              <a:rPr lang="zh-CN" altLang="zh-CN" sz="4800" dirty="0" smtClean="0"/>
              <a:t>。</a:t>
            </a:r>
            <a:endParaRPr lang="en-US" altLang="zh-CN" sz="4800" dirty="0" smtClean="0"/>
          </a:p>
          <a:p>
            <a:pPr algn="ctr"/>
            <a:r>
              <a:rPr lang="zh-CN" altLang="zh-CN" sz="4800" dirty="0" smtClean="0"/>
              <a:t>江</a:t>
            </a:r>
            <a:r>
              <a:rPr lang="zh-CN" altLang="zh-CN" sz="4800" dirty="0" smtClean="0"/>
              <a:t>东弟子今犹在</a:t>
            </a:r>
            <a:r>
              <a:rPr lang="zh-CN" altLang="zh-CN" sz="4800" dirty="0" smtClean="0"/>
              <a:t>，</a:t>
            </a:r>
            <a:endParaRPr lang="en-US" altLang="zh-CN" sz="4800" dirty="0" smtClean="0"/>
          </a:p>
          <a:p>
            <a:pPr algn="ctr"/>
            <a:r>
              <a:rPr lang="zh-CN" altLang="zh-CN" sz="4800" dirty="0" smtClean="0"/>
              <a:t>肯</a:t>
            </a:r>
            <a:r>
              <a:rPr lang="zh-CN" altLang="zh-CN" sz="4800" dirty="0" smtClean="0"/>
              <a:t>为君王卷土来？</a:t>
            </a:r>
          </a:p>
          <a:p>
            <a:r>
              <a:rPr lang="zh-CN" altLang="zh-CN" sz="3600" dirty="0" smtClean="0"/>
              <a:t>王安石认为：军民离心，败势难回。根据“壮士衰”“势难回”“肯与君王卷土来”等可分析出作者的意图。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6000" b="1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夏日绝句</a:t>
            </a:r>
            <a:r>
              <a:rPr lang="en-US" altLang="zh-CN" sz="6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  </a:t>
            </a:r>
            <a:r>
              <a:rPr lang="zh-CN" altLang="zh-CN" dirty="0" smtClean="0">
                <a:latin typeface="书体坊赵九江钢笔行书" pitchFamily="65" charset="-122"/>
                <a:ea typeface="书体坊赵九江钢笔行书" pitchFamily="65" charset="-122"/>
              </a:rPr>
              <a:t>李清</a:t>
            </a:r>
            <a:r>
              <a:rPr lang="zh-CN" altLang="zh-CN" dirty="0" smtClean="0">
                <a:latin typeface="书体坊赵九江钢笔行书" pitchFamily="65" charset="-122"/>
                <a:ea typeface="书体坊赵九江钢笔行书" pitchFamily="65" charset="-122"/>
              </a:rPr>
              <a:t>照</a:t>
            </a:r>
            <a:endParaRPr lang="zh-CN" altLang="zh-CN" dirty="0" smtClean="0">
              <a:latin typeface="书体坊赵九江钢笔行书" pitchFamily="65" charset="-122"/>
              <a:ea typeface="书体坊赵九江钢笔行书" pitchFamily="65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zh-CN" altLang="zh-CN" sz="5200" dirty="0" smtClean="0"/>
              <a:t>生当作人杰</a:t>
            </a:r>
            <a:r>
              <a:rPr lang="zh-CN" altLang="zh-CN" sz="5200" dirty="0" smtClean="0"/>
              <a:t>，</a:t>
            </a:r>
            <a:endParaRPr lang="en-US" altLang="zh-CN" sz="5200" dirty="0" smtClean="0"/>
          </a:p>
          <a:p>
            <a:pPr algn="ctr"/>
            <a:r>
              <a:rPr lang="zh-CN" altLang="zh-CN" sz="5200" dirty="0" smtClean="0"/>
              <a:t>死</a:t>
            </a:r>
            <a:r>
              <a:rPr lang="zh-CN" altLang="zh-CN" sz="5200" dirty="0" smtClean="0"/>
              <a:t>亦为鬼雄</a:t>
            </a:r>
            <a:r>
              <a:rPr lang="zh-CN" altLang="zh-CN" sz="5200" dirty="0" smtClean="0"/>
              <a:t>。</a:t>
            </a:r>
            <a:endParaRPr lang="en-US" altLang="zh-CN" sz="5200" dirty="0" smtClean="0"/>
          </a:p>
          <a:p>
            <a:pPr algn="ctr"/>
            <a:r>
              <a:rPr lang="zh-CN" altLang="zh-CN" sz="5200" dirty="0" smtClean="0"/>
              <a:t>至</a:t>
            </a:r>
            <a:r>
              <a:rPr lang="zh-CN" altLang="zh-CN" sz="5200" dirty="0" smtClean="0"/>
              <a:t>今思项羽</a:t>
            </a:r>
            <a:r>
              <a:rPr lang="zh-CN" altLang="zh-CN" sz="5200" dirty="0" smtClean="0"/>
              <a:t>，</a:t>
            </a:r>
            <a:endParaRPr lang="en-US" altLang="zh-CN" sz="5200" dirty="0" smtClean="0"/>
          </a:p>
          <a:p>
            <a:pPr algn="ctr"/>
            <a:r>
              <a:rPr lang="zh-CN" altLang="zh-CN" sz="5200" dirty="0" smtClean="0"/>
              <a:t>不</a:t>
            </a:r>
            <a:r>
              <a:rPr lang="zh-CN" altLang="zh-CN" sz="5200" dirty="0" smtClean="0"/>
              <a:t>肯过</a:t>
            </a:r>
            <a:r>
              <a:rPr lang="zh-CN" altLang="zh-CN" sz="5200" dirty="0" smtClean="0"/>
              <a:t>江东。</a:t>
            </a:r>
            <a:endParaRPr lang="en-US" altLang="zh-CN" sz="5200" dirty="0" smtClean="0"/>
          </a:p>
          <a:p>
            <a:r>
              <a:rPr lang="zh-CN" altLang="zh-CN" sz="4300" dirty="0" smtClean="0"/>
              <a:t>李清照认为：项羽气势豪壮，令人敬仰。因为从开始至结束都洋溢着对英雄的赞美和敬仰。</a:t>
            </a:r>
            <a:endParaRPr lang="zh-CN" altLang="zh-CN" sz="4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七律</a:t>
            </a:r>
            <a:r>
              <a:rPr lang="en-US" altLang="zh-CN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·</a:t>
            </a:r>
            <a:r>
              <a:rPr lang="zh-CN" altLang="en-US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人民解放军占领南</a:t>
            </a:r>
            <a:r>
              <a:rPr lang="zh-CN" altLang="en-US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京</a:t>
            </a:r>
            <a:r>
              <a:rPr lang="en-US" altLang="zh-CN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/>
            </a:r>
            <a:br>
              <a:rPr lang="en-US" altLang="zh-CN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</a:br>
            <a:r>
              <a:rPr lang="zh-CN" altLang="en-US" sz="48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毛泽东</a:t>
            </a:r>
            <a:endParaRPr lang="zh-CN" altLang="zh-CN" sz="4800" dirty="0" smtClean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 smtClean="0"/>
          </a:p>
        </p:txBody>
      </p:sp>
      <p:pic>
        <p:nvPicPr>
          <p:cNvPr id="14340" name="Picture 4" descr="http://t3.baidu.com/it/u=854687723,3270769455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8671665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6000" dirty="0" smtClean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延伸思考</a:t>
            </a:r>
            <a:endParaRPr lang="zh-CN" altLang="zh-CN" sz="6000" dirty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36"/>
            <a:ext cx="9144000" cy="5429264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zh-CN" sz="3600" dirty="0" smtClean="0"/>
              <a:t>、“鸿门宴”是在什么情况下谁为谁设的宴会？目的是什么？结果如何？</a:t>
            </a:r>
          </a:p>
          <a:p>
            <a:r>
              <a:rPr lang="en-US" altLang="zh-CN" sz="3600" dirty="0" smtClean="0"/>
              <a:t>2</a:t>
            </a:r>
            <a:r>
              <a:rPr lang="zh-CN" altLang="zh-CN" sz="3600" dirty="0" smtClean="0"/>
              <a:t>、“鸿门宴”的结果对项羽不利，归根结蒂是谁之过？为什么？</a:t>
            </a:r>
          </a:p>
          <a:p>
            <a:r>
              <a:rPr lang="en-US" altLang="zh-CN" sz="3600" dirty="0" smtClean="0"/>
              <a:t>3</a:t>
            </a:r>
            <a:r>
              <a:rPr lang="zh-CN" altLang="zh-CN" sz="3600" dirty="0" smtClean="0"/>
              <a:t>、你如何认识评价范增这个谋士？</a:t>
            </a:r>
          </a:p>
          <a:p>
            <a:r>
              <a:rPr lang="en-US" altLang="zh-CN" sz="3600" dirty="0" smtClean="0"/>
              <a:t>4</a:t>
            </a:r>
            <a:r>
              <a:rPr lang="zh-CN" altLang="zh-CN" sz="3600" dirty="0" smtClean="0"/>
              <a:t>、项羽对樊哙不斥不恼，反而二呼“壮士”，可看出项羽的什么性格？</a:t>
            </a:r>
          </a:p>
          <a:p>
            <a:r>
              <a:rPr lang="en-US" altLang="zh-CN" sz="3600" dirty="0" smtClean="0"/>
              <a:t>5</a:t>
            </a:r>
            <a:r>
              <a:rPr lang="zh-CN" altLang="zh-CN" sz="3600" dirty="0" smtClean="0"/>
              <a:t>、鸿门宴上，项羽有无杀刘之意？他是以一种怎样的心态来宴请刘邦的？</a:t>
            </a:r>
            <a:endParaRPr lang="zh-CN" altLang="zh-CN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963</Words>
  <Paragraphs>40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教学目标</vt:lpstr>
      <vt:lpstr>司马迁对项羽的评价</vt:lpstr>
      <vt:lpstr>刘邦论成败</vt:lpstr>
      <vt:lpstr>题乌江亭   杜牧</vt:lpstr>
      <vt:lpstr>题乌江项王庙诗   王安石</vt:lpstr>
      <vt:lpstr>夏日绝句  李清照</vt:lpstr>
      <vt:lpstr>七律·人民解放军占领南京 毛泽东</vt:lpstr>
      <vt:lpstr>延伸思考</vt:lpstr>
      <vt:lpstr>幻灯片 10</vt:lpstr>
      <vt:lpstr>课堂小结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User</cp:lastModifiedBy>
  <dcterms:created xsi:type="dcterms:W3CDTF">2013-11-28T07:27:42Z</dcterms:created>
  <dcterms:modified xsi:type="dcterms:W3CDTF">2018-08-19T19:31:00Z</dcterms:modified>
</cp:coreProperties>
</file>