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340" r:id="rId3"/>
    <p:sldId id="486" r:id="rId4"/>
    <p:sldId id="488" r:id="rId5"/>
    <p:sldId id="573" r:id="rId6"/>
    <p:sldId id="519" r:id="rId7"/>
    <p:sldId id="574" r:id="rId8"/>
    <p:sldId id="522" r:id="rId9"/>
    <p:sldId id="575" r:id="rId10"/>
    <p:sldId id="525" r:id="rId11"/>
    <p:sldId id="576" r:id="rId12"/>
    <p:sldId id="339" r:id="rId13"/>
    <p:sldId id="314" r:id="rId14"/>
    <p:sldId id="577" r:id="rId15"/>
    <p:sldId id="578" r:id="rId16"/>
    <p:sldId id="373" r:id="rId17"/>
    <p:sldId id="386" r:id="rId18"/>
    <p:sldId id="387" r:id="rId19"/>
    <p:sldId id="396" r:id="rId20"/>
    <p:sldId id="397" r:id="rId21"/>
    <p:sldId id="504" r:id="rId22"/>
    <p:sldId id="398" r:id="rId23"/>
    <p:sldId id="421" r:id="rId24"/>
    <p:sldId id="419" r:id="rId25"/>
    <p:sldId id="582" r:id="rId26"/>
    <p:sldId id="583" r:id="rId27"/>
    <p:sldId id="584" r:id="rId28"/>
    <p:sldId id="585" r:id="rId29"/>
    <p:sldId id="586" r:id="rId30"/>
    <p:sldId id="587" r:id="rId31"/>
    <p:sldId id="588" r:id="rId32"/>
    <p:sldId id="589" r:id="rId33"/>
    <p:sldId id="590" r:id="rId34"/>
    <p:sldId id="579" r:id="rId35"/>
    <p:sldId id="420" r:id="rId36"/>
    <p:sldId id="506" r:id="rId37"/>
    <p:sldId id="507" r:id="rId38"/>
    <p:sldId id="508" r:id="rId39"/>
    <p:sldId id="509" r:id="rId40"/>
    <p:sldId id="510" r:id="rId41"/>
    <p:sldId id="511" r:id="rId42"/>
    <p:sldId id="512" r:id="rId43"/>
    <p:sldId id="434" r:id="rId44"/>
    <p:sldId id="435" r:id="rId45"/>
    <p:sldId id="533" r:id="rId46"/>
    <p:sldId id="580" r:id="rId47"/>
    <p:sldId id="581" r:id="rId48"/>
    <p:sldId id="436" r:id="rId49"/>
    <p:sldId id="501" r:id="rId50"/>
    <p:sldId id="538" r:id="rId51"/>
    <p:sldId id="539" r:id="rId52"/>
    <p:sldId id="541" r:id="rId53"/>
    <p:sldId id="542" r:id="rId54"/>
    <p:sldId id="543" r:id="rId55"/>
    <p:sldId id="544" r:id="rId56"/>
    <p:sldId id="545" r:id="rId57"/>
    <p:sldId id="564" r:id="rId58"/>
    <p:sldId id="567" r:id="rId59"/>
    <p:sldId id="569" r:id="rId60"/>
    <p:sldId id="565" r:id="rId6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4" autoAdjust="0"/>
    <p:restoredTop sz="79136" autoAdjust="0"/>
  </p:normalViewPr>
  <p:slideViewPr>
    <p:cSldViewPr snapToGrid="0">
      <p:cViewPr>
        <p:scale>
          <a:sx n="75" d="100"/>
          <a:sy n="75" d="100"/>
        </p:scale>
        <p:origin x="-1854" y="-378"/>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92481" y="1816710"/>
            <a:ext cx="5224507"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专题五</a:t>
            </a:r>
            <a:r>
              <a:rPr lang="zh-CN" altLang="en-US" sz="3200" b="1" spc="100" dirty="0">
                <a:latin typeface="微软雅黑" panose="020B0503020204020204" pitchFamily="34" charset="-122"/>
                <a:ea typeface="微软雅黑" panose="020B0503020204020204" pitchFamily="34" charset="-122"/>
              </a:rPr>
              <a:t>　</a:t>
            </a:r>
            <a:r>
              <a:rPr lang="zh-CN" altLang="en-US" sz="3200" b="1" spc="100" dirty="0" smtClean="0">
                <a:latin typeface="微软雅黑" panose="020B0503020204020204" pitchFamily="34" charset="-122"/>
                <a:ea typeface="微软雅黑" panose="020B0503020204020204" pitchFamily="34" charset="-122"/>
              </a:rPr>
              <a:t>衔接、句式与修辞</a:t>
            </a:r>
            <a:endParaRPr lang="zh-CN" altLang="en-US" sz="3200" b="1" spc="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1402080" y="1593189"/>
            <a:ext cx="6522720" cy="1365365"/>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en-US" altLang="zh-CN" sz="1400" dirty="0" smtClean="0">
                <a:solidFill>
                  <a:srgbClr val="2BA7E0"/>
                </a:solidFill>
                <a:latin typeface="微软雅黑" panose="020B0503020204020204" pitchFamily="34" charset="-122"/>
                <a:ea typeface="微软雅黑" panose="020B0503020204020204" pitchFamily="34" charset="-122"/>
              </a:rPr>
              <a:t>[2014·</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给空缺处选填语句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云雀猛地从香樟树上飞起</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往朝霞万里的高空飞旋。</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仿佛利箭般离弦</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如同猛虎般出山</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像陀螺样打转转</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好似炮弹样出膛</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320800"/>
            <a:ext cx="7670801" cy="2915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77192" y="2173498"/>
            <a:ext cx="6989848" cy="1655572"/>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 这道题以句子选用的形式考查比喻的使用。解答时须分析本体和喻体之间的内在联系。根据例句中的关键词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云雀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飞旋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来筛选答案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四个选项都是比喻句</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项中的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利箭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炮弹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不是活物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飞旋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语意上不搭配</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云雀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比喻成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猛虎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意象太大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显然不恰当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只有</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项中的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陀螺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从形式大小上来看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云雀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相似</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打转转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飞旋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照应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故选</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p>
        </p:txBody>
      </p:sp>
      <p:sp>
        <p:nvSpPr>
          <p:cNvPr id="16" name="矩形 15"/>
          <p:cNvSpPr/>
          <p:nvPr/>
        </p:nvSpPr>
        <p:spPr>
          <a:xfrm>
            <a:off x="1019703" y="1635244"/>
            <a:ext cx="1075936"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graphicFrame>
        <p:nvGraphicFramePr>
          <p:cNvPr id="10" name="表格 9"/>
          <p:cNvGraphicFramePr>
            <a:graphicFrameLocks noGrp="1"/>
          </p:cNvGraphicFramePr>
          <p:nvPr/>
        </p:nvGraphicFramePr>
        <p:xfrm>
          <a:off x="1493516" y="2042160"/>
          <a:ext cx="6675124" cy="1920240"/>
        </p:xfrm>
        <a:graphic>
          <a:graphicData uri="http://schemas.openxmlformats.org/drawingml/2006/table">
            <a:tbl>
              <a:tblPr/>
              <a:tblGrid>
                <a:gridCol w="914404"/>
                <a:gridCol w="1188720"/>
                <a:gridCol w="1249680"/>
                <a:gridCol w="955040"/>
                <a:gridCol w="1056640"/>
                <a:gridCol w="1310640"/>
              </a:tblGrid>
              <a:tr h="78232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年份</a:t>
                      </a:r>
                      <a:endPar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考查</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点</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2018</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2017</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2016</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2015</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2014</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句式</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句式变换</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句式变换</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衔接</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句子选用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句子选用</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修辞</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修辞方法判定</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修辞方法辨析</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9854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1073046" y="1935243"/>
            <a:ext cx="6973674" cy="2296774"/>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考查形式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从题型分值来看</a:t>
            </a:r>
            <a:r>
              <a:rPr lang="en-US" altLang="zh-CN" sz="1400" dirty="0" smtClean="0">
                <a:latin typeface="微软雅黑" panose="020B0503020204020204" pitchFamily="34" charset="-122"/>
                <a:ea typeface="微软雅黑" panose="020B0503020204020204" pitchFamily="34" charset="-122"/>
              </a:rPr>
              <a:t>,2014—2018</a:t>
            </a:r>
            <a:r>
              <a:rPr lang="zh-CN" altLang="zh-CN" sz="1400" dirty="0" smtClean="0">
                <a:latin typeface="微软雅黑" panose="020B0503020204020204" pitchFamily="34" charset="-122"/>
                <a:ea typeface="微软雅黑" panose="020B0503020204020204" pitchFamily="34" charset="-122"/>
              </a:rPr>
              <a:t>年为选择题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分值为</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分。从选材来看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所选句子或语段一部分选自课内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一部分选自课外。</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考查内容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江西省近五年考查了句式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主要是句式变换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衔接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主要是句子选用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包含修辞方法的判定和辨析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。考查方式从综合逐渐走向单独轮替考查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年句子选用和修辞方法辨析综合考查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年只考了句式变换</a:t>
            </a:r>
            <a:r>
              <a:rPr lang="en-US" altLang="zh-CN" sz="1400" dirty="0" smtClean="0">
                <a:latin typeface="微软雅黑" panose="020B0503020204020204" pitchFamily="34" charset="-122"/>
                <a:ea typeface="微软雅黑" panose="020B0503020204020204" pitchFamily="34" charset="-122"/>
              </a:rPr>
              <a:t>,2017</a:t>
            </a:r>
            <a:r>
              <a:rPr lang="zh-CN" altLang="zh-CN" sz="1400" dirty="0" smtClean="0">
                <a:latin typeface="微软雅黑" panose="020B0503020204020204" pitchFamily="34" charset="-122"/>
                <a:ea typeface="微软雅黑" panose="020B0503020204020204" pitchFamily="34" charset="-122"/>
              </a:rPr>
              <a:t>年只考了修辞方法判定</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年只考了句子选用。目前看这三者呈现轮替趋势</a:t>
            </a:r>
            <a:r>
              <a:rPr lang="en-US" altLang="zh-CN" sz="1400" dirty="0" smtClean="0">
                <a:latin typeface="微软雅黑" panose="020B0503020204020204" pitchFamily="34" charset="-122"/>
                <a:ea typeface="微软雅黑" panose="020B0503020204020204" pitchFamily="34" charset="-122"/>
              </a:rPr>
              <a:t>,2019</a:t>
            </a:r>
            <a:r>
              <a:rPr lang="zh-CN" altLang="zh-CN" sz="1400" dirty="0" smtClean="0">
                <a:latin typeface="微软雅黑" panose="020B0503020204020204" pitchFamily="34" charset="-122"/>
                <a:ea typeface="微软雅黑" panose="020B0503020204020204" pitchFamily="34" charset="-122"/>
              </a:rPr>
              <a:t>年考查修辞和句式的可能性比较大。</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9854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1073046" y="1935243"/>
            <a:ext cx="6973674" cy="2301903"/>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备考提醒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句子的衔接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实际上是语言表达上连贯的要求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它要求一个语段的各个句子之间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或是一个复句的各个分句之间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在内容和形式上都能接得上、扣得紧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使全文脉络清晰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语言顺畅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准确而又完整。我们在解答句子衔接试题时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要注意语段中句与句之间的关系和句型特点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尤其是句子前后之间的衔接。</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句式变换是指在一定的语境中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根据语言表达的需要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将句子由一种句式变成另一种句式的过程。句式变换从语序、语气、语意、语境等多个方面考查学生运用恰当的句式准确地表达的能力。</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9854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1073046" y="1935243"/>
            <a:ext cx="6973674" cy="2301903"/>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从近几年江西省中考试题来看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修辞方法类的试题主要考查辨析和使用常见修辞方法的能力。其考查方式以选择题为主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把修辞与句子理解、表达效果结合起来。复习时要注意对修辞方法的辨识选择题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包括一种或多种方法的辨识。考生要能透彻了解八种修辞方法各自的特点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要能区分容易混淆的几种修辞方法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如比喻与比拟的区别、设问与反问的区别、排比与反复的区别等。其次要注意对各种修辞作用的理解、分析、判断题。要抓住各种修辞的本质特征去辨析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更要结合句意进行理解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不仅要分析修辞对描述对象的表现效果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还要体会出作者的思想、意图。有的还要结合课文内容去把握。</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1463040" y="2253748"/>
            <a:ext cx="6289040" cy="719034"/>
          </a:xfrm>
          <a:prstGeom prst="rect">
            <a:avLst/>
          </a:prstGeom>
          <a:noFill/>
        </p:spPr>
        <p:txBody>
          <a:bodyPr wrap="square" lIns="36000" tIns="36000" rIns="36000" bIns="36000" rtlCol="0">
            <a:spAutoFit/>
          </a:bodyPr>
          <a:lstStyle/>
          <a:p>
            <a:pPr algn="just">
              <a:lnSpc>
                <a:spcPct val="150000"/>
              </a:lnSpc>
            </a:pPr>
            <a:r>
              <a:rPr lang="en-US"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solidFill>
                  <a:srgbClr val="2BA7E0"/>
                </a:solidFill>
                <a:latin typeface="微软雅黑" panose="020B0503020204020204" pitchFamily="34" charset="-122"/>
                <a:ea typeface="微软雅黑" panose="020B0503020204020204" pitchFamily="34" charset="-122"/>
              </a:rPr>
              <a:t>【真题定位】 </a:t>
            </a:r>
            <a:r>
              <a:rPr lang="zh-CN" altLang="zh-CN" sz="1400" dirty="0" smtClean="0">
                <a:latin typeface="微软雅黑" panose="020B0503020204020204" pitchFamily="34" charset="-122"/>
                <a:ea typeface="微软雅黑" panose="020B0503020204020204" pitchFamily="34" charset="-122"/>
              </a:rPr>
              <a:t>江西省</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年第</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中考真题纵览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考查了此考点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分值为</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p>
        </p:txBody>
      </p:sp>
      <p:grpSp>
        <p:nvGrpSpPr>
          <p:cNvPr id="14"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8"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73226" y="1343773"/>
            <a:ext cx="4151174" cy="318924"/>
          </a:xfrm>
          <a:prstGeom prst="rect">
            <a:avLst/>
          </a:prstGeom>
        </p:spPr>
        <p:txBody>
          <a:bodyPr wrap="square" lIns="36000" tIns="36000" rIns="36000" bIns="36000">
            <a:spAutoFit/>
          </a:bodyPr>
          <a:lstStyle/>
          <a:p>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衔接</a:t>
            </a:r>
            <a:r>
              <a:rPr lang="en-US" altLang="zh-CN" sz="1600" b="1"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句子选用</a:t>
            </a:r>
            <a:r>
              <a:rPr lang="en-US" altLang="zh-CN" sz="1600" b="1"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b="1" spc="2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36320" y="1391505"/>
            <a:ext cx="7345680" cy="3589435"/>
          </a:xfrm>
          <a:prstGeom prst="rect">
            <a:avLst/>
          </a:prstGeom>
          <a:noFill/>
        </p:spPr>
        <p:txBody>
          <a:bodyPr wrap="square" lIns="36000" tIns="36000" rIns="36000" bIns="36000" rtlCol="0">
            <a:spAutoFit/>
          </a:bodyPr>
          <a:lstStyle/>
          <a:p>
            <a:pPr algn="ctr">
              <a:lnSpc>
                <a:spcPct val="150000"/>
              </a:lnSpc>
            </a:pPr>
            <a:r>
              <a:rPr lang="zh-CN" altLang="zh-CN" sz="1400" dirty="0" smtClean="0">
                <a:latin typeface="微软雅黑" panose="020B0503020204020204" pitchFamily="34" charset="-122"/>
                <a:ea typeface="微软雅黑" panose="020B0503020204020204" pitchFamily="34" charset="-122"/>
              </a:rPr>
              <a:t>作答语句衔接题方法</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确定结构是否照应</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语句间的照应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包括内容以及语序上的前后照应、答句与问句间的照应、上下句词语间的照应、前后句式间的照应等。文段中往往有些隐蔽性的暗示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找出这些带有暗示的关键词句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题目便可迎刃而解。</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观察主语是否相同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语意是否连贯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一般来说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题干中所给文字往往保持共同话题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即以某一陈述对象为中心。陈述对象的主语若一致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则语段的陈述话题、说明中心、议论角度也就相应一致。同时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上下文在语意上也会关系密切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相互呼应。根据这些特点我们可以在把握句子整体意义的基础上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把握关键词、关键句来解答衔接题。</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grpSp>
        <p:nvGrpSpPr>
          <p:cNvPr id="7"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638121" y="1174446"/>
            <a:ext cx="7804839" cy="2947786"/>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看语境是否相符</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对于写景复句或语段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要注意语境因素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分析景物、情调、写法的特点。景物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有远近、动静的不同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色彩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有鲜明、暗淡的区别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气氛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有热烈、冷清之分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视角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有高低、俯仰之异。常用的判断角度有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①感情色彩一致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②风格情调一致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③语体风格一致。</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判断事理是否相承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顺序是否合理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句子衔接首先是意思表达要符合客观事理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合乎思维规律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即合乎逻辑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否则上下句在事理上就会出现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裂痕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衔接不上。常见的顺序有时间顺序、空间顺序、逻辑顺序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从句子间的逻辑关系来看又有因果关系、总分关系、条件关系、递进关系、转折关系、并列关系等。</a:t>
            </a:r>
          </a:p>
          <a:p>
            <a:pPr indent="457200">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101679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1127760" y="1645921"/>
            <a:ext cx="6939280"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填入横线处的语句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与前文衔接最恰当的一项是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未经历坎坷泥泞的艰难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哪能知道阳光大道的可贵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未经历风雨交加的困顿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哪能明白风和日丽的美好</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要体会胜利和成功的喜悦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就要经历挫折磨难的考验。</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只有经历挫折磨难的考验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才能体会胜利和成功的喜悦。</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未经历挫折磨难的考验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哪能体会胜利和成功的喜悦。</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未经历胜利和成功的喜悦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哪能体会挫折磨难的考验。</a:t>
            </a: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965200" y="1583029"/>
            <a:ext cx="7091680" cy="261993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给空缺处选填语句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元阳的哈尼梯田依山顺势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层层叠叠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连绵向上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直通云海。无论登上哪座山顶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绕着山路转一圈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每个角度都能见到不一样的梯田。</a:t>
            </a:r>
            <a:r>
              <a:rPr lang="zh-CN" altLang="zh-CN" sz="1400" u="sng"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春季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微风过处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梯田波光粼粼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像极了木刻年画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夏季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禾苗生长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梯田青翠欲滴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自是清新水彩画</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然而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哈尼梯田的模样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却受到季节因素的影响。</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不过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哈尼梯田是什么样子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更取决于你在什么季节看到它。</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是啊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横看成岭侧成峰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远近高低各不同</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这样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无论什么季节看哈尼梯田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它都是一幅完美的图画。</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371600" y="1087120"/>
            <a:ext cx="6797040"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给空缺处选填语句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缥缈峰下一声鸡鸣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把湖和山都喊醒了。太阳惊醒后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还来不及跳出湖面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就先把白的、橘黄的、玫瑰红的各种耀眼的光彩</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。一霎间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湖山的上空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陡然铺展了万道霞光。</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飞快辐射到高空的云层上</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整齐铺洒在平静的江面上</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温柔地抚摸着山村的老屋</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热情地迎接着初升的太阳</a:t>
            </a:r>
          </a:p>
          <a:p>
            <a:pPr algn="just">
              <a:lnSpc>
                <a:spcPct val="150000"/>
              </a:lnSpc>
            </a:pPr>
            <a:endParaRPr lang="zh-CN" altLang="en-US" sz="1400" dirty="0" smtClean="0"/>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178560" y="1209041"/>
            <a:ext cx="6939280"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给空缺处选填语句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关于微笑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被人误解的时候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能微微地一笑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这是一种素养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受委屈的时候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能坦然地一笑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这是一种大度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吃亏的时候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能开心地一笑</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危难的时候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能泰然地一笑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这是一种大气</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这是一种坚强　被轻蔑的时候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能平静地一笑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这是一种自信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这是一种豁达　无奈的时候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能达观地一笑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这是一种境界</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这是一种坚强　无奈的时候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能平静地一笑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这是一种自信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这是一种豁达　被轻蔑的时候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能达观地一笑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这是一种境界</a:t>
            </a:r>
          </a:p>
          <a:p>
            <a:pPr algn="just">
              <a:lnSpc>
                <a:spcPct val="150000"/>
              </a:lnSpc>
            </a:pPr>
            <a:endParaRPr lang="en-US" altLang="zh-CN" sz="1400" dirty="0" smtClean="0">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107440" y="1188721"/>
            <a:ext cx="7142480" cy="294310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en-US"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1.C</a:t>
            </a:r>
            <a:r>
              <a:rPr lang="zh-CN" altLang="zh-CN" sz="1400" dirty="0" smtClean="0">
                <a:solidFill>
                  <a:srgbClr val="C00000"/>
                </a:solidFill>
                <a:latin typeface="微软雅黑" panose="020B0503020204020204" pitchFamily="34" charset="-122"/>
                <a:ea typeface="微软雅黑" panose="020B0503020204020204" pitchFamily="34" charset="-122"/>
              </a:rPr>
              <a:t>　</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先找出与题目中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未经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哪能</a:t>
            </a:r>
            <a:r>
              <a:rPr lang="en-US" altLang="zh-CN" sz="1400" dirty="0" smtClean="0">
                <a:solidFill>
                  <a:srgbClr val="C00000"/>
                </a:solidFill>
                <a:latin typeface="微软雅黑" panose="020B0503020204020204" pitchFamily="34" charset="-122"/>
                <a:ea typeface="微软雅黑" panose="020B0503020204020204" pitchFamily="34" charset="-122"/>
              </a:rPr>
              <a:t>……” </a:t>
            </a:r>
            <a:r>
              <a:rPr lang="zh-CN" altLang="zh-CN" sz="1400" dirty="0" smtClean="0">
                <a:solidFill>
                  <a:srgbClr val="C00000"/>
                </a:solidFill>
                <a:latin typeface="微软雅黑" panose="020B0503020204020204" pitchFamily="34" charset="-122"/>
                <a:ea typeface="微软雅黑" panose="020B0503020204020204" pitchFamily="34" charset="-122"/>
              </a:rPr>
              <a:t>句式相同的</a:t>
            </a:r>
            <a:r>
              <a:rPr lang="en-US" altLang="zh-CN" sz="1400" dirty="0" smtClean="0">
                <a:solidFill>
                  <a:srgbClr val="C00000"/>
                </a:solidFill>
                <a:latin typeface="微软雅黑" panose="020B0503020204020204" pitchFamily="34" charset="-122"/>
                <a:ea typeface="微软雅黑" panose="020B0503020204020204" pitchFamily="34" charset="-122"/>
              </a:rPr>
              <a:t>CD</a:t>
            </a:r>
            <a:r>
              <a:rPr lang="zh-CN" altLang="zh-CN" sz="1400" dirty="0" smtClean="0">
                <a:solidFill>
                  <a:srgbClr val="C00000"/>
                </a:solidFill>
                <a:latin typeface="微软雅黑" panose="020B0503020204020204" pitchFamily="34" charset="-122"/>
                <a:ea typeface="微软雅黑" panose="020B0503020204020204" pitchFamily="34" charset="-122"/>
              </a:rPr>
              <a:t>两项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然后找出先说磨砺再说成功的句子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可知答案是</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2.A</a:t>
            </a:r>
            <a:r>
              <a:rPr lang="zh-CN" altLang="zh-CN" sz="1400" dirty="0" smtClean="0">
                <a:solidFill>
                  <a:srgbClr val="C00000"/>
                </a:solidFill>
                <a:latin typeface="微软雅黑" panose="020B0503020204020204" pitchFamily="34" charset="-122"/>
                <a:ea typeface="微软雅黑" panose="020B0503020204020204" pitchFamily="34" charset="-122"/>
              </a:rPr>
              <a:t>　</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根据太阳将要升起时的特点来筛选答案</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和</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两项都是写太阳已经出来时的情景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与将要升起的情形不符合</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项太阳不能迎接太阳本身。</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3.B</a:t>
            </a:r>
            <a:r>
              <a:rPr lang="zh-CN" altLang="zh-CN" sz="1400" dirty="0" smtClean="0">
                <a:solidFill>
                  <a:srgbClr val="C00000"/>
                </a:solidFill>
                <a:latin typeface="微软雅黑" panose="020B0503020204020204" pitchFamily="34" charset="-122"/>
                <a:ea typeface="微软雅黑" panose="020B0503020204020204" pitchFamily="34" charset="-122"/>
              </a:rPr>
              <a:t>　</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注意词语的照应与搭配。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吃亏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开心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豁达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搭配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就排除了</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细看</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两项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无奈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达观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境界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搭配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被轻蔑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平静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自信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搭配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排除</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554480" y="2074778"/>
            <a:ext cx="6217920" cy="68607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【真题定位】</a:t>
            </a:r>
            <a:r>
              <a:rPr lang="zh-CN" altLang="zh-CN" sz="1400" dirty="0" smtClean="0">
                <a:latin typeface="微软雅黑" panose="020B0503020204020204" pitchFamily="34" charset="-122"/>
                <a:ea typeface="微软雅黑" panose="020B0503020204020204" pitchFamily="34" charset="-122"/>
              </a:rPr>
              <a:t> 江西省</a:t>
            </a:r>
            <a:r>
              <a:rPr lang="en-US" altLang="zh-CN" sz="1400" dirty="0" smtClean="0">
                <a:latin typeface="微软雅黑" panose="020B0503020204020204" pitchFamily="34" charset="-122"/>
                <a:ea typeface="微软雅黑" panose="020B0503020204020204" pitchFamily="34" charset="-122"/>
              </a:rPr>
              <a:t>2017</a:t>
            </a:r>
            <a:r>
              <a:rPr lang="zh-CN" altLang="zh-CN" sz="1400" dirty="0" smtClean="0">
                <a:latin typeface="微软雅黑" panose="020B0503020204020204" pitchFamily="34" charset="-122"/>
                <a:ea typeface="微软雅黑" panose="020B0503020204020204" pitchFamily="34" charset="-122"/>
              </a:rPr>
              <a:t>年第</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年第</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中考真题纵览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考查了此考点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分值为</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931595" y="95535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zh-CN" sz="1600" b="1" dirty="0" smtClean="0">
                <a:solidFill>
                  <a:schemeClr val="bg1">
                    <a:lumMod val="50000"/>
                  </a:schemeClr>
                </a:solidFill>
                <a:latin typeface="微软雅黑" panose="020B0503020204020204" pitchFamily="34" charset="-122"/>
                <a:ea typeface="微软雅黑" panose="020B0503020204020204" pitchFamily="34" charset="-122"/>
              </a:rPr>
              <a:t>修辞方法判定与辨析</a:t>
            </a:r>
            <a:endPar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16"/>
          <p:cNvGrpSpPr/>
          <p:nvPr/>
        </p:nvGrpSpPr>
        <p:grpSpPr>
          <a:xfrm>
            <a:off x="573226" y="909315"/>
            <a:ext cx="1094096" cy="288147"/>
            <a:chOff x="2074963" y="4295094"/>
            <a:chExt cx="2558949" cy="673937"/>
          </a:xfrm>
        </p:grpSpPr>
        <p:pic>
          <p:nvPicPr>
            <p:cNvPr id="7"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10" name="矩形 9"/>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应考必备</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11" name="TextBox 10"/>
          <p:cNvSpPr txBox="1"/>
          <p:nvPr/>
        </p:nvSpPr>
        <p:spPr>
          <a:xfrm>
            <a:off x="1605280" y="1471084"/>
            <a:ext cx="6106160" cy="2658026"/>
          </a:xfrm>
          <a:prstGeom prst="rect">
            <a:avLst/>
          </a:prstGeom>
          <a:noFill/>
        </p:spPr>
        <p:txBody>
          <a:bodyPr wrap="square" lIns="36000" tIns="36000" rIns="36000" bIns="36000" rtlCol="0">
            <a:spAutoFit/>
          </a:bodyPr>
          <a:lstStyle/>
          <a:p>
            <a:pPr algn="just">
              <a:lnSpc>
                <a:spcPct val="150000"/>
              </a:lnSpc>
            </a:pPr>
            <a:r>
              <a:rPr lang="zh-CN" altLang="en-US" sz="1400" dirty="0" smtClean="0"/>
              <a:t>常用修辞方法及作用</a:t>
            </a:r>
          </a:p>
          <a:p>
            <a:pPr algn="just">
              <a:lnSpc>
                <a:spcPct val="150000"/>
              </a:lnSpc>
            </a:pPr>
            <a:r>
              <a:rPr lang="zh-CN" altLang="en-US" sz="1400" dirty="0" smtClean="0"/>
              <a:t>一、常用修辞方法</a:t>
            </a:r>
          </a:p>
          <a:p>
            <a:pPr algn="just">
              <a:lnSpc>
                <a:spcPct val="150000"/>
              </a:lnSpc>
            </a:pPr>
            <a:r>
              <a:rPr lang="zh-CN" altLang="en-US" sz="1400" dirty="0" smtClean="0"/>
              <a:t>　　初中常用的修辞方法有八种</a:t>
            </a:r>
            <a:r>
              <a:rPr lang="en-US" sz="1400" dirty="0" smtClean="0"/>
              <a:t>:</a:t>
            </a:r>
            <a:r>
              <a:rPr lang="zh-CN" altLang="en-US" sz="1400" dirty="0" smtClean="0"/>
              <a:t>比喻、拟人</a:t>
            </a:r>
            <a:r>
              <a:rPr lang="en-US" sz="1400" dirty="0" smtClean="0"/>
              <a:t>(</a:t>
            </a:r>
            <a:r>
              <a:rPr lang="zh-CN" altLang="en-US" sz="1400" dirty="0" smtClean="0"/>
              <a:t>比拟</a:t>
            </a:r>
            <a:r>
              <a:rPr lang="en-US" sz="1400" dirty="0" smtClean="0"/>
              <a:t>)</a:t>
            </a:r>
            <a:r>
              <a:rPr lang="zh-CN" altLang="en-US" sz="1400" dirty="0" smtClean="0"/>
              <a:t>、夸张、排比、对偶、反复、反问、设问。</a:t>
            </a:r>
          </a:p>
          <a:p>
            <a:pPr algn="just">
              <a:lnSpc>
                <a:spcPct val="150000"/>
              </a:lnSpc>
            </a:pPr>
            <a:r>
              <a:rPr lang="en-US" sz="1400" dirty="0" smtClean="0"/>
              <a:t>1.</a:t>
            </a:r>
            <a:r>
              <a:rPr lang="zh-CN" altLang="en-US" sz="1400" dirty="0" smtClean="0"/>
              <a:t>比喻</a:t>
            </a:r>
          </a:p>
          <a:p>
            <a:pPr indent="457200" algn="just">
              <a:lnSpc>
                <a:spcPct val="150000"/>
              </a:lnSpc>
            </a:pPr>
            <a:r>
              <a:rPr lang="zh-CN" altLang="en-US" sz="1400" dirty="0" smtClean="0"/>
              <a:t>即</a:t>
            </a:r>
            <a:r>
              <a:rPr lang="en-US" sz="1400" dirty="0" smtClean="0"/>
              <a:t>“</a:t>
            </a:r>
            <a:r>
              <a:rPr lang="zh-CN" altLang="en-US" sz="1400" dirty="0" smtClean="0"/>
              <a:t>打比方</a:t>
            </a:r>
            <a:r>
              <a:rPr lang="en-US" sz="1400" dirty="0" smtClean="0"/>
              <a:t>”,</a:t>
            </a:r>
            <a:r>
              <a:rPr lang="zh-CN" altLang="en-US" sz="1400" dirty="0" smtClean="0"/>
              <a:t>用一种事物或道理来描写或说明另一种事物或道理。</a:t>
            </a:r>
          </a:p>
          <a:p>
            <a:pPr indent="457200" algn="just">
              <a:lnSpc>
                <a:spcPct val="150000"/>
              </a:lnSpc>
            </a:pPr>
            <a:r>
              <a:rPr lang="zh-CN" altLang="en-US" sz="1400" dirty="0" smtClean="0"/>
              <a:t>例　雨是最寻常的</a:t>
            </a:r>
            <a:r>
              <a:rPr lang="en-US" sz="1400" dirty="0" smtClean="0"/>
              <a:t>,</a:t>
            </a:r>
            <a:r>
              <a:rPr lang="zh-CN" altLang="en-US" sz="1400" dirty="0" smtClean="0"/>
              <a:t>一下就是三两天。可别恼。看</a:t>
            </a:r>
            <a:r>
              <a:rPr lang="en-US" sz="1400" dirty="0" smtClean="0"/>
              <a:t>,</a:t>
            </a:r>
            <a:r>
              <a:rPr lang="zh-CN" altLang="en-US" sz="1400" dirty="0" smtClean="0"/>
              <a:t>像牛毛</a:t>
            </a:r>
            <a:r>
              <a:rPr lang="en-US" sz="1400" dirty="0" smtClean="0"/>
              <a:t>,</a:t>
            </a:r>
            <a:r>
              <a:rPr lang="zh-CN" altLang="en-US" sz="1400" dirty="0" smtClean="0"/>
              <a:t>像花针</a:t>
            </a:r>
            <a:r>
              <a:rPr lang="en-US" sz="1400" dirty="0" smtClean="0"/>
              <a:t>,</a:t>
            </a:r>
            <a:r>
              <a:rPr lang="zh-CN" altLang="en-US" sz="1400" dirty="0" smtClean="0"/>
              <a:t>像细丝</a:t>
            </a:r>
            <a:r>
              <a:rPr lang="en-US" sz="1400" dirty="0" smtClean="0"/>
              <a:t>,</a:t>
            </a:r>
            <a:r>
              <a:rPr lang="zh-CN" altLang="en-US" sz="1400" dirty="0" smtClean="0"/>
              <a:t>密密地斜织着</a:t>
            </a:r>
            <a:r>
              <a:rPr lang="en-US" sz="1400" dirty="0" smtClean="0"/>
              <a:t>……</a:t>
            </a:r>
            <a:endParaRPr lang="zh-CN" altLang="en-US" sz="1400" dirty="0" smtClean="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828800" y="1714924"/>
            <a:ext cx="6106160" cy="1365365"/>
          </a:xfrm>
          <a:prstGeom prst="rect">
            <a:avLst/>
          </a:prstGeom>
          <a:noFill/>
        </p:spPr>
        <p:txBody>
          <a:bodyPr wrap="square" lIns="36000" tIns="36000" rIns="36000" bIns="36000" rtlCol="0">
            <a:spAutoFit/>
          </a:bodyPr>
          <a:lstStyle/>
          <a:p>
            <a:pPr algn="just">
              <a:lnSpc>
                <a:spcPct val="150000"/>
              </a:lnSpc>
            </a:pPr>
            <a:r>
              <a:rPr lang="zh-CN" altLang="en-US" sz="1400" dirty="0" smtClean="0"/>
              <a:t>比喻的种类</a:t>
            </a:r>
            <a:r>
              <a:rPr lang="en-US" sz="1400" dirty="0" smtClean="0"/>
              <a:t>:</a:t>
            </a:r>
            <a:endParaRPr lang="zh-CN" altLang="en-US" sz="1400" dirty="0" smtClean="0"/>
          </a:p>
          <a:p>
            <a:pPr indent="457200" algn="just">
              <a:lnSpc>
                <a:spcPct val="150000"/>
              </a:lnSpc>
            </a:pPr>
            <a:r>
              <a:rPr lang="zh-CN" altLang="en-US" sz="1400" dirty="0" smtClean="0"/>
              <a:t>明喻</a:t>
            </a:r>
            <a:r>
              <a:rPr lang="en-US" sz="1400" dirty="0" smtClean="0"/>
              <a:t>——</a:t>
            </a:r>
            <a:r>
              <a:rPr lang="zh-CN" altLang="en-US" sz="1400" dirty="0" smtClean="0"/>
              <a:t>正午的太阳像一只金色的圆盘。</a:t>
            </a:r>
          </a:p>
          <a:p>
            <a:pPr indent="457200" algn="just">
              <a:lnSpc>
                <a:spcPct val="150000"/>
              </a:lnSpc>
            </a:pPr>
            <a:r>
              <a:rPr lang="zh-CN" altLang="en-US" sz="1400" dirty="0" smtClean="0"/>
              <a:t>暗喻</a:t>
            </a:r>
            <a:r>
              <a:rPr lang="en-US" sz="1400" dirty="0" smtClean="0"/>
              <a:t>——</a:t>
            </a:r>
            <a:r>
              <a:rPr lang="zh-CN" altLang="en-US" sz="1400" dirty="0" smtClean="0"/>
              <a:t>青春是盛开的鲜花。</a:t>
            </a:r>
          </a:p>
          <a:p>
            <a:pPr indent="457200" algn="just">
              <a:lnSpc>
                <a:spcPct val="150000"/>
              </a:lnSpc>
            </a:pPr>
            <a:r>
              <a:rPr lang="zh-CN" altLang="en-US" sz="1400" dirty="0" smtClean="0"/>
              <a:t>借喻</a:t>
            </a:r>
            <a:r>
              <a:rPr lang="en-US" sz="1400" dirty="0" smtClean="0"/>
              <a:t>——</a:t>
            </a:r>
            <a:r>
              <a:rPr lang="zh-CN" altLang="en-US" sz="1400" dirty="0" smtClean="0"/>
              <a:t>地上射起无数的箭头</a:t>
            </a:r>
            <a:r>
              <a:rPr lang="en-US" sz="1400" dirty="0" smtClean="0"/>
              <a:t>,</a:t>
            </a:r>
            <a:r>
              <a:rPr lang="zh-CN" altLang="en-US" sz="1400" dirty="0" smtClean="0"/>
              <a:t>房屋上落下万千条瀑布。</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818640" y="1328844"/>
            <a:ext cx="6106160" cy="2946760"/>
          </a:xfrm>
          <a:prstGeom prst="rect">
            <a:avLst/>
          </a:prstGeom>
          <a:noFill/>
        </p:spPr>
        <p:txBody>
          <a:bodyPr wrap="square" lIns="36000" tIns="36000" rIns="36000" bIns="36000" rtlCol="0">
            <a:spAutoFit/>
          </a:bodyPr>
          <a:lstStyle/>
          <a:p>
            <a:pPr algn="just">
              <a:lnSpc>
                <a:spcPct val="150000"/>
              </a:lnSpc>
            </a:pPr>
            <a:r>
              <a:rPr lang="en-US" sz="1400" dirty="0" smtClean="0"/>
              <a:t>2.</a:t>
            </a:r>
            <a:r>
              <a:rPr lang="zh-CN" altLang="en-US" sz="1400" dirty="0" smtClean="0"/>
              <a:t>比拟</a:t>
            </a:r>
          </a:p>
          <a:p>
            <a:pPr indent="457200" algn="just">
              <a:lnSpc>
                <a:spcPct val="150000"/>
              </a:lnSpc>
            </a:pPr>
            <a:r>
              <a:rPr lang="zh-CN" altLang="en-US" sz="1400" dirty="0" smtClean="0"/>
              <a:t>把物当作人来写</a:t>
            </a:r>
            <a:r>
              <a:rPr lang="en-US" sz="1400" dirty="0" smtClean="0"/>
              <a:t>,</a:t>
            </a:r>
            <a:r>
              <a:rPr lang="zh-CN" altLang="en-US" sz="1400" dirty="0" smtClean="0"/>
              <a:t>把人当作物来写</a:t>
            </a:r>
            <a:r>
              <a:rPr lang="en-US" sz="1400" dirty="0" smtClean="0"/>
              <a:t>,</a:t>
            </a:r>
            <a:r>
              <a:rPr lang="zh-CN" altLang="en-US" sz="1400" dirty="0" smtClean="0"/>
              <a:t>或把甲物当作乙物来写。</a:t>
            </a:r>
          </a:p>
          <a:p>
            <a:pPr indent="457200" algn="just">
              <a:lnSpc>
                <a:spcPct val="150000"/>
              </a:lnSpc>
            </a:pPr>
            <a:r>
              <a:rPr lang="zh-CN" altLang="en-US" sz="1400" dirty="0" smtClean="0"/>
              <a:t>比拟分拟人、拟物两种。</a:t>
            </a:r>
          </a:p>
          <a:p>
            <a:pPr indent="457200" algn="just">
              <a:lnSpc>
                <a:spcPct val="150000"/>
              </a:lnSpc>
            </a:pPr>
            <a:r>
              <a:rPr lang="zh-CN" altLang="en-US" sz="1400" dirty="0" smtClean="0"/>
              <a:t>拟人</a:t>
            </a:r>
            <a:r>
              <a:rPr lang="en-US" sz="1400" dirty="0" smtClean="0"/>
              <a:t>——</a:t>
            </a:r>
            <a:r>
              <a:rPr lang="zh-CN" altLang="en-US" sz="1400" dirty="0" smtClean="0"/>
              <a:t>把物当作人来写</a:t>
            </a:r>
            <a:r>
              <a:rPr lang="en-US" sz="1400" dirty="0" smtClean="0"/>
              <a:t>,</a:t>
            </a:r>
            <a:r>
              <a:rPr lang="zh-CN" altLang="en-US" sz="1400" dirty="0" smtClean="0"/>
              <a:t>赋予物以人的动作、行为或思想感情。</a:t>
            </a:r>
          </a:p>
          <a:p>
            <a:pPr indent="457200" algn="just">
              <a:lnSpc>
                <a:spcPct val="150000"/>
              </a:lnSpc>
            </a:pPr>
            <a:r>
              <a:rPr lang="zh-CN" altLang="en-US" sz="1400" dirty="0" smtClean="0"/>
              <a:t>例　桃树、杏树、梨树</a:t>
            </a:r>
            <a:r>
              <a:rPr lang="en-US" sz="1400" dirty="0" smtClean="0"/>
              <a:t>,</a:t>
            </a:r>
            <a:r>
              <a:rPr lang="zh-CN" altLang="en-US" sz="1400" dirty="0" smtClean="0"/>
              <a:t>你不让我</a:t>
            </a:r>
            <a:r>
              <a:rPr lang="en-US" sz="1400" dirty="0" smtClean="0"/>
              <a:t>,</a:t>
            </a:r>
            <a:r>
              <a:rPr lang="zh-CN" altLang="en-US" sz="1400" dirty="0" smtClean="0"/>
              <a:t>我不让你</a:t>
            </a:r>
            <a:r>
              <a:rPr lang="en-US" sz="1400" dirty="0" smtClean="0"/>
              <a:t>,</a:t>
            </a:r>
            <a:r>
              <a:rPr lang="zh-CN" altLang="en-US" sz="1400" dirty="0" smtClean="0"/>
              <a:t>都开满了花赶趟儿。</a:t>
            </a:r>
          </a:p>
          <a:p>
            <a:pPr indent="457200" algn="just">
              <a:lnSpc>
                <a:spcPct val="150000"/>
              </a:lnSpc>
            </a:pPr>
            <a:r>
              <a:rPr lang="zh-CN" altLang="en-US" sz="1400" dirty="0" smtClean="0"/>
              <a:t>拟物</a:t>
            </a:r>
            <a:r>
              <a:rPr lang="en-US" sz="1400" dirty="0" smtClean="0"/>
              <a:t>——</a:t>
            </a:r>
            <a:r>
              <a:rPr lang="zh-CN" altLang="en-US" sz="1400" dirty="0" smtClean="0"/>
              <a:t>把人当作物来写</a:t>
            </a:r>
            <a:r>
              <a:rPr lang="en-US" sz="1400" dirty="0" smtClean="0"/>
              <a:t>,</a:t>
            </a:r>
            <a:r>
              <a:rPr lang="zh-CN" altLang="en-US" sz="1400" dirty="0" smtClean="0"/>
              <a:t>使人具有物的动作或情态</a:t>
            </a:r>
            <a:r>
              <a:rPr lang="en-US" sz="1400" dirty="0" smtClean="0"/>
              <a:t>,</a:t>
            </a:r>
            <a:r>
              <a:rPr lang="zh-CN" altLang="en-US" sz="1400" dirty="0" smtClean="0"/>
              <a:t>或者把甲物当作乙物来写</a:t>
            </a:r>
            <a:r>
              <a:rPr lang="en-US" sz="1400" dirty="0" smtClean="0"/>
              <a:t>,</a:t>
            </a:r>
            <a:r>
              <a:rPr lang="zh-CN" altLang="en-US" sz="1400" dirty="0" smtClean="0"/>
              <a:t>表达某种强烈的爱憎感情。</a:t>
            </a:r>
          </a:p>
          <a:p>
            <a:pPr indent="457200" algn="just">
              <a:lnSpc>
                <a:spcPct val="150000"/>
              </a:lnSpc>
            </a:pPr>
            <a:r>
              <a:rPr lang="zh-CN" altLang="en-US" sz="1400" dirty="0" smtClean="0"/>
              <a:t>例　我到了自家的房外</a:t>
            </a:r>
            <a:r>
              <a:rPr lang="en-US" sz="1400" dirty="0" smtClean="0"/>
              <a:t>,</a:t>
            </a:r>
            <a:r>
              <a:rPr lang="zh-CN" altLang="en-US" sz="1400" dirty="0" smtClean="0"/>
              <a:t>我的母亲早已迎着出来了</a:t>
            </a:r>
            <a:r>
              <a:rPr lang="en-US" sz="1400" dirty="0" smtClean="0"/>
              <a:t>,</a:t>
            </a:r>
            <a:r>
              <a:rPr lang="zh-CN" altLang="en-US" sz="1400" dirty="0" smtClean="0"/>
              <a:t>接着便飞出了八岁的侄儿宏儿。</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178560" y="993564"/>
            <a:ext cx="6979920" cy="3627522"/>
          </a:xfrm>
          <a:prstGeom prst="rect">
            <a:avLst/>
          </a:prstGeom>
          <a:noFill/>
        </p:spPr>
        <p:txBody>
          <a:bodyPr wrap="square" lIns="36000" tIns="36000" rIns="36000" bIns="36000" rtlCol="0">
            <a:spAutoFit/>
          </a:bodyPr>
          <a:lstStyle/>
          <a:p>
            <a:pPr algn="just">
              <a:lnSpc>
                <a:spcPct val="150000"/>
              </a:lnSpc>
            </a:pPr>
            <a:r>
              <a:rPr lang="en-US" sz="1400" dirty="0" smtClean="0"/>
              <a:t>3.</a:t>
            </a:r>
            <a:r>
              <a:rPr lang="zh-CN" altLang="en-US" sz="1400" dirty="0" smtClean="0"/>
              <a:t>夸张</a:t>
            </a:r>
          </a:p>
          <a:p>
            <a:pPr indent="457200" algn="just">
              <a:lnSpc>
                <a:spcPct val="150000"/>
              </a:lnSpc>
            </a:pPr>
            <a:r>
              <a:rPr lang="zh-CN" altLang="en-US" sz="1400" dirty="0" smtClean="0"/>
              <a:t>为了某种表达上的需要</a:t>
            </a:r>
            <a:r>
              <a:rPr lang="en-US" sz="1400" dirty="0" smtClean="0"/>
              <a:t>,</a:t>
            </a:r>
            <a:r>
              <a:rPr lang="zh-CN" altLang="en-US" sz="1400" dirty="0" smtClean="0"/>
              <a:t>对事物的形象、特征、作用、程度等方面着意扩大或缩小的一种修辞方法。</a:t>
            </a:r>
          </a:p>
          <a:p>
            <a:pPr indent="457200" algn="just">
              <a:lnSpc>
                <a:spcPct val="150000"/>
              </a:lnSpc>
            </a:pPr>
            <a:r>
              <a:rPr lang="zh-CN" altLang="en-US" sz="1400" dirty="0" smtClean="0"/>
              <a:t>扩大的夸张</a:t>
            </a:r>
            <a:r>
              <a:rPr lang="en-US" sz="1400" dirty="0" smtClean="0"/>
              <a:t>——</a:t>
            </a:r>
            <a:r>
              <a:rPr lang="zh-CN" altLang="en-US" sz="1400" dirty="0" smtClean="0"/>
              <a:t>把事物的形象、性质、状态、特征、程度等</a:t>
            </a:r>
            <a:r>
              <a:rPr lang="en-US" sz="1400" dirty="0" smtClean="0"/>
              <a:t>,</a:t>
            </a:r>
            <a:r>
              <a:rPr lang="zh-CN" altLang="en-US" sz="1400" dirty="0" smtClean="0"/>
              <a:t>故意往大、多、快、高、强等方面说。</a:t>
            </a:r>
          </a:p>
          <a:p>
            <a:pPr indent="457200" algn="just">
              <a:lnSpc>
                <a:spcPct val="150000"/>
              </a:lnSpc>
            </a:pPr>
            <a:r>
              <a:rPr lang="zh-CN" altLang="en-US" sz="1400" dirty="0" smtClean="0"/>
              <a:t>例　飞流直下三千尺</a:t>
            </a:r>
            <a:r>
              <a:rPr lang="en-US" sz="1400" dirty="0" smtClean="0"/>
              <a:t>,</a:t>
            </a:r>
            <a:r>
              <a:rPr lang="zh-CN" altLang="en-US" sz="1400" dirty="0" smtClean="0"/>
              <a:t>疑是银河落九天。</a:t>
            </a:r>
          </a:p>
          <a:p>
            <a:pPr indent="457200" algn="just">
              <a:lnSpc>
                <a:spcPct val="150000"/>
              </a:lnSpc>
            </a:pPr>
            <a:r>
              <a:rPr lang="zh-CN" altLang="en-US" sz="1400" dirty="0" smtClean="0"/>
              <a:t>缩小的夸张</a:t>
            </a:r>
            <a:r>
              <a:rPr lang="en-US" sz="1400" dirty="0" smtClean="0"/>
              <a:t>——</a:t>
            </a:r>
            <a:r>
              <a:rPr lang="zh-CN" altLang="en-US" sz="1400" dirty="0" smtClean="0"/>
              <a:t>把事物的形象、性质、状态、特征、程度等</a:t>
            </a:r>
            <a:r>
              <a:rPr lang="en-US" sz="1400" dirty="0" smtClean="0"/>
              <a:t>,</a:t>
            </a:r>
            <a:r>
              <a:rPr lang="zh-CN" altLang="en-US" sz="1400" dirty="0" smtClean="0"/>
              <a:t>故意往低、小、短、少、轻、弱等方面说。</a:t>
            </a:r>
          </a:p>
          <a:p>
            <a:pPr indent="457200" algn="just">
              <a:lnSpc>
                <a:spcPct val="150000"/>
              </a:lnSpc>
            </a:pPr>
            <a:r>
              <a:rPr lang="zh-CN" altLang="en-US" sz="1400" dirty="0" smtClean="0"/>
              <a:t>例　五岭逶迤腾细浪</a:t>
            </a:r>
            <a:r>
              <a:rPr lang="en-US" sz="1400" dirty="0" smtClean="0"/>
              <a:t>,</a:t>
            </a:r>
            <a:r>
              <a:rPr lang="zh-CN" altLang="en-US" sz="1400" dirty="0" smtClean="0"/>
              <a:t>乌蒙磅礴走泥丸。</a:t>
            </a:r>
          </a:p>
          <a:p>
            <a:pPr indent="457200" algn="just">
              <a:lnSpc>
                <a:spcPct val="150000"/>
              </a:lnSpc>
            </a:pPr>
            <a:r>
              <a:rPr lang="zh-CN" altLang="en-US" sz="1400" dirty="0" smtClean="0"/>
              <a:t>超前的夸张</a:t>
            </a:r>
            <a:r>
              <a:rPr lang="en-US" sz="1400" dirty="0" smtClean="0"/>
              <a:t>——</a:t>
            </a:r>
            <a:r>
              <a:rPr lang="zh-CN" altLang="en-US" sz="1400" dirty="0" smtClean="0"/>
              <a:t>在时间上把后出现的事物提前一步的夸张形式。</a:t>
            </a:r>
          </a:p>
          <a:p>
            <a:pPr indent="457200" algn="just">
              <a:lnSpc>
                <a:spcPct val="150000"/>
              </a:lnSpc>
            </a:pPr>
            <a:r>
              <a:rPr lang="zh-CN" altLang="en-US" sz="1400" dirty="0" smtClean="0"/>
              <a:t>例　农民们都说</a:t>
            </a:r>
            <a:r>
              <a:rPr lang="en-US" sz="1400" dirty="0" smtClean="0"/>
              <a:t>:“</a:t>
            </a:r>
            <a:r>
              <a:rPr lang="zh-CN" altLang="en-US" sz="1400" dirty="0" smtClean="0"/>
              <a:t>看见这绿油油的麦苗</a:t>
            </a:r>
            <a:r>
              <a:rPr lang="en-US" sz="1400" dirty="0" smtClean="0"/>
              <a:t>,</a:t>
            </a:r>
            <a:r>
              <a:rPr lang="zh-CN" altLang="en-US" sz="1400" dirty="0" smtClean="0"/>
              <a:t>就嗅出白面包子的香味来了。</a:t>
            </a:r>
            <a:r>
              <a:rPr lang="en-US" sz="1400" dirty="0" smtClean="0"/>
              <a:t>”</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178560" y="1176444"/>
            <a:ext cx="6979920" cy="2947786"/>
          </a:xfrm>
          <a:prstGeom prst="rect">
            <a:avLst/>
          </a:prstGeom>
          <a:noFill/>
        </p:spPr>
        <p:txBody>
          <a:bodyPr wrap="square" lIns="36000" tIns="36000" rIns="36000" bIns="36000" rtlCol="0">
            <a:spAutoFit/>
          </a:bodyPr>
          <a:lstStyle/>
          <a:p>
            <a:pPr algn="just">
              <a:lnSpc>
                <a:spcPct val="150000"/>
              </a:lnSpc>
            </a:pPr>
            <a:r>
              <a:rPr lang="en-US" sz="1400" dirty="0" smtClean="0"/>
              <a:t>4.</a:t>
            </a:r>
            <a:r>
              <a:rPr lang="zh-CN" altLang="en-US" sz="1400" dirty="0" smtClean="0"/>
              <a:t>排比</a:t>
            </a:r>
          </a:p>
          <a:p>
            <a:pPr indent="457200" algn="just">
              <a:lnSpc>
                <a:spcPct val="150000"/>
              </a:lnSpc>
            </a:pPr>
            <a:r>
              <a:rPr lang="zh-CN" altLang="en-US" sz="1400" dirty="0" smtClean="0"/>
              <a:t>把结构相同或相似、内容相关、语气一致的三个或三个以上的短语或句子排列起来。</a:t>
            </a:r>
          </a:p>
          <a:p>
            <a:pPr indent="457200" algn="just">
              <a:lnSpc>
                <a:spcPct val="150000"/>
              </a:lnSpc>
            </a:pPr>
            <a:r>
              <a:rPr lang="en-US" sz="1400" dirty="0" smtClean="0"/>
              <a:t>(1)</a:t>
            </a:r>
            <a:r>
              <a:rPr lang="zh-CN" altLang="en-US" sz="1400" dirty="0" smtClean="0"/>
              <a:t>由句子中的短语构成排比</a:t>
            </a:r>
          </a:p>
          <a:p>
            <a:pPr indent="457200" algn="just">
              <a:lnSpc>
                <a:spcPct val="150000"/>
              </a:lnSpc>
            </a:pPr>
            <a:r>
              <a:rPr lang="zh-CN" altLang="en-US" sz="1400" dirty="0" smtClean="0"/>
              <a:t>例　一个人能力有大小</a:t>
            </a:r>
            <a:r>
              <a:rPr lang="en-US" sz="1400" dirty="0" smtClean="0"/>
              <a:t>,</a:t>
            </a:r>
            <a:r>
              <a:rPr lang="zh-CN" altLang="en-US" sz="1400" dirty="0" smtClean="0"/>
              <a:t>但只要有这点精神</a:t>
            </a:r>
            <a:r>
              <a:rPr lang="en-US" sz="1400" dirty="0" smtClean="0"/>
              <a:t>,</a:t>
            </a:r>
            <a:r>
              <a:rPr lang="zh-CN" altLang="en-US" sz="1400" dirty="0" smtClean="0"/>
              <a:t>就是一个高尚的人</a:t>
            </a:r>
            <a:r>
              <a:rPr lang="en-US" sz="1400" dirty="0" smtClean="0"/>
              <a:t>,</a:t>
            </a:r>
            <a:r>
              <a:rPr lang="zh-CN" altLang="en-US" sz="1400" dirty="0" smtClean="0"/>
              <a:t>一个纯粹的人</a:t>
            </a:r>
            <a:r>
              <a:rPr lang="en-US" sz="1400" dirty="0" smtClean="0"/>
              <a:t>,</a:t>
            </a:r>
            <a:r>
              <a:rPr lang="zh-CN" altLang="en-US" sz="1400" dirty="0" smtClean="0"/>
              <a:t>一个有道德的人</a:t>
            </a:r>
            <a:r>
              <a:rPr lang="en-US" sz="1400" dirty="0" smtClean="0"/>
              <a:t>,</a:t>
            </a:r>
            <a:r>
              <a:rPr lang="zh-CN" altLang="en-US" sz="1400" dirty="0" smtClean="0"/>
              <a:t>一个脱离了低级趣味的人</a:t>
            </a:r>
            <a:r>
              <a:rPr lang="en-US" sz="1400" dirty="0" smtClean="0"/>
              <a:t>,</a:t>
            </a:r>
            <a:r>
              <a:rPr lang="zh-CN" altLang="en-US" sz="1400" dirty="0" smtClean="0"/>
              <a:t>一个有益于人民的人。</a:t>
            </a:r>
          </a:p>
          <a:p>
            <a:pPr indent="457200" algn="just">
              <a:lnSpc>
                <a:spcPct val="150000"/>
              </a:lnSpc>
            </a:pPr>
            <a:r>
              <a:rPr lang="en-US" sz="1400" dirty="0" smtClean="0"/>
              <a:t>(2)</a:t>
            </a:r>
            <a:r>
              <a:rPr lang="zh-CN" altLang="en-US" sz="1400" dirty="0" smtClean="0"/>
              <a:t>由句子构成排比</a:t>
            </a:r>
          </a:p>
          <a:p>
            <a:pPr indent="457200" algn="just">
              <a:lnSpc>
                <a:spcPct val="150000"/>
              </a:lnSpc>
            </a:pPr>
            <a:r>
              <a:rPr lang="zh-CN" altLang="en-US" sz="1400" dirty="0" smtClean="0"/>
              <a:t>例　使人想起</a:t>
            </a:r>
            <a:r>
              <a:rPr lang="en-US" sz="1400" dirty="0" smtClean="0"/>
              <a:t>:</a:t>
            </a:r>
            <a:r>
              <a:rPr lang="zh-CN" altLang="en-US" sz="1400" dirty="0" smtClean="0"/>
              <a:t>落日照大旗</a:t>
            </a:r>
            <a:r>
              <a:rPr lang="en-US" sz="1400" dirty="0" smtClean="0"/>
              <a:t>,</a:t>
            </a:r>
            <a:r>
              <a:rPr lang="zh-CN" altLang="en-US" sz="1400" dirty="0" smtClean="0"/>
              <a:t>马鸣风萧萧</a:t>
            </a:r>
            <a:r>
              <a:rPr lang="en-US" sz="1400" dirty="0" smtClean="0"/>
              <a:t>!</a:t>
            </a:r>
            <a:r>
              <a:rPr lang="zh-CN" altLang="en-US" sz="1400" dirty="0" smtClean="0"/>
              <a:t>使人想起</a:t>
            </a:r>
            <a:r>
              <a:rPr lang="en-US" sz="1400" dirty="0" smtClean="0"/>
              <a:t>:</a:t>
            </a:r>
            <a:r>
              <a:rPr lang="zh-CN" altLang="en-US" sz="1400" dirty="0" smtClean="0"/>
              <a:t>千里的雷声万里的闪</a:t>
            </a:r>
            <a:r>
              <a:rPr lang="en-US" sz="1400" dirty="0" smtClean="0"/>
              <a:t>!</a:t>
            </a:r>
            <a:r>
              <a:rPr lang="zh-CN" altLang="en-US" sz="1400" dirty="0" smtClean="0"/>
              <a:t>使人想起</a:t>
            </a:r>
            <a:r>
              <a:rPr lang="en-US" sz="1400" dirty="0" smtClean="0"/>
              <a:t>:</a:t>
            </a:r>
            <a:r>
              <a:rPr lang="zh-CN" altLang="en-US" sz="1400" dirty="0" smtClean="0"/>
              <a:t>晦暗了又明晰</a:t>
            </a:r>
            <a:r>
              <a:rPr lang="en-US" sz="1400" dirty="0" smtClean="0"/>
              <a:t>,</a:t>
            </a:r>
            <a:r>
              <a:rPr lang="zh-CN" altLang="en-US" sz="1400" dirty="0" smtClean="0"/>
              <a:t>明晰了又晦暗</a:t>
            </a:r>
            <a:r>
              <a:rPr lang="en-US" sz="1400" dirty="0" smtClean="0"/>
              <a:t>,</a:t>
            </a:r>
            <a:r>
              <a:rPr lang="zh-CN" altLang="en-US" sz="1400" dirty="0" smtClean="0"/>
              <a:t>而后最终永远明晰了的大彻大悟</a:t>
            </a:r>
            <a:r>
              <a:rPr lang="en-US" sz="1400" dirty="0" smtClean="0"/>
              <a:t>!</a:t>
            </a:r>
            <a:endParaRPr lang="zh-CN" altLang="en-US" sz="1400" dirty="0" smtClean="0"/>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178560" y="1176444"/>
            <a:ext cx="6979920" cy="3594116"/>
          </a:xfrm>
          <a:prstGeom prst="rect">
            <a:avLst/>
          </a:prstGeom>
          <a:noFill/>
        </p:spPr>
        <p:txBody>
          <a:bodyPr wrap="square" lIns="36000" tIns="36000" rIns="36000" bIns="36000" rtlCol="0">
            <a:spAutoFit/>
          </a:bodyPr>
          <a:lstStyle/>
          <a:p>
            <a:pPr algn="just">
              <a:lnSpc>
                <a:spcPct val="150000"/>
              </a:lnSpc>
            </a:pPr>
            <a:r>
              <a:rPr lang="en-US" sz="1400" dirty="0" smtClean="0"/>
              <a:t>5.</a:t>
            </a:r>
            <a:r>
              <a:rPr lang="zh-CN" altLang="en-US" sz="1400" dirty="0" smtClean="0"/>
              <a:t>对偶</a:t>
            </a:r>
          </a:p>
          <a:p>
            <a:pPr indent="457200" algn="just">
              <a:lnSpc>
                <a:spcPct val="150000"/>
              </a:lnSpc>
            </a:pPr>
            <a:r>
              <a:rPr lang="zh-CN" altLang="en-US" sz="1400" dirty="0" smtClean="0"/>
              <a:t>把结构相同或相似、字数相等、意义相关联的两个短语或句子成对地排列起来。</a:t>
            </a:r>
          </a:p>
          <a:p>
            <a:pPr indent="457200" algn="just">
              <a:lnSpc>
                <a:spcPct val="150000"/>
              </a:lnSpc>
            </a:pPr>
            <a:r>
              <a:rPr lang="zh-CN" altLang="en-US" sz="1400" dirty="0" smtClean="0"/>
              <a:t>正对</a:t>
            </a:r>
            <a:r>
              <a:rPr lang="en-US" sz="1400" dirty="0" smtClean="0"/>
              <a:t>——</a:t>
            </a:r>
            <a:r>
              <a:rPr lang="zh-CN" altLang="en-US" sz="1400" dirty="0" smtClean="0"/>
              <a:t>构成对偶的两个句子可以从两个角度、两个侧面说明同一个事理</a:t>
            </a:r>
            <a:r>
              <a:rPr lang="en-US" sz="1400" dirty="0" smtClean="0"/>
              <a:t>,</a:t>
            </a:r>
            <a:r>
              <a:rPr lang="zh-CN" altLang="en-US" sz="1400" dirty="0" smtClean="0"/>
              <a:t>在内容上互相补充。</a:t>
            </a:r>
          </a:p>
          <a:p>
            <a:pPr indent="457200" algn="just">
              <a:lnSpc>
                <a:spcPct val="150000"/>
              </a:lnSpc>
            </a:pPr>
            <a:r>
              <a:rPr lang="zh-CN" altLang="en-US" sz="1400" dirty="0" smtClean="0"/>
              <a:t>例　远望石拱桥就像</a:t>
            </a:r>
            <a:r>
              <a:rPr lang="en-US" sz="1400" dirty="0" smtClean="0"/>
              <a:t>“</a:t>
            </a:r>
            <a:r>
              <a:rPr lang="zh-CN" altLang="en-US" sz="1400" dirty="0" smtClean="0"/>
              <a:t>初月出云</a:t>
            </a:r>
            <a:r>
              <a:rPr lang="en-US" sz="1400" dirty="0" smtClean="0"/>
              <a:t>,</a:t>
            </a:r>
            <a:r>
              <a:rPr lang="zh-CN" altLang="en-US" sz="1400" dirty="0" smtClean="0"/>
              <a:t>长虹饮涧</a:t>
            </a:r>
            <a:r>
              <a:rPr lang="en-US" sz="1400" dirty="0" smtClean="0"/>
              <a:t>”</a:t>
            </a:r>
            <a:r>
              <a:rPr lang="zh-CN" altLang="en-US" sz="1400" dirty="0" smtClean="0"/>
              <a:t>。</a:t>
            </a:r>
          </a:p>
          <a:p>
            <a:pPr indent="457200" algn="just">
              <a:lnSpc>
                <a:spcPct val="150000"/>
              </a:lnSpc>
            </a:pPr>
            <a:r>
              <a:rPr lang="zh-CN" altLang="en-US" sz="1400" dirty="0" smtClean="0"/>
              <a:t>反对</a:t>
            </a:r>
            <a:r>
              <a:rPr lang="en-US" sz="1400" dirty="0" smtClean="0"/>
              <a:t>——</a:t>
            </a:r>
            <a:r>
              <a:rPr lang="zh-CN" altLang="en-US" sz="1400" dirty="0" smtClean="0"/>
              <a:t>构成对偶的两个句子可以从正反对立的两个方面说明同一事物</a:t>
            </a:r>
            <a:r>
              <a:rPr lang="en-US" sz="1400" dirty="0" smtClean="0"/>
              <a:t>,</a:t>
            </a:r>
            <a:r>
              <a:rPr lang="zh-CN" altLang="en-US" sz="1400" dirty="0" smtClean="0"/>
              <a:t>在内容上相反或相对。</a:t>
            </a:r>
          </a:p>
          <a:p>
            <a:pPr indent="457200" algn="just">
              <a:lnSpc>
                <a:spcPct val="150000"/>
              </a:lnSpc>
            </a:pPr>
            <a:r>
              <a:rPr lang="zh-CN" altLang="en-US" sz="1400" dirty="0" smtClean="0"/>
              <a:t>例　横眉冷对千夫指</a:t>
            </a:r>
            <a:r>
              <a:rPr lang="en-US" sz="1400" dirty="0" smtClean="0"/>
              <a:t>,</a:t>
            </a:r>
            <a:r>
              <a:rPr lang="zh-CN" altLang="en-US" sz="1400" dirty="0" smtClean="0"/>
              <a:t>俯首甘为孺子牛。</a:t>
            </a:r>
          </a:p>
          <a:p>
            <a:pPr indent="457200" algn="just">
              <a:lnSpc>
                <a:spcPct val="150000"/>
              </a:lnSpc>
            </a:pPr>
            <a:r>
              <a:rPr lang="zh-CN" altLang="en-US" sz="1400" dirty="0" smtClean="0"/>
              <a:t>串对</a:t>
            </a:r>
            <a:r>
              <a:rPr lang="en-US" sz="1400" dirty="0" smtClean="0"/>
              <a:t>——</a:t>
            </a:r>
            <a:r>
              <a:rPr lang="zh-CN" altLang="en-US" sz="1400" dirty="0" smtClean="0"/>
              <a:t>上下句在意思上具有承接、递进、因果、假设、条件等关系。</a:t>
            </a:r>
          </a:p>
          <a:p>
            <a:pPr indent="457200" algn="just">
              <a:lnSpc>
                <a:spcPct val="150000"/>
              </a:lnSpc>
            </a:pPr>
            <a:r>
              <a:rPr lang="zh-CN" altLang="en-US" sz="1400" dirty="0" smtClean="0"/>
              <a:t>例　欲穷千里目</a:t>
            </a:r>
            <a:r>
              <a:rPr lang="en-US" sz="1400" dirty="0" smtClean="0"/>
              <a:t>,</a:t>
            </a:r>
            <a:r>
              <a:rPr lang="zh-CN" altLang="en-US" sz="1400" dirty="0" smtClean="0"/>
              <a:t>更上一层楼。</a:t>
            </a:r>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463040"/>
            <a:ext cx="7670801" cy="3007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67032" y="2203978"/>
            <a:ext cx="7240950" cy="136536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本题考查句子的衔接。在整体感知内容的基础上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依据句子的内在关系分析作答。本题填入的句子是为了自然引出不同季节梯田的景色不同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不存在制约关系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排除</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引用诗句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写出不同角度看梯田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梯田景色不同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但不能引出不同季节梯田的景色不同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排除</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项是总结句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用于引出下文效果不好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排除</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引起下文自然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最合适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故选</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013550" y="1635244"/>
            <a:ext cx="1067921" cy="377411"/>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178560" y="1349164"/>
            <a:ext cx="6979920" cy="2301455"/>
          </a:xfrm>
          <a:prstGeom prst="rect">
            <a:avLst/>
          </a:prstGeom>
          <a:noFill/>
        </p:spPr>
        <p:txBody>
          <a:bodyPr wrap="square" lIns="36000" tIns="36000" rIns="36000" bIns="36000" rtlCol="0">
            <a:spAutoFit/>
          </a:bodyPr>
          <a:lstStyle/>
          <a:p>
            <a:pPr algn="just">
              <a:lnSpc>
                <a:spcPct val="150000"/>
              </a:lnSpc>
            </a:pPr>
            <a:r>
              <a:rPr lang="en-US" sz="1400" dirty="0" smtClean="0"/>
              <a:t>6.</a:t>
            </a:r>
            <a:r>
              <a:rPr lang="zh-CN" altLang="en-US" sz="1400" dirty="0" smtClean="0"/>
              <a:t>反复</a:t>
            </a:r>
          </a:p>
          <a:p>
            <a:pPr indent="457200" algn="just">
              <a:lnSpc>
                <a:spcPct val="150000"/>
              </a:lnSpc>
            </a:pPr>
            <a:r>
              <a:rPr lang="zh-CN" altLang="en-US" sz="1400" dirty="0" smtClean="0"/>
              <a:t>为了强调某个意思</a:t>
            </a:r>
            <a:r>
              <a:rPr lang="en-US" sz="1400" dirty="0" smtClean="0"/>
              <a:t>,</a:t>
            </a:r>
            <a:r>
              <a:rPr lang="zh-CN" altLang="en-US" sz="1400" dirty="0" smtClean="0"/>
              <a:t>突出某种感情</a:t>
            </a:r>
            <a:r>
              <a:rPr lang="en-US" sz="1400" dirty="0" smtClean="0"/>
              <a:t>,</a:t>
            </a:r>
            <a:r>
              <a:rPr lang="zh-CN" altLang="en-US" sz="1400" dirty="0" smtClean="0"/>
              <a:t>有意重复使用某些词语或句子。</a:t>
            </a:r>
          </a:p>
          <a:p>
            <a:pPr indent="457200" algn="just">
              <a:lnSpc>
                <a:spcPct val="150000"/>
              </a:lnSpc>
            </a:pPr>
            <a:r>
              <a:rPr lang="zh-CN" altLang="en-US" sz="1400" dirty="0" smtClean="0"/>
              <a:t>连续反复</a:t>
            </a:r>
            <a:r>
              <a:rPr lang="en-US" sz="1400" dirty="0" smtClean="0"/>
              <a:t>——</a:t>
            </a:r>
            <a:r>
              <a:rPr lang="zh-CN" altLang="en-US" sz="1400" dirty="0" smtClean="0"/>
              <a:t>连续重复相同的词语或句子</a:t>
            </a:r>
            <a:r>
              <a:rPr lang="en-US" sz="1400" dirty="0" smtClean="0"/>
              <a:t>,</a:t>
            </a:r>
            <a:r>
              <a:rPr lang="zh-CN" altLang="en-US" sz="1400" dirty="0" smtClean="0"/>
              <a:t>中间没有间隔其他的词语或句子。</a:t>
            </a:r>
          </a:p>
          <a:p>
            <a:pPr indent="457200" algn="just">
              <a:lnSpc>
                <a:spcPct val="150000"/>
              </a:lnSpc>
            </a:pPr>
            <a:r>
              <a:rPr lang="zh-CN" altLang="en-US" sz="1400" dirty="0" smtClean="0"/>
              <a:t>例　多谢</a:t>
            </a:r>
            <a:r>
              <a:rPr lang="en-US" sz="1400" dirty="0" smtClean="0"/>
              <a:t>,</a:t>
            </a:r>
            <a:r>
              <a:rPr lang="zh-CN" altLang="en-US" sz="1400" dirty="0" smtClean="0"/>
              <a:t>多谢</a:t>
            </a:r>
            <a:r>
              <a:rPr lang="en-US" sz="1400" dirty="0" smtClean="0"/>
              <a:t>,</a:t>
            </a:r>
            <a:r>
              <a:rPr lang="zh-CN" altLang="en-US" sz="1400" dirty="0" smtClean="0"/>
              <a:t>说了半天还得多谢你们。</a:t>
            </a:r>
          </a:p>
          <a:p>
            <a:pPr indent="457200" algn="just">
              <a:lnSpc>
                <a:spcPct val="150000"/>
              </a:lnSpc>
            </a:pPr>
            <a:r>
              <a:rPr lang="zh-CN" altLang="en-US" sz="1400" dirty="0" smtClean="0"/>
              <a:t>间隔反复</a:t>
            </a:r>
            <a:r>
              <a:rPr lang="en-US" sz="1400" dirty="0" smtClean="0"/>
              <a:t>——</a:t>
            </a:r>
            <a:r>
              <a:rPr lang="zh-CN" altLang="en-US" sz="1400" dirty="0" smtClean="0"/>
              <a:t>在重复使用的词语或句子中间</a:t>
            </a:r>
            <a:r>
              <a:rPr lang="en-US" sz="1400" dirty="0" smtClean="0"/>
              <a:t>,</a:t>
            </a:r>
            <a:r>
              <a:rPr lang="zh-CN" altLang="en-US" sz="1400" dirty="0" smtClean="0"/>
              <a:t>隔有其他的词语或句子。</a:t>
            </a:r>
          </a:p>
          <a:p>
            <a:pPr indent="457200" algn="just">
              <a:lnSpc>
                <a:spcPct val="150000"/>
              </a:lnSpc>
            </a:pPr>
            <a:r>
              <a:rPr lang="zh-CN" altLang="en-US" sz="1400" dirty="0" smtClean="0"/>
              <a:t>例　狂风吹来了</a:t>
            </a:r>
            <a:r>
              <a:rPr lang="en-US" sz="1400" dirty="0" smtClean="0"/>
              <a:t>,</a:t>
            </a:r>
            <a:r>
              <a:rPr lang="zh-CN" altLang="en-US" sz="1400" dirty="0" smtClean="0"/>
              <a:t>洪水冲来了</a:t>
            </a:r>
            <a:r>
              <a:rPr lang="en-US" sz="1400" dirty="0" smtClean="0"/>
              <a:t>,</a:t>
            </a:r>
            <a:r>
              <a:rPr lang="zh-CN" altLang="en-US" sz="1400" dirty="0" smtClean="0"/>
              <a:t>冰河爬来了</a:t>
            </a:r>
            <a:r>
              <a:rPr lang="en-US" sz="1400" dirty="0" smtClean="0"/>
              <a:t>,</a:t>
            </a:r>
            <a:r>
              <a:rPr lang="zh-CN" altLang="en-US" sz="1400" dirty="0" smtClean="0"/>
              <a:t>碎石、沙砾、泥土被它们带着</a:t>
            </a:r>
            <a:r>
              <a:rPr lang="en-US" sz="1400" dirty="0" smtClean="0"/>
              <a:t>,</a:t>
            </a:r>
            <a:r>
              <a:rPr lang="zh-CN" altLang="en-US" sz="1400" dirty="0" smtClean="0"/>
              <a:t>开始了旅行。</a:t>
            </a:r>
          </a:p>
          <a:p>
            <a:pPr indent="457200"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178560" y="1176444"/>
            <a:ext cx="6979920" cy="2946760"/>
          </a:xfrm>
          <a:prstGeom prst="rect">
            <a:avLst/>
          </a:prstGeom>
          <a:noFill/>
        </p:spPr>
        <p:txBody>
          <a:bodyPr wrap="square" lIns="36000" tIns="36000" rIns="36000" bIns="36000" rtlCol="0">
            <a:spAutoFit/>
          </a:bodyPr>
          <a:lstStyle/>
          <a:p>
            <a:pPr algn="just">
              <a:lnSpc>
                <a:spcPct val="150000"/>
              </a:lnSpc>
            </a:pPr>
            <a:r>
              <a:rPr lang="en-US" sz="1400" dirty="0" smtClean="0"/>
              <a:t>7.</a:t>
            </a:r>
            <a:r>
              <a:rPr lang="zh-CN" altLang="en-US" sz="1400" dirty="0" smtClean="0"/>
              <a:t>反问</a:t>
            </a:r>
          </a:p>
          <a:p>
            <a:pPr indent="457200" algn="just">
              <a:lnSpc>
                <a:spcPct val="150000"/>
              </a:lnSpc>
            </a:pPr>
            <a:r>
              <a:rPr lang="zh-CN" altLang="en-US" sz="1400" dirty="0" smtClean="0"/>
              <a:t>用疑问的形式表示某种确定的意思</a:t>
            </a:r>
            <a:r>
              <a:rPr lang="en-US" sz="1400" dirty="0" smtClean="0"/>
              <a:t>,</a:t>
            </a:r>
            <a:r>
              <a:rPr lang="zh-CN" altLang="en-US" sz="1400" dirty="0" smtClean="0"/>
              <a:t>只问不答。</a:t>
            </a:r>
          </a:p>
          <a:p>
            <a:pPr indent="457200" algn="just">
              <a:lnSpc>
                <a:spcPct val="150000"/>
              </a:lnSpc>
            </a:pPr>
            <a:r>
              <a:rPr lang="zh-CN" altLang="en-US" sz="1400" dirty="0" smtClean="0"/>
              <a:t>反问句可以用否定的形式表达肯定的意思。</a:t>
            </a:r>
          </a:p>
          <a:p>
            <a:pPr indent="457200" algn="just">
              <a:lnSpc>
                <a:spcPct val="150000"/>
              </a:lnSpc>
            </a:pPr>
            <a:r>
              <a:rPr lang="zh-CN" altLang="en-US" sz="1400" dirty="0" smtClean="0"/>
              <a:t>例　像这样的教师</a:t>
            </a:r>
            <a:r>
              <a:rPr lang="en-US" sz="1400" dirty="0" smtClean="0"/>
              <a:t>,</a:t>
            </a:r>
            <a:r>
              <a:rPr lang="zh-CN" altLang="en-US" sz="1400" dirty="0" smtClean="0"/>
              <a:t>我们怎么会不喜欢她</a:t>
            </a:r>
            <a:r>
              <a:rPr lang="en-US" sz="1400" dirty="0" smtClean="0"/>
              <a:t>,</a:t>
            </a:r>
            <a:r>
              <a:rPr lang="zh-CN" altLang="en-US" sz="1400" dirty="0" smtClean="0"/>
              <a:t>怎么会不愿意和她亲近呢</a:t>
            </a:r>
            <a:r>
              <a:rPr lang="en-US" sz="1400" dirty="0" smtClean="0"/>
              <a:t>?</a:t>
            </a:r>
            <a:endParaRPr lang="zh-CN" altLang="en-US" sz="1400" dirty="0" smtClean="0"/>
          </a:p>
          <a:p>
            <a:pPr indent="457200" algn="just">
              <a:lnSpc>
                <a:spcPct val="150000"/>
              </a:lnSpc>
            </a:pPr>
            <a:r>
              <a:rPr lang="zh-CN" altLang="en-US" sz="1400" dirty="0" smtClean="0"/>
              <a:t>反问句也可以用肯定的形式表达否定的意思。</a:t>
            </a:r>
          </a:p>
          <a:p>
            <a:pPr indent="457200" algn="just">
              <a:lnSpc>
                <a:spcPct val="150000"/>
              </a:lnSpc>
            </a:pPr>
            <a:r>
              <a:rPr lang="zh-CN" altLang="en-US" sz="1400" dirty="0" smtClean="0"/>
              <a:t>例　昨天不是说得好好的</a:t>
            </a:r>
            <a:r>
              <a:rPr lang="en-US" sz="1400" dirty="0" smtClean="0"/>
              <a:t>,</a:t>
            </a:r>
            <a:r>
              <a:rPr lang="zh-CN" altLang="en-US" sz="1400" dirty="0" smtClean="0"/>
              <a:t>你怎么能这样呢</a:t>
            </a:r>
            <a:r>
              <a:rPr lang="en-US" sz="1400" dirty="0" smtClean="0"/>
              <a:t>?</a:t>
            </a:r>
            <a:endParaRPr lang="zh-CN" altLang="en-US" sz="1400" dirty="0" smtClean="0"/>
          </a:p>
          <a:p>
            <a:pPr algn="just">
              <a:lnSpc>
                <a:spcPct val="150000"/>
              </a:lnSpc>
            </a:pPr>
            <a:r>
              <a:rPr lang="en-US" sz="1400" dirty="0" smtClean="0"/>
              <a:t>8.</a:t>
            </a:r>
            <a:r>
              <a:rPr lang="zh-CN" altLang="en-US" sz="1400" dirty="0" smtClean="0"/>
              <a:t>设问</a:t>
            </a:r>
          </a:p>
          <a:p>
            <a:pPr indent="457200" algn="just">
              <a:lnSpc>
                <a:spcPct val="150000"/>
              </a:lnSpc>
            </a:pPr>
            <a:r>
              <a:rPr lang="zh-CN" altLang="en-US" sz="1400" dirty="0" smtClean="0"/>
              <a:t>在无疑的地方</a:t>
            </a:r>
            <a:r>
              <a:rPr lang="en-US" sz="1400" dirty="0" smtClean="0"/>
              <a:t>,</a:t>
            </a:r>
            <a:r>
              <a:rPr lang="zh-CN" altLang="en-US" sz="1400" dirty="0" smtClean="0"/>
              <a:t>故意提出问题</a:t>
            </a:r>
            <a:r>
              <a:rPr lang="en-US" sz="1400" dirty="0" smtClean="0"/>
              <a:t>,</a:t>
            </a:r>
            <a:r>
              <a:rPr lang="zh-CN" altLang="en-US" sz="1400" dirty="0" smtClean="0"/>
              <a:t>然后自己回答</a:t>
            </a:r>
            <a:r>
              <a:rPr lang="en-US" sz="1400" dirty="0" smtClean="0"/>
              <a:t>,</a:t>
            </a:r>
            <a:r>
              <a:rPr lang="zh-CN" altLang="en-US" sz="1400" dirty="0" smtClean="0"/>
              <a:t>以引起读者的注意和思考。</a:t>
            </a:r>
          </a:p>
          <a:p>
            <a:pPr indent="457200" algn="just">
              <a:lnSpc>
                <a:spcPct val="150000"/>
              </a:lnSpc>
            </a:pPr>
            <a:r>
              <a:rPr lang="zh-CN" altLang="en-US" sz="1400" dirty="0" smtClean="0"/>
              <a:t>例　谁是最可爱的人呢</a:t>
            </a:r>
            <a:r>
              <a:rPr lang="en-US" sz="1400" dirty="0" smtClean="0"/>
              <a:t>?</a:t>
            </a:r>
            <a:r>
              <a:rPr lang="zh-CN" altLang="en-US" sz="1400" dirty="0" smtClean="0"/>
              <a:t>我们的战士</a:t>
            </a:r>
            <a:r>
              <a:rPr lang="en-US" sz="1400" dirty="0" smtClean="0"/>
              <a:t>,</a:t>
            </a:r>
            <a:r>
              <a:rPr lang="zh-CN" altLang="en-US" sz="1400" dirty="0" smtClean="0"/>
              <a:t>我感到他们是最可爱的人。</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178560" y="1176444"/>
            <a:ext cx="6979920" cy="288147"/>
          </a:xfrm>
          <a:prstGeom prst="rect">
            <a:avLst/>
          </a:prstGeom>
          <a:noFill/>
        </p:spPr>
        <p:txBody>
          <a:bodyPr wrap="square" lIns="36000" tIns="36000" rIns="36000" bIns="36000" rtlCol="0">
            <a:spAutoFit/>
          </a:bodyPr>
          <a:lstStyle/>
          <a:p>
            <a:r>
              <a:rPr lang="zh-CN" altLang="en-US" sz="1400" dirty="0" smtClean="0"/>
              <a:t>二、常用修辞方法的作用</a:t>
            </a:r>
            <a:endParaRPr lang="zh-CN" altLang="en-US" sz="1400" dirty="0"/>
          </a:p>
        </p:txBody>
      </p:sp>
      <p:graphicFrame>
        <p:nvGraphicFramePr>
          <p:cNvPr id="3" name="表格 2"/>
          <p:cNvGraphicFramePr>
            <a:graphicFrameLocks noGrp="1"/>
          </p:cNvGraphicFramePr>
          <p:nvPr/>
        </p:nvGraphicFramePr>
        <p:xfrm>
          <a:off x="1534160" y="1687830"/>
          <a:ext cx="6096000" cy="2560320"/>
        </p:xfrm>
        <a:graphic>
          <a:graphicData uri="http://schemas.openxmlformats.org/drawingml/2006/table">
            <a:tbl>
              <a:tblPr/>
              <a:tblGrid>
                <a:gridCol w="583555"/>
                <a:gridCol w="5512445"/>
              </a:tblGrid>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修辞方法</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作用</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比喻</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　化平淡为生动</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化深奥为浅显</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化抽象为具体</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拟人</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　赋予物人的属性</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便于抒发情感</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使人感到亲切</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易受感染</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排比</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　内容集中</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增强气势</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强调内容</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增加文采</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节奏鲜明</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便于抒发强烈的感情</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夸张</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　加强作者的某种情感</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烘托气氛</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引起读者丰富想象和强烈共鸣</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对偶</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　给人以韵律感、节奏感</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便于吟诵</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有音乐美</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表意凝练</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抒情酣畅</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524000" y="1771650"/>
          <a:ext cx="6096000" cy="1600200"/>
        </p:xfrm>
        <a:graphic>
          <a:graphicData uri="http://schemas.openxmlformats.org/drawingml/2006/table">
            <a:tbl>
              <a:tblPr/>
              <a:tblGrid>
                <a:gridCol w="583555"/>
                <a:gridCol w="5512445"/>
              </a:tblGrid>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修辞方法</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作用</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反复</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　强调某种意思</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突出某种情感</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反问</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　加强语气</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表达强烈的感情</a:t>
                      </a:r>
                      <a:r>
                        <a:rPr lang="en-US" sz="1400" kern="100">
                          <a:solidFill>
                            <a:srgbClr val="000000"/>
                          </a:solidFill>
                          <a:latin typeface="Times New Roman" panose="02020603050405020304"/>
                          <a:ea typeface="微软雅黑" panose="020B0503020204020204" pitchFamily="34" charset="-122"/>
                          <a:cs typeface="Times New Roman" panose="02020603050405020304"/>
                        </a:rPr>
                        <a:t>,</a:t>
                      </a:r>
                      <a:r>
                        <a:rPr lang="zh-CN" sz="1400" kern="100">
                          <a:solidFill>
                            <a:srgbClr val="000000"/>
                          </a:solidFill>
                          <a:latin typeface="Times New Roman" panose="02020603050405020304"/>
                          <a:ea typeface="微软雅黑" panose="020B0503020204020204" pitchFamily="34" charset="-122"/>
                          <a:cs typeface="Times New Roman" panose="02020603050405020304"/>
                        </a:rPr>
                        <a:t>增强表达效果</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Times New Roman" panose="02020603050405020304"/>
                          <a:ea typeface="微软雅黑" panose="020B0503020204020204" pitchFamily="34" charset="-122"/>
                          <a:cs typeface="Times New Roman" panose="02020603050405020304"/>
                        </a:rPr>
                        <a:t>设问</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Times New Roman" panose="02020603050405020304"/>
                          <a:ea typeface="微软雅黑" panose="020B0503020204020204" pitchFamily="34" charset="-122"/>
                          <a:cs typeface="Times New Roman" panose="02020603050405020304"/>
                        </a:rPr>
                        <a:t>　强调问题</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以引起读者注意</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启发人们进行思考</a:t>
                      </a:r>
                      <a:r>
                        <a:rPr lang="en-US" sz="1400" kern="100" dirty="0">
                          <a:solidFill>
                            <a:srgbClr val="000000"/>
                          </a:solidFill>
                          <a:latin typeface="Times New Roman" panose="02020603050405020304"/>
                          <a:ea typeface="微软雅黑" panose="020B0503020204020204" pitchFamily="34" charset="-122"/>
                          <a:cs typeface="Times New Roman" panose="02020603050405020304"/>
                        </a:rPr>
                        <a:t>,</a:t>
                      </a:r>
                      <a:r>
                        <a:rPr lang="zh-CN" sz="1400" kern="100" dirty="0">
                          <a:solidFill>
                            <a:srgbClr val="000000"/>
                          </a:solidFill>
                          <a:latin typeface="Times New Roman" panose="02020603050405020304"/>
                          <a:ea typeface="微软雅黑" panose="020B0503020204020204" pitchFamily="34" charset="-122"/>
                          <a:cs typeface="Times New Roman" panose="02020603050405020304"/>
                        </a:rPr>
                        <a:t>使文章有波澜变化</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91920" y="1749658"/>
            <a:ext cx="6593840" cy="1978738"/>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修辞选择题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一般要求考生从四个选项中选择其中一项。一是从是否运用修辞来选择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二是对各选项所用的修辞方法的判断选择。</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要能准确快速回答修辞运用的判断题或选择题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考生就要在平时真正掌握课程标准和教材要求掌握的比喻、拟人、夸张、排比、对偶、反复、设问、反问这八种常见修辞方法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能了解这八种修辞方法的主要特点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并能区别其中容易混淆的修辞方法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如比喻与拟人、排比与对偶、设问与反问等。一般可以从下面几个方面来辨识。</a:t>
            </a:r>
            <a:endParaRPr lang="zh-CN" altLang="zh-CN" sz="1400" dirty="0">
              <a:latin typeface="微软雅黑" panose="020B0503020204020204" pitchFamily="34" charset="-122"/>
              <a:ea typeface="微软雅黑" panose="020B0503020204020204" pitchFamily="34" charset="-122"/>
            </a:endParaRPr>
          </a:p>
        </p:txBody>
      </p:sp>
      <p:grpSp>
        <p:nvGrpSpPr>
          <p:cNvPr id="2" name="组合 16"/>
          <p:cNvGrpSpPr/>
          <p:nvPr/>
        </p:nvGrpSpPr>
        <p:grpSpPr>
          <a:xfrm>
            <a:off x="837386" y="876530"/>
            <a:ext cx="1094096" cy="288147"/>
            <a:chOff x="2074963" y="4295092"/>
            <a:chExt cx="2558949" cy="673937"/>
          </a:xfrm>
        </p:grpSpPr>
        <p:pic>
          <p:nvPicPr>
            <p:cNvPr id="6"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2"/>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965200" y="910286"/>
            <a:ext cx="7162800" cy="686076"/>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比喻与拟人的辨识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可以根据下面的表格来辨识。</a:t>
            </a:r>
          </a:p>
        </p:txBody>
      </p:sp>
      <p:graphicFrame>
        <p:nvGraphicFramePr>
          <p:cNvPr id="3" name="表格 2"/>
          <p:cNvGraphicFramePr>
            <a:graphicFrameLocks noGrp="1"/>
          </p:cNvGraphicFramePr>
          <p:nvPr/>
        </p:nvGraphicFramePr>
        <p:xfrm>
          <a:off x="1239520" y="1677416"/>
          <a:ext cx="6990080" cy="1920240"/>
        </p:xfrm>
        <a:graphic>
          <a:graphicData uri="http://schemas.openxmlformats.org/drawingml/2006/table">
            <a:tbl>
              <a:tblPr/>
              <a:tblGrid>
                <a:gridCol w="3174436"/>
                <a:gridCol w="3815644"/>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拟人</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比喻</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着重在</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喻</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用本体和喻体的相似性来比喻</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直接出现二体</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若未出现二体可补成二体</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着重在</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拟</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直接把物当成人来写</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融二体为一体</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只出现事物</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不必补成二体</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本体和喻体间一定要有相似性</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事物与人之间不一定要相似</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可相关</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星星好像我的好朋友</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en-US"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星星常常和我亲密地谈话</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83360" y="1479246"/>
            <a:ext cx="6329680" cy="2011695"/>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排比与对偶的辨识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一从各自特点和数量上辨识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对偶的语言单位是两个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而排比则是三个或三个以上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二是从语句要求来辨识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对偶必须对称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要求严格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排比要求结构大体相似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字数要求不甚严格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三是排比以同一词语作为排比头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也叫揭示语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而互相衔接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排比头是相同而重复的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给人以紧凑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密集之感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而对偶句的上下两联是不重复的。如果是严格的对偶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要求平仄对仗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排比则无此要求。</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19200" y="920446"/>
            <a:ext cx="7162800" cy="39586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设问和反问的辨识</a:t>
            </a:r>
            <a:r>
              <a:rPr lang="zh-CN" altLang="zh-CN" sz="1400" dirty="0" smtClean="0"/>
              <a:t>。</a:t>
            </a:r>
          </a:p>
        </p:txBody>
      </p:sp>
      <p:graphicFrame>
        <p:nvGraphicFramePr>
          <p:cNvPr id="3" name="表格 2"/>
          <p:cNvGraphicFramePr>
            <a:graphicFrameLocks noGrp="1"/>
          </p:cNvGraphicFramePr>
          <p:nvPr/>
        </p:nvGraphicFramePr>
        <p:xfrm>
          <a:off x="1259840" y="1568450"/>
          <a:ext cx="6929120" cy="2560320"/>
        </p:xfrm>
        <a:graphic>
          <a:graphicData uri="http://schemas.openxmlformats.org/drawingml/2006/table">
            <a:tbl>
              <a:tblPr/>
              <a:tblGrid>
                <a:gridCol w="1818640"/>
                <a:gridCol w="5110480"/>
              </a:tblGrid>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设问</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反问</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自问自答</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问在前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答在后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通过问和答引起听众或读者的注意而增强表达力。</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无疑而问</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明知故问</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只问不答</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让听众或读者在思考中从问话里得出答案</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肯定反问而更加否定</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否定反问而更加肯定</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例</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这是什么精神</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这是国际主义精神</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谁说不是呢</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37920" y="1296366"/>
            <a:ext cx="7162800" cy="362911"/>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五种带比喻词的非比喻句类型</a:t>
            </a:r>
            <a:endParaRPr lang="zh-CN" altLang="zh-CN" sz="1400"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nvGraphicFramePr>
        <p:xfrm>
          <a:off x="1111402" y="1783785"/>
          <a:ext cx="7716510" cy="2618882"/>
        </p:xfrm>
        <a:graphic>
          <a:graphicData uri="http://schemas.openxmlformats.org/drawingml/2006/table">
            <a:tbl>
              <a:tblPr/>
              <a:tblGrid>
                <a:gridCol w="1193090"/>
                <a:gridCol w="1309360"/>
                <a:gridCol w="5214060"/>
              </a:tblGrid>
              <a:tr h="473136">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类别</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例句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说明</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72873">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表比较而不表比喻</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小明长得</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很像他</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的妈妈</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以小明和妈妈作比较</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含</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相似</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之意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二者是相比较的关系</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72873">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表猜测而不表比喻</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树干像加过人工似的</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表示对</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树干</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猜测</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仿佛</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加过人工似的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去掉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后是</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树干加过人工似的</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只有本体</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没有喻体</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82321" y="1352550"/>
          <a:ext cx="7762239" cy="2302129"/>
        </p:xfrm>
        <a:graphic>
          <a:graphicData uri="http://schemas.openxmlformats.org/drawingml/2006/table">
            <a:tbl>
              <a:tblPr/>
              <a:tblGrid>
                <a:gridCol w="1209039"/>
                <a:gridCol w="1940560"/>
                <a:gridCol w="4612640"/>
              </a:tblGrid>
              <a:tr h="145143">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类别</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例句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说明</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8453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表列举引证而不表比喻</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像母亲这样的千千万万劳动人民</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例如</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之意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句子本身不存在二体</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7912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表描摹而不表比喻</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地上像下了火</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似乎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不表比喻。去掉</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即</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地上下了火</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只有本体</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57479">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表感觉想象而不表比喻</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孔乙己的长衫</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似乎十多年没有补</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也没有洗</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比喻词</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似乎</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表示</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觉得</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之意</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而不表比喻</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这个句子中只有本体</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长衫</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无喻体</a:t>
                      </a:r>
                    </a:p>
                  </a:txBody>
                  <a:tcPr marL="30238" marR="3023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1097280" y="1633829"/>
            <a:ext cx="7000240" cy="1688530"/>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en-US" altLang="zh-CN" sz="1400" dirty="0" smtClean="0">
                <a:solidFill>
                  <a:srgbClr val="2BA7E0"/>
                </a:solidFill>
                <a:latin typeface="微软雅黑" panose="020B0503020204020204" pitchFamily="34" charset="-122"/>
                <a:ea typeface="微软雅黑" panose="020B0503020204020204" pitchFamily="34" charset="-122"/>
              </a:rPr>
              <a:t>[2017·</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下面句子没有使用修辞方法的一项是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性情开朗活泼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劳动手脚勤快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这种年轻女人在昆明附近村子中多的是。</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清国留学生头顶上盘着大辫子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顶得学生制帽的顶上高高耸起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形成一座富士山。</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他总结失败的教训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把失败接起来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焊上去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作为登山用的尼龙绳子和金属梯子。</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老信客在黑暗中睁着眼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迷迷乱乱地回想着一个个码头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一条条船只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一个个面影。</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48080" y="1418286"/>
            <a:ext cx="7162800"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修辞的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单一式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综合式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的辨识</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一个句子或一个段落等只用一种修辞方法即为单一式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飞流直下三千尺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就是在诗句中单独用夸张这一种修辞方法。相对而言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在一个句子或一个段落等综合运用两种或两种以上的修辞方法的则叫综合式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例如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飞流直下三千尺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疑是银河落九天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就是综合运用了夸张、对偶和比喻这三种修辞方法。</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58240" y="1286206"/>
            <a:ext cx="6939280" cy="2334861"/>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综合式主要有两种情况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①并列式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即一句话或一个语段中并列用两种或两种以上的修辞方法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修辞丙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一切都像刚睡醒的样子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欣欣然张开了眼。山朗润起来了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水涨起来了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太阳的脸红起来了。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这个语段前一个句子是拟人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后一个句子是排比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即整个语段综合运用了两种修辞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其形式是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拟人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排比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。②兼用式或复合式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即一个句子或一个语段中综合运用了两种或两种以上的修辞方法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但不是几种修辞相加的形式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而是兼用或包含式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红的像火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粉的像霞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白的像雪</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是由三个比喻句组成一组排比句。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83920" y="1265886"/>
            <a:ext cx="7447280" cy="2981192"/>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修辞方法辨析题主要是要求考生针对某一种修辞方法的使用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选择最恰当的一项。一般要从以下角度考虑。</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陈述对象是否一致。即关注句子前后的内容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看语意上哪个句子存在矛盾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先剔除出去。</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修辞方法的具体运用是否恰当。即关注这些句子中哪个使用的修辞方法不符合其用法规律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比如比喻的本体和喻体不搭配。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找题干的关键词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尤其是动词、形容词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以及表示程度、范围、大小的名词、副词等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看剩下的句子哪个更符合要求。</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有时需要结合句子衔接的答题方法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看哪个句子与前后语境更为符合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最后可以将句子代入文中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检验效果。</a:t>
            </a: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89487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975360" y="1402081"/>
            <a:ext cx="7386320" cy="262506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贵州</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下列各句使用的修辞方法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依次判断正确的一项是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①树干上留着一只蝉蜕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寂寞如一间空屋。</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②学而时习之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不亦说乎</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③仰观宇宙之大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俯察品类之盛。</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比喻　设问　对偶</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拟人　反问　对偶</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比喻　反问　对偶</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拟人　设问　比喻</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39520" y="1530047"/>
            <a:ext cx="6786880" cy="1978738"/>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巴中</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对下列各句所使用的修辞方法判断错误的一项是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我在开花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它们在笑。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我在开花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它们嚷嚷。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反复、拟人</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如果说自然的智慧是大海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人类的智慧就只是大海中的一个小水滴。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比喻</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他以微笑战胜暴力</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以嘲笑战胜专制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以讽刺战胜宗教的自以为是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以坚毅战胜顽固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以真理战胜愚昧。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排比</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我难道就没有应该责备自己的地方吗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我不是常常让你们丢下功课替我浇花吗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设问</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52880" y="1397966"/>
            <a:ext cx="6390640" cy="2011695"/>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对下列各句所使用的修辞方法判断错误的一项是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烽火连三月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家书抵万金。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对偶、借代</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那点儿薄雪好像忽然害了羞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微微露出点儿粉色。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比喻、拟人</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 C.</a:t>
            </a:r>
            <a:r>
              <a:rPr lang="zh-CN" altLang="zh-CN" sz="1400" dirty="0" smtClean="0">
                <a:latin typeface="微软雅黑" panose="020B0503020204020204" pitchFamily="34" charset="-122"/>
                <a:ea typeface="微软雅黑" panose="020B0503020204020204" pitchFamily="34" charset="-122"/>
              </a:rPr>
              <a:t>怎样才能把一种劳作做到圆满呢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唯一的秘诀就是忠实。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设问</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鼓动吧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咆哮吧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闪耀吧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把一切沉睡在黑暗怀里的东西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毁灭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毁灭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毁灭呀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排比、反复</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52880" y="1397966"/>
            <a:ext cx="6390640"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下列句子没有使用修辞方法的一项是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油蛉在这里低唱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蟋蟀们在这里弹琴。</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人为什么要读书呢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可以唤醒沉睡的心灵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可以引领迷惘的灵魂。</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阶梯教室里好像是班主任在开会。</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面对青春时光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我们必须坚持一个信念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珍惜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珍惜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再珍惜。</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52880" y="1397966"/>
            <a:ext cx="6390640" cy="262506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下列填入语段横线上意思最恰当的一项是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我们登上刻有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登峰造极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四个字的黄山天都峰绝顶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放眼望去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群峰起伏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云海翻涌</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。这时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我们不由得心潮澎湃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思绪万千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上下几千年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纵横千万里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一下涌进脑海之中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真是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无限风光在险峰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啊</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就像航船、岛屿漂浮在汪洋大海上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山峰也若隐若现。</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山峰历历在目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就像航船、岛屿出现在云海上。</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山峰若隐若现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就像航船、岛屿漂浮在汪洋大海上。</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就像航船、岛屿出现在云海上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山峰也历历在目。</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83920" y="950927"/>
            <a:ext cx="7508240" cy="3936033"/>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1.C【</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此题主要考查修辞判断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逐句理解再比较后确定答案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难点在第一句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从整体来说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是将蝉蜕比作空屋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因此是个比喻句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故答案为</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2.D【</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本题考查修辞方法的运用辨析。</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项运用反问的修辞方法。反问有问无答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设问有问有答。</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3.B【</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正确。</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烽火</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家书</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名词对应。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连三月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抵万金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动宾结构对应。由此确定运用对偶的修辞方法。另外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烽火</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代指战争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抵万金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还包含夸张的修辞方法。</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错误。该句找不出喻体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没有运用比喻的修辞方法。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害了羞</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本用于描摹人的神态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此处用在描写薄雪上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确定运用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拟人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的修辞方法。</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正确。该句自问自答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确定运用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设问</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的修辞方法。</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正确。</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鼓动吧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咆哮吧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闪耀吧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运用排比的修辞方法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毁灭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毁灭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毁灭呀</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运用反复的修辞方法。</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90320" y="1428446"/>
            <a:ext cx="6807200" cy="136536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4.C 【</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此题判别是否使用修辞方法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考查修辞方法的辨析。</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是拟人</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自问自答</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是设问</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珍惜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珍惜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再珍惜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是反复</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好像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用来表示猜测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不是比喻。</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5.C 【</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根据前面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群峰起伏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云海翻涌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应当先写山峰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再写云海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排除</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接着辨析比喻的修辞方法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山峰在云海中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起伏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应当是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漂浮</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若隐若现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463040"/>
            <a:ext cx="7670801" cy="3007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67032" y="2203978"/>
            <a:ext cx="7240950" cy="1650443"/>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运用了比喻的修辞方法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是比喻中的暗喻。本体是学生制帽高高耸起的部分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喻体是富士山。当然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本句也有夸张成分。</a:t>
            </a:r>
            <a:r>
              <a:rPr lang="en-US" altLang="zh-CN" sz="1400" dirty="0" smtClean="0">
                <a:solidFill>
                  <a:srgbClr val="C00000"/>
                </a:solidFill>
                <a:latin typeface="微软雅黑" panose="020B0503020204020204" pitchFamily="34" charset="-122"/>
                <a:ea typeface="微软雅黑" panose="020B0503020204020204" pitchFamily="34" charset="-122"/>
              </a:rPr>
              <a:t> 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用了比拟</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拟物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失败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比拟为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尼龙绳子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金属梯子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用的是排比的修辞方法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三个相同句式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一个个码头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一条条船只</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一个个面影。</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006337" y="1635244"/>
            <a:ext cx="1082348" cy="377411"/>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81760" y="2084938"/>
            <a:ext cx="6593840" cy="686076"/>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【真题定位】</a:t>
            </a:r>
            <a:r>
              <a:rPr lang="zh-CN" altLang="zh-CN" sz="1400" dirty="0" smtClean="0">
                <a:latin typeface="微软雅黑" panose="020B0503020204020204" pitchFamily="34" charset="-122"/>
                <a:ea typeface="微软雅黑" panose="020B0503020204020204" pitchFamily="34" charset="-122"/>
              </a:rPr>
              <a:t> 江西省</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年第</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中考真题纵览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考查了此考点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分值为</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endParaRPr lang="zh-CN"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870635" y="955353"/>
            <a:ext cx="3516637" cy="318924"/>
          </a:xfrm>
          <a:prstGeom prst="rect">
            <a:avLst/>
          </a:prstGeom>
        </p:spPr>
        <p:txBody>
          <a:bodyPr wrap="square" lIns="36000" tIns="36000" rIns="36000" bIns="36000">
            <a:spAutoFit/>
          </a:bodyPr>
          <a:lstStyle/>
          <a:p>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考点</a:t>
            </a:r>
            <a:r>
              <a:rPr lang="en-US" altLang="zh-CN" sz="1600" b="1" spc="20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sz="1600" b="1" spc="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b="1" spc="200" dirty="0" smtClean="0">
                <a:solidFill>
                  <a:schemeClr val="bg1">
                    <a:lumMod val="50000"/>
                  </a:schemeClr>
                </a:solidFill>
                <a:latin typeface="微软雅黑" panose="020B0503020204020204" pitchFamily="34" charset="-122"/>
                <a:ea typeface="微软雅黑" panose="020B0503020204020204" pitchFamily="34" charset="-122"/>
              </a:rPr>
              <a:t>句式变换</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71600" y="1438606"/>
            <a:ext cx="7101840" cy="3266270"/>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句式类型</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按表达语气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陈述句、疑问句、祈使句、感叹句。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按主语的性质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主动句、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按结构的繁简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长句、短句。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按判断的性质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肯定句、否定句。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按句子成分或成分的位置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常式句、变式句。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按语体风格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口语句、书面句。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(7)</a:t>
            </a:r>
            <a:r>
              <a:rPr lang="zh-CN" altLang="zh-CN" sz="1400" dirty="0" smtClean="0">
                <a:latin typeface="微软雅黑" panose="020B0503020204020204" pitchFamily="34" charset="-122"/>
                <a:ea typeface="微软雅黑" panose="020B0503020204020204" pitchFamily="34" charset="-122"/>
              </a:rPr>
              <a:t>按句式整齐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整句、散句。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按句子数量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单句、复句。</a:t>
            </a:r>
          </a:p>
          <a:p>
            <a:pPr algn="r">
              <a:lnSpc>
                <a:spcPct val="150000"/>
              </a:lnSpc>
            </a:pPr>
            <a:endParaRPr lang="zh-CN" altLang="zh-CN" sz="1400" dirty="0">
              <a:latin typeface="微软雅黑" panose="020B0503020204020204" pitchFamily="34" charset="-122"/>
              <a:ea typeface="微软雅黑" panose="020B0503020204020204" pitchFamily="34" charset="-122"/>
            </a:endParaRPr>
          </a:p>
        </p:txBody>
      </p:sp>
      <p:grpSp>
        <p:nvGrpSpPr>
          <p:cNvPr id="3" name="组合 16"/>
          <p:cNvGrpSpPr/>
          <p:nvPr/>
        </p:nvGrpSpPr>
        <p:grpSpPr>
          <a:xfrm>
            <a:off x="837386" y="876530"/>
            <a:ext cx="1094096" cy="288147"/>
            <a:chOff x="2074963" y="4295092"/>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2"/>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58240" y="1062686"/>
            <a:ext cx="6695440" cy="3270373"/>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句式变换的方法</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主动句与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动句的变换。</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主动句改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动句的变换方法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将主动句的宾语变成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动句的主语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主动句原来的主语与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字构成介宾短语做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动句的状语。</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动句改主动句的变换方法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字介宾短语的宾语变成主动句的主语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删掉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被动句的主语变成主动句的宾语。</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陈述句与反问句的变换。</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陈述句改反问句的变换方法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①将肯定句中的肯定词改为否定词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或将否定句中的否定词改为肯定词。②在肯定词或否定词前面加上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怎、怎么、难道、岂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等反问语气词。③句尾加上疑问助词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呢、吗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句末的句号改为问号。</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695440" cy="2625069"/>
          </a:xfrm>
          <a:prstGeom prst="rect">
            <a:avLst/>
          </a:prstGeom>
          <a:noFill/>
        </p:spPr>
        <p:txBody>
          <a:bodyPr wrap="square" lIns="36000" tIns="36000" rIns="36000" bIns="36000" rtlCol="0">
            <a:spAutoFit/>
          </a:bodyPr>
          <a:lstStyle/>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反问句改陈述句的变换方法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①将反问句中的肯定词改为否定词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或将否定词改为肯定词。②将反问句中的反问语气词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怎、怎么、难道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等去掉。③将句末的疑问助词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呢、吗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等去掉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问号改为句号。</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肯定句与否定句的变换。</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肯定句变否定句的变换方法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要加否定副词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不、无、没有、非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等。变双重否定句要加双重否定副词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无不、没有不、不得不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否定句变肯定句的变换方法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要去掉否定副词。需要注意的是肯定句变双重否定句变换后的句子要与原句表达的意思一致。</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53440" y="1032206"/>
            <a:ext cx="7762240" cy="3304357"/>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短句与长句的变换。</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短句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①流行音乐是广为流传的音乐。</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②流行音乐是容易唱奏的音乐。</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③流行音乐是容易被大多数人理解的音乐。</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长句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流行音乐是容易被大多数人理解、容易唱奏的、广为流传的音乐。</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变换方法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以短句中的某一句为主干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把其他短句变成修饰成分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定语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常式句与变式句的变换。</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常式句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节日的礼花不止一次地点燃我心中的火种。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变式句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突出和强调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不止一次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不止一次地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节日的礼花点燃我心中的火种。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变换方法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改变句子成分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如主语、谓语、定语、状语和中心语等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的位置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将强调的前置或后置。</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68400" y="940766"/>
            <a:ext cx="6898640" cy="3589435"/>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散句与整句的变换。</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散句自由有变化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整句结构整齐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富有气势。变换时必须对句子进行综合分析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按照其中一句的结构</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仿写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即可化散为整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归类划一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使其变成对偶句、排比句。</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(7)</a:t>
            </a:r>
            <a:r>
              <a:rPr lang="zh-CN" altLang="zh-CN" sz="1400" dirty="0" smtClean="0">
                <a:latin typeface="微软雅黑" panose="020B0503020204020204" pitchFamily="34" charset="-122"/>
                <a:ea typeface="微软雅黑" panose="020B0503020204020204" pitchFamily="34" charset="-122"/>
              </a:rPr>
              <a:t>单句与复句的变换。</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单句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竹排那种青翠欲滴的绿色显得多么清新悦目。</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复句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竹排那种绿色不仅青翠欲滴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而且显得清新悦目。</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方法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单句变复句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首先要将单句变成若干个短单句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然后用关联词语连接起来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不改变句意。复句变单句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首先删去关联词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然后确定一个主语、一个谓语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多余的成分可变为修饰语或其他次要成分。</a:t>
            </a:r>
          </a:p>
          <a:p>
            <a:pPr indent="457200"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387806"/>
            <a:ext cx="6898640" cy="1688530"/>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缩句。</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删去定状补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留下主谓宾。要注意不能改变原意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谓语前的否定词不能删去。</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变换的注意事项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要反复揣摩语意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弄清句子表达的内涵。</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不管怎样变换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均不能改变句子原意。</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89487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955040" y="1534161"/>
            <a:ext cx="7528560" cy="2334861"/>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以客人的口吻改写下面的句子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与原句意思相同的一项是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贝多芬对客人大声地说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你不知道我心里的感觉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一个乐队只能奏出我在一分钟里希望写出的音乐</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贝多芬对我大声地说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我不知道他心里的感觉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一个乐队只能奏出他在一分钟里希望写出的音乐</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贝多芬对客人大声说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他不知道他心里的感觉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一个乐队只能奏出他在一分钟里希望写出的音乐</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他对客人大声说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我不知道他心里的感觉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一个乐队只能奏出他在一分钟里希望写出的音乐</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他对客人大声说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他不知道客人心里的感觉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一个乐队只能奏出他在一分钟里希望写出的音乐</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93520" y="1235407"/>
            <a:ext cx="6136640" cy="2947208"/>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下面改句与画线句意思不符合的一项是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八百多年前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有的石梁一块就有二百来吨重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究竟是怎样安装上去的</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至今还不完全知道。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至今还完全不知道。</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到一周岁生日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还打造了一个分量不小的长命锁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金光闪闪的</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差一点把何满子勒断了气。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何满子差一点被勒断了气。</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我插的秧苗歪歪斜斜</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像一个个醉汉</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哪比得上伯父插的秧苗呢</a:t>
            </a:r>
            <a:r>
              <a:rPr lang="en-US" altLang="zh-CN" sz="1400" u="sng"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肯定比不上伯父插的秧苗。</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主要作用既然是在照规矩传歌</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那么不问唱什么都不犯忌讳。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那么唱什么都是可以的。</a:t>
            </a:r>
            <a:r>
              <a:rPr lang="en-US" altLang="zh-CN" sz="1400" dirty="0" smtClean="0">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39520" y="910287"/>
            <a:ext cx="6685280" cy="3594565"/>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下列句子变换后意思发生了变化的一项是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他的性格</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在我的眼里和心里是伟大的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虽然他的姓名并不为许多人所知道。</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虽然他的姓名并不为许多人所知道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他的性格在我的眼里和心里是伟大的。</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如果我学得了一丝一毫的好脾气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如果我学得了一点点待人接物的和气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如果我能宽恕人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体谅人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我都得感谢我的慈母。</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如果我学得了一丝一毫的好脾气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我得感谢我的慈母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如果我学得了一点点待人接物的和气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我得感谢我的慈母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如果我能宽恕人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体谅人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我得感谢我的慈母。</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我母亲的气量大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性子好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又因为做了后母后婆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她更事事留心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事事格外容忍。</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我母亲的气量不小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性子不坏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又因为做了后母后婆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她更事事留心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事事格外容忍。</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他可能知道了这件事。</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他不可能不知道这件事。</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822960" y="1318869"/>
            <a:ext cx="7589520" cy="2948234"/>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en-US" altLang="zh-CN" sz="1400" dirty="0" smtClean="0">
                <a:solidFill>
                  <a:srgbClr val="2BA7E0"/>
                </a:solidFill>
                <a:latin typeface="微软雅黑" panose="020B0503020204020204" pitchFamily="34" charset="-122"/>
                <a:ea typeface="微软雅黑" panose="020B0503020204020204" pitchFamily="34" charset="-122"/>
              </a:rPr>
              <a:t>[2016·</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下列句子变换后意思发生变化的一项是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如果宇宙没有生命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怎么会从中开出灿烂的生命之花</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如果宇宙没有生命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就不会从中开出灿烂的生命之花。</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傅雷的家书每一封都凝聚着他对祖国、对儿子深厚的爱。</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傅雷的家书没有一封不凝聚着他对祖国、对儿子深厚的爱。</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多少年过去了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风儿把山顶岩石的表层化作了泥土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瘠薄而细密。</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多少年过去了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山顶岩石的表层被风儿化作了泥土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瘠薄而细密。</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原句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传统教育的目的并不是寻求新知识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而是适应一个固定的社会制度。</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改句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传统教育的目的不是寻求新知识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就是适应一个固定的社会制度。</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70000" y="1154127"/>
            <a:ext cx="6685280" cy="326627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1.A【</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改变人称时如果说话内容中是第二人称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你们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改为第一人称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或第三人称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他们</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2.A【</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至今还不完全知道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的意思是知道一些</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但不是全部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至今还完全不知道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的意思是到现在一点都不知道。与原句意思不符合。</a:t>
            </a:r>
          </a:p>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3.D【</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A</a:t>
            </a:r>
            <a:r>
              <a:rPr lang="zh-CN" altLang="zh-CN" sz="1400" dirty="0" smtClean="0">
                <a:solidFill>
                  <a:srgbClr val="C00000"/>
                </a:solidFill>
                <a:latin typeface="微软雅黑" panose="020B0503020204020204" pitchFamily="34" charset="-122"/>
                <a:ea typeface="微软雅黑" panose="020B0503020204020204" pitchFamily="34" charset="-122"/>
              </a:rPr>
              <a:t>项原句是特殊语序句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改句是一般语序句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意思与原句相同。</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项原句是长句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改句是短句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意思与原句相同。</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项原句是肯定句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改句是否定句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意思与原句相同。</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项原句是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可能知道这件事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也可能不知道这件事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改句中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肯定知道这件事。意思与原句不同。</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320800"/>
            <a:ext cx="7670801" cy="31191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56872" y="1889018"/>
            <a:ext cx="7240950" cy="2981192"/>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原句是个反问句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怎么会从中开出灿烂的生命之花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表达的是否定的意思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就不会从中开出灿烂的生命之花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表达的也是否定的意思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句意未变。</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每一封都凝聚着他对祖国、对儿子深厚的爱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表达的是肯定的意思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没有一封不凝聚着他对祖国、对儿子深厚的爱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是双重否定句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表达的也是肯定的意思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句意未变。</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字句改成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被</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字句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原句、改句中的施动者和受动者都没有发生变化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句意未变。</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原句使用的关联词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表示的是并列关系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改句使用的关联词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就是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表示的是选择关系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句意发生了改变。</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001528" y="1442204"/>
            <a:ext cx="1091966"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1198880" y="1511909"/>
            <a:ext cx="7589520" cy="2296774"/>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en-US" altLang="zh-CN" sz="1400" dirty="0" smtClean="0">
                <a:solidFill>
                  <a:srgbClr val="2BA7E0"/>
                </a:solidFill>
                <a:latin typeface="微软雅黑" panose="020B0503020204020204" pitchFamily="34" charset="-122"/>
                <a:ea typeface="微软雅黑" panose="020B0503020204020204" pitchFamily="34" charset="-122"/>
              </a:rPr>
              <a:t>[2015·</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下列与画线句子表意最相近的一项是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语文学习要注重打好基础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就像盖房子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根基不牢</a:t>
            </a:r>
            <a:r>
              <a:rPr lang="en-US" altLang="zh-CN" sz="1400" dirty="0" smtClean="0">
                <a:latin typeface="微软雅黑" panose="020B0503020204020204" pitchFamily="34" charset="-122"/>
                <a:ea typeface="微软雅黑" panose="020B0503020204020204" pitchFamily="34" charset="-122"/>
              </a:rPr>
              <a:t>,</a:t>
            </a:r>
            <a:r>
              <a:rPr lang="zh-CN" altLang="zh-CN" sz="1400" u="sng" dirty="0" smtClean="0">
                <a:latin typeface="微软雅黑" panose="020B0503020204020204" pitchFamily="34" charset="-122"/>
                <a:ea typeface="微软雅黑" panose="020B0503020204020204" pitchFamily="34" charset="-122"/>
              </a:rPr>
              <a:t>房子肯定盖不高。</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房子能盖得高吗</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房子能盖不高吗</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房子应该盖不高。</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房子是否盖得高</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320800"/>
            <a:ext cx="7670801" cy="258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77192" y="2173498"/>
            <a:ext cx="6989848" cy="168853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在本题中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画线句子是肯定句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表达的是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房子盖不高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反问句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表达的也是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房子盖不高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反问句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但表达的是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房子能盖高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陈述句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属于不肯定的语气</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疑问句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没有得出答案。</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016497" y="1635244"/>
            <a:ext cx="1082348"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0</TotalTime>
  <Words>6463</Words>
  <Application>WPS 演示</Application>
  <PresentationFormat>全屏显示(16:9)</PresentationFormat>
  <Paragraphs>361</Paragraphs>
  <Slides>60</Slides>
  <Notes>0</Notes>
  <HiddenSlides>0</HiddenSlides>
  <MMClips>0</MMClips>
  <ScaleCrop>false</ScaleCrop>
  <HeadingPairs>
    <vt:vector size="4" baseType="variant">
      <vt:variant>
        <vt:lpstr>主题</vt:lpstr>
      </vt:variant>
      <vt:variant>
        <vt:i4>1</vt:i4>
      </vt:variant>
      <vt:variant>
        <vt:lpstr>幻灯片标题</vt:lpstr>
      </vt:variant>
      <vt:variant>
        <vt:i4>60</vt:i4>
      </vt:variant>
    </vt:vector>
  </HeadingPairs>
  <TitlesOfParts>
    <vt:vector size="61"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2018-12-23T14:18:00Z</dcterms:created>
  <dcterms:modified xsi:type="dcterms:W3CDTF">2019-01-05T08:42:25Z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