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67" r:id="rId3"/>
    <p:sldId id="263" r:id="rId4"/>
    <p:sldId id="261" r:id="rId5"/>
    <p:sldId id="260" r:id="rId6"/>
    <p:sldId id="268" r:id="rId7"/>
    <p:sldId id="270" r:id="rId9"/>
    <p:sldId id="269" r:id="rId10"/>
    <p:sldId id="272" r:id="rId11"/>
    <p:sldId id="271" r:id="rId12"/>
    <p:sldId id="273" r:id="rId13"/>
    <p:sldId id="258" r:id="rId14"/>
    <p:sldId id="257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933B4-71A5-4E9F-8FB2-1812340B38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A3D1B8-B801-42E3-964A-8BF6ECAC71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A3D1B8-B801-42E3-964A-8BF6ECAC71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ACC860-1388-4DF3-A6B9-C97C263178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C1BB7-BB3D-48E5-A822-E346AF4571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F7371B-1F25-4078-B687-88AD010A4B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F549E4-16EC-4604-B8A7-465DD1408B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AA1636-1116-443A-A3DC-EB2C4C8FFF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63BA1-0A7A-45A2-93F0-65D01EBEB7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D76AB9-44AE-42DC-93DD-0107550115F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484AB6-0D30-4F14-8196-606D8F3EE2F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6C16E0-2858-487F-AF13-F410F3D8C14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816F0-DB07-4753-9330-047A4C1DF8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E3D40-2466-44A3-9185-457C44E3005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3134698-1099-4F49-A539-C1DE61DE811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3316" name="Picture 4" descr="大船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684172" y="548680"/>
            <a:ext cx="4537075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15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船</a:t>
            </a:r>
            <a:r>
              <a:rPr lang="zh-CN" altLang="en-US" sz="115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长</a:t>
            </a:r>
            <a:endParaRPr lang="zh-CN" altLang="en-US" sz="115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04813"/>
            <a:ext cx="8229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人生，犹如一艘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大海上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航行的帆船。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谁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也不能预想：前方的风景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怎样？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或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风平浪静，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或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惊涛骇浪，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你都得，扬起风帆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驶向远方。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遇到惊涛，或是骇浪，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不必惊讶，不必胆怯；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不必畏缩，不必退却。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你要冷静，临危不惧，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你要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沉着，机智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勇敢。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只有这样，你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才是</a:t>
            </a: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/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真正的舵手</a:t>
            </a:r>
            <a:r>
              <a:rPr lang="zh-CN" altLang="en-US" sz="2800" b="1" dirty="0">
                <a:solidFill>
                  <a:srgbClr val="008000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8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87450" y="2852738"/>
            <a:ext cx="7056438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摘抄积累自己喜欢的有积累价值的语句。</a:t>
            </a:r>
            <a:endParaRPr lang="zh-CN" altLang="en-US" sz="2800" b="1" dirty="0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buFontTx/>
              <a:buChar char="•"/>
            </a:pPr>
            <a:endParaRPr lang="zh-CN" altLang="en-US" sz="2800" b="1" dirty="0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buFontTx/>
              <a:buChar char="•"/>
            </a:pP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选做：写</a:t>
            </a:r>
            <a:r>
              <a:rPr lang="en-US" altLang="zh-CN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船长</a:t>
            </a:r>
            <a:r>
              <a:rPr lang="en-US" altLang="zh-CN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读后感</a:t>
            </a:r>
            <a:r>
              <a:rPr lang="zh-CN" altLang="en-US" sz="2800" b="1" dirty="0" smtClean="0">
                <a:solidFill>
                  <a:srgbClr val="008000"/>
                </a:solidFill>
                <a:ea typeface="楷体_GB2312" panose="02010609030101010101" pitchFamily="49" charset="-122"/>
              </a:rPr>
              <a:t>。 </a:t>
            </a:r>
            <a:endParaRPr lang="zh-CN" altLang="en-US" sz="2800" b="1" dirty="0">
              <a:solidFill>
                <a:srgbClr val="008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4101" name="Picture 5" descr="练习或作业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55650" y="1628775"/>
            <a:ext cx="10001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1763713" y="1700213"/>
            <a:ext cx="20161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</a:rPr>
              <a:t>作业布置</a:t>
            </a:r>
            <a:endParaRPr lang="zh-CN" altLang="en-US" sz="2800" b="1" dirty="0">
              <a:solidFill>
                <a:srgbClr val="008000"/>
              </a:solidFill>
            </a:endParaRPr>
          </a:p>
        </p:txBody>
      </p:sp>
      <p:pic>
        <p:nvPicPr>
          <p:cNvPr id="4104" name="Picture 8" descr="u=858327955,4263024446&amp;fm=15&amp;gp=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4724400"/>
            <a:ext cx="1465262" cy="143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2700338" y="2492375"/>
            <a:ext cx="3221037" cy="1520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41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</a:rPr>
              <a:t>再见！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939925" y="1916832"/>
            <a:ext cx="619125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 用自己喜欢的方式阅读课文，说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说课文主要写了一件什么事？ 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、请用小标题的形式给文章分段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221" name="Picture 5" descr="小男孩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2924175"/>
            <a:ext cx="1352550" cy="301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初读感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052513"/>
            <a:ext cx="2079625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16013" y="2349500"/>
            <a:ext cx="6985000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从哪些词句看出险情的严重性？当时的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场面你能用一些什么词语来形容？ </a:t>
            </a:r>
            <a:endParaRPr lang="zh-CN" altLang="en-US" sz="2800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563938" y="1557338"/>
            <a:ext cx="18161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被撞遇险</a:t>
            </a:r>
            <a:endParaRPr lang="zh-CN" altLang="en-US" sz="3200" b="1" dirty="0">
              <a:solidFill>
                <a:schemeClr val="accent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059113" y="3933825"/>
            <a:ext cx="3097212" cy="116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千钧一发 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危在旦夕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 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7176" name="Picture 8" descr="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908050"/>
            <a:ext cx="1944687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MCj04326670000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5229225"/>
            <a:ext cx="782638" cy="7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细读感悟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908050"/>
            <a:ext cx="1944687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900113" y="2420938"/>
            <a:ext cx="7561262" cy="180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哈尔威船长做了哪些事？从中你发现他是一</a:t>
            </a:r>
            <a:endParaRPr lang="zh-CN" altLang="en-US" sz="2800" b="1" dirty="0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个什么样的人，是文中的哪些词句向你传递了</a:t>
            </a:r>
            <a:endParaRPr lang="zh-CN" altLang="en-US" sz="2800" b="1" dirty="0">
              <a:solidFill>
                <a:srgbClr val="008000"/>
              </a:solidFill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8000"/>
                </a:solidFill>
                <a:ea typeface="楷体_GB2312" panose="02010609030101010101" pitchFamily="49" charset="-122"/>
              </a:rPr>
              <a:t>这些信息，请圈画出来。</a:t>
            </a:r>
            <a:endParaRPr lang="zh-CN" altLang="en-US" sz="2800" b="1" dirty="0">
              <a:solidFill>
                <a:srgbClr val="008000"/>
              </a:solidFill>
              <a:ea typeface="楷体_GB2312" panose="02010609030101010101" pitchFamily="49" charset="-122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348038" y="1557338"/>
            <a:ext cx="23034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指挥援救</a:t>
            </a:r>
            <a:endParaRPr lang="zh-CN" altLang="en-US" sz="3200" b="1" dirty="0">
              <a:solidFill>
                <a:schemeClr val="accent2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152" name="Picture 8" descr="MCj04326670000[1]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5229225"/>
            <a:ext cx="782638" cy="7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23728" y="41490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764704"/>
            <a:ext cx="8291513" cy="367347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哈尔威船长站在指挥台上，大声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吼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道：</a:t>
            </a:r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“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大家安静，注意听命令！把救生艇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放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下去。妇女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走，其他乘客跟上，船员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断后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。必须必须把</a:t>
            </a:r>
            <a:r>
              <a:rPr lang="en-US" altLang="zh-CN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人全都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救</a:t>
            </a:r>
            <a:r>
              <a:rPr lang="zh-CN" altLang="en-US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出去！</a:t>
            </a:r>
            <a:r>
              <a:rPr lang="zh-CN" altLang="en-US" b="1" dirty="0">
                <a:solidFill>
                  <a:srgbClr val="008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”</a:t>
            </a:r>
            <a:endParaRPr lang="zh-CN" altLang="en-US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4340" name="Picture 4" descr="u=2462290858,1571348215&amp;fm=15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7320" y="3717032"/>
            <a:ext cx="3212476" cy="229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39750" y="1052513"/>
            <a:ext cx="80645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anose="02010609030101010101" pitchFamily="49" charset="-122"/>
              </a:rPr>
              <a:t>     </a:t>
            </a:r>
            <a:r>
              <a:rPr lang="zh-CN" altLang="en-US" sz="32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哈尔威船长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巍然屹立</a:t>
            </a:r>
            <a:r>
              <a:rPr lang="zh-CN" altLang="en-US" sz="32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在他的船长岗位上，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沉着镇定</a:t>
            </a:r>
            <a:r>
              <a:rPr lang="zh-CN" altLang="en-US" sz="32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地指挥着，控制着，领导着。他把每件事和每个人都考虑到了，他仿佛不是在给人而是给灾难下达命令，一切似乎都在听从他的调遣。</a:t>
            </a:r>
            <a:r>
              <a:rPr lang="zh-CN" altLang="en-US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6391" name="Picture 7" descr="8640bf8b2d7f71619f2fb46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4365104"/>
            <a:ext cx="5163702" cy="152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39750" y="908050"/>
            <a:ext cx="7993063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/>
              <a:t>     </a:t>
            </a:r>
            <a:r>
              <a:rPr lang="zh-CN" altLang="en-US" sz="4000" b="1">
                <a:solidFill>
                  <a:srgbClr val="008000"/>
                </a:solidFill>
                <a:ea typeface="楷体_GB2312" panose="02010609030101010101" pitchFamily="49" charset="-122"/>
              </a:rPr>
              <a:t>船长哈尔威</a:t>
            </a:r>
            <a:r>
              <a:rPr lang="zh-CN" altLang="en-US" sz="4000" b="1">
                <a:solidFill>
                  <a:srgbClr val="FF0000"/>
                </a:solidFill>
                <a:ea typeface="楷体_GB2312" panose="02010609030101010101" pitchFamily="49" charset="-122"/>
              </a:rPr>
              <a:t>屹立</a:t>
            </a:r>
            <a:r>
              <a:rPr lang="zh-CN" altLang="en-US" sz="4000" b="1">
                <a:solidFill>
                  <a:srgbClr val="008000"/>
                </a:solidFill>
                <a:ea typeface="楷体_GB2312" panose="02010609030101010101" pitchFamily="49" charset="-122"/>
              </a:rPr>
              <a:t>在舰桥上，一个手势也没有做，一句话也没说，</a:t>
            </a:r>
            <a:r>
              <a:rPr lang="zh-CN" altLang="en-US" sz="4000" b="1">
                <a:solidFill>
                  <a:srgbClr val="FF0000"/>
                </a:solidFill>
                <a:ea typeface="楷体_GB2312" panose="02010609030101010101" pitchFamily="49" charset="-122"/>
              </a:rPr>
              <a:t>犹如铁铸</a:t>
            </a:r>
            <a:r>
              <a:rPr lang="zh-CN" altLang="en-US" sz="4000" b="1">
                <a:solidFill>
                  <a:srgbClr val="008000"/>
                </a:solidFill>
                <a:ea typeface="楷体_GB2312" panose="02010609030101010101" pitchFamily="49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ea typeface="楷体_GB2312" panose="02010609030101010101" pitchFamily="49" charset="-122"/>
              </a:rPr>
              <a:t>纹丝不动</a:t>
            </a:r>
            <a:r>
              <a:rPr lang="zh-CN" altLang="en-US" sz="4000" b="1">
                <a:solidFill>
                  <a:srgbClr val="008000"/>
                </a:solidFill>
                <a:ea typeface="楷体_GB2312" panose="02010609030101010101" pitchFamily="49" charset="-122"/>
              </a:rPr>
              <a:t>，随着轮船一起沉入了深渊。</a:t>
            </a:r>
            <a:endParaRPr lang="zh-CN" altLang="en-US" sz="4000" b="1">
              <a:solidFill>
                <a:srgbClr val="0080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15365" name="Picture 5" descr="u=1207708627,424635026&amp;fm=0&amp;gp=0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4221163"/>
            <a:ext cx="865188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说话练习：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r>
              <a:rPr lang="zh-CN" altLang="en-US" sz="36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透过阴森可怖的薄雾，凝视着这尊徐徐沉入大海的黑色雕像，我想对船长说</a:t>
            </a:r>
            <a:r>
              <a:rPr lang="en-US" altLang="zh-CN" sz="3600" b="1" dirty="0">
                <a:solidFill>
                  <a:srgbClr val="008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——</a:t>
            </a:r>
            <a:r>
              <a:rPr lang="en-US" altLang="zh-CN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en-US" altLang="zh-CN" b="1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8437" name="Picture 5" descr="u=2518111671,2226444981&amp;fm=0&amp;gp=0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484313"/>
            <a:ext cx="719137" cy="719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u=2462290858,1571348215&amp;fm=15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292600"/>
            <a:ext cx="2665412" cy="1903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44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哈尔威船长一生都要求自己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忠于职守</a:t>
            </a:r>
            <a:r>
              <a:rPr lang="zh-CN" altLang="en-US" sz="44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，履行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做人之道</a:t>
            </a:r>
            <a:r>
              <a:rPr lang="zh-CN" altLang="en-US" sz="44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。面对死亡，他又一次运用了成为一名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英雄</a:t>
            </a:r>
            <a:r>
              <a:rPr lang="zh-CN" altLang="en-US" sz="4400" b="1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的权利。</a:t>
            </a:r>
            <a:r>
              <a:rPr lang="zh-CN" altLang="en-US" sz="4400" dirty="0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4400" dirty="0">
              <a:solidFill>
                <a:srgbClr val="008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7414" name="Picture 6" descr="u=1207708627,424635026&amp;fm=0&amp;gp=0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8888" y="4652963"/>
            <a:ext cx="6858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1482</Words>
  <Application>WPS 演示</Application>
  <PresentationFormat>全屏显示(4:3)</PresentationFormat>
  <Paragraphs>63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方正正大黑简体</vt:lpstr>
      <vt:lpstr>楷体_GB2312</vt:lpstr>
      <vt:lpstr>黑体</vt:lpstr>
      <vt:lpstr>Calibri</vt:lpstr>
      <vt:lpstr>微软雅黑</vt:lpstr>
      <vt:lpstr>Calibri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2017-06-05T10:30:34Z</dcterms:created>
  <dcterms:modified xsi:type="dcterms:W3CDTF">2017-06-05T10:30:34Z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