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99" r:id="rId3"/>
    <p:sldId id="257" r:id="rId4"/>
    <p:sldId id="258" r:id="rId5"/>
    <p:sldId id="302" r:id="rId6"/>
    <p:sldId id="316" r:id="rId7"/>
    <p:sldId id="344" r:id="rId8"/>
    <p:sldId id="328" r:id="rId9"/>
    <p:sldId id="327" r:id="rId10"/>
    <p:sldId id="262" r:id="rId11"/>
    <p:sldId id="319" r:id="rId12"/>
    <p:sldId id="320" r:id="rId13"/>
    <p:sldId id="329" r:id="rId14"/>
    <p:sldId id="330" r:id="rId15"/>
    <p:sldId id="331" r:id="rId16"/>
    <p:sldId id="345" r:id="rId17"/>
    <p:sldId id="332" r:id="rId18"/>
    <p:sldId id="333" r:id="rId19"/>
    <p:sldId id="346" r:id="rId20"/>
    <p:sldId id="334" r:id="rId21"/>
    <p:sldId id="335" r:id="rId22"/>
    <p:sldId id="336" r:id="rId23"/>
    <p:sldId id="337" r:id="rId24"/>
    <p:sldId id="338" r:id="rId25"/>
    <p:sldId id="341" r:id="rId26"/>
    <p:sldId id="289" r:id="rId27"/>
    <p:sldId id="290" r:id="rId28"/>
    <p:sldId id="321" r:id="rId29"/>
    <p:sldId id="325" r:id="rId30"/>
    <p:sldId id="326" r:id="rId31"/>
    <p:sldId id="323" r:id="rId32"/>
    <p:sldId id="347" r:id="rId33"/>
    <p:sldId id="348" r:id="rId34"/>
    <p:sldId id="349" r:id="rId35"/>
    <p:sldId id="324" r:id="rId36"/>
    <p:sldId id="300" r:id="rId37"/>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090" autoAdjust="0"/>
    <p:restoredTop sz="94660"/>
  </p:normalViewPr>
  <p:slideViewPr>
    <p:cSldViewPr>
      <p:cViewPr>
        <p:scale>
          <a:sx n="100" d="100"/>
          <a:sy n="100" d="100"/>
        </p:scale>
        <p:origin x="-72"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6.xml"/><Relationship Id="rId2" Type="http://schemas.openxmlformats.org/officeDocument/2006/relationships/slide" Target="slide9.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创新图片\语文\30.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r="5999" b="12187"/>
          <a:stretch>
            <a:fillRect/>
          </a:stretch>
        </p:blipFill>
        <p:spPr bwMode="auto">
          <a:xfrm>
            <a:off x="8274694" y="10631"/>
            <a:ext cx="3915719" cy="267652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000275" y="2579419"/>
            <a:ext cx="9145016" cy="1015663"/>
          </a:xfrm>
          <a:prstGeom prst="rect">
            <a:avLst/>
          </a:prstGeom>
          <a:noFill/>
        </p:spPr>
        <p:txBody>
          <a:bodyPr wrap="square" rtlCol="0">
            <a:spAutoFit/>
          </a:bodyPr>
          <a:lstStyle/>
          <a:p>
            <a:r>
              <a:rPr lang="zh-CN" altLang="zh-CN" sz="6000" b="1" dirty="0" smtClean="0">
                <a:solidFill>
                  <a:schemeClr val="accent6">
                    <a:lumMod val="75000"/>
                  </a:schemeClr>
                </a:solidFill>
                <a:cs typeface="Times New Roman" panose="02020603050405020304"/>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写得有文采</a:t>
            </a:r>
            <a:r>
              <a:rPr lang="zh-CN" altLang="zh-CN" sz="6000" b="1" dirty="0" smtClean="0">
                <a:solidFill>
                  <a:srgbClr val="F79646">
                    <a:lumMod val="75000"/>
                  </a:srgbClr>
                </a:solidFill>
                <a:cs typeface="Times New Roman" panose="02020603050405020304"/>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定向</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练</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4"/>
          <p:cNvSpPr txBox="1"/>
          <p:nvPr/>
        </p:nvSpPr>
        <p:spPr>
          <a:xfrm>
            <a:off x="2342480" y="3811106"/>
            <a:ext cx="8802811" cy="496290"/>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000" dirty="0" smtClean="0">
                <a:solidFill>
                  <a:srgbClr val="00B0F0"/>
                </a:solidFill>
                <a:latin typeface="微软雅黑" panose="020B0503020204020204" pitchFamily="34" charset="-122"/>
                <a:ea typeface="微软雅黑" panose="020B0503020204020204" pitchFamily="34" charset="-122"/>
                <a:cs typeface="+mj-cs"/>
              </a:rPr>
              <a:t>目标</a:t>
            </a:r>
            <a:r>
              <a:rPr lang="en-US" altLang="zh-CN" sz="2000" dirty="0" smtClean="0">
                <a:solidFill>
                  <a:srgbClr val="00B0F0"/>
                </a:solidFill>
                <a:latin typeface="微软雅黑" panose="020B0503020204020204" pitchFamily="34" charset="-122"/>
                <a:ea typeface="微软雅黑" panose="020B0503020204020204" pitchFamily="34" charset="-122"/>
              </a:rPr>
              <a:t>·</a:t>
            </a:r>
            <a:r>
              <a:rPr lang="zh-CN" altLang="en-US" sz="2000" dirty="0" smtClean="0">
                <a:solidFill>
                  <a:srgbClr val="00B0F0"/>
                </a:solidFill>
                <a:latin typeface="微软雅黑" panose="020B0503020204020204" pitchFamily="34" charset="-122"/>
                <a:ea typeface="微软雅黑" panose="020B0503020204020204" pitchFamily="34" charset="-122"/>
              </a:rPr>
              <a:t>重点</a:t>
            </a:r>
            <a:r>
              <a:rPr lang="zh-CN" altLang="en-US" sz="2000" dirty="0" smtClean="0">
                <a:solidFill>
                  <a:srgbClr val="00B0F0"/>
                </a:solidFill>
                <a:latin typeface="微软雅黑" panose="020B0503020204020204" pitchFamily="34" charset="-122"/>
                <a:ea typeface="微软雅黑" panose="020B0503020204020204" pitchFamily="34" charset="-122"/>
                <a:cs typeface="+mj-cs"/>
              </a:rPr>
              <a:t>　</a:t>
            </a:r>
            <a:r>
              <a:rPr lang="zh-CN" altLang="en-US" sz="2000" kern="100" dirty="0" smtClean="0">
                <a:solidFill>
                  <a:srgbClr val="00B0F0"/>
                </a:solidFill>
                <a:latin typeface="Times New Roman" panose="02020603050405020304"/>
                <a:ea typeface="华文细黑"/>
                <a:cs typeface="Times New Roman" panose="02020603050405020304"/>
              </a:rPr>
              <a:t>学会</a:t>
            </a:r>
            <a:r>
              <a:rPr lang="zh-CN" altLang="en-US" sz="2000" kern="100" dirty="0">
                <a:solidFill>
                  <a:srgbClr val="00B0F0"/>
                </a:solidFill>
                <a:latin typeface="Times New Roman" panose="02020603050405020304"/>
                <a:ea typeface="华文细黑"/>
                <a:cs typeface="Times New Roman" panose="02020603050405020304"/>
              </a:rPr>
              <a:t>运用多种方法，写出富有文采的文章。</a:t>
            </a:r>
            <a:endParaRPr lang="zh-CN" altLang="zh-CN" sz="2000" kern="100" dirty="0">
              <a:solidFill>
                <a:srgbClr val="00B0F0"/>
              </a:solidFill>
              <a:effectLst/>
              <a:latin typeface="宋体" panose="02010600030101010101" pitchFamily="2" charset="-122"/>
              <a:cs typeface="Courier New" panose="02070309020205020404"/>
            </a:endParaRPr>
          </a:p>
        </p:txBody>
      </p:sp>
      <p:sp>
        <p:nvSpPr>
          <p:cNvPr id="7" name="矩形 6"/>
          <p:cNvSpPr>
            <a:spLocks noChangeArrowheads="1"/>
          </p:cNvSpPr>
          <p:nvPr/>
        </p:nvSpPr>
        <p:spPr bwMode="auto">
          <a:xfrm>
            <a:off x="2341265" y="2147714"/>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第三单元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映</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日荷花别样红</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25574"/>
            <a:ext cx="11592126" cy="6512360"/>
          </a:xfrm>
          <a:prstGeom prst="rect">
            <a:avLst/>
          </a:prstGeom>
        </p:spPr>
        <p:txBody>
          <a:bodyPr wrap="square">
            <a:spAutoFit/>
          </a:bodyPr>
          <a:lstStyle/>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锤炼词语的方法有：</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锤炼动词</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动词是文章活的灵魂，动词运用得妙，能增强文章的精确性、鲜明性、生动性，使文章富有文采，令人耳目一新；动词运用得有灵气，还能增强文章的气韵，使文章活起来，给人以美的享受。</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：分析下面的材料是如何锤炼动词的。</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四百多年</a:t>
            </a:r>
            <a:r>
              <a:rPr lang="zh-CN" altLang="zh-CN" sz="2600" kern="100" dirty="0">
                <a:latin typeface="Times New Roman" panose="02020603050405020304"/>
                <a:ea typeface="华文细黑"/>
                <a:cs typeface="Times New Roman" panose="02020603050405020304"/>
              </a:rPr>
              <a:t>里，它剥蚀了古殿檐头浮夸的琉璃，淡褪了门壁上炫耀的朱红，坍圮了一段段高墙，又散落了玉砌雕栏，祭坛四周的老柏树愈见苍幽，到处的野草荒藤也都茂盛得自在坦荡。</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600" kern="100" dirty="0">
                <a:latin typeface="Times New Roman" panose="02020603050405020304"/>
                <a:ea typeface="华文细黑"/>
                <a:cs typeface="Times New Roman" panose="02020603050405020304"/>
              </a:rPr>
              <a:t>　</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剥蚀</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淡褪</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坍圮</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本来都是不及物动词，不能带宾语，而作者在此却打破常规，让它们都带上了宾语，精确而又形象地描述了作者当年在</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最狂妄的年龄上</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忽地残废了双腿时的失魂落魄的精神状态。</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5" end="5"/>
                                            </p:txEl>
                                          </p:spTgt>
                                        </p:tgtEl>
                                        <p:attrNameLst>
                                          <p:attrName>style.visibility</p:attrName>
                                        </p:attrNameLst>
                                      </p:cBhvr>
                                      <p:to>
                                        <p:strVal val="visible"/>
                                      </p:to>
                                    </p:set>
                                    <p:animEffect transition="in" filter="blinds(horizontal)">
                                      <p:cBhvr>
                                        <p:cTn id="7" dur="500"/>
                                        <p:tgtEl>
                                          <p:spTgt spid="20">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5" end="5"/>
                                            </p:txEl>
                                          </p:spTgt>
                                        </p:tgtEl>
                                      </p:cBhvr>
                                    </p:animEffect>
                                    <p:set>
                                      <p:cBhvr>
                                        <p:cTn id="12" dur="1" fill="hold">
                                          <p:stCondLst>
                                            <p:cond delay="499"/>
                                          </p:stCondLst>
                                        </p:cTn>
                                        <p:tgtEl>
                                          <p:spTgt spid="20">
                                            <p:txEl>
                                              <p:pRg st="5" end="5"/>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518039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锤炼叠音词</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运用叠音词，能增强语言的音乐美，同时使词语描述更形象，表情更细腻浓烈，增强语言的意境美。</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：分析下面的材料是如何锤炼叠音词的。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月光如流水一般，静静地泻在这一片叶子和花上。</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如果说，仅仅把月光比作流水不算稀奇，那么一个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泻</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字配上</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静静地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这一叠音词，就准确生动地写出了月光既像流水一般地倾泻，又无声响，引起读者无限的遐思。</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4" end="4"/>
                                            </p:txEl>
                                          </p:spTgt>
                                        </p:tgtEl>
                                        <p:attrNameLst>
                                          <p:attrName>style.visibility</p:attrName>
                                        </p:attrNameLst>
                                      </p:cBhvr>
                                      <p:to>
                                        <p:strVal val="visible"/>
                                      </p:to>
                                    </p:set>
                                    <p:animEffect transition="in" filter="blinds(horizontal)">
                                      <p:cBhvr>
                                        <p:cTn id="7" dur="500"/>
                                        <p:tgtEl>
                                          <p:spTgt spid="20">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4" end="4"/>
                                            </p:txEl>
                                          </p:spTgt>
                                        </p:tgtEl>
                                      </p:cBhvr>
                                    </p:animEffect>
                                    <p:set>
                                      <p:cBhvr>
                                        <p:cTn id="12"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00658" y="35099"/>
            <a:ext cx="11592126"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锤炼色彩词</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色彩词能增强语言的意境美、绘画美。</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：分析下面的材料是如何锤炼色彩词的。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桃树</a:t>
            </a:r>
            <a:r>
              <a:rPr lang="zh-CN" altLang="zh-CN" sz="2800" kern="100" dirty="0">
                <a:latin typeface="Times New Roman" panose="02020603050405020304"/>
                <a:ea typeface="华文细黑"/>
                <a:cs typeface="Times New Roman" panose="02020603050405020304"/>
              </a:rPr>
              <a:t>、杏树、梨树，你不让我，我不让你，都开满了花赶趟儿。红的像火，粉的像霞，白的像雪。</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作者抓住色彩的连锁关系，写景物色彩层次清晰、意趣盎然，洋溢着春之生命舞动的美感，烘托出了一个生机勃勃的春之世界，如诗如画，意境优美。</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blinds(horizontal)">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xEl>
                                              <p:pRg st="4" end="4"/>
                                            </p:txEl>
                                          </p:spTgt>
                                        </p:tgtEl>
                                      </p:cBhvr>
                                    </p:animEffect>
                                    <p:set>
                                      <p:cBhvr>
                                        <p:cTn id="12"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选择句式，求取语言的丰富多彩</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句子有各种各样的表现形式，按结构分，有单句和复句；按功能分，有陈述句、祈使句、疑问句、感叹句等等。此外，还有主动句、被动句、把字句、是字句、肯定句、否定句、常式句、变式句等等。所谓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句式灵活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，就是指根据中心内容的需要灵活地运用多种句式。一篇文章，一段话，选择句式，要根据表达的目的和具体的语言环境，灵活变换，综合使用，这样，才能使语段更为和谐流畅，从而达到文采飞扬</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tabLst>
                <a:tab pos="2070735" algn="l"/>
              </a:tabLst>
            </a:pPr>
            <a:r>
              <a:rPr lang="zh-CN" altLang="zh-CN" sz="2800" kern="100" dirty="0">
                <a:latin typeface="Times New Roman" panose="02020603050405020304"/>
                <a:ea typeface="华文细黑"/>
                <a:cs typeface="Times New Roman" panose="02020603050405020304"/>
              </a:rPr>
              <a:t>使句式灵活的方法有：</a:t>
            </a:r>
            <a:endParaRPr lang="zh-CN" altLang="zh-CN" sz="2800" kern="100" dirty="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1403" y="116632"/>
            <a:ext cx="11592126" cy="5974071"/>
          </a:xfrm>
          <a:prstGeom prst="rect">
            <a:avLst/>
          </a:prstGeom>
        </p:spPr>
        <p:txBody>
          <a:bodyPr wrap="square">
            <a:spAutoFit/>
          </a:bodyPr>
          <a:lstStyle/>
          <a:p>
            <a:pPr algn="just">
              <a:lnSpc>
                <a:spcPct val="147000"/>
              </a:lnSpc>
              <a:spcAft>
                <a:spcPts val="0"/>
              </a:spcAft>
              <a:tabLst>
                <a:tab pos="2070735" algn="l"/>
              </a:tabLst>
            </a:pPr>
            <a:r>
              <a:rPr lang="en-US" altLang="zh-CN" sz="2600" kern="100" dirty="0" smtClean="0">
                <a:latin typeface="Times New Roman" panose="02020603050405020304"/>
                <a:ea typeface="华文细黑"/>
                <a:cs typeface="Courier New" panose="02070309020205020404"/>
              </a:rPr>
              <a:t>1</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灵活运用长句与短句</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长句字数比较多，结构比较复杂，节奏舒缓，表意严密、细致、精确。短句结构简明，节奏紧凑，表意简洁、明快、有力。因此，我们在缀句成篇时，要根据表情达意的需要，根据整篇的语言格调，慎重选择。或用长句，或用短句，或长短结合，如果调配得好，语言就能因此增色。在一般情况下，记叙性文章多用短句，修饰成分较少，追求简洁明快的风格；议论性文章多用长句，有较多的修饰、限制成分，常常靠虚词来连接，追求严密周到的风格。</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Times New Roman" panose="02020603050405020304"/>
                <a:ea typeface="华文细黑"/>
                <a:cs typeface="Courier New" panose="02070309020205020404"/>
              </a:rPr>
              <a:t>(4)</a:t>
            </a:r>
            <a:r>
              <a:rPr lang="zh-CN" altLang="zh-CN" sz="2600" kern="100" dirty="0">
                <a:latin typeface="Times New Roman" panose="02020603050405020304"/>
                <a:ea typeface="华文细黑"/>
                <a:cs typeface="Times New Roman" panose="02020603050405020304"/>
              </a:rPr>
              <a:t>：分析下面的材料是如何灵活运用长句与短句的。</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中华民国</a:t>
            </a:r>
            <a:r>
              <a:rPr lang="zh-CN" altLang="zh-CN" sz="2600" kern="100" dirty="0">
                <a:latin typeface="Times New Roman" panose="02020603050405020304"/>
                <a:ea typeface="华文细黑"/>
                <a:cs typeface="Times New Roman" panose="02020603050405020304"/>
              </a:rPr>
              <a:t>十五年三月二十五日，就是国立北京女子师范大学为十八日在段祺瑞执政府前遇害的刘和珍杨德群两君开追悼会的那一天，我独在礼堂外徘徊。</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300658" y="126157"/>
            <a:ext cx="11592126" cy="4534062"/>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这句话初看有些</a:t>
            </a:r>
            <a:r>
              <a:rPr lang="zh-CN" altLang="zh-CN" sz="2800" kern="100" dirty="0">
                <a:solidFill>
                  <a:srgbClr val="3333FF"/>
                </a:solidFill>
                <a:latin typeface="宋体" panose="02010600030101010101" pitchFamily="2" charset="-122"/>
                <a:ea typeface="华文细黑"/>
                <a:cs typeface="宋体" panose="02010600030101010101" pitchFamily="2" charset="-122"/>
              </a:rPr>
              <a:t>啰</a:t>
            </a:r>
            <a:r>
              <a:rPr lang="zh-CN" altLang="zh-CN" sz="2800" kern="100" dirty="0">
                <a:solidFill>
                  <a:srgbClr val="3333FF"/>
                </a:solidFill>
                <a:latin typeface="仿宋_GB2312"/>
                <a:ea typeface="华文细黑"/>
                <a:cs typeface="仿宋_GB2312"/>
              </a:rPr>
              <a:t>嗦，把它重新组织一下，用简称改成几个短句，读起来不是更顺畅一些吗？其实不然，如果改用简洁的短句来叙述，那就表达不出鲁迅先生此时此刻此情此景中那种沉郁、悲痛、激愤的感情和气势了。这是一篇祭文，烈士牺牲，刻骨铭心。日期、校名、遇害处所都一一用全称标示，以示痛切之感，隆重之情；之所以用紧凑、缜密的长句，既是以庄严示悲哀，同时也有申斥敌人、气如长虹的奔放之势。这显然是鲁迅先生经过精心选择的句式，如何能改！</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517105"/>
          </a:xfrm>
          <a:prstGeom prst="rect">
            <a:avLst/>
          </a:prstGeom>
        </p:spPr>
        <p:txBody>
          <a:bodyPr wrap="square">
            <a:spAutoFit/>
          </a:bodyPr>
          <a:lstStyle/>
          <a:p>
            <a:pPr algn="just">
              <a:lnSpc>
                <a:spcPct val="135000"/>
              </a:lnSpc>
              <a:spcAft>
                <a:spcPts val="0"/>
              </a:spcAft>
              <a:tabLst>
                <a:tab pos="2070735" algn="l"/>
              </a:tabLst>
            </a:pPr>
            <a:r>
              <a:rPr lang="en-US" altLang="zh-CN" sz="2400" kern="100" dirty="0">
                <a:latin typeface="Times New Roman" panose="02020603050405020304"/>
                <a:ea typeface="华文细黑"/>
                <a:cs typeface="Courier New" panose="02070309020205020404"/>
              </a:rPr>
              <a:t>2.</a:t>
            </a:r>
            <a:r>
              <a:rPr lang="zh-CN" altLang="zh-CN" sz="2400" kern="100" dirty="0">
                <a:latin typeface="Times New Roman" panose="02020603050405020304"/>
                <a:ea typeface="华文细黑"/>
                <a:cs typeface="Times New Roman" panose="02020603050405020304"/>
              </a:rPr>
              <a:t>灵活运用常式句与变式句</a:t>
            </a:r>
            <a:endParaRPr lang="zh-CN" altLang="zh-CN" sz="24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400" kern="100" dirty="0">
                <a:latin typeface="Times New Roman" panose="02020603050405020304"/>
                <a:ea typeface="华文细黑"/>
                <a:cs typeface="Times New Roman" panose="02020603050405020304"/>
              </a:rPr>
              <a:t>变式句是相对于常式句的句子形式，常式句就是按照主语在前、谓语在后、前因后果、先轻后重等正常语序组成的句子；变式句则是为突出表达某方面的内容，临时改变某些成分的位置的句子。变式句能取得常式句所无法达到的表达效果。变式句一般有下面几种：句子成分的倒装，正句和偏句倒装</a:t>
            </a:r>
            <a:r>
              <a:rPr lang="en-US" altLang="zh-CN" sz="2400" kern="100" dirty="0">
                <a:latin typeface="Times New Roman" panose="02020603050405020304"/>
                <a:ea typeface="华文细黑"/>
                <a:cs typeface="Courier New" panose="02070309020205020404"/>
              </a:rPr>
              <a:t>(</a:t>
            </a:r>
            <a:r>
              <a:rPr lang="zh-CN" altLang="zh-CN" sz="2400" kern="100" dirty="0">
                <a:latin typeface="Times New Roman" panose="02020603050405020304"/>
                <a:ea typeface="华文细黑"/>
                <a:cs typeface="Times New Roman" panose="02020603050405020304"/>
              </a:rPr>
              <a:t>如</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虽然</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但是</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的倒装，</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尽管</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也</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的倒装等</a:t>
            </a:r>
            <a:r>
              <a:rPr lang="en-US" altLang="zh-CN" sz="2400" kern="100" dirty="0">
                <a:latin typeface="Times New Roman" panose="02020603050405020304"/>
                <a:ea typeface="华文细黑"/>
                <a:cs typeface="Courier New" panose="02070309020205020404"/>
              </a:rPr>
              <a:t>)</a:t>
            </a:r>
            <a:r>
              <a:rPr lang="zh-CN" altLang="zh-CN" sz="2400" kern="100" dirty="0">
                <a:latin typeface="Times New Roman" panose="02020603050405020304"/>
                <a:ea typeface="华文细黑"/>
                <a:cs typeface="Times New Roman" panose="02020603050405020304"/>
              </a:rPr>
              <a:t>。根据具体的语境，选择恰当的句式，可以更好地表情达意。</a:t>
            </a:r>
            <a:endParaRPr lang="zh-CN" altLang="zh-CN" sz="24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400" kern="100" dirty="0">
                <a:latin typeface="Times New Roman" panose="02020603050405020304"/>
                <a:ea typeface="华文细黑"/>
                <a:cs typeface="Times New Roman" panose="02020603050405020304"/>
              </a:rPr>
              <a:t>问题</a:t>
            </a:r>
            <a:r>
              <a:rPr lang="en-US" altLang="zh-CN" sz="2400" kern="100" dirty="0">
                <a:latin typeface="Times New Roman" panose="02020603050405020304"/>
                <a:ea typeface="华文细黑"/>
                <a:cs typeface="Courier New" panose="02070309020205020404"/>
              </a:rPr>
              <a:t>(5)</a:t>
            </a:r>
            <a:r>
              <a:rPr lang="zh-CN" altLang="zh-CN" sz="2400" kern="100" dirty="0">
                <a:latin typeface="Times New Roman" panose="02020603050405020304"/>
                <a:ea typeface="华文细黑"/>
                <a:cs typeface="Times New Roman" panose="02020603050405020304"/>
              </a:rPr>
              <a:t>：分析下面的材料是如何灵活运用常式句与变式句的。</a:t>
            </a:r>
            <a:endParaRPr lang="zh-CN" altLang="zh-CN" sz="24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400" kern="100" dirty="0">
                <a:latin typeface="Times New Roman" panose="02020603050405020304"/>
                <a:ea typeface="华文细黑"/>
                <a:cs typeface="Times New Roman" panose="02020603050405020304"/>
              </a:rPr>
              <a:t>水生笑了一下，女人看出他笑得不像平常，</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怎么了，你？</a:t>
            </a:r>
            <a:r>
              <a:rPr lang="en-US" altLang="zh-CN" sz="2400" kern="100" dirty="0">
                <a:latin typeface="宋体" panose="02010600030101010101" pitchFamily="2" charset="-122"/>
                <a:ea typeface="华文细黑"/>
                <a:cs typeface="Times New Roman" panose="02020603050405020304"/>
              </a:rPr>
              <a:t>”</a:t>
            </a:r>
            <a:endParaRPr lang="zh-CN" altLang="zh-CN" sz="24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4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400" kern="100" dirty="0">
                <a:latin typeface="Times New Roman" panose="02020603050405020304"/>
                <a:ea typeface="华文细黑"/>
                <a:cs typeface="Times New Roman" panose="02020603050405020304"/>
              </a:rPr>
              <a:t>　</a:t>
            </a:r>
            <a:r>
              <a:rPr lang="zh-CN" altLang="zh-CN" sz="2400" kern="100" dirty="0">
                <a:solidFill>
                  <a:srgbClr val="3333FF"/>
                </a:solidFill>
                <a:latin typeface="Times New Roman" panose="02020603050405020304"/>
                <a:ea typeface="华文细黑"/>
                <a:cs typeface="Times New Roman" panose="02020603050405020304"/>
              </a:rPr>
              <a:t>写水生嫂的问话，不用常式句，而用主谓倒装的变式句，就更能突出她对丈夫的关切，情感表现力大大增强。当然，如非特殊需要，尽量少用变式句。为了使句子生动，变式句偶尔用一用还可以，不能多用，毕竟我们说话和听话还是以常式句为主。用一句现在流行的说法，变式句也是一把双刃剑，用好了，确实能产生语言新鲜生动的效果；用不好，就会伤了自己。</a:t>
            </a:r>
            <a:endParaRPr lang="zh-CN" altLang="zh-CN" sz="24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4" end="4"/>
                                            </p:txEl>
                                          </p:spTgt>
                                        </p:tgtEl>
                                        <p:attrNameLst>
                                          <p:attrName>style.visibility</p:attrName>
                                        </p:attrNameLst>
                                      </p:cBhvr>
                                      <p:to>
                                        <p:strVal val="visible"/>
                                      </p:to>
                                    </p:set>
                                    <p:animEffect transition="in" filter="blinds(horizontal)">
                                      <p:cBhvr>
                                        <p:cTn id="7" dur="500"/>
                                        <p:tgtEl>
                                          <p:spTgt spid="20">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4" end="4"/>
                                            </p:txEl>
                                          </p:spTgt>
                                        </p:tgtEl>
                                      </p:cBhvr>
                                    </p:animEffect>
                                    <p:set>
                                      <p:cBhvr>
                                        <p:cTn id="12"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16049"/>
            <a:ext cx="11592126" cy="6516977"/>
          </a:xfrm>
          <a:prstGeom prst="rect">
            <a:avLst/>
          </a:prstGeom>
        </p:spPr>
        <p:txBody>
          <a:bodyPr wrap="square">
            <a:spAutoFit/>
          </a:bodyPr>
          <a:lstStyle/>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灵活运用整句与散句</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运用整句即运用排比、对偶、比喻、拟人等修辞手法，采用骈句、整句的形式，来议论点题、抒发感情、总领全文，以达到引人入胜的效果。整句适用于以抒情和议论为主的文章。有时文章老是用整句，也会显得呆板而毫无生气，这时就得运用整散结合句，形成一种整齐错落有致之美。</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：分析下面的材料是如何灵活运用整句与散句的。</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远</a:t>
            </a:r>
            <a:r>
              <a:rPr lang="zh-CN" altLang="zh-CN" sz="2800" kern="100" dirty="0">
                <a:latin typeface="Times New Roman" panose="02020603050405020304"/>
                <a:ea typeface="华文细黑"/>
                <a:cs typeface="Times New Roman" panose="02020603050405020304"/>
              </a:rPr>
              <a:t>去的飞鸟，永恒的牵挂是故林；漂泊的船儿，始终的惦记是港湾；奔波的旅人，无论是匆匆夜归还是离家远去，心中千丝万缕、时时惦念的地方，还是家。</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用三个结构相近的句子组成排比句，用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飞鸟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船儿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旅人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类比来点题，形象生动而极富吸引力。</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4" end="4"/>
                                            </p:txEl>
                                          </p:spTgt>
                                        </p:tgtEl>
                                        <p:attrNameLst>
                                          <p:attrName>style.visibility</p:attrName>
                                        </p:attrNameLst>
                                      </p:cBhvr>
                                      <p:to>
                                        <p:strVal val="visible"/>
                                      </p:to>
                                    </p:set>
                                    <p:animEffect transition="in" filter="blinds(horizontal)">
                                      <p:cBhvr>
                                        <p:cTn id="7" dur="500"/>
                                        <p:tgtEl>
                                          <p:spTgt spid="20">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4" end="4"/>
                                            </p:txEl>
                                          </p:spTgt>
                                        </p:tgtEl>
                                      </p:cBhvr>
                                    </p:animEffect>
                                    <p:set>
                                      <p:cBhvr>
                                        <p:cTn id="12"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6524"/>
            <a:ext cx="11592126" cy="6536726"/>
          </a:xfrm>
          <a:prstGeom prst="rect">
            <a:avLst/>
          </a:prstGeom>
        </p:spPr>
        <p:txBody>
          <a:bodyPr wrap="square">
            <a:spAutoFit/>
          </a:bodyPr>
          <a:lstStyle/>
          <a:p>
            <a:pPr algn="just">
              <a:lnSpc>
                <a:spcPct val="141000"/>
              </a:lnSpc>
              <a:spcAft>
                <a:spcPts val="0"/>
              </a:spcAft>
              <a:tabLst>
                <a:tab pos="2070735" algn="l"/>
              </a:tabLst>
            </a:pPr>
            <a:r>
              <a:rPr lang="en-US" altLang="zh-CN" sz="2500" kern="100" dirty="0">
                <a:latin typeface="Times New Roman" panose="02020603050405020304"/>
                <a:ea typeface="华文细黑"/>
                <a:cs typeface="Courier New" panose="02070309020205020404"/>
              </a:rPr>
              <a:t>4.</a:t>
            </a:r>
            <a:r>
              <a:rPr lang="zh-CN" altLang="zh-CN" sz="2500" kern="100" dirty="0">
                <a:latin typeface="Times New Roman" panose="02020603050405020304"/>
                <a:ea typeface="华文细黑"/>
                <a:cs typeface="Times New Roman" panose="02020603050405020304"/>
              </a:rPr>
              <a:t>灵活运用疑问句和感叹句</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latin typeface="Times New Roman" panose="02020603050405020304"/>
                <a:ea typeface="华文细黑"/>
                <a:cs typeface="Times New Roman" panose="02020603050405020304"/>
              </a:rPr>
              <a:t>议论文、散文中常要用到疑问句和感叹句。在议论文中，疑问句可以提出问题，把思维引向深入；可以设疑问难，激发读者的阅读兴趣；在论证过程中，反问句还可以强化语气，增强论辩的力度。而感叹句的作用主要是强化感情，使议论充满激情。相对于议论文的重在说理，散文则重在抒情。散文中用好疑问句和感叹句，能使心理描写更加细腻，感情抒发更为强烈。</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kern="100" dirty="0">
                <a:latin typeface="Times New Roman" panose="02020603050405020304"/>
                <a:ea typeface="华文细黑"/>
                <a:cs typeface="Times New Roman" panose="02020603050405020304"/>
              </a:rPr>
              <a:t>问题</a:t>
            </a:r>
            <a:r>
              <a:rPr lang="en-US" altLang="zh-CN" sz="2500" kern="100" dirty="0">
                <a:latin typeface="Times New Roman" panose="02020603050405020304"/>
                <a:ea typeface="华文细黑"/>
                <a:cs typeface="Courier New" panose="02070309020205020404"/>
              </a:rPr>
              <a:t>(7)</a:t>
            </a:r>
            <a:r>
              <a:rPr lang="zh-CN" altLang="zh-CN" sz="2500" kern="100" dirty="0">
                <a:latin typeface="Times New Roman" panose="02020603050405020304"/>
                <a:ea typeface="华文细黑"/>
                <a:cs typeface="Times New Roman" panose="02020603050405020304"/>
              </a:rPr>
              <a:t>：分析下面的材料是如何灵活运用疑问句和感叹句的。</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距离</a:t>
            </a:r>
            <a:r>
              <a:rPr lang="zh-CN" altLang="zh-CN" sz="2500" kern="100" dirty="0">
                <a:latin typeface="Times New Roman" panose="02020603050405020304"/>
                <a:ea typeface="华文细黑"/>
                <a:cs typeface="Times New Roman" panose="02020603050405020304"/>
              </a:rPr>
              <a:t>，是何神物？有着这般神效？隔着时间或者空间的河流，为何我所看见的彼岸是姹紫嫣红，是火树银花，是曼妙芳华？我想说，或许距离是那盏神灯，或是那句</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芝麻开门</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。距离，它开启了许多童话和美好。</a:t>
            </a:r>
            <a:endParaRPr lang="zh-CN" altLang="zh-CN" sz="25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5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500" kern="100" dirty="0">
                <a:latin typeface="Times New Roman" panose="02020603050405020304"/>
                <a:ea typeface="华文细黑"/>
                <a:cs typeface="Times New Roman" panose="02020603050405020304"/>
              </a:rPr>
              <a:t>　</a:t>
            </a:r>
            <a:r>
              <a:rPr lang="zh-CN" altLang="zh-CN" sz="2500" kern="100" dirty="0">
                <a:solidFill>
                  <a:srgbClr val="3333FF"/>
                </a:solidFill>
                <a:latin typeface="Times New Roman" panose="02020603050405020304"/>
                <a:ea typeface="华文细黑"/>
                <a:cs typeface="Times New Roman" panose="02020603050405020304"/>
              </a:rPr>
              <a:t>先是连用疑问句发问，进而推出</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或许距离是那盏神灯，或是那句</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芝麻开门</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，观点鲜明，情趣顿生。</a:t>
            </a:r>
            <a:endParaRPr lang="zh-CN" altLang="zh-CN" sz="25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4" end="4"/>
                                            </p:txEl>
                                          </p:spTgt>
                                        </p:tgtEl>
                                        <p:attrNameLst>
                                          <p:attrName>style.visibility</p:attrName>
                                        </p:attrNameLst>
                                      </p:cBhvr>
                                      <p:to>
                                        <p:strVal val="visible"/>
                                      </p:to>
                                    </p:set>
                                    <p:animEffect transition="in" filter="blinds(horizontal)">
                                      <p:cBhvr>
                                        <p:cTn id="7" dur="500"/>
                                        <p:tgtEl>
                                          <p:spTgt spid="20">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4" end="4"/>
                                            </p:txEl>
                                          </p:spTgt>
                                        </p:tgtEl>
                                      </p:cBhvr>
                                    </p:animEffect>
                                    <p:set>
                                      <p:cBhvr>
                                        <p:cTn id="12"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35099"/>
            <a:ext cx="11339164"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运用修辞，提高语言的优美神韵</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修辞，就是修饰词句的意思。对于语言表达来说，语法是解决通不通的问题，逻辑是解决对不对的问题，修辞是解决好不好的问题。《考试说明》中要求学生掌握的常见的修辞格有比喻、比拟、借代、夸张、对偶、反复、排比、设问、反问。充分运用各种修辞，是增加文采、提高文章品位的重要手段。修辞手法运用得恰当，不仅使语言表达准确生动，而且可以化抽象为具体，变枯燥为生动，化腐朽为神奇，使语言表达生动传情，极富神韵。</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596368" y="2056065"/>
            <a:ext cx="391949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一、典文</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赏析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595078" y="3174285"/>
            <a:ext cx="392017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二、技法</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点拨</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596368" y="4297838"/>
            <a:ext cx="3922727"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三、实战</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演练</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465644" y="269302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4467784" y="381749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4467784" y="4941962"/>
            <a:ext cx="3168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6524"/>
            <a:ext cx="11592126" cy="6559103"/>
          </a:xfrm>
          <a:prstGeom prst="rect">
            <a:avLst/>
          </a:prstGeom>
        </p:spPr>
        <p:txBody>
          <a:bodyPr wrap="square">
            <a:spAutoFit/>
          </a:bodyPr>
          <a:lstStyle/>
          <a:p>
            <a:pPr algn="just">
              <a:lnSpc>
                <a:spcPct val="136000"/>
              </a:lnSpc>
              <a:spcAft>
                <a:spcPts val="0"/>
              </a:spcAft>
              <a:tabLst>
                <a:tab pos="207073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比喻</a:t>
            </a:r>
            <a:endParaRPr lang="zh-CN" altLang="zh-CN" sz="26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zh-CN" altLang="zh-CN" sz="2600" kern="100" dirty="0">
                <a:latin typeface="Times New Roman" panose="02020603050405020304"/>
                <a:ea typeface="华文细黑"/>
                <a:cs typeface="Times New Roman" panose="02020603050405020304"/>
              </a:rPr>
              <a:t>描写事物或说明道理时，用同它有相似点的其他的事物或道理来比喻。能使语言生动形象，化抽象为具体，化深奥为浅显，化冗长为简洁。比喻用在叙事抒情的文段中，用来刻画人物或事物的形象，突出人物或事物某方面的特征，给人以深刻的印象。比喻用在议论性的文段中，用来说明事理，使事理深入浅出。</a:t>
            </a:r>
            <a:endParaRPr lang="zh-CN" altLang="zh-CN" sz="26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Times New Roman" panose="02020603050405020304"/>
                <a:ea typeface="华文细黑"/>
                <a:cs typeface="Courier New" panose="02070309020205020404"/>
              </a:rPr>
              <a:t>(8)</a:t>
            </a:r>
            <a:r>
              <a:rPr lang="zh-CN" altLang="zh-CN" sz="2600" kern="100" dirty="0">
                <a:latin typeface="Times New Roman" panose="02020603050405020304"/>
                <a:ea typeface="华文细黑"/>
                <a:cs typeface="Times New Roman" panose="02020603050405020304"/>
              </a:rPr>
              <a:t>：分析下面的材料是如何灵活运用修辞的。</a:t>
            </a:r>
            <a:endParaRPr lang="zh-CN" altLang="zh-CN" sz="26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如</a:t>
            </a:r>
            <a:r>
              <a:rPr lang="zh-CN" altLang="zh-CN" sz="2600" kern="100" dirty="0">
                <a:latin typeface="Times New Roman" panose="02020603050405020304"/>
                <a:ea typeface="华文细黑"/>
                <a:cs typeface="Times New Roman" panose="02020603050405020304"/>
              </a:rPr>
              <a:t>梦如烟的往事，洋溢着芬芳。童年是一首馨香的乐曲，伴我快快乐乐地生活；少年是一首清纯的乐曲，随我无忧无虑地成长；青春是一首蓬勃的乐曲，让我自由自在地飞翔。</a:t>
            </a:r>
            <a:endParaRPr lang="zh-CN" altLang="zh-CN" sz="26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zh-CN" altLang="zh-CN" sz="26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600" kern="100" dirty="0">
                <a:latin typeface="Times New Roman" panose="02020603050405020304"/>
                <a:ea typeface="华文细黑"/>
                <a:cs typeface="Times New Roman" panose="02020603050405020304"/>
              </a:rPr>
              <a:t>　</a:t>
            </a:r>
            <a:r>
              <a:rPr lang="zh-CN" altLang="zh-CN" sz="2600" kern="100" dirty="0">
                <a:solidFill>
                  <a:srgbClr val="3333FF"/>
                </a:solidFill>
                <a:latin typeface="Times New Roman" panose="02020603050405020304"/>
                <a:ea typeface="华文细黑"/>
                <a:cs typeface="Times New Roman" panose="02020603050405020304"/>
              </a:rPr>
              <a:t>作者把童年比作是</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一首馨香的乐曲</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，把少年比作是</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一首清纯的乐曲</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，把青春比作是</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一首蓬勃的乐曲</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，并分别加以阐释，深入浅出，给人留下深刻的印象。</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4" end="4"/>
                                            </p:txEl>
                                          </p:spTgt>
                                        </p:tgtEl>
                                        <p:attrNameLst>
                                          <p:attrName>style.visibility</p:attrName>
                                        </p:attrNameLst>
                                      </p:cBhvr>
                                      <p:to>
                                        <p:strVal val="visible"/>
                                      </p:to>
                                    </p:set>
                                    <p:animEffect transition="in" filter="blinds(horizontal)">
                                      <p:cBhvr>
                                        <p:cTn id="7" dur="500"/>
                                        <p:tgtEl>
                                          <p:spTgt spid="20">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4" end="4"/>
                                            </p:txEl>
                                          </p:spTgt>
                                        </p:tgtEl>
                                      </p:cBhvr>
                                    </p:animEffect>
                                    <p:set>
                                      <p:cBhvr>
                                        <p:cTn id="12"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470810"/>
          </a:xfrm>
          <a:prstGeom prst="rect">
            <a:avLst/>
          </a:prstGeom>
        </p:spPr>
        <p:txBody>
          <a:bodyPr wrap="square">
            <a:spAutoFit/>
          </a:bodyPr>
          <a:lstStyle/>
          <a:p>
            <a:pPr algn="just">
              <a:lnSpc>
                <a:spcPct val="136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排比</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排比能构成排山倒海的气势，使语势得到加强，感情得到加深。用排比点题，可以把中心阐述得更严密，更充分，更透彻；用排比抒情，可以把感情抒发得淋漓尽致。</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：分析下面的材料是如何灵活运用修辞的。</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请</a:t>
            </a:r>
            <a:r>
              <a:rPr lang="zh-CN" altLang="zh-CN" sz="2800" kern="100" dirty="0">
                <a:latin typeface="Times New Roman" panose="02020603050405020304"/>
                <a:ea typeface="华文细黑"/>
                <a:cs typeface="Times New Roman" panose="02020603050405020304"/>
              </a:rPr>
              <a:t>凝视长江，你会忘掉失落，拥有新鲜的血液；请凝视大海，你会忘掉酸楚，拥有宽广的胸怀；请凝视高山，你会忘掉悲伤，拥有高大的形象；请凝视远方，你会觉得所有的挫折和痛苦都不值一提，你就会拥有世界，拥有温暖的阳光。</a:t>
            </a:r>
            <a:endParaRPr lang="zh-CN" altLang="zh-CN" sz="2800" kern="100" dirty="0">
              <a:latin typeface="宋体" panose="02010600030101010101" pitchFamily="2" charset="-122"/>
              <a:cs typeface="Courier New" panose="02070309020205020404"/>
            </a:endParaRPr>
          </a:p>
          <a:p>
            <a:pPr algn="just">
              <a:lnSpc>
                <a:spcPct val="136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作者连用四个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请凝视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，用排比加强了语气，形成排山倒海的气势，把感情抒发得更加淋漓尽致。</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4" end="4"/>
                                            </p:txEl>
                                          </p:spTgt>
                                        </p:tgtEl>
                                        <p:attrNameLst>
                                          <p:attrName>style.visibility</p:attrName>
                                        </p:attrNameLst>
                                      </p:cBhvr>
                                      <p:to>
                                        <p:strVal val="visible"/>
                                      </p:to>
                                    </p:set>
                                    <p:animEffect transition="in" filter="blinds(horizontal)">
                                      <p:cBhvr>
                                        <p:cTn id="7" dur="500"/>
                                        <p:tgtEl>
                                          <p:spTgt spid="20">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4" end="4"/>
                                            </p:txEl>
                                          </p:spTgt>
                                        </p:tgtEl>
                                      </p:cBhvr>
                                    </p:animEffect>
                                    <p:set>
                                      <p:cBhvr>
                                        <p:cTn id="12"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3096" y="116632"/>
            <a:ext cx="11592126"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四</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深化意蕴，增加语言的文化底蕴</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凡名篇佳作，往往内容深刻，理性突出，因而我们的考场作文也应注重深化文句意蕴，只有文句的含意丰厚，意蕴深远，才能展现语言的内在美、厚重美。因而要在文章的关键处有警策，于形象中见哲理，于质朴中见深刻，于含蓄中蕴真义，这样才能给读者留下思维的空间，才能让阅卷教师爱不释手；才能使文句有弦外之音，言外之意，这样也才能使文章有厚重的文化底蕴</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tabLst>
                <a:tab pos="2070735" algn="l"/>
              </a:tabLst>
            </a:pPr>
            <a:r>
              <a:rPr lang="zh-CN" altLang="zh-CN" sz="2800" kern="100" dirty="0">
                <a:latin typeface="Times New Roman" panose="02020603050405020304"/>
                <a:ea typeface="华文细黑"/>
                <a:cs typeface="Times New Roman" panose="02020603050405020304"/>
              </a:rPr>
              <a:t>使文句有意蕴的方法有</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402330"/>
          </a:xfrm>
          <a:prstGeom prst="rect">
            <a:avLst/>
          </a:prstGeom>
        </p:spPr>
        <p:txBody>
          <a:bodyPr wrap="square">
            <a:spAutoFit/>
          </a:bodyPr>
          <a:lstStyle/>
          <a:p>
            <a:pPr algn="just">
              <a:lnSpc>
                <a:spcPct val="145000"/>
              </a:lnSpc>
              <a:spcAft>
                <a:spcPts val="0"/>
              </a:spcAft>
              <a:tabLst>
                <a:tab pos="2070735" algn="l"/>
              </a:tabLst>
            </a:pPr>
            <a:r>
              <a:rPr lang="en-US" altLang="zh-CN" sz="2600" kern="100" dirty="0" smtClean="0">
                <a:latin typeface="Times New Roman" panose="02020603050405020304"/>
                <a:ea typeface="华文细黑"/>
                <a:cs typeface="Courier New" panose="02070309020205020404"/>
              </a:rPr>
              <a:t>1</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化情为物</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化情为物的</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物</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，是广义的物，是人物、事物、景物、器物、动物、植物。化情为物要力求做到情物交融、情景交融、情事交融、情人交融。</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Times New Roman" panose="02020603050405020304"/>
                <a:ea typeface="华文细黑"/>
                <a:cs typeface="Courier New" panose="02070309020205020404"/>
              </a:rPr>
              <a:t>(10)</a:t>
            </a:r>
            <a:r>
              <a:rPr lang="zh-CN" altLang="zh-CN" sz="2600" kern="100" dirty="0">
                <a:latin typeface="Times New Roman" panose="02020603050405020304"/>
                <a:ea typeface="华文细黑"/>
                <a:cs typeface="Times New Roman" panose="02020603050405020304"/>
              </a:rPr>
              <a:t>：分析下面的材料是如何化情为物的。</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有</a:t>
            </a:r>
            <a:r>
              <a:rPr lang="zh-CN" altLang="zh-CN" sz="2600" kern="100" dirty="0">
                <a:latin typeface="Times New Roman" panose="02020603050405020304"/>
                <a:ea typeface="华文细黑"/>
                <a:cs typeface="Times New Roman" panose="02020603050405020304"/>
              </a:rPr>
              <a:t>一个骑骆驼的小姑娘：绿的袍子，红的头巾，黄的腰带。她在骆驼的双峰上，顶天而立；天，蓝蓝的；地，白白的。她唱着歌儿，冉冉地驱驼，向东方走去。东方，那刚搽过胭脂的太阳，露出了那羞得通红的脸蛋儿。二十多年过去了。但在记忆的录像上，这小女孩，依然那么娇小，那么可爱</a:t>
            </a:r>
            <a:r>
              <a:rPr lang="en-US" altLang="zh-CN" sz="2600" kern="100" dirty="0">
                <a:latin typeface="宋体" panose="02010600030101010101" pitchFamily="2" charset="-122"/>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zh-CN" altLang="zh-CN" sz="26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600" kern="100" dirty="0">
                <a:latin typeface="Times New Roman" panose="02020603050405020304"/>
                <a:ea typeface="华文细黑"/>
                <a:cs typeface="Times New Roman" panose="02020603050405020304"/>
              </a:rPr>
              <a:t>　</a:t>
            </a:r>
            <a:r>
              <a:rPr lang="zh-CN" altLang="zh-CN" sz="2600" kern="100" dirty="0">
                <a:solidFill>
                  <a:srgbClr val="3333FF"/>
                </a:solidFill>
                <a:latin typeface="Times New Roman" panose="02020603050405020304"/>
                <a:ea typeface="华文细黑"/>
                <a:cs typeface="Times New Roman" panose="02020603050405020304"/>
              </a:rPr>
              <a:t>小女孩的录像究竟在作者心头激起了什么样的情感或想象的浪花，文章没有明说。但是通过那幅造型优美、色彩鲜丽的人物剪影，读者分明能清晰地聆听到作者深情地讴歌大草原和新生命的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弦外之音</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4" end="4"/>
                                            </p:txEl>
                                          </p:spTgt>
                                        </p:tgtEl>
                                        <p:attrNameLst>
                                          <p:attrName>style.visibility</p:attrName>
                                        </p:attrNameLst>
                                      </p:cBhvr>
                                      <p:to>
                                        <p:strVal val="visible"/>
                                      </p:to>
                                    </p:set>
                                    <p:animEffect transition="in" filter="blinds(horizontal)">
                                      <p:cBhvr>
                                        <p:cTn id="7" dur="500"/>
                                        <p:tgtEl>
                                          <p:spTgt spid="20">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4" end="4"/>
                                            </p:txEl>
                                          </p:spTgt>
                                        </p:tgtEl>
                                      </p:cBhvr>
                                    </p:animEffect>
                                    <p:set>
                                      <p:cBhvr>
                                        <p:cTn id="12"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25574"/>
            <a:ext cx="11592126" cy="6516977"/>
          </a:xfrm>
          <a:prstGeom prst="rect">
            <a:avLst/>
          </a:prstGeom>
        </p:spPr>
        <p:txBody>
          <a:bodyPr wrap="square">
            <a:spAutoFit/>
          </a:bodyPr>
          <a:lstStyle/>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化抽象为形象</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化抽象为形象就是不要直通通地把抽象的本意写出来，而要用比较形象的语言把要表达的本意说出来。</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：请比较下面两个例子的表达效果。</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繁忙的工作之后，女孩非常想家了。</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繁忙的工作之后，女孩喜欢一个人爬上顶楼，望着家的方向，读着夕阳、雁阵。</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这两句话虽然都表达了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女孩非常想家了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，但</a:t>
            </a:r>
            <a:r>
              <a:rPr lang="en-US" altLang="zh-CN" sz="2800" kern="100" dirty="0">
                <a:solidFill>
                  <a:srgbClr val="3333FF"/>
                </a:solidFill>
                <a:latin typeface="Times New Roman" panose="02020603050405020304"/>
                <a:ea typeface="华文细黑"/>
                <a:cs typeface="Courier New" panose="02070309020205020404"/>
              </a:rPr>
              <a:t>A</a:t>
            </a:r>
            <a:r>
              <a:rPr lang="zh-CN" altLang="zh-CN" sz="2800" kern="100" dirty="0">
                <a:solidFill>
                  <a:srgbClr val="3333FF"/>
                </a:solidFill>
                <a:latin typeface="Times New Roman" panose="02020603050405020304"/>
                <a:ea typeface="华文细黑"/>
                <a:cs typeface="Times New Roman" panose="02020603050405020304"/>
              </a:rPr>
              <a:t>句只是总说，简单地交代而已，</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想家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是抽象的、模糊的；</a:t>
            </a:r>
            <a:r>
              <a:rPr lang="en-US" altLang="zh-CN" sz="2800" kern="100" dirty="0">
                <a:solidFill>
                  <a:srgbClr val="3333FF"/>
                </a:solidFill>
                <a:latin typeface="Times New Roman" panose="02020603050405020304"/>
                <a:ea typeface="华文细黑"/>
                <a:cs typeface="Courier New" panose="02070309020205020404"/>
              </a:rPr>
              <a:t>B</a:t>
            </a:r>
            <a:r>
              <a:rPr lang="zh-CN" altLang="zh-CN" sz="2800" kern="100" dirty="0">
                <a:solidFill>
                  <a:srgbClr val="3333FF"/>
                </a:solidFill>
                <a:latin typeface="Times New Roman" panose="02020603050405020304"/>
                <a:ea typeface="华文细黑"/>
                <a:cs typeface="Times New Roman" panose="02020603050405020304"/>
              </a:rPr>
              <a:t>句则通过女孩</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一个人爬上顶楼，望着家的方向，读着夕阳、雁阵</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的具体意象，蕴含了思念满怀、感伤别离的孤独、凄凉感，所以给人的印象特别深刻。</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5" end="5"/>
                                            </p:txEl>
                                          </p:spTgt>
                                        </p:tgtEl>
                                        <p:attrNameLst>
                                          <p:attrName>style.visibility</p:attrName>
                                        </p:attrNameLst>
                                      </p:cBhvr>
                                      <p:to>
                                        <p:strVal val="visible"/>
                                      </p:to>
                                    </p:set>
                                    <p:animEffect transition="in" filter="blinds(horizontal)">
                                      <p:cBhvr>
                                        <p:cTn id="7" dur="500"/>
                                        <p:tgtEl>
                                          <p:spTgt spid="20">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5" end="5"/>
                                            </p:txEl>
                                          </p:spTgt>
                                        </p:tgtEl>
                                      </p:cBhvr>
                                    </p:animEffect>
                                    <p:set>
                                      <p:cBhvr>
                                        <p:cTn id="12" dur="1" fill="hold">
                                          <p:stCondLst>
                                            <p:cond delay="499"/>
                                          </p:stCondLst>
                                        </p:cTn>
                                        <p:tgtEl>
                                          <p:spTgt spid="20">
                                            <p:txEl>
                                              <p:pRg st="5" end="5"/>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矩形 5"/>
          <p:cNvSpPr/>
          <p:nvPr/>
        </p:nvSpPr>
        <p:spPr>
          <a:xfrm>
            <a:off x="478582" y="757386"/>
            <a:ext cx="11213074" cy="1384995"/>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写得有文采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要做到：</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锤炼词语，</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选择句式，</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运用修辞，</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深化意蕴。</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478583" y="188640"/>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技法</a:t>
            </a:r>
            <a:r>
              <a:rPr lang="zh-CN" altLang="en-US" sz="2400" b="1" dirty="0">
                <a:solidFill>
                  <a:srgbClr val="FF6600"/>
                </a:solidFill>
                <a:latin typeface="微软雅黑" panose="020B0503020204020204" pitchFamily="34" charset="-122"/>
                <a:ea typeface="微软雅黑" panose="020B0503020204020204" pitchFamily="34" charset="-122"/>
              </a:rPr>
              <a:t>总结</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1133" y="582588"/>
            <a:ext cx="11618499" cy="590931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片段练习</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以</a:t>
            </a:r>
            <a:r>
              <a:rPr lang="en-US" altLang="zh-CN" sz="2800" kern="100" spc="-90" dirty="0">
                <a:latin typeface="宋体" panose="02010600030101010101" pitchFamily="2" charset="-122"/>
                <a:ea typeface="华文细黑"/>
                <a:cs typeface="Times New Roman" panose="02020603050405020304"/>
              </a:rPr>
              <a:t>“</a:t>
            </a:r>
            <a:r>
              <a:rPr lang="zh-CN" altLang="zh-CN" sz="2800" kern="100" spc="-90" dirty="0">
                <a:latin typeface="Times New Roman" panose="02020603050405020304"/>
                <a:ea typeface="华文细黑"/>
                <a:cs typeface="Times New Roman" panose="02020603050405020304"/>
              </a:rPr>
              <a:t>目标</a:t>
            </a:r>
            <a:r>
              <a:rPr lang="en-US" altLang="zh-CN" sz="2800" kern="100" spc="-90" dirty="0">
                <a:latin typeface="宋体" panose="02010600030101010101" pitchFamily="2" charset="-122"/>
                <a:ea typeface="华文细黑"/>
                <a:cs typeface="Times New Roman" panose="02020603050405020304"/>
              </a:rPr>
              <a:t>”</a:t>
            </a:r>
            <a:r>
              <a:rPr lang="zh-CN" altLang="zh-CN" sz="2800" kern="100" spc="-90" dirty="0">
                <a:latin typeface="Times New Roman" panose="02020603050405020304"/>
                <a:ea typeface="华文细黑"/>
                <a:cs typeface="Times New Roman" panose="02020603050405020304"/>
              </a:rPr>
              <a:t>或</a:t>
            </a:r>
            <a:r>
              <a:rPr lang="en-US" altLang="zh-CN" sz="2800" kern="100" spc="-90" dirty="0">
                <a:latin typeface="宋体" panose="02010600030101010101" pitchFamily="2" charset="-122"/>
                <a:ea typeface="华文细黑"/>
                <a:cs typeface="Times New Roman" panose="02020603050405020304"/>
              </a:rPr>
              <a:t>“</a:t>
            </a:r>
            <a:r>
              <a:rPr lang="zh-CN" altLang="zh-CN" sz="2800" kern="100" spc="-90" dirty="0">
                <a:latin typeface="Times New Roman" panose="02020603050405020304"/>
                <a:ea typeface="华文细黑"/>
                <a:cs typeface="Times New Roman" panose="02020603050405020304"/>
              </a:rPr>
              <a:t>信念</a:t>
            </a:r>
            <a:r>
              <a:rPr lang="en-US" altLang="zh-CN" sz="2800" kern="100" spc="-90" dirty="0">
                <a:latin typeface="宋体" panose="02010600030101010101" pitchFamily="2" charset="-122"/>
                <a:ea typeface="华文细黑"/>
                <a:cs typeface="Times New Roman" panose="02020603050405020304"/>
              </a:rPr>
              <a:t>”</a:t>
            </a:r>
            <a:r>
              <a:rPr lang="zh-CN" altLang="zh-CN" sz="2800" kern="100" spc="-90" dirty="0">
                <a:latin typeface="Times New Roman" panose="02020603050405020304"/>
                <a:ea typeface="华文细黑"/>
                <a:cs typeface="Times New Roman" panose="02020603050405020304"/>
              </a:rPr>
              <a:t>为话题，写一段话，要求用比喻或排比的修辞手法。</a:t>
            </a:r>
            <a:endParaRPr lang="zh-CN" altLang="zh-CN" sz="2800" kern="100" spc="-9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示例一</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目标如沙漠中的绿洲，滋润着跋涉者干涸的意志；目标如黑暗中的灯火，燃亮了夜行者心中的希冀。目标是高耸入云的山，是竞帆思归的岸。</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示例二</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信念是夸父逐日时不停的脚步，信念是雨中航行时对岸不灭的灯塔，信念是狂风肆虐时苍鹰不停歇的身姿。拥有信念，一根小小的火柴，可以点亮一片星空；拥有信念，一片小小的绿叶，可以装点整个春天；拥有信念，一叶小小的扁舟，可以惊动一片海洋。</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三</a:t>
            </a:r>
            <a:r>
              <a:rPr lang="zh-CN" altLang="en-US" sz="2400" b="1" kern="0" dirty="0">
                <a:solidFill>
                  <a:prstClr val="white"/>
                </a:solidFill>
                <a:latin typeface="微软雅黑" panose="020B0503020204020204" pitchFamily="34" charset="-122"/>
                <a:ea typeface="微软雅黑" panose="020B0503020204020204" pitchFamily="34" charset="-122"/>
              </a:rPr>
              <a:t>、实战</a:t>
            </a:r>
            <a:r>
              <a:rPr lang="en-US" altLang="zh-CN" sz="2400" b="1" kern="0" dirty="0">
                <a:solidFill>
                  <a:prstClr val="white"/>
                </a:solidFill>
                <a:latin typeface="微软雅黑" panose="020B0503020204020204" pitchFamily="34" charset="-122"/>
                <a:ea typeface="微软雅黑" panose="020B0503020204020204" pitchFamily="34" charset="-122"/>
              </a:rPr>
              <a:t>•</a:t>
            </a:r>
            <a:r>
              <a:rPr lang="zh-CN" altLang="en-US" sz="2400" b="1" kern="0" dirty="0">
                <a:solidFill>
                  <a:prstClr val="white"/>
                </a:solidFill>
                <a:latin typeface="微软雅黑" panose="020B0503020204020204" pitchFamily="34" charset="-122"/>
                <a:ea typeface="微软雅黑" panose="020B0503020204020204" pitchFamily="34" charset="-122"/>
              </a:rPr>
              <a:t>演练</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blinds(horizontal)">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blinds(horizontal)">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xEl>
                                              <p:pRg st="2" end="2"/>
                                            </p:txEl>
                                          </p:spTgt>
                                        </p:tgtEl>
                                      </p:cBhvr>
                                    </p:animEffect>
                                    <p:set>
                                      <p:cBhvr>
                                        <p:cTn id="17" dur="1" fill="hold">
                                          <p:stCondLst>
                                            <p:cond delay="499"/>
                                          </p:stCondLst>
                                        </p:cTn>
                                        <p:tgtEl>
                                          <p:spTgt spid="6">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6">
                                            <p:txEl>
                                              <p:pRg st="3" end="3"/>
                                            </p:txEl>
                                          </p:spTgt>
                                        </p:tgtEl>
                                      </p:cBhvr>
                                    </p:animEffect>
                                    <p:set>
                                      <p:cBhvr>
                                        <p:cTn id="20" dur="1" fill="hold">
                                          <p:stCondLst>
                                            <p:cond delay="499"/>
                                          </p:stCondLst>
                                        </p:cTn>
                                        <p:tgtEl>
                                          <p:spTgt spid="6">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3806" y="6524"/>
            <a:ext cx="11434414" cy="616579"/>
          </a:xfrm>
          <a:prstGeom prst="rect">
            <a:avLst/>
          </a:prstGeom>
        </p:spPr>
        <p:txBody>
          <a:bodyPr wrap="square">
            <a:spAutoFit/>
          </a:bodyPr>
          <a:lstStyle/>
          <a:p>
            <a:pPr algn="just">
              <a:lnSpc>
                <a:spcPct val="150000"/>
              </a:lnSpc>
              <a:spcAft>
                <a:spcPts val="0"/>
              </a:spcAft>
              <a:tabLst>
                <a:tab pos="2070735" algn="l"/>
              </a:tabLst>
            </a:pP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二</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整篇作文</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373807" y="1204757"/>
            <a:ext cx="11434414" cy="5573962"/>
          </a:xfrm>
          <a:prstGeom prst="rect">
            <a:avLst/>
          </a:prstGeom>
        </p:spPr>
        <p:txBody>
          <a:bodyPr wrap="square">
            <a:spAutoFit/>
          </a:bodyPr>
          <a:lstStyle/>
          <a:p>
            <a:pPr algn="just">
              <a:lnSpc>
                <a:spcPct val="137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阅读下面的材料，根据要求作文。</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百</a:t>
            </a:r>
            <a:r>
              <a:rPr lang="zh-CN" altLang="zh-CN" sz="2600" kern="100" dirty="0">
                <a:latin typeface="Times New Roman" panose="02020603050405020304"/>
                <a:ea typeface="华文细黑"/>
                <a:cs typeface="Times New Roman" panose="02020603050405020304"/>
              </a:rPr>
              <a:t>股小溪蜿蜒东流，大海敞开坦荡的胸怀容纳；万丈瀑布飞泻直下，山川伸出颀长的双臂迎接。小草吐绿于狭窄的石缝，阳光温暖雨露滋润；大鹏翱翔于辽远天空，白云烘托清风抚慰。这是大自然的默契。</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每天</a:t>
            </a:r>
            <a:r>
              <a:rPr lang="zh-CN" altLang="zh-CN" sz="2600" kern="100" dirty="0">
                <a:latin typeface="Times New Roman" panose="02020603050405020304"/>
                <a:ea typeface="华文细黑"/>
                <a:cs typeface="Times New Roman" panose="02020603050405020304"/>
              </a:rPr>
              <a:t>我从门前公路经过，烟摊儿的女孩总是对我点头微笑；每次到邮局领取稿酬，服务员都会隔着柜台祝贺我的新作发表；在站台等车突降大雨，一位学生把伞伸过来给我一方晴朗的天地；向街头的老人问路，卖茶大娘递杯凉茶，于是干渴顿消。这是人与人之间的默契。</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请</a:t>
            </a:r>
            <a:r>
              <a:rPr lang="zh-CN" altLang="zh-CN" sz="2600" kern="100" dirty="0">
                <a:latin typeface="Times New Roman" panose="02020603050405020304"/>
                <a:ea typeface="华文细黑"/>
                <a:cs typeface="Times New Roman" panose="02020603050405020304"/>
              </a:rPr>
              <a:t>以</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默契</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为话题，写一篇不少于</a:t>
            </a:r>
            <a:r>
              <a:rPr lang="en-US" altLang="zh-CN" sz="2600" kern="100" dirty="0">
                <a:latin typeface="Times New Roman" panose="02020603050405020304"/>
                <a:ea typeface="华文细黑"/>
                <a:cs typeface="Courier New" panose="02070309020205020404"/>
              </a:rPr>
              <a:t>800</a:t>
            </a:r>
            <a:r>
              <a:rPr lang="zh-CN" altLang="zh-CN" sz="2600" kern="100" dirty="0">
                <a:latin typeface="Times New Roman" panose="02020603050405020304"/>
                <a:ea typeface="华文细黑"/>
                <a:cs typeface="Times New Roman" panose="02020603050405020304"/>
              </a:rPr>
              <a:t>字的文章。要求：</a:t>
            </a:r>
            <a:r>
              <a:rPr lang="en-US" altLang="zh-CN" sz="2600" kern="100" dirty="0">
                <a:latin typeface="宋体" panose="02010600030101010101" pitchFamily="2" charset="-122"/>
                <a:ea typeface="华文细黑"/>
                <a:cs typeface="Times New Roman" panose="02020603050405020304"/>
              </a:rPr>
              <a:t>①</a:t>
            </a:r>
            <a:r>
              <a:rPr lang="zh-CN" altLang="zh-CN" sz="2600" kern="100" dirty="0">
                <a:latin typeface="Times New Roman" panose="02020603050405020304"/>
                <a:ea typeface="华文细黑"/>
                <a:cs typeface="Times New Roman" panose="02020603050405020304"/>
              </a:rPr>
              <a:t>立意自定，</a:t>
            </a:r>
            <a:r>
              <a:rPr lang="en-US" altLang="zh-CN" sz="2600" kern="100" dirty="0">
                <a:latin typeface="宋体" panose="02010600030101010101" pitchFamily="2" charset="-122"/>
                <a:ea typeface="华文细黑"/>
                <a:cs typeface="Times New Roman" panose="02020603050405020304"/>
              </a:rPr>
              <a:t>②</a:t>
            </a:r>
            <a:r>
              <a:rPr lang="zh-CN" altLang="zh-CN" sz="2600" kern="100" dirty="0">
                <a:latin typeface="Times New Roman" panose="02020603050405020304"/>
                <a:ea typeface="华文细黑"/>
                <a:cs typeface="Times New Roman" panose="02020603050405020304"/>
              </a:rPr>
              <a:t>文体自选，</a:t>
            </a:r>
            <a:r>
              <a:rPr lang="en-US" altLang="zh-CN" sz="2600" kern="100" dirty="0">
                <a:latin typeface="宋体" panose="02010600030101010101" pitchFamily="2" charset="-122"/>
                <a:ea typeface="华文细黑"/>
                <a:cs typeface="Times New Roman" panose="02020603050405020304"/>
              </a:rPr>
              <a:t>③</a:t>
            </a:r>
            <a:r>
              <a:rPr lang="zh-CN" altLang="zh-CN" sz="2600" kern="100" dirty="0">
                <a:latin typeface="Times New Roman" panose="02020603050405020304"/>
                <a:ea typeface="华文细黑"/>
                <a:cs typeface="Times New Roman" panose="02020603050405020304"/>
              </a:rPr>
              <a:t>题目自拟，</a:t>
            </a:r>
            <a:r>
              <a:rPr lang="en-US" altLang="zh-CN" sz="2600" kern="100" dirty="0">
                <a:latin typeface="宋体" panose="02010600030101010101" pitchFamily="2" charset="-122"/>
                <a:ea typeface="华文细黑"/>
                <a:cs typeface="Times New Roman" panose="02020603050405020304"/>
              </a:rPr>
              <a:t>④</a:t>
            </a:r>
            <a:r>
              <a:rPr lang="zh-CN" altLang="zh-CN" sz="2600" kern="100" dirty="0">
                <a:latin typeface="Times New Roman" panose="02020603050405020304"/>
                <a:ea typeface="华文细黑"/>
                <a:cs typeface="Times New Roman" panose="02020603050405020304"/>
              </a:rPr>
              <a:t>结构完整。</a:t>
            </a:r>
            <a:endParaRPr lang="zh-CN" altLang="zh-CN" sz="2600" kern="100" dirty="0">
              <a:effectLst/>
              <a:latin typeface="宋体" panose="02010600030101010101" pitchFamily="2" charset="-122"/>
              <a:cs typeface="Courier New" panose="02070309020205020404"/>
            </a:endParaRPr>
          </a:p>
        </p:txBody>
      </p:sp>
      <p:sp>
        <p:nvSpPr>
          <p:cNvPr id="5" name="矩形 4"/>
          <p:cNvSpPr/>
          <p:nvPr/>
        </p:nvSpPr>
        <p:spPr>
          <a:xfrm>
            <a:off x="373807" y="664121"/>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命题</a:t>
            </a:r>
            <a:r>
              <a:rPr lang="zh-CN" altLang="en-US" sz="2400" b="1" dirty="0">
                <a:solidFill>
                  <a:srgbClr val="FF6600"/>
                </a:solidFill>
                <a:latin typeface="微软雅黑" panose="020B0503020204020204" pitchFamily="34" charset="-122"/>
                <a:ea typeface="微软雅黑" panose="020B0503020204020204" pitchFamily="34" charset="-122"/>
              </a:rPr>
              <a:t>呈现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7823" y="767834"/>
            <a:ext cx="11121999" cy="5262979"/>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天地万物，绝非孤立，相依相随，相辅相成。和谐而生是自然的正理。自然失去默契，生态就会失衡，必然带来灾难；人间失去默契，必然勾心斗角、尔虞我诈，甚至带来战祸。因此我们要追求自然生态的平衡，追求人间万象的平衡。</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这个题目可以写生态失衡带来的环境污染、水土流失、沙尘暴等问题；也可以写生态平衡给我们带来的快乐的故事；可以写人间失去默契，发生的各种扭曲人性的不幸故事；也可以写人际默契给我们带来的快乐插曲。</a:t>
            </a:r>
            <a:endParaRPr lang="zh-CN" altLang="zh-CN" sz="2800" kern="100" dirty="0">
              <a:effectLst/>
              <a:latin typeface="宋体" panose="02010600030101010101" pitchFamily="2" charset="-122"/>
              <a:cs typeface="Courier New" panose="02070309020205020404"/>
            </a:endParaRPr>
          </a:p>
        </p:txBody>
      </p:sp>
      <p:sp>
        <p:nvSpPr>
          <p:cNvPr id="5" name="矩形 4"/>
          <p:cNvSpPr/>
          <p:nvPr/>
        </p:nvSpPr>
        <p:spPr>
          <a:xfrm>
            <a:off x="517823" y="198623"/>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审题</a:t>
            </a:r>
            <a:r>
              <a:rPr lang="zh-CN" altLang="en-US" sz="2400" b="1" dirty="0">
                <a:solidFill>
                  <a:srgbClr val="FF6600"/>
                </a:solidFill>
                <a:latin typeface="微软雅黑" panose="020B0503020204020204" pitchFamily="34" charset="-122"/>
                <a:ea typeface="微软雅黑" panose="020B0503020204020204" pitchFamily="34" charset="-122"/>
              </a:rPr>
              <a:t>导引</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佳作</a:t>
            </a:r>
            <a:r>
              <a:rPr lang="zh-CN" altLang="en-US" sz="2400" b="1" dirty="0">
                <a:solidFill>
                  <a:srgbClr val="FF6600"/>
                </a:solidFill>
                <a:latin typeface="微软雅黑" panose="020B0503020204020204" pitchFamily="34" charset="-122"/>
                <a:ea typeface="微软雅黑" panose="020B0503020204020204" pitchFamily="34" charset="-122"/>
              </a:rPr>
              <a:t>展台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373807" y="662601"/>
            <a:ext cx="11434414" cy="6093976"/>
          </a:xfrm>
          <a:prstGeom prst="rect">
            <a:avLst/>
          </a:prstGeom>
        </p:spPr>
        <p:txBody>
          <a:bodyPr wrap="square">
            <a:spAutoFit/>
          </a:bodyPr>
          <a:lstStyle/>
          <a:p>
            <a:pPr algn="ctr">
              <a:lnSpc>
                <a:spcPct val="150000"/>
              </a:lnSpc>
              <a:spcAft>
                <a:spcPts val="0"/>
              </a:spcAft>
              <a:tabLst>
                <a:tab pos="2070735" algn="l"/>
              </a:tabLst>
            </a:pPr>
            <a:r>
              <a:rPr lang="zh-CN" altLang="zh-CN" sz="2600" b="1" kern="100" dirty="0">
                <a:solidFill>
                  <a:srgbClr val="C00000"/>
                </a:solidFill>
                <a:latin typeface="Times New Roman" panose="02020603050405020304"/>
                <a:ea typeface="华文细黑"/>
                <a:cs typeface="Times New Roman" panose="02020603050405020304"/>
              </a:rPr>
              <a:t>默　契</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春雨</a:t>
            </a:r>
            <a:r>
              <a:rPr lang="zh-CN" altLang="zh-CN" sz="2600" kern="100" dirty="0">
                <a:latin typeface="Times New Roman" panose="02020603050405020304"/>
                <a:ea typeface="华文细黑"/>
                <a:cs typeface="Times New Roman" panose="02020603050405020304"/>
              </a:rPr>
              <a:t>淅沥时，花儿吸吮着滋润的雨露，这是自然与自然之间的默契；百花齐放时，人儿呼吸着清香的气息，这是自然与人之间的默契；百家争鸣时，你呼吸着丰富的哲学理论，这是人与人之间的默契。是的，世间万物都彼此存在着不同的默契关系。人与人之间也如此，然而，却如何表现呢？</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在</a:t>
            </a:r>
            <a:r>
              <a:rPr lang="zh-CN" altLang="zh-CN" sz="2600" kern="100" dirty="0">
                <a:latin typeface="Times New Roman" panose="02020603050405020304"/>
                <a:ea typeface="华文细黑"/>
                <a:cs typeface="Times New Roman" panose="02020603050405020304"/>
              </a:rPr>
              <a:t>政治腐朽、人民麻木的时代，什么样的人能唤醒人们的奋起呢？他，明白了</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母亲</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意思，于是他挺身而出！鲁迅，去医从文，利用文字批判礼教、制度、传统、政府，这些都是他的泄愤对象。作为一个文学家，一腹牢骚，一腔怨气，却不乏一套积极的思想，难能可贵的是他不变的决心，为革命中国人</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劣根之源</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的永恒追求！就因为如此，与祖国</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母亲</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相默契了，他更加</a:t>
            </a:r>
            <a:r>
              <a:rPr lang="zh-CN" altLang="zh-CN" sz="2600" kern="100" dirty="0" smtClean="0">
                <a:latin typeface="Times New Roman" panose="02020603050405020304"/>
                <a:ea typeface="华文细黑"/>
                <a:cs typeface="Times New Roman" panose="02020603050405020304"/>
              </a:rPr>
              <a:t>努</a:t>
            </a:r>
            <a:endParaRPr lang="zh-CN" altLang="zh-CN" sz="26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一</a:t>
            </a:r>
            <a:r>
              <a:rPr lang="zh-CN" altLang="en-US" sz="2400" b="1" kern="0" dirty="0">
                <a:solidFill>
                  <a:schemeClr val="bg1"/>
                </a:solidFill>
                <a:latin typeface="微软雅黑" panose="020B0503020204020204" pitchFamily="34" charset="-122"/>
                <a:ea typeface="微软雅黑" panose="020B0503020204020204" pitchFamily="34" charset="-122"/>
              </a:rPr>
              <a:t>、典文</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赏析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291133" y="612552"/>
            <a:ext cx="11593288" cy="4616648"/>
          </a:xfrm>
          <a:prstGeom prst="rect">
            <a:avLst/>
          </a:prstGeom>
        </p:spPr>
        <p:txBody>
          <a:bodyPr wrap="square">
            <a:spAutoFit/>
          </a:bodyPr>
          <a:lstStyle/>
          <a:p>
            <a:pPr algn="ctr">
              <a:lnSpc>
                <a:spcPct val="150000"/>
              </a:lnSpc>
              <a:spcAft>
                <a:spcPts val="0"/>
              </a:spcAft>
              <a:tabLst>
                <a:tab pos="2070735" algn="l"/>
              </a:tabLst>
            </a:pPr>
            <a:r>
              <a:rPr lang="zh-CN" altLang="zh-CN" sz="2800" b="1" kern="100" dirty="0">
                <a:solidFill>
                  <a:srgbClr val="C00000"/>
                </a:solidFill>
                <a:latin typeface="Times New Roman" panose="02020603050405020304"/>
                <a:ea typeface="华文细黑"/>
                <a:cs typeface="Times New Roman" panose="02020603050405020304"/>
              </a:rPr>
              <a:t>踮起脚尖</a:t>
            </a:r>
            <a:endParaRPr lang="zh-CN" altLang="zh-CN" sz="2800" kern="100" dirty="0">
              <a:latin typeface="宋体" panose="02010600030101010101" pitchFamily="2" charset="-122"/>
              <a:cs typeface="Courier New" panose="02070309020205020404"/>
            </a:endParaRPr>
          </a:p>
          <a:p>
            <a:pPr>
              <a:lnSpc>
                <a:spcPct val="150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踮</a:t>
            </a:r>
            <a:r>
              <a:rPr lang="zh-CN" altLang="zh-CN" sz="2800" kern="100" dirty="0">
                <a:latin typeface="Times New Roman" panose="02020603050405020304"/>
                <a:ea typeface="华文细黑"/>
                <a:cs typeface="Times New Roman" panose="02020603050405020304"/>
              </a:rPr>
              <a:t>起脚尖，就更靠近阳光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题记</a:t>
            </a:r>
            <a:endParaRPr lang="zh-CN" altLang="zh-CN" sz="2800" kern="100" dirty="0">
              <a:latin typeface="宋体" panose="02010600030101010101" pitchFamily="2" charset="-122"/>
              <a:cs typeface="Courier New" panose="02070309020205020404"/>
            </a:endParaRPr>
          </a:p>
          <a:p>
            <a:pPr>
              <a:lnSpc>
                <a:spcPct val="150000"/>
              </a:lnSpc>
              <a:tabLst>
                <a:tab pos="2070735" algn="l"/>
              </a:tabLst>
            </a:pPr>
            <a:r>
              <a:rPr lang="zh-CN" altLang="zh-CN" sz="2800" kern="100" dirty="0">
                <a:solidFill>
                  <a:srgbClr val="3333FF"/>
                </a:solidFill>
                <a:latin typeface="宋体" panose="02010600030101010101" pitchFamily="2" charset="-122"/>
                <a:ea typeface="GBK_S"/>
                <a:cs typeface="GBK_S"/>
              </a:rPr>
              <a:t></a:t>
            </a:r>
            <a:r>
              <a:rPr lang="zh-CN" altLang="zh-CN" sz="2800" kern="100" dirty="0">
                <a:solidFill>
                  <a:srgbClr val="3333FF"/>
                </a:solidFill>
                <a:latin typeface="Times New Roman" panose="02020603050405020304"/>
                <a:ea typeface="华文细黑"/>
                <a:cs typeface="Times New Roman" panose="02020603050405020304"/>
              </a:rPr>
              <a:t>采用题记形式暗示主题。</a:t>
            </a:r>
            <a:endParaRPr lang="zh-CN" altLang="zh-CN" sz="2800" kern="100" dirty="0">
              <a:latin typeface="宋体" panose="02010600030101010101" pitchFamily="2" charset="-122"/>
              <a:cs typeface="Courier New" panose="02070309020205020404"/>
            </a:endParaRPr>
          </a:p>
          <a:p>
            <a:pPr>
              <a:lnSpc>
                <a:spcPct val="150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u="wavyHeavy" kern="100" dirty="0" smtClean="0">
                <a:latin typeface="Times New Roman" panose="02020603050405020304"/>
                <a:ea typeface="华文细黑"/>
                <a:cs typeface="Times New Roman" panose="02020603050405020304"/>
              </a:rPr>
              <a:t>踮</a:t>
            </a:r>
            <a:r>
              <a:rPr lang="zh-CN" altLang="zh-CN" sz="2800" u="wavyHeavy" kern="100" dirty="0">
                <a:latin typeface="Times New Roman" panose="02020603050405020304"/>
                <a:ea typeface="华文细黑"/>
                <a:cs typeface="Times New Roman" panose="02020603050405020304"/>
              </a:rPr>
              <a:t>起脚尖</a:t>
            </a:r>
            <a:r>
              <a:rPr lang="zh-CN" altLang="zh-CN" sz="2800" kern="100" dirty="0">
                <a:latin typeface="Times New Roman" panose="02020603050405020304"/>
                <a:ea typeface="华文细黑"/>
                <a:cs typeface="Times New Roman" panose="02020603050405020304"/>
              </a:rPr>
              <a:t>，听晨风抚过松林，飒飒作响，那是林海的呼吸；</a:t>
            </a:r>
            <a:r>
              <a:rPr lang="zh-CN" altLang="zh-CN" sz="2800" u="wavyHeavy" kern="100" dirty="0">
                <a:latin typeface="Times New Roman" panose="02020603050405020304"/>
                <a:ea typeface="华文细黑"/>
                <a:cs typeface="Times New Roman" panose="02020603050405020304"/>
              </a:rPr>
              <a:t>踮起脚尖</a:t>
            </a:r>
            <a:r>
              <a:rPr lang="zh-CN" altLang="zh-CN" sz="2800" kern="100" dirty="0">
                <a:latin typeface="Times New Roman" panose="02020603050405020304"/>
                <a:ea typeface="华文细黑"/>
                <a:cs typeface="Times New Roman" panose="02020603050405020304"/>
              </a:rPr>
              <a:t>，感受初阳掠过草地，拾起珠玑，那是天外的暖意；</a:t>
            </a:r>
            <a:r>
              <a:rPr lang="zh-CN" altLang="zh-CN" sz="2800" u="wavyHeavy" kern="100" dirty="0">
                <a:latin typeface="Times New Roman" panose="02020603050405020304"/>
                <a:ea typeface="华文细黑"/>
                <a:cs typeface="Times New Roman" panose="02020603050405020304"/>
              </a:rPr>
              <a:t>踮起脚尖</a:t>
            </a:r>
            <a:r>
              <a:rPr lang="zh-CN" altLang="zh-CN" sz="2800" kern="100" dirty="0">
                <a:latin typeface="Times New Roman" panose="02020603050405020304"/>
                <a:ea typeface="华文细黑"/>
                <a:cs typeface="Times New Roman" panose="02020603050405020304"/>
              </a:rPr>
              <a:t>，看蝶翅轻拍花朵，曼舞飞扬，那是生命的活力。踮起脚尖的人生异样精彩！</a:t>
            </a:r>
            <a:endParaRPr lang="zh-CN" altLang="zh-CN" sz="2800" kern="100" dirty="0">
              <a:latin typeface="宋体" panose="02010600030101010101" pitchFamily="2" charset="-122"/>
              <a:cs typeface="Courier New" panose="02070309020205020404"/>
            </a:endParaRPr>
          </a:p>
          <a:p>
            <a:pPr>
              <a:lnSpc>
                <a:spcPct val="150000"/>
              </a:lnSpc>
            </a:pPr>
            <a:r>
              <a:rPr lang="zh-CN" altLang="zh-CN" sz="2800" kern="100" dirty="0">
                <a:solidFill>
                  <a:srgbClr val="3333FF"/>
                </a:solidFill>
                <a:ea typeface="GBK_S"/>
                <a:cs typeface="GBK_S"/>
              </a:rPr>
              <a:t></a:t>
            </a:r>
            <a:r>
              <a:rPr lang="zh-CN" altLang="zh-CN" sz="2800" kern="100" dirty="0">
                <a:solidFill>
                  <a:srgbClr val="3333FF"/>
                </a:solidFill>
                <a:latin typeface="Times New Roman" panose="02020603050405020304"/>
                <a:ea typeface="华文细黑"/>
                <a:cs typeface="Times New Roman" panose="02020603050405020304"/>
              </a:rPr>
              <a:t>排比句开篇，增强语言气势，显示深厚的语言功底，有文采。</a:t>
            </a:r>
            <a:endParaRPr lang="zh-CN" altLang="zh-CN" sz="25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animEffect transition="in" filter="blinds(horizontal)">
                                      <p:cBhvr>
                                        <p:cTn id="7" dur="500"/>
                                        <p:tgtEl>
                                          <p:spTgt spid="1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4" end="4"/>
                                            </p:txEl>
                                          </p:spTgt>
                                        </p:tgtEl>
                                        <p:attrNameLst>
                                          <p:attrName>style.visibility</p:attrName>
                                        </p:attrNameLst>
                                      </p:cBhvr>
                                      <p:to>
                                        <p:strVal val="visible"/>
                                      </p:to>
                                    </p:set>
                                    <p:animEffect transition="in" filter="blinds(horizontal)">
                                      <p:cBhvr>
                                        <p:cTn id="12" dur="500"/>
                                        <p:tgtEl>
                                          <p:spTgt spid="1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5">
                                            <p:txEl>
                                              <p:pRg st="2" end="2"/>
                                            </p:txEl>
                                          </p:spTgt>
                                        </p:tgtEl>
                                      </p:cBhvr>
                                    </p:animEffect>
                                    <p:set>
                                      <p:cBhvr>
                                        <p:cTn id="17" dur="1" fill="hold">
                                          <p:stCondLst>
                                            <p:cond delay="499"/>
                                          </p:stCondLst>
                                        </p:cTn>
                                        <p:tgtEl>
                                          <p:spTgt spid="15">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5">
                                            <p:txEl>
                                              <p:pRg st="4" end="4"/>
                                            </p:txEl>
                                          </p:spTgt>
                                        </p:tgtEl>
                                      </p:cBhvr>
                                    </p:animEffect>
                                    <p:set>
                                      <p:cBhvr>
                                        <p:cTn id="20" dur="1" fill="hold">
                                          <p:stCondLst>
                                            <p:cond delay="499"/>
                                          </p:stCondLst>
                                        </p:cTn>
                                        <p:tgtEl>
                                          <p:spTgt spid="15">
                                            <p:txEl>
                                              <p:pRg st="4" end="4"/>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uiExpand="1"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5990" y="41711"/>
            <a:ext cx="11583763" cy="6618222"/>
          </a:xfrm>
          <a:prstGeom prst="rect">
            <a:avLst/>
          </a:prstGeom>
        </p:spPr>
        <p:txBody>
          <a:bodyPr wrap="square">
            <a:spAutoFit/>
          </a:bodyPr>
          <a:lstStyle/>
          <a:p>
            <a:pPr algn="just">
              <a:lnSpc>
                <a:spcPct val="150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力地行文，唤起民族的觉醒，唤起救国的决心！他一步步向成功迈进，与</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母亲</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相默契，营救心灵麻木的中国人民！</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Courier New" panose="02070309020205020404"/>
              </a:rPr>
              <a:t>        ——</a:t>
            </a:r>
            <a:r>
              <a:rPr lang="zh-CN" altLang="zh-CN" sz="2600" kern="100" dirty="0">
                <a:latin typeface="Times New Roman" panose="02020603050405020304"/>
                <a:ea typeface="华文细黑"/>
                <a:cs typeface="Times New Roman" panose="02020603050405020304"/>
              </a:rPr>
              <a:t>这是</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母亲</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与</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儿子</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的默契！</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在</a:t>
            </a:r>
            <a:r>
              <a:rPr lang="zh-CN" altLang="zh-CN" sz="2600" kern="100" dirty="0">
                <a:latin typeface="Times New Roman" panose="02020603050405020304"/>
                <a:ea typeface="华文细黑"/>
                <a:cs typeface="Times New Roman" panose="02020603050405020304"/>
              </a:rPr>
              <a:t>经济徘徊不前的时代，什么样的人能带领人们搞好经济建设呢？他，明白了人民的意愿，于是他大胆创新！邓小平，对祖国和人民怀着一颗赤诚的心。他认为干革命是为了祖国的独立和人民的解放，搞建设，搞改革是为了祖国的富强和人民的富裕。他把一切为了祖国和人民的利益作为工作的最高宗旨，唯此维大，唯此维重！正因为如此，他始终与祖国人民怀有同一种默契</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建设富强、富裕的国家。他坚持真理，勇于创新，不断地顺应历史发展的潮流与时俱进。与祖国、人民构成一种和谐的默契！发展，创新，搞好经济建设！</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Courier New" panose="02070309020205020404"/>
              </a:rPr>
              <a:t>        ——</a:t>
            </a:r>
            <a:r>
              <a:rPr lang="zh-CN" altLang="zh-CN" sz="2600" kern="100" dirty="0">
                <a:latin typeface="Times New Roman" panose="02020603050405020304"/>
                <a:ea typeface="华文细黑"/>
                <a:cs typeface="Times New Roman" panose="02020603050405020304"/>
              </a:rPr>
              <a:t>这是祖国人民与儿子之间的默契！</a:t>
            </a:r>
            <a:endParaRPr lang="zh-CN" altLang="zh-CN" sz="26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5990" y="41711"/>
            <a:ext cx="11583763" cy="6473824"/>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在</a:t>
            </a:r>
            <a:r>
              <a:rPr lang="zh-CN" altLang="zh-CN" sz="2800" kern="100" dirty="0">
                <a:latin typeface="Times New Roman" panose="02020603050405020304"/>
                <a:ea typeface="华文细黑"/>
                <a:cs typeface="Times New Roman" panose="02020603050405020304"/>
              </a:rPr>
              <a:t>突如其来的非典疫情时期，什么样的人能带领人们抗击非典呢？他，明白了社会的意思，于是他主动请缨！钟南山，以科学家的无畏一语定乾坤：非典可防可治！在疫情最严重时，他以一个医生的医德主动请缨。把最危重的病人转到他的研究所来。这淡淡的一声，无异于平地惊雷般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向我开炮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！这一声之后，是他以</a:t>
            </a:r>
            <a:r>
              <a:rPr lang="en-US" altLang="zh-CN" sz="2800" kern="100" dirty="0">
                <a:latin typeface="Times New Roman" panose="02020603050405020304"/>
                <a:ea typeface="华文细黑"/>
                <a:cs typeface="Courier New" panose="02070309020205020404"/>
              </a:rPr>
              <a:t>66</a:t>
            </a:r>
            <a:r>
              <a:rPr lang="zh-CN" altLang="zh-CN" sz="2800" kern="100" dirty="0">
                <a:latin typeface="Times New Roman" panose="02020603050405020304"/>
                <a:ea typeface="华文细黑"/>
                <a:cs typeface="Times New Roman" panose="02020603050405020304"/>
              </a:rPr>
              <a:t>岁的高龄，连续</a:t>
            </a:r>
            <a:r>
              <a:rPr lang="en-US" altLang="zh-CN" sz="2800" kern="100" dirty="0">
                <a:latin typeface="Times New Roman" panose="02020603050405020304"/>
                <a:ea typeface="华文细黑"/>
                <a:cs typeface="Courier New" panose="02070309020205020404"/>
              </a:rPr>
              <a:t>38</a:t>
            </a:r>
            <a:r>
              <a:rPr lang="zh-CN" altLang="zh-CN" sz="2800" kern="100" dirty="0">
                <a:latin typeface="Times New Roman" panose="02020603050405020304"/>
                <a:ea typeface="华文细黑"/>
                <a:cs typeface="Times New Roman" panose="02020603050405020304"/>
              </a:rPr>
              <a:t>小时救治患者的身影。正因如此，即可描述出他与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社会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之间的默契，为了人民群众的生命，挺身而出，把患者的生命挽救。在那充满疑虑，充满期待的日子，他让我们踏实，让我们感动。他与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社会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构成了默契，把疫情稳定了下来，让中国大地布满爱的温情。</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这是社会与儿子之间的默契！</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5990" y="41711"/>
            <a:ext cx="11583763" cy="6645024"/>
          </a:xfrm>
          <a:prstGeom prst="rect">
            <a:avLst/>
          </a:prstGeom>
        </p:spPr>
        <p:txBody>
          <a:bodyPr wrap="square">
            <a:spAutoFit/>
          </a:bodyPr>
          <a:lstStyle/>
          <a:p>
            <a:pPr algn="just">
              <a:lnSpc>
                <a:spcPct val="145000"/>
              </a:lnSpc>
              <a:spcAft>
                <a:spcPts val="0"/>
              </a:spcAft>
              <a:tabLst>
                <a:tab pos="2070735" algn="l"/>
              </a:tabLst>
            </a:pPr>
            <a:r>
              <a:rPr lang="en-US" altLang="zh-CN" sz="2700" kern="100" dirty="0" smtClean="0">
                <a:latin typeface="Times New Roman" panose="02020603050405020304"/>
                <a:ea typeface="华文细黑"/>
                <a:cs typeface="Times New Roman" panose="02020603050405020304"/>
              </a:rPr>
              <a:t>        </a:t>
            </a:r>
            <a:r>
              <a:rPr lang="zh-CN" altLang="zh-CN" sz="2700" kern="100" dirty="0" smtClean="0">
                <a:latin typeface="Times New Roman" panose="02020603050405020304"/>
                <a:ea typeface="华文细黑"/>
                <a:cs typeface="Times New Roman" panose="02020603050405020304"/>
              </a:rPr>
              <a:t>因此</a:t>
            </a:r>
            <a:r>
              <a:rPr lang="zh-CN" altLang="zh-CN" sz="2700" kern="100" dirty="0">
                <a:latin typeface="Times New Roman" panose="02020603050405020304"/>
                <a:ea typeface="华文细黑"/>
                <a:cs typeface="Times New Roman" panose="02020603050405020304"/>
              </a:rPr>
              <a:t>，人与人之间的默契就这样表现出来了！即使关系简单，但默契却牵挂着并不是那样的简单。淅淅沥沥的雨，悄悄而降，花儿静静地与它相默契；万紫千红的花，轻轻而开，人儿慢慢地与它相默契；聪明伶俐的人，渐渐而来，你，悄悄地与他相默契。默契，彼此心连着心，爱牵连着爱。这就是相投的默契。</a:t>
            </a:r>
            <a:endParaRPr lang="zh-CN" altLang="zh-CN" sz="27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en-US" altLang="zh-CN" sz="2700" kern="100" dirty="0" smtClean="0">
                <a:latin typeface="Times New Roman" panose="02020603050405020304"/>
                <a:ea typeface="华文细黑"/>
                <a:cs typeface="Times New Roman" panose="02020603050405020304"/>
              </a:rPr>
              <a:t>        </a:t>
            </a:r>
            <a:r>
              <a:rPr lang="zh-CN" altLang="zh-CN" sz="2700" kern="100" dirty="0" smtClean="0">
                <a:latin typeface="Times New Roman" panose="02020603050405020304"/>
                <a:ea typeface="华文细黑"/>
                <a:cs typeface="Times New Roman" panose="02020603050405020304"/>
              </a:rPr>
              <a:t>人</a:t>
            </a:r>
            <a:r>
              <a:rPr lang="zh-CN" altLang="zh-CN" sz="2700" kern="100" spc="-70" dirty="0">
                <a:latin typeface="Times New Roman" panose="02020603050405020304"/>
                <a:ea typeface="华文细黑"/>
                <a:cs typeface="Times New Roman" panose="02020603050405020304"/>
              </a:rPr>
              <a:t>与人的默契造就伟大的成功。</a:t>
            </a:r>
            <a:r>
              <a:rPr lang="en-US" altLang="zh-CN" sz="2700" kern="100" spc="-70" dirty="0">
                <a:latin typeface="Times New Roman" panose="02020603050405020304"/>
                <a:ea typeface="华文细黑"/>
                <a:cs typeface="Courier New" panose="02070309020205020404"/>
              </a:rPr>
              <a:t>19</a:t>
            </a:r>
            <a:r>
              <a:rPr lang="zh-CN" altLang="zh-CN" sz="2700" kern="100" spc="-70" dirty="0">
                <a:latin typeface="Times New Roman" panose="02020603050405020304"/>
                <a:ea typeface="华文细黑"/>
                <a:cs typeface="Times New Roman" panose="02020603050405020304"/>
              </a:rPr>
              <a:t>世纪的德国弥漫着封建主义的色彩，有两位伟大的哲学家用他们心灵的默契，创作了一部《共产党宣言》，为黑暗的社会带来了光明。马克思与恩格斯，两个生活于不同阶级的人，却因为心灵的默契，为了共同的理想，走到了一起，造就了人类历史上不朽的光辉。</a:t>
            </a:r>
            <a:endParaRPr lang="zh-CN" altLang="zh-CN" sz="2700" kern="100" spc="-7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en-US" altLang="zh-CN" sz="2700" kern="100" dirty="0" smtClean="0">
                <a:latin typeface="Times New Roman" panose="02020603050405020304"/>
                <a:ea typeface="华文细黑"/>
                <a:cs typeface="Times New Roman" panose="02020603050405020304"/>
              </a:rPr>
              <a:t>        </a:t>
            </a:r>
            <a:r>
              <a:rPr lang="zh-CN" altLang="zh-CN" sz="2700" kern="100" dirty="0" smtClean="0">
                <a:latin typeface="Times New Roman" panose="02020603050405020304"/>
                <a:ea typeface="华文细黑"/>
                <a:cs typeface="Times New Roman" panose="02020603050405020304"/>
              </a:rPr>
              <a:t>试想</a:t>
            </a:r>
            <a:r>
              <a:rPr lang="zh-CN" altLang="zh-CN" sz="2700" kern="100" dirty="0">
                <a:latin typeface="Times New Roman" panose="02020603050405020304"/>
                <a:ea typeface="华文细黑"/>
                <a:cs typeface="Times New Roman" panose="02020603050405020304"/>
              </a:rPr>
              <a:t>，如果没有他们两个心灵上的默契，我们中国的革命也许就会失去正确的指导思想，今天的我们仍然生活在黑暗的社会中。</a:t>
            </a:r>
            <a:endParaRPr lang="zh-CN" altLang="zh-CN" sz="27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5990" y="41711"/>
            <a:ext cx="11583763" cy="6473054"/>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自然</a:t>
            </a:r>
            <a:r>
              <a:rPr lang="zh-CN" altLang="zh-CN" sz="2800" kern="100" dirty="0">
                <a:latin typeface="Times New Roman" panose="02020603050405020304"/>
                <a:ea typeface="华文细黑"/>
                <a:cs typeface="Times New Roman" panose="02020603050405020304"/>
              </a:rPr>
              <a:t>与自然的默契创造了一个和谐的地球。纵览地球仪，你是否会被地球分布得精妙而震惊？这是因为大自然的默契，使我们有海，有河，有山，有树，有花，有草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当天空发怒时，黑云密布，倾吐着它的悲愤。而大海给予它最激昂的鼓励，掀起惊涛骇浪。于是天空微笑了，放射出灿烂的光芒，彩虹也出来为天空鼓掌。</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这</a:t>
            </a:r>
            <a:r>
              <a:rPr lang="zh-CN" altLang="zh-CN" sz="2800" kern="100" dirty="0">
                <a:latin typeface="Times New Roman" panose="02020603050405020304"/>
                <a:ea typeface="华文细黑"/>
                <a:cs typeface="Times New Roman" panose="02020603050405020304"/>
              </a:rPr>
              <a:t>是大自然的默契，是它们的默契给予我们一幅漂亮的雨后彩虹图。相反，自然与自然没有默契，我们将面临着灾祸。</a:t>
            </a:r>
            <a:r>
              <a:rPr lang="en-US" altLang="zh-CN" sz="2800" kern="100" dirty="0">
                <a:latin typeface="Times New Roman" panose="02020603050405020304"/>
                <a:ea typeface="华文细黑"/>
                <a:cs typeface="Courier New" panose="02070309020205020404"/>
              </a:rPr>
              <a:t>2008</a:t>
            </a:r>
            <a:r>
              <a:rPr lang="zh-CN" altLang="zh-CN" sz="2800" kern="100" dirty="0">
                <a:latin typeface="Times New Roman" panose="02020603050405020304"/>
                <a:ea typeface="华文细黑"/>
                <a:cs typeface="Times New Roman" panose="02020603050405020304"/>
              </a:rPr>
              <a:t>的春节是一个不寻常的春节，严寒的天气袭击着我们，切断人们回家的路。冰雪无情地摧毁着建筑，狂风呼呼地扫过大地，掠夺了多少人的生命？这是因为自然与自然失去了默契，给我们的只是痛苦。</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4757" y="83355"/>
            <a:ext cx="11454284" cy="2595069"/>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于是</a:t>
            </a:r>
            <a:r>
              <a:rPr lang="zh-CN" altLang="zh-CN" sz="2800" kern="100" dirty="0">
                <a:latin typeface="Times New Roman" panose="02020603050405020304"/>
                <a:ea typeface="华文细黑"/>
                <a:cs typeface="Times New Roman" panose="02020603050405020304"/>
              </a:rPr>
              <a:t>，我们反省！人与人之间的默契是通往成功的桥梁，自然与自然的默契是和平的保证。所以我们要用心灵获取对方的默契。</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让</a:t>
            </a:r>
            <a:r>
              <a:rPr lang="zh-CN" altLang="zh-CN" sz="2800" kern="100" dirty="0">
                <a:latin typeface="Times New Roman" panose="02020603050405020304"/>
                <a:ea typeface="华文细黑"/>
                <a:cs typeface="Times New Roman" panose="02020603050405020304"/>
              </a:rPr>
              <a:t>默契造就伟大的成功！</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让</a:t>
            </a:r>
            <a:r>
              <a:rPr lang="zh-CN" altLang="zh-CN" sz="2800" kern="100" dirty="0">
                <a:latin typeface="Times New Roman" panose="02020603050405020304"/>
                <a:ea typeface="华文细黑"/>
                <a:cs typeface="Times New Roman" panose="02020603050405020304"/>
              </a:rPr>
              <a:t>默契描绘美丽的彩虹！</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354757" y="2820012"/>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354757" y="3389223"/>
            <a:ext cx="11454284" cy="1307346"/>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rPr>
              <a:t>作者以丰富、充实、典型的事例，借用排比、拟人、引用等手法，结合长句与短句，使文章结构严谨，文采飞扬。</a:t>
            </a:r>
            <a:endParaRPr lang="zh-CN" altLang="zh-CN" sz="2800" kern="100" dirty="0">
              <a:latin typeface="Times New Roman" panose="02020603050405020304"/>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创新图片\语文\30.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r="5999" b="12187"/>
          <a:stretch>
            <a:fillRect/>
          </a:stretch>
        </p:blipFill>
        <p:spPr bwMode="auto">
          <a:xfrm>
            <a:off x="8274694" y="10631"/>
            <a:ext cx="3915719" cy="26765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291133" y="11857"/>
            <a:ext cx="11593288" cy="6633291"/>
          </a:xfrm>
          <a:prstGeom prst="rect">
            <a:avLst/>
          </a:prstGeom>
        </p:spPr>
        <p:txBody>
          <a:bodyPr wrap="square">
            <a:spAutoFit/>
          </a:bodyPr>
          <a:lstStyle/>
          <a:p>
            <a:pPr>
              <a:lnSpc>
                <a:spcPct val="137000"/>
              </a:lnSpc>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踮</a:t>
            </a:r>
            <a:r>
              <a:rPr lang="zh-CN" altLang="zh-CN" sz="2600" kern="100" dirty="0">
                <a:latin typeface="Times New Roman" panose="02020603050405020304"/>
                <a:ea typeface="华文细黑"/>
                <a:cs typeface="Times New Roman" panose="02020603050405020304"/>
              </a:rPr>
              <a:t>起脚尖，感受大自然的美丽。</a:t>
            </a:r>
            <a:endParaRPr lang="zh-CN" altLang="zh-CN" sz="2600" kern="100" dirty="0">
              <a:latin typeface="宋体" panose="02010600030101010101" pitchFamily="2" charset="-122"/>
              <a:cs typeface="Courier New" panose="02070309020205020404"/>
            </a:endParaRPr>
          </a:p>
          <a:p>
            <a:pPr>
              <a:lnSpc>
                <a:spcPct val="137000"/>
              </a:lnSpc>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看</a:t>
            </a:r>
            <a:r>
              <a:rPr lang="zh-CN" altLang="zh-CN" sz="2600" kern="100" dirty="0">
                <a:latin typeface="Times New Roman" panose="02020603050405020304"/>
                <a:ea typeface="华文细黑"/>
                <a:cs typeface="Times New Roman" panose="02020603050405020304"/>
              </a:rPr>
              <a:t>：</a:t>
            </a:r>
            <a:r>
              <a:rPr lang="zh-CN" altLang="zh-CN" sz="2600" u="wavyHeavy" kern="100" dirty="0">
                <a:latin typeface="Times New Roman" panose="02020603050405020304"/>
                <a:ea typeface="华文细黑"/>
                <a:cs typeface="Times New Roman" panose="02020603050405020304"/>
              </a:rPr>
              <a:t>美丽的大自然，柳条摇曳，燕子北归，艳阳高照，蝉鸣虫唱，麦浪吐金，丹桂飘香，雪花纷飞，寒梅傲雪</a:t>
            </a:r>
            <a:r>
              <a:rPr lang="zh-CN" altLang="zh-CN" sz="2600" kern="100" dirty="0">
                <a:latin typeface="Times New Roman" panose="02020603050405020304"/>
                <a:ea typeface="华文细黑"/>
                <a:cs typeface="Times New Roman" panose="02020603050405020304"/>
              </a:rPr>
              <a:t>。在这独具韵味的世界中，不要把自己关在屋子里，打开窗子，看看屋外，推开门，来到田野，踮起脚尖，伸开双手，闭上眼睛，倾听风声，触摸空气，一切都是那么的清新自然，让人神清气爽。</a:t>
            </a:r>
            <a:endParaRPr lang="zh-CN" altLang="zh-CN" sz="2600" kern="100" dirty="0">
              <a:latin typeface="宋体" panose="02010600030101010101" pitchFamily="2" charset="-122"/>
              <a:cs typeface="Courier New" panose="02070309020205020404"/>
            </a:endParaRPr>
          </a:p>
          <a:p>
            <a:pPr>
              <a:lnSpc>
                <a:spcPct val="137000"/>
              </a:lnSpc>
              <a:tabLst>
                <a:tab pos="2070735" algn="l"/>
              </a:tabLst>
            </a:pPr>
            <a:r>
              <a:rPr lang="zh-CN" altLang="zh-CN" sz="2600" kern="100" dirty="0">
                <a:solidFill>
                  <a:srgbClr val="3333FF"/>
                </a:solidFill>
                <a:latin typeface="宋体" panose="02010600030101010101" pitchFamily="2" charset="-122"/>
                <a:ea typeface="GBK_S"/>
                <a:cs typeface="GBK_S"/>
              </a:rPr>
              <a:t></a:t>
            </a:r>
            <a:r>
              <a:rPr lang="zh-CN" altLang="zh-CN" sz="2600" kern="100" dirty="0">
                <a:solidFill>
                  <a:srgbClr val="3333FF"/>
                </a:solidFill>
                <a:latin typeface="Times New Roman" panose="02020603050405020304"/>
                <a:ea typeface="华文细黑"/>
                <a:cs typeface="Times New Roman" panose="02020603050405020304"/>
              </a:rPr>
              <a:t>事物排列，不感</a:t>
            </a:r>
            <a:r>
              <a:rPr lang="zh-CN" altLang="zh-CN" sz="2600" kern="100" dirty="0">
                <a:solidFill>
                  <a:srgbClr val="3333FF"/>
                </a:solidFill>
                <a:latin typeface="宋体" panose="02010600030101010101" pitchFamily="2" charset="-122"/>
                <a:ea typeface="华文细黑"/>
                <a:cs typeface="宋体" panose="02010600030101010101" pitchFamily="2" charset="-122"/>
              </a:rPr>
              <a:t>啰</a:t>
            </a:r>
            <a:r>
              <a:rPr lang="zh-CN" altLang="zh-CN" sz="2600" kern="100" dirty="0">
                <a:solidFill>
                  <a:srgbClr val="3333FF"/>
                </a:solidFill>
                <a:latin typeface="仿宋_GB2312"/>
                <a:ea typeface="华文细黑"/>
                <a:cs typeface="仿宋_GB2312"/>
              </a:rPr>
              <a:t>嗦，语句简洁，句式简短有力。</a:t>
            </a:r>
            <a:endParaRPr lang="zh-CN" altLang="zh-CN" sz="2600" kern="100" dirty="0">
              <a:latin typeface="宋体" panose="02010600030101010101" pitchFamily="2" charset="-122"/>
              <a:cs typeface="Courier New" panose="02070309020205020404"/>
            </a:endParaRPr>
          </a:p>
          <a:p>
            <a:pPr>
              <a:lnSpc>
                <a:spcPct val="137000"/>
              </a:lnSpc>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踮</a:t>
            </a:r>
            <a:r>
              <a:rPr lang="zh-CN" altLang="zh-CN" sz="2600" kern="100" dirty="0">
                <a:latin typeface="Times New Roman" panose="02020603050405020304"/>
                <a:ea typeface="华文细黑"/>
                <a:cs typeface="Times New Roman" panose="02020603050405020304"/>
              </a:rPr>
              <a:t>起脚尖，谱写人间的真爱。</a:t>
            </a:r>
            <a:endParaRPr lang="zh-CN" altLang="zh-CN" sz="2600" kern="100" dirty="0">
              <a:latin typeface="宋体" panose="02010600030101010101" pitchFamily="2" charset="-122"/>
              <a:cs typeface="Courier New" panose="02070309020205020404"/>
            </a:endParaRPr>
          </a:p>
          <a:p>
            <a:pPr>
              <a:lnSpc>
                <a:spcPct val="137000"/>
              </a:lnSpc>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瞧</a:t>
            </a:r>
            <a:r>
              <a:rPr lang="zh-CN" altLang="zh-CN" sz="2600" kern="100" dirty="0">
                <a:latin typeface="Times New Roman" panose="02020603050405020304"/>
                <a:ea typeface="华文细黑"/>
                <a:cs typeface="Times New Roman" panose="02020603050405020304"/>
              </a:rPr>
              <a:t>：</a:t>
            </a:r>
            <a:r>
              <a:rPr lang="zh-CN" altLang="zh-CN" sz="2600" u="wavyHeavy" kern="100" dirty="0">
                <a:latin typeface="Times New Roman" panose="02020603050405020304"/>
                <a:ea typeface="华文细黑"/>
                <a:cs typeface="Times New Roman" panose="02020603050405020304"/>
              </a:rPr>
              <a:t>那小女孩子</a:t>
            </a:r>
            <a:r>
              <a:rPr lang="zh-CN" altLang="zh-CN" sz="2600" kern="100" dirty="0">
                <a:latin typeface="Times New Roman" panose="02020603050405020304"/>
                <a:ea typeface="华文细黑"/>
                <a:cs typeface="Times New Roman" panose="02020603050405020304"/>
              </a:rPr>
              <a:t>，正踮起脚尖，手里拿着十元钱，正往募捐箱里塞，脸上的表情是多么的神圣；</a:t>
            </a:r>
            <a:r>
              <a:rPr lang="zh-CN" altLang="zh-CN" sz="2600" u="wavyHeavy" kern="100" dirty="0">
                <a:latin typeface="Times New Roman" panose="02020603050405020304"/>
                <a:ea typeface="华文细黑"/>
                <a:cs typeface="Times New Roman" panose="02020603050405020304"/>
              </a:rPr>
              <a:t>那瘦弱的男孩</a:t>
            </a:r>
            <a:r>
              <a:rPr lang="zh-CN" altLang="zh-CN" sz="2600" kern="100" dirty="0">
                <a:latin typeface="Times New Roman" panose="02020603050405020304"/>
                <a:ea typeface="华文细黑"/>
                <a:cs typeface="Times New Roman" panose="02020603050405020304"/>
              </a:rPr>
              <a:t>，把脚踮得老高，</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妈妈我比你还高，我能提这个！</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把袋子死死地提在手里；</a:t>
            </a:r>
            <a:r>
              <a:rPr lang="zh-CN" altLang="zh-CN" sz="2600" u="wavyHeavy" kern="100" dirty="0">
                <a:latin typeface="Times New Roman" panose="02020603050405020304"/>
                <a:ea typeface="华文细黑"/>
                <a:cs typeface="Times New Roman" panose="02020603050405020304"/>
              </a:rPr>
              <a:t>高高瘦瘦的男生背后</a:t>
            </a:r>
            <a:r>
              <a:rPr lang="zh-CN" altLang="zh-CN" sz="2600" kern="100" dirty="0">
                <a:latin typeface="Times New Roman" panose="02020603050405020304"/>
                <a:ea typeface="华文细黑"/>
                <a:cs typeface="Times New Roman" panose="02020603050405020304"/>
              </a:rPr>
              <a:t>，母亲不停地踮起脚尖，为儿子翻正衣领！</a:t>
            </a:r>
            <a:endParaRPr lang="zh-CN" altLang="zh-CN" sz="2600" kern="100" dirty="0">
              <a:latin typeface="宋体" panose="02010600030101010101" pitchFamily="2" charset="-122"/>
              <a:cs typeface="Courier New" panose="02070309020205020404"/>
            </a:endParaRPr>
          </a:p>
          <a:p>
            <a:pPr>
              <a:lnSpc>
                <a:spcPct val="137000"/>
              </a:lnSpc>
              <a:tabLst>
                <a:tab pos="2070735" algn="l"/>
              </a:tabLst>
            </a:pPr>
            <a:r>
              <a:rPr lang="zh-CN" altLang="zh-CN" sz="2600" kern="100" dirty="0">
                <a:solidFill>
                  <a:srgbClr val="3333FF"/>
                </a:solidFill>
                <a:latin typeface="宋体" panose="02010600030101010101" pitchFamily="2" charset="-122"/>
                <a:ea typeface="GBK_S"/>
                <a:cs typeface="GBK_S"/>
              </a:rPr>
              <a:t></a:t>
            </a:r>
            <a:r>
              <a:rPr lang="zh-CN" altLang="zh-CN" sz="2600" kern="100" dirty="0">
                <a:solidFill>
                  <a:srgbClr val="3333FF"/>
                </a:solidFill>
                <a:latin typeface="Times New Roman" panose="02020603050405020304"/>
                <a:ea typeface="华文细黑"/>
                <a:cs typeface="Times New Roman" panose="02020603050405020304"/>
              </a:rPr>
              <a:t>联系实际，强化说理。</a:t>
            </a:r>
            <a:endParaRPr lang="zh-CN" altLang="zh-CN" sz="2600" kern="100" dirty="0">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blinds(horizontal)">
                                      <p:cBhvr>
                                        <p:cTn id="7" dur="500"/>
                                        <p:tgtEl>
                                          <p:spTgt spid="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5" end="5"/>
                                            </p:txEl>
                                          </p:spTgt>
                                        </p:tgtEl>
                                        <p:attrNameLst>
                                          <p:attrName>style.visibility</p:attrName>
                                        </p:attrNameLst>
                                      </p:cBhvr>
                                      <p:to>
                                        <p:strVal val="visible"/>
                                      </p:to>
                                    </p:set>
                                    <p:animEffect transition="in" filter="blinds(horizontal)">
                                      <p:cBhvr>
                                        <p:cTn id="12" dur="500"/>
                                        <p:tgtEl>
                                          <p:spTgt spid="20">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2" end="2"/>
                                            </p:txEl>
                                          </p:spTgt>
                                        </p:tgtEl>
                                      </p:cBhvr>
                                    </p:animEffect>
                                    <p:set>
                                      <p:cBhvr>
                                        <p:cTn id="17" dur="1" fill="hold">
                                          <p:stCondLst>
                                            <p:cond delay="499"/>
                                          </p:stCondLst>
                                        </p:cTn>
                                        <p:tgtEl>
                                          <p:spTgt spid="20">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5" end="5"/>
                                            </p:txEl>
                                          </p:spTgt>
                                        </p:tgtEl>
                                      </p:cBhvr>
                                    </p:animEffect>
                                    <p:set>
                                      <p:cBhvr>
                                        <p:cTn id="20" dur="1" fill="hold">
                                          <p:stCondLst>
                                            <p:cond delay="499"/>
                                          </p:stCondLst>
                                        </p:cTn>
                                        <p:tgtEl>
                                          <p:spTgt spid="20">
                                            <p:txEl>
                                              <p:pRg st="5" end="5"/>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0"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291133" y="82724"/>
            <a:ext cx="11593288" cy="5855449"/>
          </a:xfrm>
          <a:prstGeom prst="rect">
            <a:avLst/>
          </a:prstGeom>
        </p:spPr>
        <p:txBody>
          <a:bodyPr wrap="square">
            <a:spAutoFit/>
          </a:bodyPr>
          <a:lstStyle/>
          <a:p>
            <a:pPr>
              <a:lnSpc>
                <a:spcPct val="150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踮</a:t>
            </a:r>
            <a:r>
              <a:rPr lang="zh-CN" altLang="zh-CN" sz="2800" kern="100" dirty="0">
                <a:latin typeface="Times New Roman" panose="02020603050405020304"/>
                <a:ea typeface="华文细黑"/>
                <a:cs typeface="Times New Roman" panose="02020603050405020304"/>
              </a:rPr>
              <a:t>起脚尖，成就完美的人生。</a:t>
            </a:r>
            <a:endParaRPr lang="zh-CN" altLang="zh-CN" sz="2800" kern="100" dirty="0">
              <a:latin typeface="宋体" panose="02010600030101010101" pitchFamily="2" charset="-122"/>
              <a:cs typeface="Courier New" panose="02070309020205020404"/>
            </a:endParaRPr>
          </a:p>
          <a:p>
            <a:pPr>
              <a:lnSpc>
                <a:spcPct val="150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听</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如果说我看得比别人更远些，那是因为我站在巨人的肩膀上。</a:t>
            </a:r>
            <a:r>
              <a:rPr lang="en-US" altLang="zh-CN" sz="2800"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牛顿踮起</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研究</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脚尖</a:t>
            </a:r>
            <a:r>
              <a:rPr lang="zh-CN" altLang="zh-CN" sz="2800" kern="100" dirty="0">
                <a:latin typeface="Times New Roman" panose="02020603050405020304"/>
                <a:ea typeface="华文细黑"/>
                <a:cs typeface="Times New Roman" panose="02020603050405020304"/>
              </a:rPr>
              <a:t>，向开普勒学习，发现万有引力定律。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对渗透着血汗的成果从不视为己有，一有突破便立即告知同行，让大家共享成果。他一次次用个人成就垫高了全国同行的起跳点，迅速造成千军万马高起点协同攻关的局面。</a:t>
            </a:r>
            <a:r>
              <a:rPr lang="en-US" altLang="zh-CN" sz="2800"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袁隆平踮起</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道德</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脚尖</a:t>
            </a:r>
            <a:r>
              <a:rPr lang="zh-CN" altLang="zh-CN" sz="2800" kern="100" dirty="0">
                <a:latin typeface="Times New Roman" panose="02020603050405020304"/>
                <a:ea typeface="华文细黑"/>
                <a:cs typeface="Times New Roman" panose="02020603050405020304"/>
              </a:rPr>
              <a:t>，舍一己之名利，促全局之伟业，让水稻比高粱还高，稻穗比扫帚还长，稻谷像花生米那样大，使杂交水稻产量再上新台阶。</a:t>
            </a:r>
            <a:endParaRPr lang="zh-CN" altLang="zh-CN" sz="2800" kern="100" dirty="0">
              <a:latin typeface="宋体" panose="02010600030101010101" pitchFamily="2" charset="-122"/>
              <a:cs typeface="Courier New" panose="02070309020205020404"/>
            </a:endParaRPr>
          </a:p>
          <a:p>
            <a:pPr>
              <a:lnSpc>
                <a:spcPct val="150000"/>
              </a:lnSpc>
              <a:tabLst>
                <a:tab pos="2070735" algn="l"/>
              </a:tabLst>
            </a:pPr>
            <a:r>
              <a:rPr lang="zh-CN" altLang="zh-CN" sz="2800" kern="100" dirty="0">
                <a:solidFill>
                  <a:srgbClr val="3333FF"/>
                </a:solidFill>
                <a:latin typeface="宋体" panose="02010600030101010101" pitchFamily="2" charset="-122"/>
                <a:ea typeface="GBK_S"/>
                <a:cs typeface="GBK_S"/>
              </a:rPr>
              <a:t></a:t>
            </a:r>
            <a:r>
              <a:rPr lang="zh-CN" altLang="zh-CN" sz="2800" kern="100" dirty="0">
                <a:solidFill>
                  <a:srgbClr val="3333FF"/>
                </a:solidFill>
                <a:latin typeface="Times New Roman" panose="02020603050405020304"/>
                <a:ea typeface="华文细黑"/>
                <a:cs typeface="Times New Roman" panose="02020603050405020304"/>
              </a:rPr>
              <a:t>列举名人故事，增强说理的雄辩性。</a:t>
            </a:r>
            <a:endParaRPr lang="zh-CN" altLang="zh-CN" sz="2800" kern="100" dirty="0">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blinds(horizontal)">
                                      <p:cBhvr>
                                        <p:cTn id="7" dur="500"/>
                                        <p:tgtEl>
                                          <p:spTgt spid="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2" end="2"/>
                                            </p:txEl>
                                          </p:spTgt>
                                        </p:tgtEl>
                                      </p:cBhvr>
                                    </p:animEffect>
                                    <p:set>
                                      <p:cBhvr>
                                        <p:cTn id="12"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0"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291133" y="82724"/>
            <a:ext cx="11593288" cy="5180393"/>
          </a:xfrm>
          <a:prstGeom prst="rect">
            <a:avLst/>
          </a:prstGeom>
        </p:spPr>
        <p:txBody>
          <a:bodyPr wrap="square">
            <a:spAutoFit/>
          </a:bodyPr>
          <a:lstStyle/>
          <a:p>
            <a:pPr>
              <a:lnSpc>
                <a:spcPct val="150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踮</a:t>
            </a:r>
            <a:r>
              <a:rPr lang="zh-CN" altLang="zh-CN" sz="2800" kern="100" dirty="0">
                <a:latin typeface="Times New Roman" panose="02020603050405020304"/>
                <a:ea typeface="华文细黑"/>
                <a:cs typeface="Times New Roman" panose="02020603050405020304"/>
              </a:rPr>
              <a:t>起脚尖，就更靠近阳光。</a:t>
            </a:r>
            <a:endParaRPr lang="zh-CN" altLang="zh-CN" sz="2800" kern="100" dirty="0">
              <a:latin typeface="宋体" panose="02010600030101010101" pitchFamily="2" charset="-122"/>
              <a:cs typeface="Courier New" panose="02070309020205020404"/>
            </a:endParaRPr>
          </a:p>
          <a:p>
            <a:pPr>
              <a:lnSpc>
                <a:spcPct val="150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许</a:t>
            </a:r>
            <a:r>
              <a:rPr lang="zh-CN" altLang="zh-CN" sz="2800" kern="100" dirty="0">
                <a:latin typeface="Times New Roman" panose="02020603050405020304"/>
                <a:ea typeface="华文细黑"/>
                <a:cs typeface="Times New Roman" panose="02020603050405020304"/>
              </a:rPr>
              <a:t>下第一千零一个愿望，有一天幸福会听我们的话。现在的我们，</a:t>
            </a:r>
            <a:r>
              <a:rPr lang="en-US" altLang="zh-CN" sz="2800"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雄姿英发，羽扇纶巾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，我们就是青春，青春就是我们的筹码。在青春的竞技场上，我们踮起脚尖努力耕耘，尽情挥洒汗水，期待能够丰收，即使我们手里捧着干瘪的稻子，我们也不在乎，</a:t>
            </a:r>
            <a:r>
              <a:rPr lang="en-US" altLang="zh-CN" sz="2800"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尽吾志也而不能至者，可以无悔矣，其孰能讥之乎</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ct val="150000"/>
              </a:lnSpc>
              <a:tabLst>
                <a:tab pos="2070735" algn="l"/>
              </a:tabLst>
            </a:pPr>
            <a:r>
              <a:rPr lang="zh-CN" altLang="zh-CN" sz="2800" kern="100" dirty="0" smtClean="0">
                <a:solidFill>
                  <a:srgbClr val="3333FF"/>
                </a:solidFill>
                <a:latin typeface="宋体" panose="02010600030101010101" pitchFamily="2" charset="-122"/>
                <a:ea typeface="GBK_S"/>
                <a:cs typeface="GBK_S"/>
              </a:rPr>
              <a:t></a:t>
            </a:r>
            <a:r>
              <a:rPr lang="zh-CN" altLang="zh-CN" sz="2800" kern="100" dirty="0" smtClean="0">
                <a:solidFill>
                  <a:srgbClr val="3333FF"/>
                </a:solidFill>
                <a:latin typeface="Times New Roman" panose="02020603050405020304"/>
                <a:ea typeface="华文细黑"/>
                <a:cs typeface="Times New Roman" panose="02020603050405020304"/>
              </a:rPr>
              <a:t>名句</a:t>
            </a:r>
            <a:r>
              <a:rPr lang="zh-CN" altLang="zh-CN" sz="2800" kern="100" dirty="0">
                <a:solidFill>
                  <a:srgbClr val="3333FF"/>
                </a:solidFill>
                <a:latin typeface="Times New Roman" panose="02020603050405020304"/>
                <a:ea typeface="华文细黑"/>
                <a:cs typeface="Times New Roman" panose="02020603050405020304"/>
              </a:rPr>
              <a:t>的引用展示了作者广泛的阅读、渊博的知识，学以致用。论证有理有据。</a:t>
            </a:r>
            <a:endParaRPr lang="zh-CN" altLang="zh-CN" sz="2800" kern="100" dirty="0">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blinds(horizontal)">
                                      <p:cBhvr>
                                        <p:cTn id="7" dur="500"/>
                                        <p:tgtEl>
                                          <p:spTgt spid="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2" end="2"/>
                                            </p:txEl>
                                          </p:spTgt>
                                        </p:tgtEl>
                                      </p:cBhvr>
                                    </p:animEffect>
                                    <p:set>
                                      <p:cBhvr>
                                        <p:cTn id="12"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0"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253033" y="25574"/>
            <a:ext cx="11665296" cy="6541791"/>
          </a:xfrm>
          <a:prstGeom prst="rect">
            <a:avLst/>
          </a:prstGeom>
        </p:spPr>
        <p:txBody>
          <a:bodyPr wrap="square">
            <a:spAutoFit/>
          </a:bodyPr>
          <a:lstStyle/>
          <a:p>
            <a:pPr algn="just">
              <a:lnSpc>
                <a:spcPct val="136000"/>
              </a:lnSpc>
              <a:tabLst>
                <a:tab pos="2070735" algn="l"/>
              </a:tabLst>
            </a:pPr>
            <a:r>
              <a:rPr lang="en-US" altLang="zh-CN" sz="2400" kern="100" dirty="0" smtClean="0">
                <a:latin typeface="Times New Roman" panose="02020603050405020304"/>
                <a:ea typeface="华文细黑"/>
                <a:cs typeface="Times New Roman" panose="02020603050405020304"/>
              </a:rPr>
              <a:t>        </a:t>
            </a:r>
            <a:r>
              <a:rPr lang="zh-CN" altLang="zh-CN" sz="2400" kern="100" dirty="0" smtClean="0">
                <a:latin typeface="Times New Roman" panose="02020603050405020304"/>
                <a:ea typeface="华文细黑"/>
                <a:cs typeface="Times New Roman" panose="02020603050405020304"/>
              </a:rPr>
              <a:t>然而</a:t>
            </a:r>
            <a:r>
              <a:rPr lang="zh-CN" altLang="zh-CN" sz="2400" kern="100" dirty="0">
                <a:latin typeface="Times New Roman" panose="02020603050405020304"/>
                <a:ea typeface="华文细黑"/>
                <a:cs typeface="Times New Roman" panose="02020603050405020304"/>
              </a:rPr>
              <a:t>踮起脚尖就可以了吗？答案是否定的。对于一个追求者来说，仅仅</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踮起脚尖</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还是远远不够的，因为即使我们踮起脚尖也还有我们够不着的果实，即使我们踮起脚尖也还有我们看不到的风景。早在两千多年前先哲荀子在他著名的《劝学》篇中就深有体会地说：</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吾尝</a:t>
            </a:r>
            <a:r>
              <a:rPr lang="zh-CN" altLang="zh-CN" sz="2400" kern="100" dirty="0">
                <a:latin typeface="宋体" panose="02010600030101010101" pitchFamily="2" charset="-122"/>
                <a:ea typeface="华文细黑"/>
                <a:cs typeface="宋体" panose="02010600030101010101" pitchFamily="2" charset="-122"/>
              </a:rPr>
              <a:t>跂</a:t>
            </a:r>
            <a:r>
              <a:rPr lang="zh-CN" altLang="zh-CN" sz="2400" kern="100" dirty="0">
                <a:latin typeface="楷体_GB2312"/>
                <a:ea typeface="华文细黑"/>
                <a:cs typeface="楷体_GB2312"/>
              </a:rPr>
              <a:t>而望矣</a:t>
            </a:r>
            <a:r>
              <a:rPr lang="zh-CN" altLang="zh-CN" sz="2400" kern="100" dirty="0">
                <a:latin typeface="Times New Roman" panose="02020603050405020304"/>
                <a:ea typeface="华文细黑"/>
                <a:cs typeface="Times New Roman" panose="02020603050405020304"/>
              </a:rPr>
              <a:t>，不如登高之博见也。</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由此看来，踮起脚尖虽然能让我们看得远，但终不如站在高处看得更远，</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登东山而小鲁，登泰山而小天下</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的孔子也正是由于站得</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高</a:t>
            </a:r>
            <a:r>
              <a:rPr lang="en-US" altLang="zh-CN" sz="2400" kern="100" dirty="0">
                <a:latin typeface="宋体" panose="02010600030101010101" pitchFamily="2" charset="-122"/>
                <a:ea typeface="华文细黑"/>
                <a:cs typeface="Times New Roman" panose="02020603050405020304"/>
              </a:rPr>
              <a:t>”</a:t>
            </a:r>
            <a:r>
              <a:rPr lang="zh-CN" altLang="zh-CN" sz="2400" kern="100" dirty="0">
                <a:latin typeface="Times New Roman" panose="02020603050405020304"/>
                <a:ea typeface="华文细黑"/>
                <a:cs typeface="Times New Roman" panose="02020603050405020304"/>
              </a:rPr>
              <a:t>才看得远，那深邃的思想光芒才能够远照千秋万代。</a:t>
            </a:r>
            <a:r>
              <a:rPr lang="zh-CN" altLang="zh-CN" sz="2400" u="wavyHeavy" kern="100" dirty="0">
                <a:latin typeface="Times New Roman" panose="02020603050405020304"/>
                <a:ea typeface="华文细黑"/>
                <a:cs typeface="Times New Roman" panose="02020603050405020304"/>
              </a:rPr>
              <a:t>因此，要想看得远，必须站得高，有时恐怕不仅是一次踮起脚尖就可以了的，需要不辞劳苦，甚至不妨尝试辛苦登高，或许更为有用。</a:t>
            </a:r>
            <a:endParaRPr lang="zh-CN" altLang="zh-CN" sz="2400" u="wavyHeavy" kern="100" dirty="0">
              <a:latin typeface="宋体" panose="02010600030101010101" pitchFamily="2" charset="-122"/>
              <a:cs typeface="Courier New" panose="02070309020205020404"/>
            </a:endParaRPr>
          </a:p>
          <a:p>
            <a:pPr algn="just">
              <a:lnSpc>
                <a:spcPct val="136000"/>
              </a:lnSpc>
              <a:tabLst>
                <a:tab pos="2070735" algn="l"/>
              </a:tabLst>
            </a:pPr>
            <a:r>
              <a:rPr lang="zh-CN" altLang="zh-CN" sz="2400" kern="100" dirty="0">
                <a:solidFill>
                  <a:srgbClr val="3333FF"/>
                </a:solidFill>
                <a:latin typeface="宋体" panose="02010600030101010101" pitchFamily="2" charset="-122"/>
                <a:ea typeface="GBK_S"/>
                <a:cs typeface="GBK_S"/>
              </a:rPr>
              <a:t></a:t>
            </a:r>
            <a:r>
              <a:rPr lang="zh-CN" altLang="zh-CN" sz="2400" kern="100" dirty="0">
                <a:solidFill>
                  <a:srgbClr val="3333FF"/>
                </a:solidFill>
                <a:latin typeface="Times New Roman" panose="02020603050405020304"/>
                <a:ea typeface="华文细黑"/>
                <a:cs typeface="Times New Roman" panose="02020603050405020304"/>
              </a:rPr>
              <a:t>深化主旨，解决问题。</a:t>
            </a:r>
            <a:endParaRPr lang="zh-CN" altLang="zh-CN" sz="2400" kern="100" dirty="0">
              <a:latin typeface="宋体" panose="02010600030101010101" pitchFamily="2" charset="-122"/>
              <a:cs typeface="Courier New" panose="02070309020205020404"/>
            </a:endParaRPr>
          </a:p>
          <a:p>
            <a:pPr algn="just">
              <a:lnSpc>
                <a:spcPct val="136000"/>
              </a:lnSpc>
              <a:tabLst>
                <a:tab pos="2070735" algn="l"/>
              </a:tabLst>
            </a:pPr>
            <a:r>
              <a:rPr lang="en-US" altLang="zh-CN" sz="2400" kern="100" dirty="0" smtClean="0">
                <a:latin typeface="Times New Roman" panose="02020603050405020304"/>
                <a:ea typeface="华文细黑"/>
                <a:cs typeface="Times New Roman" panose="02020603050405020304"/>
              </a:rPr>
              <a:t>        </a:t>
            </a:r>
            <a:r>
              <a:rPr lang="zh-CN" altLang="zh-CN" sz="2400" u="wavyHeavy" kern="100" dirty="0" smtClean="0">
                <a:latin typeface="Times New Roman" panose="02020603050405020304"/>
                <a:ea typeface="华文细黑"/>
                <a:cs typeface="Times New Roman" panose="02020603050405020304"/>
              </a:rPr>
              <a:t>美好</a:t>
            </a:r>
            <a:r>
              <a:rPr lang="zh-CN" altLang="zh-CN" sz="2400" u="wavyHeavy" kern="100" dirty="0">
                <a:latin typeface="Times New Roman" panose="02020603050405020304"/>
                <a:ea typeface="华文细黑"/>
                <a:cs typeface="Times New Roman" panose="02020603050405020304"/>
              </a:rPr>
              <a:t>的景色要求我们踮起脚尖。</a:t>
            </a:r>
            <a:endParaRPr lang="zh-CN" altLang="zh-CN" sz="2400" u="wavyHeavy" kern="100" dirty="0">
              <a:latin typeface="宋体" panose="02010600030101010101" pitchFamily="2" charset="-122"/>
              <a:cs typeface="Courier New" panose="02070309020205020404"/>
            </a:endParaRPr>
          </a:p>
          <a:p>
            <a:pPr algn="just">
              <a:lnSpc>
                <a:spcPct val="136000"/>
              </a:lnSpc>
              <a:tabLst>
                <a:tab pos="2070735" algn="l"/>
              </a:tabLst>
            </a:pPr>
            <a:r>
              <a:rPr lang="en-US" altLang="zh-CN" sz="2400" kern="100" dirty="0" smtClean="0">
                <a:latin typeface="Times New Roman" panose="02020603050405020304"/>
                <a:ea typeface="华文细黑"/>
                <a:cs typeface="Times New Roman" panose="02020603050405020304"/>
              </a:rPr>
              <a:t>        </a:t>
            </a:r>
            <a:r>
              <a:rPr lang="zh-CN" altLang="zh-CN" sz="2400" u="wavyHeavy" kern="100" dirty="0" smtClean="0">
                <a:latin typeface="Times New Roman" panose="02020603050405020304"/>
                <a:ea typeface="华文细黑"/>
                <a:cs typeface="Times New Roman" panose="02020603050405020304"/>
              </a:rPr>
              <a:t>人间</a:t>
            </a:r>
            <a:r>
              <a:rPr lang="zh-CN" altLang="zh-CN" sz="2400" u="wavyHeavy" kern="100" dirty="0">
                <a:latin typeface="Times New Roman" panose="02020603050405020304"/>
                <a:ea typeface="华文细黑"/>
                <a:cs typeface="Times New Roman" panose="02020603050405020304"/>
              </a:rPr>
              <a:t>的真爱驱使我们踮起脚尖。</a:t>
            </a:r>
            <a:endParaRPr lang="zh-CN" altLang="zh-CN" sz="2400" u="wavyHeavy" kern="100" dirty="0">
              <a:latin typeface="宋体" panose="02010600030101010101" pitchFamily="2" charset="-122"/>
              <a:cs typeface="Courier New" panose="02070309020205020404"/>
            </a:endParaRPr>
          </a:p>
          <a:p>
            <a:pPr algn="just">
              <a:lnSpc>
                <a:spcPct val="136000"/>
              </a:lnSpc>
              <a:tabLst>
                <a:tab pos="2070735" algn="l"/>
              </a:tabLst>
            </a:pPr>
            <a:r>
              <a:rPr lang="en-US" altLang="zh-CN" sz="2400" kern="100" dirty="0" smtClean="0">
                <a:latin typeface="Times New Roman" panose="02020603050405020304"/>
                <a:ea typeface="华文细黑"/>
                <a:cs typeface="Times New Roman" panose="02020603050405020304"/>
              </a:rPr>
              <a:t>        </a:t>
            </a:r>
            <a:r>
              <a:rPr lang="zh-CN" altLang="zh-CN" sz="2400" u="wavyHeavy" kern="100" dirty="0" smtClean="0">
                <a:latin typeface="Times New Roman" panose="02020603050405020304"/>
                <a:ea typeface="华文细黑"/>
                <a:cs typeface="Times New Roman" panose="02020603050405020304"/>
              </a:rPr>
              <a:t>完美</a:t>
            </a:r>
            <a:r>
              <a:rPr lang="zh-CN" altLang="zh-CN" sz="2400" u="wavyHeavy" kern="100" dirty="0">
                <a:latin typeface="Times New Roman" panose="02020603050405020304"/>
                <a:ea typeface="华文细黑"/>
                <a:cs typeface="Times New Roman" panose="02020603050405020304"/>
              </a:rPr>
              <a:t>的人生离不开我们踮起脚尖。</a:t>
            </a:r>
            <a:endParaRPr lang="zh-CN" altLang="zh-CN" sz="2400" u="wavyHeavy" kern="100" dirty="0">
              <a:latin typeface="宋体" panose="02010600030101010101" pitchFamily="2" charset="-122"/>
              <a:cs typeface="Courier New" panose="02070309020205020404"/>
            </a:endParaRPr>
          </a:p>
          <a:p>
            <a:pPr algn="just">
              <a:lnSpc>
                <a:spcPct val="136000"/>
              </a:lnSpc>
            </a:pPr>
            <a:r>
              <a:rPr lang="zh-CN" altLang="zh-CN" sz="2400" kern="100" dirty="0">
                <a:solidFill>
                  <a:srgbClr val="3333FF"/>
                </a:solidFill>
                <a:ea typeface="GBK_S"/>
                <a:cs typeface="GBK_S"/>
              </a:rPr>
              <a:t></a:t>
            </a:r>
            <a:r>
              <a:rPr lang="zh-CN" altLang="zh-CN" sz="2400" kern="100" dirty="0">
                <a:solidFill>
                  <a:srgbClr val="3333FF"/>
                </a:solidFill>
                <a:latin typeface="Times New Roman" panose="02020603050405020304"/>
                <a:ea typeface="华文细黑"/>
                <a:cs typeface="Times New Roman" panose="02020603050405020304"/>
              </a:rPr>
              <a:t>排比句总结全文，归纳中心，首尾呼应，观点明确。</a:t>
            </a:r>
            <a:endParaRPr lang="zh-CN" altLang="zh-CN" sz="2400" kern="100" dirty="0">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5" end="5"/>
                                            </p:txEl>
                                          </p:spTgt>
                                        </p:tgtEl>
                                        <p:attrNameLst>
                                          <p:attrName>style.visibility</p:attrName>
                                        </p:attrNameLst>
                                      </p:cBhvr>
                                      <p:to>
                                        <p:strVal val="visible"/>
                                      </p:to>
                                    </p:set>
                                    <p:animEffect transition="in" filter="blinds(horizontal)">
                                      <p:cBhvr>
                                        <p:cTn id="12" dur="500"/>
                                        <p:tgtEl>
                                          <p:spTgt spid="20">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5" end="5"/>
                                            </p:txEl>
                                          </p:spTgt>
                                        </p:tgtEl>
                                      </p:cBhvr>
                                    </p:animEffect>
                                    <p:set>
                                      <p:cBhvr>
                                        <p:cTn id="20" dur="1" fill="hold">
                                          <p:stCondLst>
                                            <p:cond delay="499"/>
                                          </p:stCondLst>
                                        </p:cTn>
                                        <p:tgtEl>
                                          <p:spTgt spid="20">
                                            <p:txEl>
                                              <p:pRg st="5" end="5"/>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0"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矩形 4"/>
          <p:cNvSpPr/>
          <p:nvPr/>
        </p:nvSpPr>
        <p:spPr>
          <a:xfrm>
            <a:off x="296465" y="611163"/>
            <a:ext cx="11587955" cy="5900333"/>
          </a:xfrm>
          <a:prstGeom prst="rect">
            <a:avLst/>
          </a:prstGeom>
        </p:spPr>
        <p:txBody>
          <a:bodyPr wrap="square">
            <a:spAutoFit/>
          </a:bodyPr>
          <a:lstStyle/>
          <a:p>
            <a:pPr algn="just">
              <a:lnSpc>
                <a:spcPct val="147000"/>
              </a:lnSpc>
              <a:spcAft>
                <a:spcPts val="0"/>
              </a:spcAft>
              <a:tabLst>
                <a:tab pos="2070735" algn="l"/>
              </a:tabLst>
            </a:pPr>
            <a:r>
              <a:rPr lang="zh-CN" altLang="zh-CN" sz="2600" kern="100" dirty="0">
                <a:latin typeface="Times New Roman" panose="02020603050405020304"/>
                <a:ea typeface="华文细黑"/>
                <a:cs typeface="Times New Roman" panose="02020603050405020304"/>
              </a:rPr>
              <a:t>这是一篇构思严密、章法谨严的议论文。文章用</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独句段落，标明分论点，领起分层论证</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的形式结构，分四层主体论证内容：第一层，踮起脚尖，感受大自然的美丽；第二层，踮起脚尖，谱写人间的真爱；第三层，踮起脚尖，成就完美的人生；第四层，踮起脚尖，就更靠近阳光。四层主体内容互不雷同，由浅入深：第一层举出的是来自自然中的平常事例，第二层举出的是来自生活中的平常事例，第三层见诸书籍中的典型事例，第四层联系自身实际。</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600" kern="100" dirty="0">
                <a:latin typeface="Times New Roman" panose="02020603050405020304"/>
                <a:ea typeface="华文细黑"/>
                <a:cs typeface="Times New Roman" panose="02020603050405020304"/>
              </a:rPr>
              <a:t>特别值得注意的是，本文的结构具有很大的模仿价值：四层主体安排，全文总分层次的设置，常例和典型特例的选择；首尾两段的相互照应；开头段总说铺垫，主体紧扣总说分四层论说，无不丝丝入扣，端严有加。</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600" kern="100" dirty="0">
                <a:latin typeface="Times New Roman" panose="02020603050405020304"/>
                <a:ea typeface="华文细黑"/>
                <a:cs typeface="Times New Roman" panose="02020603050405020304"/>
              </a:rPr>
              <a:t>文章首尾两段运用排比，语言有文采、有气势。</a:t>
            </a:r>
            <a:endParaRPr lang="zh-CN" altLang="zh-CN" sz="2600" kern="100" dirty="0">
              <a:effectLst/>
              <a:latin typeface="宋体" panose="02010600030101010101" pitchFamily="2" charset="-122"/>
              <a:cs typeface="Courier New" panose="02070309020205020404"/>
            </a:endParaRPr>
          </a:p>
        </p:txBody>
      </p:sp>
      <p:sp>
        <p:nvSpPr>
          <p:cNvPr id="7" name="矩形 6"/>
          <p:cNvSpPr/>
          <p:nvPr/>
        </p:nvSpPr>
        <p:spPr>
          <a:xfrm>
            <a:off x="296466" y="107107"/>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二</a:t>
            </a:r>
            <a:r>
              <a:rPr lang="zh-CN" altLang="en-US" sz="2400" b="1" kern="0" dirty="0">
                <a:solidFill>
                  <a:schemeClr val="bg1"/>
                </a:solidFill>
                <a:latin typeface="微软雅黑" panose="020B0503020204020204" pitchFamily="34" charset="-122"/>
                <a:ea typeface="微软雅黑" panose="020B0503020204020204" pitchFamily="34" charset="-122"/>
              </a:rPr>
              <a:t>、技法</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点拨</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25041" y="617088"/>
            <a:ext cx="11520118" cy="582672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文采斐然，表现力强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，是一项对学生作文在发展等级方面的要求，是指文章的语言用词生动形象，句式灵活多变，修辞恰到好处，文句意蕴丰富，从而大大增强文章的表现力。</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如何写得有文采呢？</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锤炼词语，追求语言的生动形象</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词语生动是指在用词恰当的基础上增强词语的表现力，就是要求我们选用恰当精妙的、新鲜传神的、具有形象性的、极具表现力的词语，使所描述的对象给人如闻其声、如见其形、如临其境的感觉，以增强感染力；把所阐发的事理表达得清楚明白，深刻透彻，以增强说服力。</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8641</Words>
  <Application>WPS 演示</Application>
  <PresentationFormat>自定义</PresentationFormat>
  <Paragraphs>233</Paragraphs>
  <Slides>35</Slides>
  <Notes>0</Notes>
  <HiddenSlides>1</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35</vt:i4>
      </vt:variant>
    </vt:vector>
  </HeadingPairs>
  <TitlesOfParts>
    <vt:vector size="54" baseType="lpstr">
      <vt:lpstr>Arial</vt:lpstr>
      <vt:lpstr>宋体</vt:lpstr>
      <vt:lpstr>Wingdings</vt:lpstr>
      <vt:lpstr>Times New Roman</vt:lpstr>
      <vt:lpstr>Times New Roman</vt:lpstr>
      <vt:lpstr>微软雅黑</vt:lpstr>
      <vt:lpstr>华文细黑</vt:lpstr>
      <vt:lpstr>Courier New</vt:lpstr>
      <vt:lpstr>华文细黑</vt:lpstr>
      <vt:lpstr>黑体</vt:lpstr>
      <vt:lpstr>GBK_S</vt:lpstr>
      <vt:lpstr>仿宋_GB2312</vt:lpstr>
      <vt:lpstr>楷体_GB2312</vt:lpstr>
      <vt:lpstr>Arial Unicode MS</vt:lpstr>
      <vt:lpstr>Calibri</vt:lpstr>
      <vt:lpstr>Segoe Print</vt:lpstr>
      <vt:lpstr>仿宋</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446</cp:revision>
  <dcterms:created xsi:type="dcterms:W3CDTF">2016-03-28T08:27:00Z</dcterms:created>
  <dcterms:modified xsi:type="dcterms:W3CDTF">2018-02-13T15:09:30Z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