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4" r:id="rId5"/>
    <p:sldId id="257" r:id="rId6"/>
    <p:sldId id="267" r:id="rId7"/>
    <p:sldId id="268" r:id="rId8"/>
    <p:sldId id="265" r:id="rId9"/>
    <p:sldId id="269" r:id="rId10"/>
    <p:sldId id="270" r:id="rId11"/>
    <p:sldId id="271" r:id="rId12"/>
    <p:sldId id="272" r:id="rId13"/>
    <p:sldId id="266" r:id="rId14"/>
    <p:sldId id="258" r:id="rId15"/>
    <p:sldId id="273" r:id="rId16"/>
    <p:sldId id="274" r:id="rId17"/>
    <p:sldId id="287" r:id="rId18"/>
    <p:sldId id="288" r:id="rId19"/>
    <p:sldId id="305" r:id="rId20"/>
    <p:sldId id="289" r:id="rId21"/>
    <p:sldId id="290" r:id="rId22"/>
    <p:sldId id="291" r:id="rId23"/>
    <p:sldId id="292" r:id="rId24"/>
    <p:sldId id="276" r:id="rId25"/>
    <p:sldId id="293" r:id="rId26"/>
    <p:sldId id="294" r:id="rId27"/>
    <p:sldId id="307" r:id="rId28"/>
    <p:sldId id="295" r:id="rId29"/>
    <p:sldId id="296" r:id="rId30"/>
    <p:sldId id="308" r:id="rId31"/>
    <p:sldId id="297" r:id="rId32"/>
    <p:sldId id="298" r:id="rId33"/>
    <p:sldId id="299" r:id="rId34"/>
    <p:sldId id="277" r:id="rId35"/>
    <p:sldId id="278" r:id="rId36"/>
    <p:sldId id="279" r:id="rId37"/>
    <p:sldId id="303" r:id="rId38"/>
    <p:sldId id="304" r:id="rId39"/>
    <p:sldId id="286" r:id="rId40"/>
    <p:sldId id="260" r:id="rId4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7406"/>
    <a:srgbClr val="FFF6F1"/>
    <a:srgbClr val="4182F6"/>
    <a:srgbClr val="CC5B0C"/>
    <a:srgbClr val="DA4D44"/>
    <a:srgbClr val="CA9F6B"/>
    <a:srgbClr val="A3E1E6"/>
    <a:srgbClr val="FF9900"/>
    <a:srgbClr val="FCFCFC"/>
    <a:srgbClr val="FE5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3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-11499" y="0"/>
            <a:ext cx="9174890" cy="5143500"/>
            <a:chOff x="-11499" y="0"/>
            <a:chExt cx="2891224" cy="1620838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61" y="7637"/>
              <a:ext cx="2709804" cy="1443102"/>
            </a:xfrm>
            <a:prstGeom prst="rect">
              <a:avLst/>
            </a:prstGeom>
          </p:spPr>
        </p:pic>
        <p:pic>
          <p:nvPicPr>
            <p:cNvPr id="8" name="图片 7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  <p:pic>
          <p:nvPicPr>
            <p:cNvPr id="9" name="图片 8" descr="桌子.png"/>
            <p:cNvPicPr>
              <a:picLocks noChangeAspect="1"/>
            </p:cNvPicPr>
            <p:nvPr userDrawn="1"/>
          </p:nvPicPr>
          <p:blipFill>
            <a:blip r:embed="rId4" cstate="print"/>
            <a:srcRect t="80530" r="40938"/>
            <a:stretch>
              <a:fillRect/>
            </a:stretch>
          </p:blipFill>
          <p:spPr>
            <a:xfrm>
              <a:off x="-11499" y="1353415"/>
              <a:ext cx="1247264" cy="267423"/>
            </a:xfrm>
            <a:prstGeom prst="rect">
              <a:avLst/>
            </a:prstGeom>
          </p:spPr>
        </p:pic>
        <p:pic>
          <p:nvPicPr>
            <p:cNvPr id="10" name="图片 9" descr="粉笔画.png"/>
            <p:cNvPicPr>
              <a:picLocks noChangeAspect="1"/>
            </p:cNvPicPr>
            <p:nvPr userDrawn="1"/>
          </p:nvPicPr>
          <p:blipFill>
            <a:blip r:embed="rId5" cstate="print"/>
            <a:srcRect l="49934" t="39179" b="17915"/>
            <a:stretch>
              <a:fillRect/>
            </a:stretch>
          </p:blipFill>
          <p:spPr>
            <a:xfrm>
              <a:off x="1632621" y="799729"/>
              <a:ext cx="1057298" cy="589321"/>
            </a:xfrm>
            <a:prstGeom prst="rect">
              <a:avLst/>
            </a:prstGeom>
          </p:spPr>
        </p:pic>
        <p:pic>
          <p:nvPicPr>
            <p:cNvPr id="11" name="图片 10" descr="书本.png"/>
            <p:cNvPicPr>
              <a:picLocks noChangeAspect="1"/>
            </p:cNvPicPr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135905" y="1264247"/>
              <a:ext cx="331633" cy="283611"/>
            </a:xfrm>
            <a:prstGeom prst="rect">
              <a:avLst/>
            </a:prstGeom>
          </p:spPr>
        </p:pic>
        <p:pic>
          <p:nvPicPr>
            <p:cNvPr id="12" name="图片 11" descr="钟.PNG"/>
            <p:cNvPicPr>
              <a:picLocks noChangeAspect="1"/>
            </p:cNvPicPr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586523" y="1346308"/>
              <a:ext cx="168944" cy="161364"/>
            </a:xfrm>
            <a:prstGeom prst="rect">
              <a:avLst/>
            </a:prstGeom>
          </p:spPr>
        </p:pic>
        <p:pic>
          <p:nvPicPr>
            <p:cNvPr id="13" name="图片 12" descr="铅笔筒.PNG"/>
            <p:cNvPicPr>
              <a:picLocks noChangeAspect="1"/>
            </p:cNvPicPr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447336" y="1270428"/>
              <a:ext cx="223659" cy="242046"/>
            </a:xfrm>
            <a:prstGeom prst="rect">
              <a:avLst/>
            </a:prstGeom>
          </p:spPr>
        </p:pic>
        <p:pic>
          <p:nvPicPr>
            <p:cNvPr id="14" name="图片 13" descr="眼镜.PNG"/>
            <p:cNvPicPr>
              <a:picLocks noChangeAspect="1"/>
            </p:cNvPicPr>
            <p:nvPr userDrawn="1"/>
          </p:nvPicPr>
          <p:blipFill>
            <a:blip r:embed="rId9" cstate="print"/>
            <a:stretch>
              <a:fillRect/>
            </a:stretch>
          </p:blipFill>
          <p:spPr>
            <a:xfrm>
              <a:off x="818232" y="1467966"/>
              <a:ext cx="172083" cy="79411"/>
            </a:xfrm>
            <a:prstGeom prst="rect">
              <a:avLst/>
            </a:prstGeom>
          </p:spPr>
        </p:pic>
        <p:pic>
          <p:nvPicPr>
            <p:cNvPr id="15" name="图片 14" descr="贴贴子4张（空）.png"/>
            <p:cNvPicPr>
              <a:picLocks noChangeAspect="1"/>
            </p:cNvPicPr>
            <p:nvPr userDrawn="1"/>
          </p:nvPicPr>
          <p:blipFill>
            <a:blip r:embed="rId10" cstate="print"/>
            <a:srcRect t="33018" r="77449" b="52860"/>
            <a:stretch>
              <a:fillRect/>
            </a:stretch>
          </p:blipFill>
          <p:spPr>
            <a:xfrm>
              <a:off x="229424" y="152368"/>
              <a:ext cx="476228" cy="193957"/>
            </a:xfrm>
            <a:prstGeom prst="rect">
              <a:avLst/>
            </a:prstGeom>
          </p:spPr>
        </p:pic>
        <p:pic>
          <p:nvPicPr>
            <p:cNvPr id="16" name="图片 15" descr="贴贴子4张（空）.png"/>
            <p:cNvPicPr/>
            <p:nvPr userDrawn="1"/>
          </p:nvPicPr>
          <p:blipFill>
            <a:blip r:embed="rId10" cstate="print"/>
            <a:srcRect l="6702" t="47905" r="86794" b="38897"/>
            <a:stretch>
              <a:fillRect/>
            </a:stretch>
          </p:blipFill>
          <p:spPr>
            <a:xfrm rot="21420000">
              <a:off x="630039" y="230507"/>
              <a:ext cx="136050" cy="18658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811" y="-236562"/>
            <a:ext cx="9238709" cy="5353378"/>
            <a:chOff x="-7497" y="-117332"/>
            <a:chExt cx="3007002" cy="1742410"/>
          </a:xfrm>
        </p:grpSpPr>
        <p:pic>
          <p:nvPicPr>
            <p:cNvPr id="7" name="图片 6"/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497" y="129677"/>
              <a:ext cx="2808011" cy="1495401"/>
            </a:xfrm>
            <a:prstGeom prst="rect">
              <a:avLst/>
            </a:prstGeom>
          </p:spPr>
        </p:pic>
        <p:pic>
          <p:nvPicPr>
            <p:cNvPr id="8" name="图片 7" descr="照片夹.png"/>
            <p:cNvPicPr>
              <a:picLocks noChangeAspect="1"/>
            </p:cNvPicPr>
            <p:nvPr userDrawn="1"/>
          </p:nvPicPr>
          <p:blipFill>
            <a:blip r:embed="rId3" cstate="print"/>
            <a:srcRect r="66645" b="79232"/>
            <a:stretch>
              <a:fillRect/>
            </a:stretch>
          </p:blipFill>
          <p:spPr>
            <a:xfrm flipH="1">
              <a:off x="1530573" y="-117332"/>
              <a:ext cx="1468932" cy="5948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59328" y="-7204"/>
            <a:ext cx="9100573" cy="5243250"/>
            <a:chOff x="43427" y="0"/>
            <a:chExt cx="2836298" cy="1634119"/>
          </a:xfrm>
        </p:grpSpPr>
        <p:pic>
          <p:nvPicPr>
            <p:cNvPr id="9" name="图片 8"/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27" y="152903"/>
              <a:ext cx="2781373" cy="1481216"/>
            </a:xfrm>
            <a:prstGeom prst="rect">
              <a:avLst/>
            </a:prstGeom>
          </p:spPr>
        </p:pic>
        <p:pic>
          <p:nvPicPr>
            <p:cNvPr id="10" name="图片 9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11499" y="0"/>
            <a:ext cx="9174890" cy="5143500"/>
            <a:chOff x="-11499" y="0"/>
            <a:chExt cx="2891224" cy="1620838"/>
          </a:xfrm>
        </p:grpSpPr>
        <p:pic>
          <p:nvPicPr>
            <p:cNvPr id="10" name="图片 9"/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499" y="0"/>
              <a:ext cx="2890797" cy="1620838"/>
            </a:xfrm>
            <a:prstGeom prst="rect">
              <a:avLst/>
            </a:prstGeom>
          </p:spPr>
        </p:pic>
        <p:pic>
          <p:nvPicPr>
            <p:cNvPr id="11" name="图片 10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5" cstate="print"/>
          <a:srcRect r="2304" b="7492"/>
          <a:stretch>
            <a:fillRect/>
          </a:stretch>
        </p:blipFill>
        <p:spPr>
          <a:xfrm>
            <a:off x="-11499" y="0"/>
            <a:ext cx="917489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67585" y="1579245"/>
            <a:ext cx="460883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23850" contourW="12700">
              <a:extrusionClr>
                <a:srgbClr val="EB6A70"/>
              </a:extrusionClr>
              <a:contourClr>
                <a:srgbClr val="B1A2BA"/>
              </a:contourClr>
            </a:sp3d>
          </a:bodyPr>
          <a:p>
            <a:pPr algn="ctr"/>
            <a:r>
              <a:rPr lang="zh-CN" altLang="en-US" sz="88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1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  <a:latin typeface="华康海报体W12(P)" panose="040B0C00000000000000" charset="-122"/>
                <a:ea typeface="华康海报体W12(P)" panose="040B0C00000000000000" charset="-122"/>
              </a:rPr>
              <a:t>识字</a:t>
            </a:r>
            <a:r>
              <a:rPr lang="en-US" altLang="zh-CN" sz="88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1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  <a:latin typeface="华康海报体W12(P)" panose="040B0C00000000000000" charset="-122"/>
                <a:ea typeface="华康海报体W12(P)" panose="040B0C00000000000000" charset="-122"/>
              </a:rPr>
              <a:t>7</a:t>
            </a:r>
            <a:endParaRPr lang="en-US" altLang="zh-CN" sz="8800" b="1">
              <a:ln w="0">
                <a:solidFill>
                  <a:srgbClr val="8E69B8"/>
                </a:solidFill>
                <a:prstDash val="solid"/>
              </a:ln>
              <a:blipFill>
                <a:blip r:embed="rId1">
                  <a:alphaModFix amt="99000"/>
                </a:blip>
                <a:tile tx="139700" ty="0" sx="59000" sy="42000" flip="none" algn="b"/>
              </a:blipFill>
              <a:effectLst>
                <a:innerShdw dist="25400" dir="13500000">
                  <a:srgbClr val="9166B8">
                    <a:alpha val="100000"/>
                  </a:srgbClr>
                </a:innerShdw>
              </a:effectLst>
              <a:latin typeface="华康海报体W12(P)" panose="040B0C00000000000000" charset="-122"/>
              <a:ea typeface="华康海报体W12(P)" panose="040B0C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/>
          <p:nvPr>
            <p:ph type="body" idx="1"/>
          </p:nvPr>
        </p:nvSpPr>
        <p:spPr>
          <a:xfrm>
            <a:off x="1934686" y="1459230"/>
            <a:ext cx="5020151" cy="26408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r>
              <a:rPr lang="zh-CN" sz="5400" b="1" dirty="0">
                <a:solidFill>
                  <a:srgbClr val="FCFCFC"/>
                </a:solidFill>
              </a:rPr>
              <a:t>福</a:t>
            </a:r>
            <a:r>
              <a:rPr lang="zh-CN" sz="3300" dirty="0">
                <a:solidFill>
                  <a:srgbClr val="FCFCFC"/>
                </a:solidFill>
              </a:rPr>
              <a:t> </a:t>
            </a:r>
            <a:r>
              <a:rPr lang="zh-CN" dirty="0">
                <a:solidFill>
                  <a:srgbClr val="FCFCFC"/>
                </a:solidFill>
              </a:rPr>
              <a:t>拼音:fú　</a:t>
            </a:r>
            <a:endParaRPr lang="zh-CN" dirty="0">
              <a:solidFill>
                <a:srgbClr val="FCFCFC"/>
              </a:solidFill>
            </a:endParaRPr>
          </a:p>
          <a:p>
            <a:pPr>
              <a:buNone/>
            </a:pPr>
            <a:endParaRPr lang="zh-CN" dirty="0">
              <a:solidFill>
                <a:srgbClr val="FCFCFC"/>
              </a:solidFill>
            </a:endParaRPr>
          </a:p>
          <a:p>
            <a:r>
              <a:rPr lang="zh-CN" dirty="0">
                <a:solidFill>
                  <a:srgbClr val="FCFCFC"/>
                </a:solidFill>
              </a:rPr>
              <a:t>部首:礻,部外笔画:9,总笔画:13 。</a:t>
            </a:r>
            <a:endParaRPr lang="zh-CN" dirty="0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占位符 14338"/>
          <p:cNvSpPr/>
          <p:nvPr>
            <p:ph type="body" idx="1"/>
          </p:nvPr>
        </p:nvSpPr>
        <p:spPr>
          <a:xfrm>
            <a:off x="716280" y="1308100"/>
            <a:ext cx="7168515" cy="3521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p>
            <a:r>
              <a:rPr lang="en-US" altLang="zh-CN" sz="4050">
                <a:solidFill>
                  <a:srgbClr val="FCFCFC"/>
                </a:solidFill>
              </a:rPr>
              <a:t> </a:t>
            </a:r>
            <a:r>
              <a:rPr lang="zh-CN" altLang="en-US" sz="4800" b="1">
                <a:solidFill>
                  <a:srgbClr val="FCFCFC"/>
                </a:solidFill>
              </a:rPr>
              <a:t>福</a:t>
            </a:r>
            <a:endParaRPr lang="zh-CN" altLang="en-US" sz="4800" b="1">
              <a:solidFill>
                <a:srgbClr val="FCFCFC"/>
              </a:solidFill>
            </a:endParaRPr>
          </a:p>
          <a:p>
            <a:r>
              <a:rPr lang="en-US" altLang="zh-CN" sz="2700">
                <a:solidFill>
                  <a:srgbClr val="FCFCFC"/>
                </a:solidFill>
              </a:rPr>
              <a:t>◎ </a:t>
            </a:r>
            <a:r>
              <a:rPr lang="zh-CN" altLang="en-US" sz="2700">
                <a:solidFill>
                  <a:srgbClr val="FCFCFC"/>
                </a:solidFill>
              </a:rPr>
              <a:t>幸福；福气（与</a:t>
            </a:r>
            <a:r>
              <a:rPr lang="en-US" altLang="zh-CN" sz="2700">
                <a:solidFill>
                  <a:srgbClr val="FCFCFC"/>
                </a:solidFill>
              </a:rPr>
              <a:t>“</a:t>
            </a:r>
            <a:r>
              <a:rPr lang="zh-CN" altLang="en-US" sz="2700">
                <a:solidFill>
                  <a:srgbClr val="FCFCFC"/>
                </a:solidFill>
              </a:rPr>
              <a:t>祸</a:t>
            </a:r>
            <a:r>
              <a:rPr lang="en-US" altLang="zh-CN" sz="2700">
                <a:solidFill>
                  <a:srgbClr val="FCFCFC"/>
                </a:solidFill>
              </a:rPr>
              <a:t>”</a:t>
            </a:r>
            <a:r>
              <a:rPr lang="zh-CN" altLang="en-US" sz="2700">
                <a:solidFill>
                  <a:srgbClr val="FCFCFC"/>
                </a:solidFill>
              </a:rPr>
              <a:t>相对）：福利    享福  </a:t>
            </a:r>
            <a:endParaRPr lang="zh-CN" altLang="en-US" sz="2700">
              <a:solidFill>
                <a:srgbClr val="FCFCFC"/>
              </a:solidFill>
            </a:endParaRPr>
          </a:p>
          <a:p>
            <a:r>
              <a:rPr lang="en-US" altLang="zh-CN" sz="27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700">
                <a:solidFill>
                  <a:srgbClr val="FCFCFC"/>
                </a:solidFill>
                <a:sym typeface="+mn-ea"/>
              </a:rPr>
              <a:t>旧时妇女行</a:t>
            </a:r>
            <a:r>
              <a:rPr lang="en-US" altLang="zh-CN" sz="2700">
                <a:solidFill>
                  <a:srgbClr val="FCFCFC"/>
                </a:solidFill>
                <a:sym typeface="+mn-ea"/>
              </a:rPr>
              <a:t>“</a:t>
            </a:r>
            <a:r>
              <a:rPr lang="zh-CN" altLang="en-US" sz="2700">
                <a:solidFill>
                  <a:srgbClr val="FCFCFC"/>
                </a:solidFill>
                <a:sym typeface="+mn-ea"/>
              </a:rPr>
              <a:t>万福</a:t>
            </a:r>
            <a:r>
              <a:rPr lang="en-US" altLang="zh-CN" sz="2700">
                <a:solidFill>
                  <a:srgbClr val="FCFCFC"/>
                </a:solidFill>
                <a:sym typeface="+mn-ea"/>
              </a:rPr>
              <a:t>”</a:t>
            </a:r>
            <a:r>
              <a:rPr lang="zh-CN" altLang="en-US" sz="2700">
                <a:solidFill>
                  <a:srgbClr val="FCFCFC"/>
                </a:solidFill>
                <a:sym typeface="+mn-ea"/>
              </a:rPr>
              <a:t>礼：福了一福</a:t>
            </a:r>
            <a:endParaRPr lang="zh-CN" altLang="en-US" sz="2700">
              <a:solidFill>
                <a:srgbClr val="FCFCFC"/>
              </a:solidFill>
              <a:sym typeface="+mn-ea"/>
            </a:endParaRPr>
          </a:p>
          <a:p>
            <a:r>
              <a:rPr lang="en-US" altLang="zh-CN" sz="27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700">
                <a:solidFill>
                  <a:srgbClr val="FCFCFC"/>
                </a:solidFill>
                <a:sym typeface="+mn-ea"/>
              </a:rPr>
              <a:t>指福建：福橘</a:t>
            </a:r>
            <a:endParaRPr lang="zh-CN" altLang="en-US" sz="2700">
              <a:solidFill>
                <a:srgbClr val="FCFCFC"/>
              </a:solidFill>
              <a:sym typeface="+mn-ea"/>
            </a:endParaRPr>
          </a:p>
          <a:p>
            <a:r>
              <a:rPr lang="en-US" altLang="zh-CN" sz="2700">
                <a:solidFill>
                  <a:srgbClr val="FCFCFC"/>
                </a:solidFill>
              </a:rPr>
              <a:t>◎ </a:t>
            </a:r>
            <a:r>
              <a:rPr lang="zh-CN" altLang="en-US" sz="2700">
                <a:solidFill>
                  <a:srgbClr val="FCFCFC"/>
                </a:solidFill>
              </a:rPr>
              <a:t>姓。</a:t>
            </a:r>
            <a:endParaRPr lang="zh-CN" altLang="en-US" sz="2700">
              <a:solidFill>
                <a:srgbClr val="FCFCFC"/>
              </a:solidFill>
            </a:endParaRPr>
          </a:p>
          <a:p>
            <a:endParaRPr lang="zh-CN" altLang="en-US" sz="21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93740" y="1372870"/>
            <a:ext cx="1971040" cy="252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5400" dirty="0">
                <a:solidFill>
                  <a:srgbClr val="FCFCFC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祖先</a:t>
            </a:r>
            <a:endParaRPr lang="zh-CN" sz="5400" dirty="0">
              <a:solidFill>
                <a:srgbClr val="FCFCFC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  <a:p>
            <a:r>
              <a:rPr lang="zh-CN" sz="3200" dirty="0">
                <a:solidFill>
                  <a:srgbClr val="FCFCFC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    民族或家族较早的上代</a:t>
            </a:r>
            <a:r>
              <a:rPr lang="zh-CN" sz="4000" dirty="0">
                <a:solidFill>
                  <a:srgbClr val="FCFCFC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。</a:t>
            </a:r>
            <a:endParaRPr lang="zh-CN" altLang="en-US" sz="4000" dirty="0">
              <a:solidFill>
                <a:srgbClr val="FCFCFC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962025"/>
            <a:ext cx="5012055" cy="36334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2656"/>
          <a:stretch>
            <a:fillRect/>
          </a:stretch>
        </p:blipFill>
        <p:spPr>
          <a:xfrm>
            <a:off x="730250" y="921385"/>
            <a:ext cx="2456180" cy="3792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7539" t="1012" r="6981" b="1728"/>
          <a:stretch>
            <a:fillRect/>
          </a:stretch>
        </p:blipFill>
        <p:spPr>
          <a:xfrm>
            <a:off x="4812030" y="921385"/>
            <a:ext cx="3332480" cy="3792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86430" y="1479550"/>
            <a:ext cx="17170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6000">
                <a:solidFill>
                  <a:schemeClr val="tx2">
                    <a:lumMod val="60000"/>
                    <a:lumOff val="4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裙子</a:t>
            </a:r>
            <a:endParaRPr lang="zh-CN" altLang="en-US" sz="6000">
              <a:solidFill>
                <a:schemeClr val="tx2">
                  <a:lumMod val="60000"/>
                  <a:lumOff val="40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6000">
                <a:solidFill>
                  <a:schemeClr val="tx2">
                    <a:lumMod val="60000"/>
                    <a:lumOff val="4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裤子</a:t>
            </a:r>
            <a:endParaRPr lang="zh-CN" altLang="en-US" sz="6000">
              <a:solidFill>
                <a:schemeClr val="tx2">
                  <a:lumMod val="60000"/>
                  <a:lumOff val="40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占位符 15362"/>
          <p:cNvSpPr/>
          <p:nvPr>
            <p:ph type="body" idx="1"/>
          </p:nvPr>
        </p:nvSpPr>
        <p:spPr>
          <a:xfrm>
            <a:off x="1896904" y="1438910"/>
            <a:ext cx="4496753" cy="1943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r>
              <a:rPr lang="zh-CN" altLang="en-US" sz="6000" b="1">
                <a:solidFill>
                  <a:srgbClr val="FCFCFC"/>
                </a:solidFill>
              </a:rPr>
              <a:t>裙</a:t>
            </a:r>
            <a:r>
              <a:rPr lang="zh-CN" altLang="en-US">
                <a:solidFill>
                  <a:srgbClr val="FCFCFC"/>
                </a:solidFill>
              </a:rPr>
              <a:t> 拼音</a:t>
            </a:r>
            <a:r>
              <a:rPr lang="en-US" altLang="zh-CN">
                <a:solidFill>
                  <a:srgbClr val="FCFCFC"/>
                </a:solidFill>
              </a:rPr>
              <a:t>:qún</a:t>
            </a:r>
            <a:r>
              <a:rPr lang="zh-CN" altLang="en-US">
                <a:solidFill>
                  <a:srgbClr val="FCFCFC"/>
                </a:solidFill>
              </a:rPr>
              <a:t>　</a:t>
            </a:r>
            <a:endParaRPr lang="zh-CN" altLang="en-US">
              <a:solidFill>
                <a:srgbClr val="FCFCFC"/>
              </a:solidFill>
            </a:endParaRPr>
          </a:p>
          <a:p>
            <a:endParaRPr lang="zh-CN" altLang="en-US">
              <a:solidFill>
                <a:srgbClr val="FCFCFC"/>
              </a:solidFill>
            </a:endParaRPr>
          </a:p>
          <a:p>
            <a:r>
              <a:rPr lang="zh-CN" altLang="en-US">
                <a:solidFill>
                  <a:srgbClr val="FCFCFC"/>
                </a:solidFill>
              </a:rPr>
              <a:t>部首</a:t>
            </a:r>
            <a:r>
              <a:rPr lang="en-US" altLang="zh-CN">
                <a:solidFill>
                  <a:srgbClr val="FCFCFC"/>
                </a:solidFill>
              </a:rPr>
              <a:t>:</a:t>
            </a:r>
            <a:r>
              <a:rPr lang="zh-CN" altLang="en-US">
                <a:solidFill>
                  <a:srgbClr val="FCFCFC"/>
                </a:solidFill>
              </a:rPr>
              <a:t>衤</a:t>
            </a:r>
            <a:r>
              <a:rPr lang="en-US" altLang="zh-CN">
                <a:solidFill>
                  <a:srgbClr val="FCFCFC"/>
                </a:solidFill>
              </a:rPr>
              <a:t>,</a:t>
            </a:r>
            <a:r>
              <a:rPr lang="zh-CN" altLang="en-US">
                <a:solidFill>
                  <a:srgbClr val="FCFCFC"/>
                </a:solidFill>
              </a:rPr>
              <a:t>部外笔画</a:t>
            </a:r>
            <a:r>
              <a:rPr lang="en-US" altLang="zh-CN">
                <a:solidFill>
                  <a:srgbClr val="FCFCFC"/>
                </a:solidFill>
              </a:rPr>
              <a:t>:7,</a:t>
            </a:r>
            <a:r>
              <a:rPr lang="zh-CN" altLang="en-US">
                <a:solidFill>
                  <a:srgbClr val="FCFCFC"/>
                </a:solidFill>
              </a:rPr>
              <a:t>总笔画</a:t>
            </a:r>
            <a:r>
              <a:rPr lang="en-US" altLang="zh-CN">
                <a:solidFill>
                  <a:srgbClr val="FCFCFC"/>
                </a:solidFill>
              </a:rPr>
              <a:t>:12 </a:t>
            </a:r>
            <a:endParaRPr lang="en-US" altLang="zh-CN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占位符 16386"/>
          <p:cNvSpPr/>
          <p:nvPr>
            <p:ph type="body" idx="1"/>
          </p:nvPr>
        </p:nvSpPr>
        <p:spPr>
          <a:xfrm>
            <a:off x="536575" y="1275715"/>
            <a:ext cx="7557135" cy="22529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pPr>
              <a:lnSpc>
                <a:spcPct val="80000"/>
              </a:lnSpc>
            </a:pPr>
            <a:r>
              <a:rPr lang="zh-CN" altLang="en-US" sz="7200" b="1">
                <a:solidFill>
                  <a:srgbClr val="FCFCFC"/>
                </a:solidFill>
              </a:rPr>
              <a:t>裙</a:t>
            </a:r>
            <a:endParaRPr lang="zh-CN" altLang="en-US" sz="7200" b="1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CFCFC"/>
                </a:solidFill>
              </a:rPr>
              <a:t>◎ </a:t>
            </a:r>
            <a:r>
              <a:rPr lang="zh-CN" altLang="en-US">
                <a:solidFill>
                  <a:srgbClr val="FCFCFC"/>
                </a:solidFill>
              </a:rPr>
              <a:t>一种围在腰以下的服装：～子   ～钗   筒～  连衣～  百褶～</a:t>
            </a:r>
            <a:endParaRPr lang="zh-CN" altLang="en-US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CFCFC"/>
                </a:solidFill>
              </a:rPr>
              <a:t>◎ </a:t>
            </a:r>
            <a:r>
              <a:rPr lang="zh-CN" altLang="en-US">
                <a:solidFill>
                  <a:srgbClr val="FCFCFC"/>
                </a:solidFill>
              </a:rPr>
              <a:t>像裙子的东西：墙～</a:t>
            </a:r>
            <a:endParaRPr lang="zh-CN" altLang="en-US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文本占位符 17410"/>
          <p:cNvSpPr/>
          <p:nvPr>
            <p:ph type="body" idx="1"/>
          </p:nvPr>
        </p:nvSpPr>
        <p:spPr>
          <a:xfrm>
            <a:off x="1717516" y="1372076"/>
            <a:ext cx="5455444" cy="2399348"/>
          </a:xfrm>
        </p:spPr>
        <p:txBody>
          <a:bodyPr/>
          <a:p>
            <a:r>
              <a:rPr lang="zh-CN" altLang="en-US" sz="6000" b="1">
                <a:solidFill>
                  <a:schemeClr val="bg1"/>
                </a:solidFill>
              </a:rPr>
              <a:t>裤 </a:t>
            </a:r>
            <a:r>
              <a:rPr lang="zh-CN" altLang="en-US" sz="3000">
                <a:solidFill>
                  <a:schemeClr val="bg1"/>
                </a:solidFill>
              </a:rPr>
              <a:t>拼音</a:t>
            </a:r>
            <a:r>
              <a:rPr lang="en-US" altLang="zh-CN" sz="3000">
                <a:solidFill>
                  <a:schemeClr val="bg1"/>
                </a:solidFill>
              </a:rPr>
              <a:t>:kù</a:t>
            </a:r>
            <a:r>
              <a:rPr lang="zh-CN" altLang="en-US" sz="3000">
                <a:solidFill>
                  <a:schemeClr val="bg1"/>
                </a:solidFill>
              </a:rPr>
              <a:t>　繁体字</a:t>
            </a:r>
            <a:r>
              <a:rPr lang="en-US" altLang="zh-CN" sz="3000">
                <a:solidFill>
                  <a:schemeClr val="bg1"/>
                </a:solidFill>
              </a:rPr>
              <a:t>:</a:t>
            </a:r>
            <a:r>
              <a:rPr lang="zh-CN" altLang="en-US" sz="3000">
                <a:solidFill>
                  <a:schemeClr val="bg1"/>
                </a:solidFill>
              </a:rPr>
              <a:t>褲 </a:t>
            </a:r>
            <a:endParaRPr lang="zh-CN" altLang="en-US" sz="3000">
              <a:solidFill>
                <a:schemeClr val="bg1"/>
              </a:solidFill>
            </a:endParaRPr>
          </a:p>
          <a:p>
            <a:endParaRPr lang="zh-CN" altLang="en-US" sz="3000">
              <a:solidFill>
                <a:schemeClr val="bg1"/>
              </a:solidFill>
            </a:endParaRPr>
          </a:p>
          <a:p>
            <a:r>
              <a:rPr lang="zh-CN" altLang="en-US" sz="3000">
                <a:solidFill>
                  <a:schemeClr val="bg1"/>
                </a:solidFill>
              </a:rPr>
              <a:t>部首</a:t>
            </a:r>
            <a:r>
              <a:rPr lang="en-US" altLang="zh-CN" sz="3000">
                <a:solidFill>
                  <a:schemeClr val="bg1"/>
                </a:solidFill>
              </a:rPr>
              <a:t>:</a:t>
            </a:r>
            <a:r>
              <a:rPr lang="zh-CN" altLang="en-US" sz="3000">
                <a:solidFill>
                  <a:schemeClr val="bg1"/>
                </a:solidFill>
              </a:rPr>
              <a:t>衤</a:t>
            </a:r>
            <a:r>
              <a:rPr lang="en-US" altLang="zh-CN" sz="3000">
                <a:solidFill>
                  <a:schemeClr val="bg1"/>
                </a:solidFill>
              </a:rPr>
              <a:t>,</a:t>
            </a:r>
            <a:r>
              <a:rPr lang="zh-CN" altLang="en-US" sz="3000">
                <a:solidFill>
                  <a:schemeClr val="bg1"/>
                </a:solidFill>
              </a:rPr>
              <a:t>部外笔画</a:t>
            </a:r>
            <a:r>
              <a:rPr lang="en-US" altLang="zh-CN" sz="3000">
                <a:solidFill>
                  <a:schemeClr val="bg1"/>
                </a:solidFill>
              </a:rPr>
              <a:t>:7,</a:t>
            </a:r>
            <a:r>
              <a:rPr lang="zh-CN" altLang="en-US" sz="3000">
                <a:solidFill>
                  <a:schemeClr val="bg1"/>
                </a:solidFill>
              </a:rPr>
              <a:t>总笔画</a:t>
            </a:r>
            <a:r>
              <a:rPr lang="en-US" altLang="zh-CN" sz="3000">
                <a:solidFill>
                  <a:schemeClr val="bg1"/>
                </a:solidFill>
              </a:rPr>
              <a:t>:12 </a:t>
            </a:r>
            <a:endParaRPr lang="en-US" altLang="zh-CN" sz="3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文本占位符 18434"/>
          <p:cNvSpPr/>
          <p:nvPr>
            <p:ph type="body" idx="1"/>
          </p:nvPr>
        </p:nvSpPr>
        <p:spPr>
          <a:xfrm>
            <a:off x="764540" y="1233805"/>
            <a:ext cx="7095490" cy="2999105"/>
          </a:xfrm>
        </p:spPr>
        <p:txBody>
          <a:bodyPr/>
          <a:p>
            <a:r>
              <a:rPr lang="zh-CN" altLang="en-US" sz="5400" b="1">
                <a:solidFill>
                  <a:schemeClr val="bg1"/>
                </a:solidFill>
              </a:rPr>
              <a:t>裤</a:t>
            </a:r>
            <a:r>
              <a:rPr lang="zh-CN" altLang="en-US">
                <a:solidFill>
                  <a:schemeClr val="bg1"/>
                </a:solidFill>
              </a:rPr>
              <a:t>（褲）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 sz="2700">
                <a:solidFill>
                  <a:schemeClr val="bg1"/>
                </a:solidFill>
              </a:rPr>
              <a:t>◎</a:t>
            </a:r>
            <a:r>
              <a:rPr lang="zh-CN" altLang="en-US" sz="2700">
                <a:solidFill>
                  <a:schemeClr val="bg1"/>
                </a:solidFill>
              </a:rPr>
              <a:t>穿在腰部以下的衣服，有“裤腰”、“裤裆”和两条“裤腿”：～子     棉～    短～    灯笼～。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393"/>
          <a:stretch>
            <a:fillRect/>
          </a:stretch>
        </p:blipFill>
        <p:spPr>
          <a:xfrm>
            <a:off x="744220" y="925195"/>
            <a:ext cx="4887595" cy="3761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25795" y="2440305"/>
            <a:ext cx="25425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accent4">
                    <a:lumMod val="40000"/>
                    <a:lumOff val="6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衬衫</a:t>
            </a:r>
            <a:endParaRPr lang="zh-CN" altLang="en-US" sz="8800">
              <a:solidFill>
                <a:schemeClr val="accent4">
                  <a:lumMod val="40000"/>
                  <a:lumOff val="60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占位符 19458"/>
          <p:cNvSpPr/>
          <p:nvPr>
            <p:ph type="body" idx="1"/>
          </p:nvPr>
        </p:nvSpPr>
        <p:spPr>
          <a:xfrm>
            <a:off x="1362710" y="1502093"/>
            <a:ext cx="5774531" cy="25436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p>
            <a:r>
              <a:rPr lang="zh-CN" altLang="en-US" sz="6600" b="1">
                <a:solidFill>
                  <a:schemeClr val="bg1"/>
                </a:solidFill>
              </a:rPr>
              <a:t>衬</a:t>
            </a:r>
            <a:r>
              <a:rPr lang="zh-CN" altLang="en-US" sz="4050">
                <a:solidFill>
                  <a:schemeClr val="bg1"/>
                </a:solidFill>
              </a:rPr>
              <a:t> </a:t>
            </a:r>
            <a:r>
              <a:rPr lang="zh-CN" altLang="en-US">
                <a:solidFill>
                  <a:schemeClr val="bg1"/>
                </a:solidFill>
              </a:rPr>
              <a:t>拼音</a:t>
            </a:r>
            <a:r>
              <a:rPr lang="en-US" altLang="zh-CN">
                <a:solidFill>
                  <a:schemeClr val="bg1"/>
                </a:solidFill>
              </a:rPr>
              <a:t>:chèn</a:t>
            </a:r>
            <a:r>
              <a:rPr lang="zh-CN" altLang="en-US">
                <a:solidFill>
                  <a:schemeClr val="bg1"/>
                </a:solidFill>
              </a:rPr>
              <a:t>　繁体字</a:t>
            </a:r>
            <a:r>
              <a:rPr lang="en-US" altLang="zh-CN">
                <a:solidFill>
                  <a:schemeClr val="bg1"/>
                </a:solidFill>
              </a:rPr>
              <a:t>:</a:t>
            </a:r>
            <a:r>
              <a:rPr lang="zh-CN" altLang="en-US">
                <a:solidFill>
                  <a:schemeClr val="bg1"/>
                </a:solidFill>
              </a:rPr>
              <a:t>襯 </a:t>
            </a:r>
            <a:endParaRPr lang="zh-CN" altLang="en-US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部首</a:t>
            </a:r>
            <a:r>
              <a:rPr lang="en-US" altLang="zh-CN">
                <a:solidFill>
                  <a:schemeClr val="bg1"/>
                </a:solidFill>
              </a:rPr>
              <a:t>:</a:t>
            </a:r>
            <a:r>
              <a:rPr lang="zh-CN" altLang="en-US">
                <a:solidFill>
                  <a:schemeClr val="bg1"/>
                </a:solidFill>
              </a:rPr>
              <a:t>衤</a:t>
            </a:r>
            <a:r>
              <a:rPr lang="en-US" altLang="zh-CN">
                <a:solidFill>
                  <a:schemeClr val="bg1"/>
                </a:solidFill>
              </a:rPr>
              <a:t>,</a:t>
            </a:r>
            <a:r>
              <a:rPr lang="zh-CN" altLang="en-US">
                <a:solidFill>
                  <a:schemeClr val="bg1"/>
                </a:solidFill>
              </a:rPr>
              <a:t>部外笔画</a:t>
            </a:r>
            <a:r>
              <a:rPr lang="en-US" altLang="zh-CN">
                <a:solidFill>
                  <a:schemeClr val="bg1"/>
                </a:solidFill>
              </a:rPr>
              <a:t>:3,</a:t>
            </a:r>
            <a:r>
              <a:rPr lang="zh-CN" altLang="en-US">
                <a:solidFill>
                  <a:schemeClr val="bg1"/>
                </a:solidFill>
              </a:rPr>
              <a:t>总笔画</a:t>
            </a:r>
            <a:r>
              <a:rPr lang="en-US" altLang="zh-CN">
                <a:solidFill>
                  <a:schemeClr val="bg1"/>
                </a:solidFill>
              </a:rPr>
              <a:t>:8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占位符 7170"/>
          <p:cNvSpPr/>
          <p:nvPr>
            <p:ph type="body" idx="1"/>
          </p:nvPr>
        </p:nvSpPr>
        <p:spPr>
          <a:xfrm>
            <a:off x="1299210" y="1064260"/>
            <a:ext cx="5963285" cy="339598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sz="27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shén huà 　  zhù fú 　   zǔ xiān</a:t>
            </a:r>
            <a:r>
              <a:rPr 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神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话 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　 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祝 福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    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祖 先</a:t>
            </a:r>
            <a:r>
              <a:rPr lang="zh-CN" sz="3000" dirty="0"/>
              <a:t>  </a:t>
            </a:r>
            <a:r>
              <a:rPr lang="zh-CN" sz="2700" dirty="0"/>
              <a:t> </a:t>
            </a:r>
            <a:endParaRPr lang="zh-CN" sz="2700" dirty="0"/>
          </a:p>
          <a:p>
            <a:pPr>
              <a:lnSpc>
                <a:spcPct val="80000"/>
              </a:lnSpc>
              <a:buNone/>
            </a:pPr>
            <a:r>
              <a:rPr 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7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qún zi 　   kù zi 　  chèn shān</a:t>
            </a:r>
            <a:r>
              <a:rPr 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裙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子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　   </a:t>
            </a:r>
            <a:r>
              <a:rPr lang="zh-CN" sz="3000" dirty="0">
                <a:solidFill>
                  <a:schemeClr val="accent2">
                    <a:lumMod val="7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裤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子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　  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衬 衫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 </a:t>
            </a:r>
            <a:r>
              <a:rPr lang="zh-CN" sz="2700" dirty="0"/>
              <a:t> </a:t>
            </a:r>
            <a:endParaRPr lang="zh-CN" sz="2700" dirty="0"/>
          </a:p>
          <a:p>
            <a:pPr>
              <a:lnSpc>
                <a:spcPct val="80000"/>
              </a:lnSpc>
              <a:buNone/>
            </a:pPr>
            <a:r>
              <a:rPr lang="zh-CN" sz="27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jiào shì 　 zhù zhái 　 jiā tínɡ </a:t>
            </a:r>
            <a:endParaRPr lang="zh-CN" sz="2700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 教</a:t>
            </a:r>
            <a:r>
              <a:rPr lang="zh-CN" sz="3000" b="1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室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    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住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宅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    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家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chemeClr val="accent2">
                    <a:lumMod val="7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庭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 </a:t>
            </a:r>
            <a:r>
              <a:rPr lang="zh-CN" sz="2700" dirty="0"/>
              <a:t> </a:t>
            </a:r>
            <a:endParaRPr lang="zh-CN" sz="2700" dirty="0"/>
          </a:p>
          <a:p>
            <a:pPr>
              <a:lnSpc>
                <a:spcPct val="80000"/>
              </a:lnSpc>
              <a:buNone/>
            </a:pPr>
            <a:r>
              <a:rPr lang="zh-CN" sz="27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niǎo wō 　 chuānɡ hu 　  kū lonɡ</a:t>
            </a:r>
            <a:r>
              <a:rPr lang="zh-CN" sz="2700" b="1" dirty="0">
                <a:solidFill>
                  <a:srgbClr val="FFC000"/>
                </a:solidFill>
              </a:rPr>
              <a:t> </a:t>
            </a:r>
            <a:endParaRPr lang="zh-CN" sz="2700" b="1" dirty="0">
              <a:solidFill>
                <a:srgbClr val="FFC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 鸟 窝 　   窗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</a:t>
            </a:r>
            <a:r>
              <a:rPr lang="zh-CN" sz="3000" dirty="0">
                <a:solidFill>
                  <a:srgbClr val="FF66FF"/>
                </a:solidFill>
                <a:latin typeface="汉仪中楷简" panose="02010604000101010101" charset="-122"/>
                <a:ea typeface="汉仪中楷简" panose="02010604000101010101" charset="-122"/>
              </a:rPr>
              <a:t>户</a:t>
            </a:r>
            <a:r>
              <a:rPr lang="zh-CN" sz="3000" dirty="0">
                <a:latin typeface="汉仪中楷简" panose="02010604000101010101" charset="-122"/>
                <a:ea typeface="汉仪中楷简" panose="02010604000101010101" charset="-122"/>
              </a:rPr>
              <a:t> 　   </a:t>
            </a:r>
            <a:r>
              <a:rPr lang="zh-CN" sz="3000" dirty="0">
                <a:solidFill>
                  <a:srgbClr val="FFC000"/>
                </a:solidFill>
                <a:latin typeface="汉仪中楷简" panose="02010604000101010101" charset="-122"/>
                <a:ea typeface="汉仪中楷简" panose="02010604000101010101" charset="-122"/>
              </a:rPr>
              <a:t>窟 窿  </a:t>
            </a:r>
            <a:r>
              <a:rPr lang="zh-CN" sz="2700" dirty="0">
                <a:solidFill>
                  <a:srgbClr val="FFC000"/>
                </a:solidFill>
              </a:rPr>
              <a:t> </a:t>
            </a:r>
            <a:r>
              <a:rPr lang="zh-CN" sz="2700" dirty="0"/>
              <a:t>
</a:t>
            </a:r>
            <a:endParaRPr lang="zh-CN" sz="2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charRg st="3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08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1">
                                            <p:txEl>
                                              <p:charRg st="108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4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charRg st="141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70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171">
                                            <p:txEl>
                                              <p:charRg st="170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01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charRg st="201" end="2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占位符 20482"/>
          <p:cNvSpPr/>
          <p:nvPr>
            <p:ph type="body" idx="1"/>
          </p:nvPr>
        </p:nvSpPr>
        <p:spPr>
          <a:xfrm>
            <a:off x="920115" y="1224280"/>
            <a:ext cx="6576060" cy="30499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p>
            <a:pPr>
              <a:lnSpc>
                <a:spcPct val="80000"/>
              </a:lnSpc>
            </a:pPr>
            <a:r>
              <a:rPr lang="zh-CN" altLang="en-US" sz="6000" b="1">
                <a:solidFill>
                  <a:schemeClr val="bg1"/>
                </a:solidFill>
              </a:rPr>
              <a:t>衬</a:t>
            </a:r>
            <a:r>
              <a:rPr lang="zh-CN" altLang="en-US" sz="3000">
                <a:solidFill>
                  <a:schemeClr val="bg1"/>
                </a:solidFill>
              </a:rPr>
              <a:t>（襯）</a:t>
            </a:r>
            <a:endParaRPr lang="en-US" altLang="zh-CN" sz="27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270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1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◎ 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近身衣，内衣：～衫    ～裤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zh-CN" sz="2400">
                <a:solidFill>
                  <a:schemeClr val="bg1"/>
                </a:solidFill>
              </a:rPr>
              <a:t>◎ </a:t>
            </a:r>
            <a:r>
              <a:rPr lang="zh-CN" altLang="en-US" sz="2400">
                <a:solidFill>
                  <a:schemeClr val="bg1"/>
                </a:solidFill>
              </a:rPr>
              <a:t>搭配上别的东西：～托    陪～    映～</a:t>
            </a:r>
            <a:endParaRPr lang="zh-CN" altLang="en-US" sz="24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>
                <a:solidFill>
                  <a:schemeClr val="bg1"/>
                </a:solidFill>
              </a:rPr>
              <a:t>◎ </a:t>
            </a:r>
            <a:r>
              <a:rPr lang="zh-CN" altLang="en-US" sz="2400">
                <a:solidFill>
                  <a:schemeClr val="bg1"/>
                </a:solidFill>
              </a:rPr>
              <a:t>附在衣裳某一部分里面的纺织品：领～儿    袖～儿</a:t>
            </a:r>
            <a:endParaRPr lang="zh-CN" altLang="en-US" sz="24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占位符 21506"/>
          <p:cNvSpPr/>
          <p:nvPr>
            <p:ph type="body" idx="1"/>
          </p:nvPr>
        </p:nvSpPr>
        <p:spPr>
          <a:xfrm>
            <a:off x="1231900" y="1120458"/>
            <a:ext cx="6172200" cy="3395663"/>
          </a:xfrm>
        </p:spPr>
        <p:txBody>
          <a:bodyPr/>
          <a:p>
            <a:r>
              <a:rPr lang="zh-CN" altLang="en-US" sz="6000" b="1">
                <a:solidFill>
                  <a:schemeClr val="bg1"/>
                </a:solidFill>
              </a:rPr>
              <a:t>衫</a:t>
            </a:r>
            <a:r>
              <a:rPr lang="zh-CN" altLang="en-US">
                <a:solidFill>
                  <a:schemeClr val="bg1"/>
                </a:solidFill>
              </a:rPr>
              <a:t> 拼音</a:t>
            </a:r>
            <a:r>
              <a:rPr lang="en-US" altLang="zh-CN">
                <a:solidFill>
                  <a:schemeClr val="bg1"/>
                </a:solidFill>
              </a:rPr>
              <a:t>:</a:t>
            </a:r>
            <a:r>
              <a:rPr lang="en-US" altLang="zh-CN">
                <a:solidFill>
                  <a:schemeClr val="bg1"/>
                </a:solidFill>
                <a:latin typeface="+mn-ea"/>
              </a:rPr>
              <a:t>shān</a:t>
            </a:r>
            <a:r>
              <a:rPr lang="zh-CN" altLang="en-US">
                <a:solidFill>
                  <a:schemeClr val="bg1"/>
                </a:solidFill>
              </a:rPr>
              <a:t>　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部首</a:t>
            </a:r>
            <a:r>
              <a:rPr lang="en-US" altLang="zh-CN">
                <a:solidFill>
                  <a:schemeClr val="bg1"/>
                </a:solidFill>
              </a:rPr>
              <a:t>:</a:t>
            </a:r>
            <a:r>
              <a:rPr lang="zh-CN" altLang="en-US">
                <a:solidFill>
                  <a:schemeClr val="bg1"/>
                </a:solidFill>
              </a:rPr>
              <a:t>衤</a:t>
            </a:r>
            <a:r>
              <a:rPr lang="en-US" altLang="zh-CN">
                <a:solidFill>
                  <a:schemeClr val="bg1"/>
                </a:solidFill>
              </a:rPr>
              <a:t>,</a:t>
            </a:r>
            <a:r>
              <a:rPr lang="zh-CN" altLang="en-US">
                <a:solidFill>
                  <a:schemeClr val="bg1"/>
                </a:solidFill>
              </a:rPr>
              <a:t>部外笔画</a:t>
            </a:r>
            <a:r>
              <a:rPr lang="en-US" altLang="zh-CN">
                <a:solidFill>
                  <a:schemeClr val="bg1"/>
                </a:solidFill>
              </a:rPr>
              <a:t>:3,</a:t>
            </a:r>
            <a:r>
              <a:rPr lang="zh-CN" altLang="en-US">
                <a:solidFill>
                  <a:schemeClr val="bg1"/>
                </a:solidFill>
              </a:rPr>
              <a:t>总笔画</a:t>
            </a:r>
            <a:r>
              <a:rPr lang="en-US" altLang="zh-CN">
                <a:solidFill>
                  <a:schemeClr val="bg1"/>
                </a:solidFill>
              </a:rPr>
              <a:t>:8 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占位符 22530"/>
          <p:cNvSpPr/>
          <p:nvPr>
            <p:ph type="body" idx="1"/>
          </p:nvPr>
        </p:nvSpPr>
        <p:spPr>
          <a:xfrm>
            <a:off x="1312545" y="1062673"/>
            <a:ext cx="6172200" cy="3395663"/>
          </a:xfrm>
        </p:spPr>
        <p:txBody>
          <a:bodyPr/>
          <a:p>
            <a:r>
              <a:rPr lang="zh-CN" altLang="en-US" sz="6000" b="1">
                <a:solidFill>
                  <a:schemeClr val="bg1"/>
                </a:solidFill>
              </a:rPr>
              <a:t>衫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endParaRPr lang="en-US" altLang="zh-CN">
              <a:solidFill>
                <a:schemeClr val="bg1"/>
              </a:solidFill>
              <a:latin typeface="+mn-ea"/>
            </a:endParaRPr>
          </a:p>
          <a:p>
            <a:r>
              <a:rPr lang="en-US" altLang="zh-CN" sz="3300">
                <a:solidFill>
                  <a:schemeClr val="bg1"/>
                </a:solidFill>
                <a:sym typeface="+mn-ea"/>
              </a:rPr>
              <a:t>◎</a:t>
            </a:r>
            <a:r>
              <a:rPr lang="zh-CN" altLang="en-US" sz="3300">
                <a:solidFill>
                  <a:schemeClr val="bg1"/>
                </a:solidFill>
                <a:sym typeface="+mn-ea"/>
              </a:rPr>
              <a:t>上衣，单褂：长～    衬～    汗～     棉毛～</a:t>
            </a:r>
            <a:endParaRPr lang="en-US" altLang="zh-CN">
              <a:solidFill>
                <a:schemeClr val="bg1"/>
              </a:solidFill>
              <a:latin typeface="+mn-ea"/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sz="3300">
                <a:solidFill>
                  <a:schemeClr val="bg1"/>
                </a:solidFill>
              </a:rPr>
              <a:t> </a:t>
            </a:r>
            <a:endParaRPr lang="zh-CN" altLang="en-US" sz="33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" y="931545"/>
            <a:ext cx="5028565" cy="3791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80430" y="2406015"/>
            <a:ext cx="19037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A3E1E6"/>
                </a:solidFill>
                <a:latin typeface="汉仪中楷简" panose="02010604000101010101" charset="-122"/>
                <a:ea typeface="汉仪中楷简" panose="02010604000101010101" charset="-122"/>
              </a:rPr>
              <a:t>教室</a:t>
            </a:r>
            <a:endParaRPr lang="zh-CN" altLang="en-US" sz="6600">
              <a:solidFill>
                <a:srgbClr val="A3E1E6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文本占位符 24578"/>
          <p:cNvSpPr/>
          <p:nvPr>
            <p:ph type="body" idx="1"/>
          </p:nvPr>
        </p:nvSpPr>
        <p:spPr>
          <a:xfrm>
            <a:off x="1278255" y="1318260"/>
            <a:ext cx="6172200" cy="2506980"/>
          </a:xfrm>
        </p:spPr>
        <p:txBody>
          <a:bodyPr/>
          <a:p>
            <a:r>
              <a:rPr lang="zh-CN" altLang="en-US" sz="6600" b="1">
                <a:solidFill>
                  <a:schemeClr val="bg1"/>
                </a:solidFill>
              </a:rPr>
              <a:t>室</a:t>
            </a:r>
            <a:r>
              <a:rPr lang="zh-CN" altLang="en-US">
                <a:solidFill>
                  <a:schemeClr val="bg1"/>
                </a:solidFill>
              </a:rPr>
              <a:t> 拼音</a:t>
            </a:r>
            <a:r>
              <a:rPr lang="en-US" altLang="zh-CN">
                <a:solidFill>
                  <a:schemeClr val="bg1"/>
                </a:solidFill>
              </a:rPr>
              <a:t>:shì</a:t>
            </a:r>
            <a:r>
              <a:rPr lang="zh-CN" altLang="en-US">
                <a:solidFill>
                  <a:schemeClr val="bg1"/>
                </a:solidFill>
              </a:rPr>
              <a:t>　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部首</a:t>
            </a:r>
            <a:r>
              <a:rPr lang="en-US" altLang="zh-CN">
                <a:solidFill>
                  <a:schemeClr val="bg1"/>
                </a:solidFill>
              </a:rPr>
              <a:t>:</a:t>
            </a:r>
            <a:r>
              <a:rPr lang="zh-CN" altLang="en-US">
                <a:solidFill>
                  <a:schemeClr val="bg1"/>
                </a:solidFill>
              </a:rPr>
              <a:t>宀</a:t>
            </a:r>
            <a:r>
              <a:rPr lang="en-US" altLang="zh-CN">
                <a:solidFill>
                  <a:schemeClr val="bg1"/>
                </a:solidFill>
              </a:rPr>
              <a:t>,</a:t>
            </a:r>
            <a:r>
              <a:rPr lang="zh-CN" altLang="en-US">
                <a:solidFill>
                  <a:schemeClr val="bg1"/>
                </a:solidFill>
              </a:rPr>
              <a:t>部外笔画</a:t>
            </a:r>
            <a:r>
              <a:rPr lang="en-US" altLang="zh-CN">
                <a:solidFill>
                  <a:schemeClr val="bg1"/>
                </a:solidFill>
              </a:rPr>
              <a:t>:6,</a:t>
            </a:r>
            <a:r>
              <a:rPr lang="zh-CN" altLang="en-US">
                <a:solidFill>
                  <a:schemeClr val="bg1"/>
                </a:solidFill>
              </a:rPr>
              <a:t>总笔画</a:t>
            </a:r>
            <a:r>
              <a:rPr lang="en-US" altLang="zh-CN">
                <a:solidFill>
                  <a:schemeClr val="bg1"/>
                </a:solidFill>
              </a:rPr>
              <a:t>:9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占位符 25602"/>
          <p:cNvSpPr/>
          <p:nvPr>
            <p:ph type="body" idx="1"/>
          </p:nvPr>
        </p:nvSpPr>
        <p:spPr>
          <a:xfrm>
            <a:off x="739775" y="1024255"/>
            <a:ext cx="6737985" cy="35553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p>
            <a:pPr>
              <a:lnSpc>
                <a:spcPct val="80000"/>
              </a:lnSpc>
            </a:pPr>
            <a:r>
              <a:rPr lang="en-US" altLang="zh-CN" sz="4950">
                <a:solidFill>
                  <a:srgbClr val="FCFCFC"/>
                </a:solidFill>
              </a:rPr>
              <a:t> </a:t>
            </a:r>
            <a:r>
              <a:rPr lang="zh-CN" altLang="en-US" sz="4950">
                <a:solidFill>
                  <a:srgbClr val="FCFCFC"/>
                </a:solidFill>
              </a:rPr>
              <a:t>室</a:t>
            </a:r>
            <a:endParaRPr lang="zh-CN" altLang="en-US" sz="2100">
              <a:solidFill>
                <a:srgbClr val="FCFCFC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100">
              <a:solidFill>
                <a:srgbClr val="FCFCFC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1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屋子，房间，亦指家：居～    教～    会客～    温～    引狼入～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家，家族：皇～    女有家，男有～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机关团体内部的工作单位：档案～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古指妻子：妻～</a:t>
            </a:r>
            <a:endParaRPr lang="zh-CN" altLang="en-US" sz="2800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557" t="4511" b="7810"/>
          <a:stretch>
            <a:fillRect/>
          </a:stretch>
        </p:blipFill>
        <p:spPr>
          <a:xfrm>
            <a:off x="743585" y="920750"/>
            <a:ext cx="6222365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65950" y="1925320"/>
            <a:ext cx="1106170" cy="1776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>
                <a:solidFill>
                  <a:srgbClr val="CA9F6B"/>
                </a:solidFill>
                <a:latin typeface="汉仪中楷简" panose="02010604000101010101" charset="-122"/>
                <a:ea typeface="汉仪中楷简" panose="02010604000101010101" charset="-122"/>
              </a:rPr>
              <a:t>住宅</a:t>
            </a:r>
            <a:endParaRPr lang="zh-CN" altLang="en-US" sz="6000">
              <a:solidFill>
                <a:srgbClr val="CA9F6B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文本占位符 26626"/>
          <p:cNvSpPr/>
          <p:nvPr>
            <p:ph type="body" idx="1"/>
          </p:nvPr>
        </p:nvSpPr>
        <p:spPr>
          <a:xfrm>
            <a:off x="1277620" y="1155383"/>
            <a:ext cx="6172200" cy="3395663"/>
          </a:xfrm>
        </p:spPr>
        <p:txBody>
          <a:bodyPr/>
          <a:p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宅 拼音</a:t>
            </a:r>
            <a:r>
              <a:rPr lang="en-US" altLang="zh-CN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:zhái</a:t>
            </a:r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4500">
              <a:solidFill>
                <a:srgbClr val="FCFCF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500">
              <a:solidFill>
                <a:srgbClr val="FCFCF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</a:t>
            </a:r>
            <a:r>
              <a:rPr lang="en-US" altLang="zh-CN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宀</a:t>
            </a:r>
            <a:r>
              <a:rPr lang="en-US" altLang="zh-CN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部外笔画</a:t>
            </a:r>
            <a:r>
              <a:rPr lang="en-US" altLang="zh-CN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:3,</a:t>
            </a:r>
            <a:r>
              <a:rPr lang="zh-CN" altLang="en-US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总笔画</a:t>
            </a:r>
            <a:r>
              <a:rPr lang="en-US" altLang="zh-CN" sz="4500">
                <a:solidFill>
                  <a:srgbClr val="FCFCF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:6</a:t>
            </a:r>
            <a:endParaRPr lang="en-US" altLang="zh-CN" sz="4500">
              <a:solidFill>
                <a:srgbClr val="FCFCF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占位符 27650"/>
          <p:cNvSpPr/>
          <p:nvPr>
            <p:ph type="body" idx="1"/>
          </p:nvPr>
        </p:nvSpPr>
        <p:spPr>
          <a:xfrm>
            <a:off x="193675" y="1247775"/>
            <a:ext cx="7949565" cy="30962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/>
          <a:p>
            <a:pPr>
              <a:lnSpc>
                <a:spcPct val="90000"/>
              </a:lnSpc>
            </a:pPr>
            <a:r>
              <a:rPr lang="zh-CN" sz="4500" dirty="0">
                <a:solidFill>
                  <a:schemeClr val="bg1"/>
                </a:solidFill>
              </a:rPr>
              <a:t>宅</a:t>
            </a:r>
            <a:r>
              <a:rPr lang="zh-CN" dirty="0">
                <a:solidFill>
                  <a:schemeClr val="bg1"/>
                </a:solidFill>
                <a:latin typeface="+mn-ea"/>
              </a:rPr>
              <a:t>zhái</a:t>
            </a:r>
            <a:endParaRPr 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dirty="0">
                <a:solidFill>
                  <a:schemeClr val="bg1"/>
                </a:solidFill>
              </a:rPr>
              <a:t>◎ 住所，房子（多指较大的）：住～    内～（指住宅内女眷的处）    ～门    ～邸（高级官员的住所）    ～第（规模较大的住宅）</a:t>
            </a:r>
            <a:endParaRPr lang="zh-CN" dirty="0"/>
          </a:p>
          <a:p>
            <a:pPr>
              <a:lnSpc>
                <a:spcPct val="90000"/>
              </a:lnSpc>
            </a:pPr>
            <a:r>
              <a:rPr lang="zh-CN" dirty="0">
                <a:solidFill>
                  <a:schemeClr val="bg1"/>
                </a:solidFill>
              </a:rPr>
              <a:t>◎ 居住：～心仁厚（居心仁义厚道）</a:t>
            </a:r>
            <a:endParaRPr 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932180"/>
            <a:ext cx="5661660" cy="3774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99530" y="2209165"/>
            <a:ext cx="1793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DA4D44"/>
                </a:solidFill>
                <a:latin typeface="汉仪中楷简" panose="02010604000101010101" charset="-122"/>
                <a:ea typeface="汉仪中楷简" panose="02010604000101010101" charset="-122"/>
              </a:rPr>
              <a:t>家庭</a:t>
            </a:r>
            <a:endParaRPr lang="zh-CN" altLang="en-US" sz="6000">
              <a:solidFill>
                <a:srgbClr val="DA4D44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/>
          <p:nvPr>
            <p:ph type="title"/>
          </p:nvPr>
        </p:nvSpPr>
        <p:spPr>
          <a:xfrm>
            <a:off x="252730" y="88265"/>
            <a:ext cx="4413250" cy="540385"/>
          </a:xfrm>
        </p:spPr>
        <p:txBody>
          <a:bodyPr anchor="ctr"/>
          <a:p>
            <a:r>
              <a:rPr lang="zh-CN" altLang="en-US">
                <a:solidFill>
                  <a:srgbClr val="0070C0"/>
                </a:solidFill>
                <a:latin typeface="文鼎中特广告体" panose="020B0602010101010101" charset="-122"/>
                <a:ea typeface="文鼎中特广告体" panose="020B0602010101010101" charset="-122"/>
              </a:rPr>
              <a:t>读一读，写一写</a:t>
            </a:r>
            <a:endParaRPr lang="zh-CN" altLang="en-US">
              <a:solidFill>
                <a:srgbClr val="0070C0"/>
              </a:solidFill>
              <a:latin typeface="文鼎中特广告体" panose="020B0602010101010101" charset="-122"/>
              <a:ea typeface="文鼎中特广告体" panose="020B0602010101010101" charset="-122"/>
            </a:endParaRPr>
          </a:p>
        </p:txBody>
      </p:sp>
      <p:sp>
        <p:nvSpPr>
          <p:cNvPr id="9219" name="文本占位符 9218"/>
          <p:cNvSpPr/>
          <p:nvPr>
            <p:ph type="body" idx="1"/>
          </p:nvPr>
        </p:nvSpPr>
        <p:spPr>
          <a:xfrm>
            <a:off x="1693545" y="1129665"/>
            <a:ext cx="4857115" cy="3334385"/>
          </a:xfrm>
          <a:solidFill>
            <a:schemeClr val="tx1"/>
          </a:solidFill>
        </p:spPr>
        <p:txBody>
          <a:bodyPr/>
          <a:p>
            <a:pPr>
              <a:buNone/>
            </a:pP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神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话　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祝福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祖先</a:t>
            </a:r>
            <a:endParaRPr lang="zh-CN" altLang="en-US" sz="45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裙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子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裤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子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衬衫</a:t>
            </a:r>
            <a:endParaRPr lang="zh-CN" altLang="en-US" sz="4500" b="1">
              <a:solidFill>
                <a:srgbClr val="FF66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教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室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住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宅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家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庭</a:t>
            </a:r>
            <a:endParaRPr lang="zh-CN" altLang="en-US" sz="4500" b="1">
              <a:solidFill>
                <a:srgbClr val="FF66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鸟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窝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窗</a:t>
            </a:r>
            <a:r>
              <a:rPr lang="zh-CN" altLang="en-US" sz="45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</a:rPr>
              <a:t>户</a:t>
            </a:r>
            <a:r>
              <a:rPr lang="zh-CN" altLang="en-US" sz="4500" b="1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zh-CN" altLang="en-US" sz="45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窟窿</a:t>
            </a:r>
            <a:endParaRPr lang="zh-CN" altLang="en-US" sz="45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占位符 12290"/>
          <p:cNvSpPr/>
          <p:nvPr>
            <p:ph type="body" idx="1"/>
          </p:nvPr>
        </p:nvSpPr>
        <p:spPr>
          <a:xfrm>
            <a:off x="985520" y="1494790"/>
            <a:ext cx="6640195" cy="2708275"/>
          </a:xfrm>
        </p:spPr>
        <p:txBody>
          <a:bodyPr/>
          <a:p>
            <a:r>
              <a:rPr lang="en-US" altLang="zh-CN">
                <a:solidFill>
                  <a:schemeClr val="bg1"/>
                </a:solidFill>
              </a:rPr>
              <a:t>◎ </a:t>
            </a:r>
            <a:r>
              <a:rPr lang="zh-CN" altLang="en-US" sz="4050">
                <a:solidFill>
                  <a:schemeClr val="bg1"/>
                </a:solidFill>
              </a:rPr>
              <a:t>家庭</a:t>
            </a:r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 tíng</a:t>
            </a:r>
            <a:endParaRPr lang="en-US" altLang="zh-CN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</a:rPr>
              <a:t> </a:t>
            </a:r>
            <a:r>
              <a:rPr lang="zh-CN" altLang="en-US">
                <a:solidFill>
                  <a:schemeClr val="bg1"/>
                </a:solidFill>
              </a:rPr>
              <a:t>以婚姻和血缘为纽带的基本社会单位</a:t>
            </a:r>
            <a:r>
              <a:rPr lang="en-US" altLang="zh-CN">
                <a:solidFill>
                  <a:schemeClr val="bg1"/>
                </a:solidFill>
              </a:rPr>
              <a:t>,</a:t>
            </a:r>
            <a:r>
              <a:rPr lang="zh-CN" altLang="en-US">
                <a:solidFill>
                  <a:schemeClr val="bg1"/>
                </a:solidFill>
              </a:rPr>
              <a:t>包括父母、子女及生活在一起的其他亲属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13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文本框 28675"/>
          <p:cNvSpPr txBox="1"/>
          <p:nvPr/>
        </p:nvSpPr>
        <p:spPr>
          <a:xfrm>
            <a:off x="1460580" y="1671955"/>
            <a:ext cx="5505450" cy="1799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none" anchor="t">
            <a:spAutoFit/>
          </a:bodyPr>
          <a:p>
            <a:r>
              <a:rPr lang="zh-CN" altLang="en-US" sz="5400">
                <a:solidFill>
                  <a:srgbClr val="FCFCFC"/>
                </a:solidFill>
                <a:latin typeface="Arial" panose="020B0604020202020204" pitchFamily="34" charset="0"/>
              </a:rPr>
              <a:t>庭</a:t>
            </a:r>
            <a:r>
              <a:rPr lang="zh-CN" altLang="en-US" sz="2400">
                <a:solidFill>
                  <a:srgbClr val="FCFCF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700">
                <a:solidFill>
                  <a:srgbClr val="FCFCFC"/>
                </a:solidFill>
                <a:latin typeface="Arial" panose="020B0604020202020204" pitchFamily="34" charset="0"/>
              </a:rPr>
              <a:t>拼音</a:t>
            </a:r>
            <a:r>
              <a:rPr lang="en-US" altLang="zh-CN" sz="2400">
                <a:solidFill>
                  <a:srgbClr val="FCFCFC"/>
                </a:solidFill>
                <a:latin typeface="Arial" panose="020B0604020202020204" pitchFamily="34" charset="0"/>
              </a:rPr>
              <a:t>:tíng</a:t>
            </a:r>
            <a:r>
              <a:rPr lang="zh-CN" altLang="en-US" sz="2400">
                <a:solidFill>
                  <a:srgbClr val="FCFCFC"/>
                </a:solidFill>
                <a:latin typeface="Arial" panose="020B0604020202020204" pitchFamily="34" charset="0"/>
              </a:rPr>
              <a:t>　　</a:t>
            </a:r>
            <a:endParaRPr lang="zh-CN" altLang="en-US" sz="2400">
              <a:solidFill>
                <a:srgbClr val="FCFCFC"/>
              </a:solidFill>
              <a:latin typeface="Arial" panose="020B0604020202020204" pitchFamily="34" charset="0"/>
            </a:endParaRPr>
          </a:p>
          <a:p>
            <a:endParaRPr lang="zh-CN" altLang="en-US" sz="2400">
              <a:solidFill>
                <a:srgbClr val="FCFCFC"/>
              </a:solidFill>
              <a:latin typeface="Arial" panose="020B0604020202020204" pitchFamily="34" charset="0"/>
            </a:endParaRPr>
          </a:p>
          <a:p>
            <a:r>
              <a:rPr lang="zh-CN" altLang="en-US" sz="3300">
                <a:solidFill>
                  <a:srgbClr val="FCFCFC"/>
                </a:solidFill>
                <a:latin typeface="Arial" panose="020B0604020202020204" pitchFamily="34" charset="0"/>
              </a:rPr>
              <a:t>部首</a:t>
            </a:r>
            <a:r>
              <a:rPr lang="en-US" altLang="zh-CN" sz="3300">
                <a:solidFill>
                  <a:srgbClr val="FCFCFC"/>
                </a:solidFill>
                <a:latin typeface="Arial" panose="020B0604020202020204" pitchFamily="34" charset="0"/>
              </a:rPr>
              <a:t>:</a:t>
            </a:r>
            <a:r>
              <a:rPr lang="zh-CN" altLang="en-US" sz="3300">
                <a:solidFill>
                  <a:srgbClr val="FCFCFC"/>
                </a:solidFill>
                <a:latin typeface="Arial" panose="020B0604020202020204" pitchFamily="34" charset="0"/>
              </a:rPr>
              <a:t>广</a:t>
            </a:r>
            <a:r>
              <a:rPr lang="en-US" altLang="zh-CN" sz="3300">
                <a:solidFill>
                  <a:srgbClr val="FCFCFC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300">
                <a:solidFill>
                  <a:srgbClr val="FCFCFC"/>
                </a:solidFill>
                <a:latin typeface="Arial" panose="020B0604020202020204" pitchFamily="34" charset="0"/>
              </a:rPr>
              <a:t>部外笔画</a:t>
            </a:r>
            <a:r>
              <a:rPr lang="en-US" altLang="zh-CN" sz="3300">
                <a:solidFill>
                  <a:srgbClr val="FCFCFC"/>
                </a:solidFill>
                <a:latin typeface="Arial" panose="020B0604020202020204" pitchFamily="34" charset="0"/>
              </a:rPr>
              <a:t>:6,</a:t>
            </a:r>
            <a:r>
              <a:rPr lang="zh-CN" altLang="en-US" sz="3300">
                <a:solidFill>
                  <a:srgbClr val="FCFCFC"/>
                </a:solidFill>
                <a:latin typeface="Arial" panose="020B0604020202020204" pitchFamily="34" charset="0"/>
              </a:rPr>
              <a:t>总笔画</a:t>
            </a:r>
            <a:r>
              <a:rPr lang="en-US" altLang="zh-CN" sz="3300">
                <a:solidFill>
                  <a:srgbClr val="FCFCFC"/>
                </a:solidFill>
                <a:latin typeface="Arial" panose="020B0604020202020204" pitchFamily="34" charset="0"/>
              </a:rPr>
              <a:t>:9</a:t>
            </a:r>
            <a:r>
              <a:rPr lang="en-US" altLang="zh-CN" sz="2400">
                <a:solidFill>
                  <a:srgbClr val="FCFCFC"/>
                </a:solidFill>
                <a:latin typeface="Arial" panose="020B0604020202020204" pitchFamily="34" charset="0"/>
              </a:rPr>
              <a:t> </a:t>
            </a:r>
            <a:endParaRPr lang="en-US" altLang="zh-CN" sz="2400">
              <a:solidFill>
                <a:srgbClr val="FCFCF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9" name="文本占位符 29698"/>
          <p:cNvSpPr/>
          <p:nvPr>
            <p:ph type="body" idx="1"/>
          </p:nvPr>
        </p:nvSpPr>
        <p:spPr>
          <a:xfrm>
            <a:off x="1035685" y="1097915"/>
            <a:ext cx="6460490" cy="339598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3300">
                <a:solidFill>
                  <a:schemeClr val="bg1"/>
                </a:solidFill>
              </a:rPr>
              <a:t> </a:t>
            </a:r>
            <a:r>
              <a:rPr lang="zh-CN" altLang="en-US" sz="6000" b="1">
                <a:solidFill>
                  <a:schemeClr val="bg1"/>
                </a:solidFill>
              </a:rPr>
              <a:t>庭</a:t>
            </a:r>
            <a:endParaRPr lang="en-US" altLang="zh-CN" sz="210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sz="21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◎ </a:t>
            </a:r>
            <a:r>
              <a:rPr lang="zh-CN" altLang="en-US" sz="2800">
                <a:solidFill>
                  <a:schemeClr val="bg1"/>
                </a:solidFill>
              </a:rPr>
              <a:t>堂阶前的院子：～院    ～园    ～除（“除”，台阶）    家～</a:t>
            </a: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◎ </a:t>
            </a:r>
            <a:r>
              <a:rPr lang="zh-CN" altLang="en-US" sz="2800">
                <a:solidFill>
                  <a:schemeClr val="bg1"/>
                </a:solidFill>
              </a:rPr>
              <a:t>审判案件的处所或机构：法～</a:t>
            </a: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◎ </a:t>
            </a:r>
            <a:r>
              <a:rPr lang="zh-CN" altLang="en-US" sz="2800">
                <a:solidFill>
                  <a:schemeClr val="bg1"/>
                </a:solidFill>
              </a:rPr>
              <a:t>古同“廷”，朝廷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4582" t="6668" b="27797"/>
          <a:stretch>
            <a:fillRect/>
          </a:stretch>
        </p:blipFill>
        <p:spPr>
          <a:xfrm>
            <a:off x="734695" y="912495"/>
            <a:ext cx="5123180" cy="3797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87720" y="2324735"/>
            <a:ext cx="22580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CC5B0C"/>
                </a:solidFill>
                <a:latin typeface="汉仪中楷简" panose="02010604000101010101" charset="-122"/>
                <a:ea typeface="汉仪中楷简" panose="02010604000101010101" charset="-122"/>
              </a:rPr>
              <a:t>鸟窝</a:t>
            </a:r>
            <a:endParaRPr lang="zh-CN" altLang="en-US" sz="8000">
              <a:solidFill>
                <a:srgbClr val="CC5B0C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935355"/>
            <a:ext cx="5512435" cy="37801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0" y="2324735"/>
            <a:ext cx="18859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4182F6"/>
                </a:solidFill>
                <a:latin typeface="汉仪中楷简" panose="02010604000101010101" charset="-122"/>
                <a:ea typeface="汉仪中楷简" panose="02010604000101010101" charset="-122"/>
              </a:rPr>
              <a:t>窗户</a:t>
            </a:r>
            <a:endParaRPr lang="zh-CN" altLang="en-US" sz="6600">
              <a:solidFill>
                <a:srgbClr val="4182F6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929640"/>
            <a:ext cx="6468110" cy="3777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43420" y="2002155"/>
            <a:ext cx="1290320" cy="200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7200">
                <a:solidFill>
                  <a:srgbClr val="FFF6F1"/>
                </a:solidFill>
                <a:latin typeface="汉仪中楷简" panose="02010604000101010101" charset="-122"/>
                <a:ea typeface="汉仪中楷简" panose="02010604000101010101" charset="-122"/>
              </a:rPr>
              <a:t>窟窿</a:t>
            </a:r>
            <a:endParaRPr lang="zh-CN" altLang="en-US" sz="7200">
              <a:solidFill>
                <a:srgbClr val="FFF6F1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占位符 33794"/>
          <p:cNvSpPr/>
          <p:nvPr>
            <p:ph type="body" idx="1"/>
          </p:nvPr>
        </p:nvSpPr>
        <p:spPr>
          <a:xfrm>
            <a:off x="1301115" y="1685925"/>
            <a:ext cx="6172200" cy="2160270"/>
          </a:xfrm>
        </p:spPr>
        <p:txBody>
          <a:bodyPr/>
          <a:p>
            <a:r>
              <a:rPr lang="zh-CN" altLang="en-US" sz="4500">
                <a:solidFill>
                  <a:srgbClr val="FFF6F1"/>
                </a:solidFill>
              </a:rPr>
              <a:t>户</a:t>
            </a:r>
            <a:r>
              <a:rPr lang="zh-CN" altLang="en-US">
                <a:solidFill>
                  <a:srgbClr val="FFF6F1"/>
                </a:solidFill>
              </a:rPr>
              <a:t> 拼音</a:t>
            </a:r>
            <a:r>
              <a:rPr lang="en-US" altLang="zh-CN">
                <a:solidFill>
                  <a:srgbClr val="FFF6F1"/>
                </a:solidFill>
              </a:rPr>
              <a:t>:hù</a:t>
            </a:r>
            <a:r>
              <a:rPr lang="zh-CN" altLang="en-US">
                <a:solidFill>
                  <a:srgbClr val="FFF6F1"/>
                </a:solidFill>
              </a:rPr>
              <a:t>　繁体字</a:t>
            </a:r>
            <a:r>
              <a:rPr lang="en-US" altLang="zh-CN">
                <a:solidFill>
                  <a:srgbClr val="FFF6F1"/>
                </a:solidFill>
              </a:rPr>
              <a:t>:</a:t>
            </a:r>
            <a:r>
              <a:rPr lang="zh-CN" altLang="en-US">
                <a:solidFill>
                  <a:srgbClr val="FFF6F1"/>
                </a:solidFill>
              </a:rPr>
              <a:t>戶 </a:t>
            </a:r>
            <a:endParaRPr lang="zh-CN" altLang="en-US">
              <a:solidFill>
                <a:srgbClr val="FFF6F1"/>
              </a:solidFill>
            </a:endParaRPr>
          </a:p>
          <a:p>
            <a:endParaRPr lang="zh-CN" altLang="en-US">
              <a:solidFill>
                <a:srgbClr val="FFF6F1"/>
              </a:solidFill>
            </a:endParaRPr>
          </a:p>
          <a:p>
            <a:r>
              <a:rPr lang="zh-CN" altLang="en-US">
                <a:solidFill>
                  <a:srgbClr val="FFF6F1"/>
                </a:solidFill>
              </a:rPr>
              <a:t>部首</a:t>
            </a:r>
            <a:r>
              <a:rPr lang="en-US" altLang="zh-CN">
                <a:solidFill>
                  <a:srgbClr val="FFF6F1"/>
                </a:solidFill>
              </a:rPr>
              <a:t>:</a:t>
            </a:r>
            <a:r>
              <a:rPr lang="zh-CN" altLang="en-US">
                <a:solidFill>
                  <a:srgbClr val="FFF6F1"/>
                </a:solidFill>
              </a:rPr>
              <a:t>户</a:t>
            </a:r>
            <a:r>
              <a:rPr lang="en-US" altLang="zh-CN">
                <a:solidFill>
                  <a:srgbClr val="FFF6F1"/>
                </a:solidFill>
              </a:rPr>
              <a:t>,</a:t>
            </a:r>
            <a:r>
              <a:rPr lang="zh-CN" altLang="en-US">
                <a:solidFill>
                  <a:srgbClr val="FFF6F1"/>
                </a:solidFill>
              </a:rPr>
              <a:t>部外笔画</a:t>
            </a:r>
            <a:r>
              <a:rPr lang="en-US" altLang="zh-CN">
                <a:solidFill>
                  <a:srgbClr val="FFF6F1"/>
                </a:solidFill>
              </a:rPr>
              <a:t>:0,</a:t>
            </a:r>
            <a:r>
              <a:rPr lang="zh-CN" altLang="en-US">
                <a:solidFill>
                  <a:srgbClr val="FFF6F1"/>
                </a:solidFill>
              </a:rPr>
              <a:t>总笔画</a:t>
            </a:r>
            <a:r>
              <a:rPr lang="en-US" altLang="zh-CN">
                <a:solidFill>
                  <a:srgbClr val="FFF6F1"/>
                </a:solidFill>
              </a:rPr>
              <a:t>:4 </a:t>
            </a:r>
            <a:endParaRPr lang="en-US" altLang="zh-CN">
              <a:solidFill>
                <a:srgbClr val="FFF6F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占位符 34818"/>
          <p:cNvSpPr/>
          <p:nvPr>
            <p:ph type="body" idx="1"/>
          </p:nvPr>
        </p:nvSpPr>
        <p:spPr>
          <a:xfrm>
            <a:off x="558165" y="1027430"/>
            <a:ext cx="7395210" cy="36087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/>
          <a:p>
            <a:pPr>
              <a:lnSpc>
                <a:spcPct val="80000"/>
              </a:lnSpc>
            </a:pPr>
            <a:r>
              <a:rPr lang="zh-CN" altLang="en-US" sz="5400" b="1">
                <a:solidFill>
                  <a:srgbClr val="FCFCFC"/>
                </a:solidFill>
              </a:rPr>
              <a:t>户</a:t>
            </a:r>
            <a:endParaRPr lang="zh-CN" altLang="en-US" sz="5400" b="1">
              <a:solidFill>
                <a:srgbClr val="FCFCFC"/>
              </a:solidFill>
            </a:endParaRPr>
          </a:p>
          <a:p>
            <a:pPr>
              <a:lnSpc>
                <a:spcPct val="0"/>
              </a:lnSpc>
            </a:pPr>
            <a:endParaRPr lang="zh-CN" altLang="en-US" sz="27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一扇门，门：门～。窗～。～枢不蠹。夜不闭～。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人家：～口。～主。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会计部门称账册上有业务关系的团体或个人：～头。开～。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门第：门当～头。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rgbClr val="FCFCFC"/>
                </a:solidFill>
              </a:rPr>
              <a:t>◎ </a:t>
            </a:r>
            <a:r>
              <a:rPr lang="zh-CN" altLang="en-US" sz="2800">
                <a:solidFill>
                  <a:srgbClr val="FCFCFC"/>
                </a:solidFill>
              </a:rPr>
              <a:t>姓。</a:t>
            </a:r>
            <a:endParaRPr lang="zh-CN" altLang="en-US" sz="2800">
              <a:solidFill>
                <a:srgbClr val="FCFCF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6780" y="980440"/>
            <a:ext cx="71227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神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话　 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祝福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祖先</a:t>
            </a:r>
            <a:endParaRPr lang="zh-CN" altLang="en-US" sz="60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buNone/>
            </a:pP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裙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子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 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裤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子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衬衫</a:t>
            </a:r>
            <a:endParaRPr lang="zh-CN" altLang="en-US" sz="6000" b="1">
              <a:solidFill>
                <a:srgbClr val="FF66FF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buNone/>
            </a:pP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教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室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 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住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宅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家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庭</a:t>
            </a:r>
            <a:endParaRPr lang="zh-CN" altLang="en-US" sz="6000" b="1">
              <a:solidFill>
                <a:srgbClr val="FF66FF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buNone/>
            </a:pP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鸟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窝   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窗</a:t>
            </a:r>
            <a:r>
              <a:rPr lang="zh-CN" altLang="en-US" sz="6000" b="1">
                <a:solidFill>
                  <a:srgbClr val="FF66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户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</a:t>
            </a:r>
            <a:r>
              <a: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窟窿</a:t>
            </a:r>
            <a:endParaRPr lang="zh-CN" altLang="en-US" sz="60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218" name="标题 9217"/>
          <p:cNvSpPr/>
          <p:nvPr/>
        </p:nvSpPr>
        <p:spPr>
          <a:xfrm>
            <a:off x="264160" y="122555"/>
            <a:ext cx="2080260" cy="540385"/>
          </a:xfr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>
                <a:solidFill>
                  <a:schemeClr val="accent5">
                    <a:lumMod val="7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齐读</a:t>
            </a:r>
            <a:endParaRPr lang="zh-CN" altLang="en-US" sz="6000">
              <a:solidFill>
                <a:schemeClr val="accent5">
                  <a:lumMod val="75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5F5F2">
                  <a:alpha val="80000"/>
                </a:srgbClr>
              </a:clrFrom>
              <a:clrTo>
                <a:srgbClr val="F5F5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163559">
            <a:off x="2670789" y="1565488"/>
            <a:ext cx="3498851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 rot="20036968">
            <a:off x="6164792" y="2110566"/>
            <a:ext cx="1432894" cy="338553"/>
          </a:xfrm>
          <a:prstGeom prst="rect">
            <a:avLst/>
          </a:prstGeom>
        </p:spPr>
        <p:txBody>
          <a:bodyPr wrap="none" lIns="91441" tIns="45721" rIns="91441" bIns="45721">
            <a:spAutoFit/>
          </a:bodyPr>
          <a:lstStyle/>
          <a:p>
            <a:pPr defTabSz="913765"/>
            <a:r>
              <a:rPr lang="en-US" altLang="zh-CN" sz="16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THANK</a:t>
            </a:r>
            <a:r>
              <a:rPr lang="zh-CN" altLang="en-US" sz="16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YOU!</a:t>
            </a:r>
            <a:endParaRPr lang="zh-CN" altLang="en-US" sz="16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845" y="960755"/>
            <a:ext cx="5024120" cy="3636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7525" y="1234440"/>
            <a:ext cx="222504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6000" dirty="0">
                <a:solidFill>
                  <a:srgbClr val="E5AA2A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神话</a:t>
            </a:r>
            <a:endParaRPr lang="zh-CN" sz="6000" dirty="0">
              <a:solidFill>
                <a:srgbClr val="E5AA2A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  <a:p>
            <a:r>
              <a:rPr lang="zh-CN" sz="3200" dirty="0">
                <a:solidFill>
                  <a:srgbClr val="E5AA2A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    指传说中的神仙和古代神化英雄的故事</a:t>
            </a:r>
            <a:r>
              <a:rPr lang="zh-CN" sz="4000" dirty="0">
                <a:solidFill>
                  <a:srgbClr val="E5AA2A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。</a:t>
            </a:r>
            <a:endParaRPr lang="zh-CN" altLang="en-US" sz="4000" dirty="0">
              <a:solidFill>
                <a:srgbClr val="E5AA2A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/>
          <p:nvPr>
            <p:ph type="body" idx="1"/>
          </p:nvPr>
        </p:nvSpPr>
        <p:spPr>
          <a:xfrm>
            <a:off x="1888966" y="1517015"/>
            <a:ext cx="5020151" cy="26408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r>
              <a:rPr lang="zh-CN" sz="6000" b="1" dirty="0">
                <a:solidFill>
                  <a:srgbClr val="FCFCFC"/>
                </a:solidFill>
              </a:rPr>
              <a:t>神</a:t>
            </a:r>
            <a:r>
              <a:rPr lang="zh-CN" sz="3300" dirty="0">
                <a:solidFill>
                  <a:srgbClr val="FCFCFC"/>
                </a:solidFill>
              </a:rPr>
              <a:t> </a:t>
            </a:r>
            <a:r>
              <a:rPr lang="zh-CN" dirty="0">
                <a:solidFill>
                  <a:srgbClr val="FCFCFC"/>
                </a:solidFill>
              </a:rPr>
              <a:t>拼音:</a:t>
            </a:r>
            <a:r>
              <a:rPr lang="en-US" altLang="zh-CN" dirty="0">
                <a:solidFill>
                  <a:srgbClr val="FCFCFC"/>
                </a:solidFill>
              </a:rPr>
              <a:t>shén</a:t>
            </a:r>
            <a:r>
              <a:rPr lang="zh-CN" dirty="0">
                <a:solidFill>
                  <a:srgbClr val="FCFCFC"/>
                </a:solidFill>
              </a:rPr>
              <a:t>　</a:t>
            </a:r>
            <a:endParaRPr lang="zh-CN" dirty="0">
              <a:solidFill>
                <a:srgbClr val="FCFCFC"/>
              </a:solidFill>
            </a:endParaRPr>
          </a:p>
          <a:p>
            <a:pPr>
              <a:buNone/>
            </a:pPr>
            <a:endParaRPr lang="zh-CN" dirty="0">
              <a:solidFill>
                <a:srgbClr val="FCFCFC"/>
              </a:solidFill>
            </a:endParaRPr>
          </a:p>
          <a:p>
            <a:r>
              <a:rPr lang="zh-CN" dirty="0">
                <a:solidFill>
                  <a:srgbClr val="FCFCFC"/>
                </a:solidFill>
              </a:rPr>
              <a:t>部首:礻,部外笔画:</a:t>
            </a:r>
            <a:r>
              <a:rPr lang="en-US" altLang="zh-CN" dirty="0">
                <a:solidFill>
                  <a:srgbClr val="FCFCFC"/>
                </a:solidFill>
              </a:rPr>
              <a:t>5</a:t>
            </a:r>
            <a:r>
              <a:rPr lang="zh-CN" dirty="0">
                <a:solidFill>
                  <a:srgbClr val="FCFCFC"/>
                </a:solidFill>
              </a:rPr>
              <a:t>,总笔画:</a:t>
            </a:r>
            <a:r>
              <a:rPr lang="en-US" altLang="zh-CN" dirty="0">
                <a:solidFill>
                  <a:srgbClr val="FCFCFC"/>
                </a:solidFill>
              </a:rPr>
              <a:t>9</a:t>
            </a:r>
            <a:r>
              <a:rPr lang="zh-CN" dirty="0">
                <a:solidFill>
                  <a:srgbClr val="FCFCFC"/>
                </a:solidFill>
              </a:rPr>
              <a:t> 。</a:t>
            </a:r>
            <a:endParaRPr lang="zh-CN" dirty="0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占位符 14338"/>
          <p:cNvSpPr/>
          <p:nvPr>
            <p:ph type="body" idx="1"/>
          </p:nvPr>
        </p:nvSpPr>
        <p:spPr>
          <a:xfrm>
            <a:off x="646430" y="1046480"/>
            <a:ext cx="7168515" cy="37045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50">
                <a:solidFill>
                  <a:srgbClr val="FCFCFC"/>
                </a:solidFill>
              </a:rPr>
              <a:t> </a:t>
            </a:r>
            <a:r>
              <a:rPr lang="zh-CN" altLang="en-US" sz="4050">
                <a:solidFill>
                  <a:srgbClr val="FCFCFC"/>
                </a:solidFill>
              </a:rPr>
              <a:t>神</a:t>
            </a:r>
            <a:endParaRPr lang="zh-CN" altLang="en-US" sz="4050">
              <a:solidFill>
                <a:srgbClr val="FCFCF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>
                <a:solidFill>
                  <a:srgbClr val="FCFCFC"/>
                </a:solidFill>
              </a:rPr>
              <a:t>◎ </a:t>
            </a:r>
            <a:r>
              <a:rPr lang="zh-CN" altLang="en-US" sz="2000">
                <a:solidFill>
                  <a:srgbClr val="FCFCFC"/>
                </a:solidFill>
              </a:rPr>
              <a:t>宗教指天地万物的创造者和统治者，迷信的人指神仙或能力、德行高超的人物死后的精灵：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～</a:t>
            </a:r>
            <a:r>
              <a:rPr lang="zh-CN" altLang="en-US" sz="2000">
                <a:solidFill>
                  <a:srgbClr val="FCFCFC"/>
                </a:solidFill>
              </a:rPr>
              <a:t>位   财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～</a:t>
            </a:r>
            <a:r>
              <a:rPr lang="zh-CN" altLang="en-US" sz="2000">
                <a:solidFill>
                  <a:srgbClr val="FCFCFC"/>
                </a:solidFill>
              </a:rPr>
              <a:t>  </a:t>
            </a:r>
            <a:endParaRPr lang="zh-CN" altLang="en-US" sz="2000">
              <a:solidFill>
                <a:srgbClr val="FCFCFC"/>
              </a:solidFill>
            </a:endParaRPr>
          </a:p>
          <a:p>
            <a:r>
              <a:rPr lang="en-US" altLang="zh-CN" sz="20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神话中的人物，有超人的能力：料事如～</a:t>
            </a:r>
            <a:endParaRPr lang="zh-CN" altLang="en-US" sz="2000">
              <a:solidFill>
                <a:srgbClr val="FCFCFC"/>
              </a:solidFill>
              <a:sym typeface="+mn-ea"/>
            </a:endParaRPr>
          </a:p>
          <a:p>
            <a:r>
              <a:rPr lang="en-US" altLang="zh-CN" sz="20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特别高超或出奇，令人惊异的；神妙：～速</a:t>
            </a:r>
            <a:endParaRPr lang="zh-CN" altLang="en-US" sz="2000">
              <a:solidFill>
                <a:srgbClr val="FCFCFC"/>
              </a:solidFill>
              <a:sym typeface="+mn-ea"/>
            </a:endParaRPr>
          </a:p>
          <a:p>
            <a:r>
              <a:rPr lang="en-US" altLang="zh-CN" sz="20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精神；精力：凝～  费～  聚精会～</a:t>
            </a:r>
            <a:endParaRPr lang="zh-CN" altLang="en-US" sz="2000">
              <a:solidFill>
                <a:srgbClr val="FCFCFC"/>
              </a:solidFill>
              <a:sym typeface="+mn-ea"/>
            </a:endParaRPr>
          </a:p>
          <a:p>
            <a:r>
              <a:rPr lang="en-US" altLang="zh-CN" sz="20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神气：～色  ～情</a:t>
            </a:r>
            <a:endParaRPr lang="zh-CN" altLang="en-US" sz="2000">
              <a:solidFill>
                <a:srgbClr val="FCFCFC"/>
              </a:solidFill>
              <a:sym typeface="+mn-ea"/>
            </a:endParaRPr>
          </a:p>
          <a:p>
            <a:r>
              <a:rPr lang="en-US" altLang="zh-CN" sz="2000">
                <a:solidFill>
                  <a:srgbClr val="FCFCFC"/>
                </a:solidFill>
                <a:sym typeface="+mn-ea"/>
              </a:rPr>
              <a:t>◎ </a:t>
            </a:r>
            <a:r>
              <a:rPr lang="zh-CN" altLang="en-US" sz="2000">
                <a:solidFill>
                  <a:srgbClr val="FCFCFC"/>
                </a:solidFill>
                <a:sym typeface="+mn-ea"/>
              </a:rPr>
              <a:t>聪明；机灵。</a:t>
            </a:r>
            <a:endParaRPr lang="zh-CN" altLang="en-US" sz="2000">
              <a:solidFill>
                <a:srgbClr val="FCFCFC"/>
              </a:solidFill>
              <a:sym typeface="+mn-ea"/>
            </a:endParaRPr>
          </a:p>
          <a:p>
            <a:r>
              <a:rPr lang="en-US" altLang="zh-CN" sz="2000">
                <a:solidFill>
                  <a:srgbClr val="FCFCFC"/>
                </a:solidFill>
              </a:rPr>
              <a:t>◎ </a:t>
            </a:r>
            <a:r>
              <a:rPr lang="zh-CN" altLang="en-US" sz="2000">
                <a:solidFill>
                  <a:srgbClr val="FCFCFC"/>
                </a:solidFill>
              </a:rPr>
              <a:t>姓。</a:t>
            </a:r>
            <a:endParaRPr lang="zh-CN" altLang="en-US" sz="2000">
              <a:solidFill>
                <a:srgbClr val="FCFCFC"/>
              </a:solidFill>
            </a:endParaRPr>
          </a:p>
          <a:p>
            <a:endParaRPr lang="zh-CN" altLang="en-US" sz="2000">
              <a:solidFill>
                <a:srgbClr val="FCFC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97220" y="1226185"/>
            <a:ext cx="222504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6000" dirty="0">
                <a:solidFill>
                  <a:srgbClr val="FE5173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祝福 </a:t>
            </a:r>
            <a:endParaRPr lang="zh-CN" sz="6000" dirty="0">
              <a:solidFill>
                <a:srgbClr val="FE5173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  <a:p>
            <a:r>
              <a:rPr lang="zh-CN" sz="3200" dirty="0">
                <a:solidFill>
                  <a:srgbClr val="FE5173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    本谓祈神赐福,现泛指祝人顺遂幸福</a:t>
            </a:r>
            <a:r>
              <a:rPr lang="zh-CN" sz="4000" dirty="0">
                <a:solidFill>
                  <a:srgbClr val="FE5173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。</a:t>
            </a:r>
            <a:endParaRPr lang="zh-CN" altLang="en-US" sz="4000" dirty="0">
              <a:solidFill>
                <a:srgbClr val="FE5173"/>
              </a:solidFill>
              <a:latin typeface="汉仪中楷简" panose="02010604000101010101" charset="-122"/>
              <a:ea typeface="汉仪中楷简" panose="0201060400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90" y="975360"/>
            <a:ext cx="5156835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/>
          <p:nvPr>
            <p:ph type="body" idx="1"/>
          </p:nvPr>
        </p:nvSpPr>
        <p:spPr>
          <a:xfrm>
            <a:off x="1877378" y="1353979"/>
            <a:ext cx="5020151" cy="26408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</a:extLst>
        </p:spPr>
        <p:txBody>
          <a:bodyPr/>
          <a:p>
            <a:r>
              <a:rPr lang="zh-CN" sz="6000" b="1" dirty="0">
                <a:solidFill>
                  <a:srgbClr val="FCFCFC"/>
                </a:solidFill>
              </a:rPr>
              <a:t>祝</a:t>
            </a:r>
            <a:r>
              <a:rPr lang="zh-CN" sz="3300" dirty="0">
                <a:solidFill>
                  <a:srgbClr val="FCFCFC"/>
                </a:solidFill>
              </a:rPr>
              <a:t> </a:t>
            </a:r>
            <a:r>
              <a:rPr lang="zh-CN" dirty="0">
                <a:solidFill>
                  <a:srgbClr val="FCFCFC"/>
                </a:solidFill>
              </a:rPr>
              <a:t>拼音:</a:t>
            </a:r>
            <a:r>
              <a:rPr lang="en-US" altLang="zh-CN" dirty="0">
                <a:solidFill>
                  <a:srgbClr val="FCFCFC"/>
                </a:solidFill>
              </a:rPr>
              <a:t>zhù</a:t>
            </a:r>
            <a:r>
              <a:rPr lang="zh-CN" dirty="0">
                <a:solidFill>
                  <a:srgbClr val="FCFCFC"/>
                </a:solidFill>
              </a:rPr>
              <a:t>　</a:t>
            </a:r>
            <a:endParaRPr lang="zh-CN" dirty="0">
              <a:solidFill>
                <a:srgbClr val="FCFCFC"/>
              </a:solidFill>
            </a:endParaRPr>
          </a:p>
          <a:p>
            <a:pPr>
              <a:buNone/>
            </a:pPr>
            <a:endParaRPr lang="zh-CN" dirty="0">
              <a:solidFill>
                <a:srgbClr val="FCFCFC"/>
              </a:solidFill>
            </a:endParaRPr>
          </a:p>
          <a:p>
            <a:r>
              <a:rPr lang="zh-CN" dirty="0">
                <a:solidFill>
                  <a:srgbClr val="FCFCFC"/>
                </a:solidFill>
              </a:rPr>
              <a:t>部首:礻,部外笔画:</a:t>
            </a:r>
            <a:r>
              <a:rPr lang="en-US" altLang="zh-CN" dirty="0">
                <a:solidFill>
                  <a:srgbClr val="FCFCFC"/>
                </a:solidFill>
              </a:rPr>
              <a:t>5</a:t>
            </a:r>
            <a:r>
              <a:rPr lang="zh-CN" dirty="0">
                <a:solidFill>
                  <a:srgbClr val="FCFCFC"/>
                </a:solidFill>
              </a:rPr>
              <a:t>,总笔画:</a:t>
            </a:r>
            <a:r>
              <a:rPr lang="en-US" altLang="zh-CN" dirty="0">
                <a:solidFill>
                  <a:srgbClr val="FCFCFC"/>
                </a:solidFill>
              </a:rPr>
              <a:t>9</a:t>
            </a:r>
            <a:r>
              <a:rPr lang="zh-CN" dirty="0">
                <a:solidFill>
                  <a:srgbClr val="FCFCFC"/>
                </a:solidFill>
              </a:rPr>
              <a:t> 。</a:t>
            </a:r>
            <a:endParaRPr lang="zh-CN" dirty="0">
              <a:solidFill>
                <a:srgbClr val="FCFCF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占位符 14338"/>
          <p:cNvSpPr/>
          <p:nvPr>
            <p:ph type="body" idx="1"/>
          </p:nvPr>
        </p:nvSpPr>
        <p:spPr>
          <a:xfrm>
            <a:off x="1977866" y="1539081"/>
            <a:ext cx="4886801" cy="24750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p>
            <a:r>
              <a:rPr lang="zh-CN" altLang="en-US" sz="6600" b="1">
                <a:solidFill>
                  <a:srgbClr val="FCFCFC"/>
                </a:solidFill>
              </a:rPr>
              <a:t>祝</a:t>
            </a:r>
            <a:endParaRPr lang="zh-CN" altLang="en-US" sz="6600" b="1">
              <a:solidFill>
                <a:srgbClr val="FCFCFC"/>
              </a:solidFill>
            </a:endParaRPr>
          </a:p>
          <a:p>
            <a:r>
              <a:rPr lang="en-US" altLang="zh-CN" sz="2700">
                <a:solidFill>
                  <a:srgbClr val="FCFCFC"/>
                </a:solidFill>
              </a:rPr>
              <a:t>◎</a:t>
            </a:r>
            <a:r>
              <a:rPr lang="zh-CN" altLang="en-US" sz="2700">
                <a:solidFill>
                  <a:srgbClr val="FCFCFC"/>
                </a:solidFill>
              </a:rPr>
              <a:t>祝愿：～寿  ～贺  ～酒</a:t>
            </a:r>
            <a:endParaRPr lang="zh-CN" altLang="en-US" sz="2700">
              <a:solidFill>
                <a:srgbClr val="FCFCFC"/>
              </a:solidFill>
            </a:endParaRPr>
          </a:p>
          <a:p>
            <a:r>
              <a:rPr lang="en-US" altLang="zh-CN" sz="2700">
                <a:solidFill>
                  <a:srgbClr val="FCFCFC"/>
                </a:solidFill>
                <a:sym typeface="+mn-ea"/>
              </a:rPr>
              <a:t>◎</a:t>
            </a:r>
            <a:r>
              <a:rPr lang="zh-CN" altLang="en-US" sz="2700">
                <a:solidFill>
                  <a:srgbClr val="FCFCFC"/>
                </a:solidFill>
                <a:sym typeface="+mn-ea"/>
              </a:rPr>
              <a:t>削；断绝：</a:t>
            </a:r>
            <a:r>
              <a:rPr lang="zh-CN" altLang="en-US" sz="2700">
                <a:solidFill>
                  <a:srgbClr val="FCFCFC"/>
                </a:solidFill>
              </a:rPr>
              <a:t>～发为僧</a:t>
            </a:r>
            <a:endParaRPr lang="zh-CN" altLang="en-US" sz="2700">
              <a:solidFill>
                <a:srgbClr val="FCFCFC"/>
              </a:solidFill>
            </a:endParaRPr>
          </a:p>
          <a:p>
            <a:r>
              <a:rPr lang="en-US" altLang="zh-CN" sz="2700">
                <a:solidFill>
                  <a:srgbClr val="FCFCFC"/>
                </a:solidFill>
              </a:rPr>
              <a:t>◎</a:t>
            </a:r>
            <a:r>
              <a:rPr lang="zh-CN" altLang="en-US" sz="2700">
                <a:solidFill>
                  <a:srgbClr val="FCFCFC"/>
                </a:solidFill>
              </a:rPr>
              <a:t>姓。</a:t>
            </a:r>
            <a:endParaRPr lang="zh-CN" altLang="en-US" sz="2700">
              <a:solidFill>
                <a:srgbClr val="FCFC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1518</Words>
  <Application>WPS 演示</Application>
  <PresentationFormat>全屏显示(16:9)</PresentationFormat>
  <Paragraphs>178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Arial</vt:lpstr>
      <vt:lpstr>宋体</vt:lpstr>
      <vt:lpstr>Wingdings</vt:lpstr>
      <vt:lpstr>华康海报体W12(P)</vt:lpstr>
      <vt:lpstr>汉仪中楷简</vt:lpstr>
      <vt:lpstr>文鼎中特广告体</vt:lpstr>
      <vt:lpstr>楷体_GB2312</vt:lpstr>
      <vt:lpstr>微软雅黑</vt:lpstr>
      <vt:lpstr>Arial Unicode MS</vt:lpstr>
      <vt:lpstr>Calibri</vt:lpstr>
      <vt:lpstr>0</vt:lpstr>
      <vt:lpstr>PowerPoint 演示文稿</vt:lpstr>
      <vt:lpstr>PowerPoint 演示文稿</vt:lpstr>
      <vt:lpstr>读一读，写一写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12</cp:revision>
  <dcterms:created xsi:type="dcterms:W3CDTF">2014-04-24T10:36:00Z</dcterms:created>
  <dcterms:modified xsi:type="dcterms:W3CDTF">2017-12-29T08:23:54Z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