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39" r:id="rId6"/>
    <p:sldId id="425" r:id="rId7"/>
    <p:sldId id="426" r:id="rId8"/>
    <p:sldId id="436" r:id="rId9"/>
    <p:sldId id="437" r:id="rId10"/>
    <p:sldId id="438" r:id="rId11"/>
    <p:sldId id="303" r:id="rId12"/>
    <p:sldId id="418" r:id="rId13"/>
    <p:sldId id="417" r:id="rId14"/>
    <p:sldId id="300" r:id="rId15"/>
    <p:sldId id="440" r:id="rId16"/>
    <p:sldId id="415" r:id="rId17"/>
    <p:sldId id="420" r:id="rId18"/>
    <p:sldId id="309" r:id="rId19"/>
    <p:sldId id="394" r:id="rId20"/>
    <p:sldId id="441" r:id="rId21"/>
    <p:sldId id="443" r:id="rId22"/>
    <p:sldId id="428" r:id="rId23"/>
    <p:sldId id="444" r:id="rId24"/>
    <p:sldId id="435" r:id="rId25"/>
    <p:sldId id="445" r:id="rId26"/>
    <p:sldId id="448" r:id="rId27"/>
    <p:sldId id="446" r:id="rId28"/>
    <p:sldId id="447" r:id="rId29"/>
    <p:sldId id="449" r:id="rId30"/>
    <p:sldId id="450" r:id="rId31"/>
    <p:sldId id="451" r:id="rId32"/>
    <p:sldId id="452" r:id="rId33"/>
    <p:sldId id="324" r:id="rId34"/>
    <p:sldId id="393" r:id="rId35"/>
    <p:sldId id="313" r:id="rId36"/>
    <p:sldId id="319" r:id="rId37"/>
    <p:sldId id="419" r:id="rId38"/>
    <p:sldId id="416" r:id="rId39"/>
    <p:sldId id="377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66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14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不会叫的狗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放学路上，我看到一位老人（      ）地坐在路旁的长椅上，衣衫单薄，瑟瑟发抖，我的心中不由对他产生了（    ）之情。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2611" y="213387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孤零零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53798" y="32611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怜悯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和“笑”有关的成语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捧腹大笑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哄堂大笑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哭笑不得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有说有笑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谈笑风生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眉开眼笑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11247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11247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11247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特别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11247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191683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9105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62554" y="19105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滑稽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9105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3499420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52276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378745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378745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378745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特别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378745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457327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容易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457327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1124744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3643436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68758" y="271519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索性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68956" y="270892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69154" y="270892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逼真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69352" y="270892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真切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8064" y="45811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安详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48262" y="45811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慌张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25" grpId="0"/>
      <p:bldP spid="26" grpId="0"/>
      <p:bldP spid="27" grpId="0"/>
      <p:bldP spid="35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直接连接符 36"/>
          <p:cNvCxnSpPr/>
          <p:nvPr/>
        </p:nvCxnSpPr>
        <p:spPr>
          <a:xfrm>
            <a:off x="683568" y="52276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1124744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339752" y="1264472"/>
            <a:ext cx="5976664" cy="922215"/>
            <a:chOff x="2910550" y="3573016"/>
            <a:chExt cx="5766098" cy="922215"/>
          </a:xfrm>
        </p:grpSpPr>
        <p:sp>
          <p:nvSpPr>
            <p:cNvPr id="47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48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压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yā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（压力）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yà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（压根儿）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69"/>
          <p:cNvSpPr txBox="1"/>
          <p:nvPr/>
        </p:nvSpPr>
        <p:spPr>
          <a:xfrm>
            <a:off x="4572000" y="1480496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我压（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yà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）根儿不知道这次考试给他造成了这么大的压（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yā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）力。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339752" y="2650801"/>
            <a:ext cx="5976664" cy="922215"/>
            <a:chOff x="2910550" y="3573016"/>
            <a:chExt cx="5766098" cy="922215"/>
          </a:xfrm>
        </p:grpSpPr>
        <p:sp>
          <p:nvSpPr>
            <p:cNvPr id="66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7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尽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jǐn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（尽管）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jìn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（尽力）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文本框 69"/>
          <p:cNvSpPr txBox="1"/>
          <p:nvPr/>
        </p:nvSpPr>
        <p:spPr>
          <a:xfrm>
            <a:off x="4572000" y="2866825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尽（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jǐn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）管这次考试我的成绩不理想，但是我已经尽（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jìn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）力了。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339752" y="4018953"/>
            <a:ext cx="5976664" cy="922215"/>
            <a:chOff x="2910550" y="3573016"/>
            <a:chExt cx="5766098" cy="922215"/>
          </a:xfrm>
        </p:grpSpPr>
        <p:sp>
          <p:nvSpPr>
            <p:cNvPr id="74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5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zhōnɡ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（中间）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zhònɡ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（中意）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69"/>
          <p:cNvSpPr txBox="1"/>
          <p:nvPr/>
        </p:nvSpPr>
        <p:spPr>
          <a:xfrm>
            <a:off x="4482892" y="4234977"/>
            <a:ext cx="3661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在那堆玩具中（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zhōnɡ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）间，我发现了自己中（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zhònɡ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）意很久的毛绒熊。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72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课文主要写了一只小狗因为不会叫遭到别人的批评，于是小狗先后学公鸡叫，学杜鹃叫，因为两次学叫它经历了两次遇险。最后课文给出了小狗的三种不同结局的情境，启发我们去预测小狗的结局。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1-9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自然段）：从前有一条不会叫的狗到了一个没有狗的国家，因为不会叫，受到了人们的批评。　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10-24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自然段）：这只狗向小公鸡学叫，受到了狐狸的嘲笑。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25-37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自然段）：这只狗向杜鹃学叫，差点被猎人的子弹射杀。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第四部分（第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38-52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自然段）：分别描写了小狗可能出现的三种结局的情境。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23528" y="1863634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它不会像狗一样叫，不会像猫一样叫，也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不会像牛那样哞哞叫，更不会像马那样嘶鸣。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1680" y="1862919"/>
            <a:ext cx="280831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96758" y="1863634"/>
            <a:ext cx="277158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625" y="2420888"/>
            <a:ext cx="3676045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42420" y="2420888"/>
            <a:ext cx="332998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3202428" y="3230616"/>
            <a:ext cx="4825633" cy="2754259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四个“不会”具体点明小狗“不会叫”的特点。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16" y="3353202"/>
            <a:ext cx="2245927" cy="25090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animBg="1"/>
      <p:bldP spid="14" grpId="0" animBg="1"/>
      <p:bldP spid="1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098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小狗来到没有狗的国家，其他人怎么看待这只不会叫的小狗？请你找到表明它们态度的语句读一读。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3" y="3947572"/>
            <a:ext cx="410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批评的态度，它们认为小狗不会叫是一种很大的缺陷。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12559"/>
            <a:ext cx="3241005" cy="248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1124744"/>
            <a:ext cx="709801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“你怎么不叫？”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“这算什么回答啊。你难道不知道狗是会叫的？”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“狗会叫，因为它们是狗。它们对过路的陌生人叫，对惹人讨厌的猫叫，对着满月叫。它们高兴的时候叫，紧张的时候叫，发怒的时候也叫。它们白天叫得多，但晚上也叫。”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“可你怎么啦？你这只狗可真特别。去，去！总有一天你会上报纸的。”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5120580"/>
            <a:ext cx="2154848" cy="165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10-24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自然段，说说小公鸡对小狗的态度是怎样的？结果怎样？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87824" y="3645024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小公鸡对小狗关心、热心并且诚心诚意地教小狗，小狗虽然学得惟妙惟肖，但是遭到了狐狸的嘲笑。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22815"/>
            <a:ext cx="2363105" cy="20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6857" y="1272987"/>
            <a:ext cx="84969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“站着没有坐着高，一年四季穿皮袍。看见生人它就叫，看见主人把尾摇。”你知道这是哪种小动物吗？你知道它的叫声怎样的吗？对了，这就是会汪汪叫的小狗，今天我们来学习一篇关于不会叫的小狗的故事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44529"/>
            <a:ext cx="2576314" cy="28768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628" y="2158853"/>
            <a:ext cx="8064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从此，它天天都练习，从早到晚偷偷地练。有时候，为了更自由，它索性到树林里去练。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2241" y="2660007"/>
            <a:ext cx="165618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827584" y="3834905"/>
            <a:ext cx="4032447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勤奋、刻苦。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59832" y="2125958"/>
            <a:ext cx="86409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云形 22"/>
          <p:cNvSpPr/>
          <p:nvPr/>
        </p:nvSpPr>
        <p:spPr>
          <a:xfrm>
            <a:off x="2569455" y="702538"/>
            <a:ext cx="5242905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小狗是怎样学习小公鸡的叫声的？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36096" y="2132856"/>
            <a:ext cx="1656184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92080" y="3544167"/>
            <a:ext cx="2591965" cy="25873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2" grpId="0" animBg="1"/>
      <p:bldP spid="23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3797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25-37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自然段，说说杜鹃对小狗的态度是怎样的？它是怎么做的？结果怎样？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121" y="3645023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杜鹃对小狗的态度是怜悯，同情。杜鹃让小狗跟自己学叫，结果小狗学会之后却遭到猎人的射杀。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009" y="3355165"/>
            <a:ext cx="2812698" cy="2386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72723" y="1889576"/>
            <a:ext cx="709801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课文最后又设置了小狗可能遇到的三种情境，你觉得这三种情境下，小狗会有怎样的结局？读一读原文，看一看和你预测的是否一致。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028385" y="3645024"/>
            <a:ext cx="1327930" cy="2056092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65618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9872" y="4203472"/>
            <a:ext cx="2183731" cy="2179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680" y="2132856"/>
            <a:ext cx="1691753" cy="129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8" y="980728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429" y="1580734"/>
            <a:ext cx="7845333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狗跑啊，跑啊，它跑到了一片草地上，一头小母牛正在那里安详地吃草。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“你去哪儿啊？”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我不知道。”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那你就别走了，这里的青草特别鲜嫩。”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 “唉，青草不能医治我的病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“你病啦？”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“可不是！我不会叫。”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“可是，这是世界上最容易的事！你听我叫：哞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还有比这叫声更好听的吗？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324" y="1124744"/>
            <a:ext cx="2161109" cy="165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1556792"/>
            <a:ext cx="5671079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“不错，但我没有把握，这是不是正确的叫法。你是一头母牛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我当然是头母牛。”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我不是，我是一只狗。”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 “你当然是只狗。这又怎么样？这并不妨碍你学习我的语言。”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“好主意！好主意！”狗大声说道。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“什么主意？”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10362" y="1196752"/>
            <a:ext cx="7822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“此时此刻我想起来的那种主意。我将学会所有动物的叫法，我将让一个马戏团聘请我。我将获得极大的成功，我将变得很有钱，娶国王的女儿为妻。当然是狗中之王的女儿。”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“你真不简单，想的真妙。那你就开始学吧。你听好了：哞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 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狗学着。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这是一只不会叫的狗，但它却很有学习语言的天赋。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843064"/>
            <a:ext cx="1748782" cy="177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717" y="1029164"/>
            <a:ext cx="1536570" cy="199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9" y="1052736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1121" y="1640989"/>
            <a:ext cx="79753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狗跑啊，跑啊，它碰上了一个农民。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“你往哪儿跑啊？”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“我自己也不知道。”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“那就到我家来吧，我正需要一只狗替我看守鸡舍。”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“我愿意去，但我得告诉您：我不会叫。”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“那更好。会叫的狗会把贼吓跑的。而你却不让他们听见，它们一靠近，你就叼住他们，这样，他们就会得到应有的惩罚。”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“行。”狗说道。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就这样，不会叫的狗找到了一个工作，它戴着锁链，每天都能喝上一大碗浓汤。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86257"/>
            <a:ext cx="4366854" cy="263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8" y="980728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429" y="1580734"/>
            <a:ext cx="7845333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狗跑啊，跑啊，突然停住了，它听见一种奇怪的叫声：“汪汪，汪汪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这叫声像在对我说什么，狗想，尽管我搞不清这是什么动物在叫。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“汪，汪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1052736"/>
            <a:ext cx="7561162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“可能是长颈鹿吧？不，也许是鳄鱼。鳄鱼是一种凶猛的动物，我得小心谨慎地靠近它。”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小狗在树丛中向传来汪汪叫声的方向匍匐前进，不知为什么，它的心跳得十分厉害。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“汪汪。”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“哦，也是一条狗。”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你们知道吗？就是刚才听见咕咕叫声后开枪打鸟的那个猎人的狗。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“你好，狗。” 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“你好，狗。”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“你能否告诉我，你发出的是什么声音？”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2852936"/>
            <a:ext cx="1502512" cy="144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60" y="1052736"/>
            <a:ext cx="7921202" cy="5292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“发出的什么声音？我不是发什么声音，我是在吠，供你参考。”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“你这是狗叫？你会狗叫？”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当然喽。你总不能要求我像大象那样叫，或者像狮子那样怒吼吧。”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“那你能教我吗？”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“你不会叫？” 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“不会。” 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“你好好听着，好好看着，得这样叫：汪，汪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汪，汪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我们的小狗很快就学会了。它又激动又高兴地想道：“我终于找到我应找的老师了。”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6857" y="1272987"/>
            <a:ext cx="519124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贾尼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罗大里：意大利人，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世纪最伟大的儿童文学作家之一。他长期担任记者和儿童副刊的编辑，办过儿童杂志，非常了解儿童，有丰富的生活经验，一生为儿童写出大量作品。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1970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年罗大里被授予国际安徒生奖。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代表作品：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洋葱头历险记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吹牛男爵历险记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44824"/>
            <a:ext cx="2232248" cy="29635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794882"/>
            <a:ext cx="77051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文中的小狗给你留下了怎样的印象？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121" y="2492896"/>
            <a:ext cx="78316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不幸、可怜：它不会叫，虽然成功地学会了两种叫声，却依然不能像其他同伴一样有正常的生活；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勤奋刻苦：它一遍又一遍地练习，不辞辛苦；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有尊严、有追求、不甘人后</a:t>
            </a: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当发现自己不会叫之后，积极努力地追求自己的理想，虽遇到困难却从未放弃。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童话中的拟人化手法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在童话中赋予动物、植物等物体人的感情、行动、语言能力等。本篇童话中，作者把小公鸡、小狗等分别赋予人的特征，写活了它们的性格特点。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437112"/>
            <a:ext cx="71516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童话中的拟人化手法要符合所拟之物原来的特点，还要照顾到物与人，以及其他物之间原有的关系，和支配它们的自然和生活规律。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44063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146" y="2420888"/>
            <a:ext cx="5279182" cy="339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539552" y="2420888"/>
            <a:ext cx="677108" cy="21121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不会叫的狗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251119" y="1124744"/>
            <a:ext cx="452497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受批评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59632" y="1412776"/>
            <a:ext cx="180020" cy="4392488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251120" y="1916832"/>
            <a:ext cx="4553128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学小公鸡叫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被狐狸笑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251120" y="2958043"/>
            <a:ext cx="4524972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学杜鹃叫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被猎人射击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804247" y="1412776"/>
            <a:ext cx="478076" cy="4464496"/>
          </a:xfrm>
          <a:prstGeom prst="leftBrace">
            <a:avLst>
              <a:gd name="adj1" fmla="val 8333"/>
              <a:gd name="adj2" fmla="val 48571"/>
            </a:avLst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7056276" y="2828244"/>
            <a:ext cx="1836849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有尊严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有追求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1403648" y="2132856"/>
            <a:ext cx="677108" cy="170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学叫历险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2375756" y="3717032"/>
            <a:ext cx="3564396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小母牛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汪汪叫的动物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990746" y="2332329"/>
            <a:ext cx="224370" cy="128074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1403648" y="4071456"/>
            <a:ext cx="677108" cy="170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三种结局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1979712" y="4071456"/>
            <a:ext cx="235404" cy="1733807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7" grpId="0" animBg="1"/>
      <p:bldP spid="48" grpId="0"/>
      <p:bldP spid="23" grpId="0" autoUpdateAnimBg="0"/>
      <p:bldP spid="24" grpId="0"/>
      <p:bldP spid="25" grpId="0" animBg="1"/>
      <p:bldP spid="26" grpId="0" autoUpdateAnimBg="0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2132856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小狗坐飞船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一步登天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和狗有关的歇后语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827584" y="3068960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肉包子打狗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有去无回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827584" y="3933056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狗咬吕洞宾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不识好人心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827584" y="4845310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狗拿耗子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多管闲事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0642" y="2577937"/>
            <a:ext cx="2751100" cy="188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12" grpId="0"/>
      <p:bldP spid="14" grpId="0"/>
      <p:bldP spid="10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539552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运用红色字造句。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1600" y="4368006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539552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词语仿写。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8072" y="2206440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孤零零（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ABB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式）：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 ）（      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百发百中（含有数字）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   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   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55976" y="2192484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亮闪闪    金灿灿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9552" y="5013176"/>
            <a:ext cx="81372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果园里，成熟的苹果那么红，那么大，那么诱人，整个果园都是苹果香甜的气息。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6056" y="2698882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千方百计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一呼百应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8" grpId="0"/>
      <p:bldP spid="40" grpId="0"/>
      <p:bldP spid="42" grpId="0"/>
      <p:bldP spid="2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7725544" cy="1592887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小狗分别向谁学习了叫声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？它学得怎么样？结果怎样？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1" y="2492896"/>
            <a:ext cx="73448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小狗先向小公鸡学了叫声，又向杜鹃学习了叫声，它学得很刻苦，但是它学会公鸡叫后被狐狸嘲笑，学会杜鹃叫后差点被猎人射杀。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72008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搜集贾尼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罗大里的其他童话作品阅读。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请你给小狗预测一下它的第四种结局。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组词：干吗呀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má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讨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组词：讨厌  讨好  自讨苦吃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tǎo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组词：厌恶  厌烦  贪得无厌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组词：批评  横批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45846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pī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组词：访问  采访  访亲问友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fǎnɡ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组词：发怒  愤怒  怒气冲冲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组词：压根儿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59632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组词：差不多  差等  一毫不差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担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组词：扁担  担子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dàn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组词：模型  模特   模仿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3937" y="333060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mó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组词：中奖  中意  百发百中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3551" y="455283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zhònɡ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组词：忍受  忍者  忍气吞声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rěn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405" y="1971040"/>
            <a:ext cx="7056755" cy="478599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30"/>
          <p:cNvSpPr txBox="1"/>
          <p:nvPr/>
        </p:nvSpPr>
        <p:spPr>
          <a:xfrm>
            <a:off x="1201341" y="5571371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331640" y="610991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2411760" y="615529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组词：子弹  弹药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组词：汪汪叫  一汪水  汪洋大海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90333" y="33064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wānɡ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搞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组词：搞好  搞错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ɡǎo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疯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组词：疯狂  发疯  装疯卖傻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fēnɡ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605542" y="376541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491348" y="1806349"/>
            <a:ext cx="71049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孤零零：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非常孤独，落寞。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厌恶；不喜欢。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访问：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拜访，有目的地探望。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压根儿：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根本的意思。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怜悯：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对肉体或精神上遭受痛苦的人或者对不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幸的人表示同情。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百发百中：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指射箭技术高明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每次都能命中目标。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比喻料事准确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算计高明或做事有充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分把握绝不落空。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捧腹大笑：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用手捂住肚子大笑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形容遇到极可笑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之事，笑得不能抑制。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4026</Words>
  <Application>WPS 演示</Application>
  <PresentationFormat>全屏显示(4:3)</PresentationFormat>
  <Paragraphs>490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1153</cp:revision>
  <dcterms:created xsi:type="dcterms:W3CDTF">2017-05-17T10:13:00Z</dcterms:created>
  <dcterms:modified xsi:type="dcterms:W3CDTF">2018-06-28T04:34:34Z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