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  <p:sldMasterId id="2147483687" r:id="rId5"/>
    <p:sldMasterId id="2147483700" r:id="rId6"/>
  </p:sldMasterIdLst>
  <p:notesMasterIdLst>
    <p:notesMasterId r:id="rId8"/>
  </p:notesMasterIdLst>
  <p:handoutMasterIdLst>
    <p:handoutMasterId r:id="rId76"/>
  </p:handoutMasterIdLst>
  <p:sldIdLst>
    <p:sldId id="540" r:id="rId7"/>
    <p:sldId id="541" r:id="rId9"/>
    <p:sldId id="975" r:id="rId10"/>
    <p:sldId id="834" r:id="rId11"/>
    <p:sldId id="827" r:id="rId12"/>
    <p:sldId id="386" r:id="rId13"/>
    <p:sldId id="829" r:id="rId14"/>
    <p:sldId id="930" r:id="rId15"/>
    <p:sldId id="843" r:id="rId16"/>
    <p:sldId id="839" r:id="rId17"/>
    <p:sldId id="840" r:id="rId18"/>
    <p:sldId id="841" r:id="rId19"/>
    <p:sldId id="842" r:id="rId20"/>
    <p:sldId id="1039" r:id="rId21"/>
    <p:sldId id="1040" r:id="rId22"/>
    <p:sldId id="1028" r:id="rId23"/>
    <p:sldId id="1029" r:id="rId24"/>
    <p:sldId id="1030" r:id="rId25"/>
    <p:sldId id="1031" r:id="rId26"/>
    <p:sldId id="1089" r:id="rId27"/>
    <p:sldId id="1090" r:id="rId28"/>
    <p:sldId id="1032" r:id="rId29"/>
    <p:sldId id="1033" r:id="rId30"/>
    <p:sldId id="1034" r:id="rId31"/>
    <p:sldId id="1035" r:id="rId32"/>
    <p:sldId id="1036" r:id="rId33"/>
    <p:sldId id="1037" r:id="rId34"/>
    <p:sldId id="1091" r:id="rId35"/>
    <p:sldId id="1038" r:id="rId36"/>
    <p:sldId id="1023" r:id="rId37"/>
    <p:sldId id="831" r:id="rId38"/>
    <p:sldId id="832" r:id="rId39"/>
    <p:sldId id="1136" r:id="rId40"/>
    <p:sldId id="857" r:id="rId41"/>
    <p:sldId id="858" r:id="rId42"/>
    <p:sldId id="859" r:id="rId43"/>
    <p:sldId id="860" r:id="rId44"/>
    <p:sldId id="861" r:id="rId45"/>
    <p:sldId id="867" r:id="rId46"/>
    <p:sldId id="862" r:id="rId47"/>
    <p:sldId id="863" r:id="rId48"/>
    <p:sldId id="864" r:id="rId49"/>
    <p:sldId id="865" r:id="rId50"/>
    <p:sldId id="1137" r:id="rId51"/>
    <p:sldId id="905" r:id="rId52"/>
    <p:sldId id="907" r:id="rId53"/>
    <p:sldId id="881" r:id="rId54"/>
    <p:sldId id="886" r:id="rId55"/>
    <p:sldId id="882" r:id="rId56"/>
    <p:sldId id="883" r:id="rId57"/>
    <p:sldId id="884" r:id="rId58"/>
    <p:sldId id="885" r:id="rId59"/>
    <p:sldId id="908" r:id="rId60"/>
    <p:sldId id="974" r:id="rId61"/>
    <p:sldId id="909" r:id="rId62"/>
    <p:sldId id="910" r:id="rId63"/>
    <p:sldId id="911" r:id="rId64"/>
    <p:sldId id="912" r:id="rId65"/>
    <p:sldId id="1171" r:id="rId66"/>
    <p:sldId id="913" r:id="rId67"/>
    <p:sldId id="826" r:id="rId68"/>
    <p:sldId id="828" r:id="rId69"/>
    <p:sldId id="979" r:id="rId70"/>
    <p:sldId id="980" r:id="rId71"/>
    <p:sldId id="976" r:id="rId72"/>
    <p:sldId id="977" r:id="rId73"/>
    <p:sldId id="981" r:id="rId74"/>
    <p:sldId id="982" r:id="rId7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29BE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78"/>
    <p:restoredTop sz="94660"/>
  </p:normalViewPr>
  <p:slideViewPr>
    <p:cSldViewPr snapToGrid="0" showGuides="1">
      <p:cViewPr varScale="1">
        <p:scale>
          <a:sx n="93" d="100"/>
          <a:sy n="93" d="100"/>
        </p:scale>
        <p:origin x="-72" y="-114"/>
      </p:cViewPr>
      <p:guideLst>
        <p:guide orient="horz" pos="207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0" Type="http://schemas.openxmlformats.org/officeDocument/2006/relationships/commentAuthors" Target="commentAuthors.xml"/><Relationship Id="rId8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78" Type="http://schemas.openxmlformats.org/officeDocument/2006/relationships/viewProps" Target="viewProps.xml"/><Relationship Id="rId77" Type="http://schemas.openxmlformats.org/officeDocument/2006/relationships/presProps" Target="presProps.xml"/><Relationship Id="rId76" Type="http://schemas.openxmlformats.org/officeDocument/2006/relationships/handoutMaster" Target="handoutMasters/handoutMaster1.xml"/><Relationship Id="rId75" Type="http://schemas.openxmlformats.org/officeDocument/2006/relationships/slide" Target="slides/slide68.xml"/><Relationship Id="rId74" Type="http://schemas.openxmlformats.org/officeDocument/2006/relationships/slide" Target="slides/slide67.xml"/><Relationship Id="rId73" Type="http://schemas.openxmlformats.org/officeDocument/2006/relationships/slide" Target="slides/slide66.xml"/><Relationship Id="rId72" Type="http://schemas.openxmlformats.org/officeDocument/2006/relationships/slide" Target="slides/slide65.xml"/><Relationship Id="rId71" Type="http://schemas.openxmlformats.org/officeDocument/2006/relationships/slide" Target="slides/slide64.xml"/><Relationship Id="rId70" Type="http://schemas.openxmlformats.org/officeDocument/2006/relationships/slide" Target="slides/slide63.xml"/><Relationship Id="rId7" Type="http://schemas.openxmlformats.org/officeDocument/2006/relationships/slide" Target="slides/slide1.xml"/><Relationship Id="rId69" Type="http://schemas.openxmlformats.org/officeDocument/2006/relationships/slide" Target="slides/slide62.xml"/><Relationship Id="rId68" Type="http://schemas.openxmlformats.org/officeDocument/2006/relationships/slide" Target="slides/slide61.xml"/><Relationship Id="rId67" Type="http://schemas.openxmlformats.org/officeDocument/2006/relationships/slide" Target="slides/slide60.xml"/><Relationship Id="rId66" Type="http://schemas.openxmlformats.org/officeDocument/2006/relationships/slide" Target="slides/slide59.xml"/><Relationship Id="rId65" Type="http://schemas.openxmlformats.org/officeDocument/2006/relationships/slide" Target="slides/slide58.xml"/><Relationship Id="rId64" Type="http://schemas.openxmlformats.org/officeDocument/2006/relationships/slide" Target="slides/slide57.xml"/><Relationship Id="rId63" Type="http://schemas.openxmlformats.org/officeDocument/2006/relationships/slide" Target="slides/slide56.xml"/><Relationship Id="rId62" Type="http://schemas.openxmlformats.org/officeDocument/2006/relationships/slide" Target="slides/slide55.xml"/><Relationship Id="rId61" Type="http://schemas.openxmlformats.org/officeDocument/2006/relationships/slide" Target="slides/slide54.xml"/><Relationship Id="rId60" Type="http://schemas.openxmlformats.org/officeDocument/2006/relationships/slide" Target="slides/slide53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2.xml"/><Relationship Id="rId58" Type="http://schemas.openxmlformats.org/officeDocument/2006/relationships/slide" Target="slides/slide51.xml"/><Relationship Id="rId57" Type="http://schemas.openxmlformats.org/officeDocument/2006/relationships/slide" Target="slides/slide50.xml"/><Relationship Id="rId56" Type="http://schemas.openxmlformats.org/officeDocument/2006/relationships/slide" Target="slides/slide49.xml"/><Relationship Id="rId55" Type="http://schemas.openxmlformats.org/officeDocument/2006/relationships/slide" Target="slides/slide48.xml"/><Relationship Id="rId54" Type="http://schemas.openxmlformats.org/officeDocument/2006/relationships/slide" Target="slides/slide47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1-10T09:45:14.801" idx="1">
    <p:pos x="7626" y="94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F9B84EA-7D68-4D60-9CB1-D50884785D1C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D4E0FC9-F1F8-4FAE-9988-3BA365CFD46F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1AC49D05-6128-4D0D-A32A-06A5E73B386C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5849F42C-2DAE-424C-A4B8-3140182C3E9F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9011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2048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2662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5939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6553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1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7680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7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8089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8704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870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300" y="993775"/>
            <a:ext cx="11963400" cy="574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6"/>
          <p:cNvSpPr txBox="1"/>
          <p:nvPr userDrawn="1"/>
        </p:nvSpPr>
        <p:spPr>
          <a:xfrm>
            <a:off x="4041775" y="185738"/>
            <a:ext cx="36623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</a:rPr>
              <a:t>此处添加您的标题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6150" name="图片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751138" y="-419100"/>
            <a:ext cx="1731962" cy="173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48538" y="-419100"/>
            <a:ext cx="1733550" cy="173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300" y="993775"/>
            <a:ext cx="11963400" cy="574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文本框 6"/>
          <p:cNvSpPr txBox="1"/>
          <p:nvPr userDrawn="1"/>
        </p:nvSpPr>
        <p:spPr>
          <a:xfrm>
            <a:off x="4041775" y="185738"/>
            <a:ext cx="36623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</a:rPr>
              <a:t>此处添加您的标题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7174" name="图片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751138" y="-419100"/>
            <a:ext cx="1731962" cy="173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48538" y="-419100"/>
            <a:ext cx="1733550" cy="173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300" y="993775"/>
            <a:ext cx="11963400" cy="574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文本框 6"/>
          <p:cNvSpPr txBox="1"/>
          <p:nvPr userDrawn="1"/>
        </p:nvSpPr>
        <p:spPr>
          <a:xfrm>
            <a:off x="4041775" y="185738"/>
            <a:ext cx="36623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</a:rPr>
              <a:t>此处添加您的标题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8198" name="图片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751138" y="-419100"/>
            <a:ext cx="1731962" cy="173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48538" y="-419100"/>
            <a:ext cx="1733550" cy="173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300" y="993775"/>
            <a:ext cx="11963400" cy="574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6"/>
          <p:cNvSpPr txBox="1"/>
          <p:nvPr userDrawn="1"/>
        </p:nvSpPr>
        <p:spPr>
          <a:xfrm>
            <a:off x="4041775" y="185738"/>
            <a:ext cx="36623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</a:rPr>
              <a:t>此处添加您的标题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9222" name="图片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751138" y="-419100"/>
            <a:ext cx="1731962" cy="173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48538" y="-419100"/>
            <a:ext cx="1733550" cy="173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300" y="993775"/>
            <a:ext cx="11963400" cy="574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文本框 6"/>
          <p:cNvSpPr txBox="1"/>
          <p:nvPr userDrawn="1"/>
        </p:nvSpPr>
        <p:spPr>
          <a:xfrm>
            <a:off x="4041775" y="185738"/>
            <a:ext cx="36623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</a:rPr>
              <a:t>此处添加您的标题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0246" name="图片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751138" y="-419100"/>
            <a:ext cx="1731962" cy="173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48538" y="-419100"/>
            <a:ext cx="1733550" cy="173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.xml"/><Relationship Id="rId17" Type="http://schemas.openxmlformats.org/officeDocument/2006/relationships/tags" Target="../tags/tag5.xml"/><Relationship Id="rId16" Type="http://schemas.openxmlformats.org/officeDocument/2006/relationships/tags" Target="../tags/tag4.xml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9" Type="http://schemas.openxmlformats.org/officeDocument/2006/relationships/theme" Target="../theme/theme2.xml"/><Relationship Id="rId18" Type="http://schemas.openxmlformats.org/officeDocument/2006/relationships/tags" Target="../tags/tag12.xml"/><Relationship Id="rId17" Type="http://schemas.openxmlformats.org/officeDocument/2006/relationships/tags" Target="../tags/tag11.xml"/><Relationship Id="rId16" Type="http://schemas.openxmlformats.org/officeDocument/2006/relationships/tags" Target="../tags/tag10.xml"/><Relationship Id="rId15" Type="http://schemas.openxmlformats.org/officeDocument/2006/relationships/tags" Target="../tags/tag9.xml"/><Relationship Id="rId14" Type="http://schemas.openxmlformats.org/officeDocument/2006/relationships/tags" Target="../tags/tag8.xml"/><Relationship Id="rId13" Type="http://schemas.openxmlformats.org/officeDocument/2006/relationships/tags" Target="../tags/tag7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9" Type="http://schemas.openxmlformats.org/officeDocument/2006/relationships/theme" Target="../theme/theme3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9" Type="http://schemas.openxmlformats.org/officeDocument/2006/relationships/theme" Target="../theme/theme4.xml"/><Relationship Id="rId18" Type="http://schemas.openxmlformats.org/officeDocument/2006/relationships/tags" Target="../tags/tag24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6.xml"/><Relationship Id="rId7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9" Type="http://schemas.openxmlformats.org/officeDocument/2006/relationships/theme" Target="../theme/theme5.xml"/><Relationship Id="rId18" Type="http://schemas.openxmlformats.org/officeDocument/2006/relationships/tags" Target="../tags/tag30.xml"/><Relationship Id="rId17" Type="http://schemas.openxmlformats.org/officeDocument/2006/relationships/tags" Target="../tags/tag29.xml"/><Relationship Id="rId16" Type="http://schemas.openxmlformats.org/officeDocument/2006/relationships/tags" Target="../tags/tag28.xml"/><Relationship Id="rId15" Type="http://schemas.openxmlformats.org/officeDocument/2006/relationships/tags" Target="../tags/tag27.xml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925" y="431800"/>
            <a:ext cx="10852150" cy="647700"/>
          </a:xfrm>
          <a:prstGeom prst="rect">
            <a:avLst/>
          </a:prstGeom>
          <a:noFill/>
          <a:ln w="9525">
            <a:noFill/>
          </a:ln>
        </p:spPr>
        <p:txBody>
          <a:bodyPr lIns="101600" tIns="38100" rIns="76200" bIns="3810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69925" y="1295400"/>
            <a:ext cx="10852150" cy="5040313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925" y="431800"/>
            <a:ext cx="10852150" cy="647700"/>
          </a:xfrm>
          <a:prstGeom prst="rect">
            <a:avLst/>
          </a:prstGeom>
          <a:noFill/>
          <a:ln w="9525">
            <a:noFill/>
          </a:ln>
        </p:spPr>
        <p:txBody>
          <a:bodyPr lIns="101600" tIns="38100" rIns="76200" bIns="3810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69925" y="1295400"/>
            <a:ext cx="10852150" cy="5040313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925" y="431800"/>
            <a:ext cx="10852150" cy="647700"/>
          </a:xfrm>
          <a:prstGeom prst="rect">
            <a:avLst/>
          </a:prstGeom>
          <a:noFill/>
          <a:ln w="9525">
            <a:noFill/>
          </a:ln>
        </p:spPr>
        <p:txBody>
          <a:bodyPr lIns="101600" tIns="38100" rIns="76200" bIns="3810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69925" y="1295400"/>
            <a:ext cx="10852150" cy="5040313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925" y="431800"/>
            <a:ext cx="10852150" cy="647700"/>
          </a:xfrm>
          <a:prstGeom prst="rect">
            <a:avLst/>
          </a:prstGeom>
          <a:noFill/>
          <a:ln w="9525">
            <a:noFill/>
          </a:ln>
        </p:spPr>
        <p:txBody>
          <a:bodyPr lIns="101600" tIns="38100" rIns="76200" bIns="3810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69925" y="1295400"/>
            <a:ext cx="10852150" cy="5040313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925" y="431800"/>
            <a:ext cx="10852150" cy="647700"/>
          </a:xfrm>
          <a:prstGeom prst="rect">
            <a:avLst/>
          </a:prstGeom>
          <a:noFill/>
          <a:ln w="9525">
            <a:noFill/>
          </a:ln>
        </p:spPr>
        <p:txBody>
          <a:bodyPr lIns="101600" tIns="38100" rIns="76200" bIns="3810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文本占位符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69925" y="1295400"/>
            <a:ext cx="10852150" cy="5040313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tags" Target="../tags/tag3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785813" y="384175"/>
            <a:ext cx="10885488" cy="2597150"/>
          </a:xfrm>
        </p:spPr>
        <p:txBody>
          <a:bodyPr lIns="101600" tIns="38100" rIns="25400" bIns="38100" anchor="t" anchorCtr="0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60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60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j-lt"/>
                <a:ea typeface="+mj-ea"/>
                <a:cs typeface="+mj-cs"/>
              </a:rPr>
              <a:t>统编 </a:t>
            </a:r>
            <a:r>
              <a:rPr kumimoji="0" lang="zh-CN" altLang="en-US" sz="60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j-lt"/>
                <a:ea typeface="+mj-ea"/>
                <a:cs typeface="+mj-cs"/>
              </a:rPr>
              <a:t>高一语文必修上</a:t>
            </a:r>
            <a:r>
              <a:rPr kumimoji="0" lang="zh-CN" altLang="en-US" sz="3600" b="0" i="0" u="none" strike="noStrike" kern="1200" cap="none" spc="600" normalizeH="0" baseline="0" noProof="1" dirty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j-lt"/>
                <a:ea typeface="+mj-ea"/>
                <a:cs typeface="+mj-cs"/>
              </a:rPr>
              <a:t>（复习版）</a:t>
            </a:r>
            <a:endParaRPr kumimoji="0" lang="zh-CN" altLang="en-US" sz="3600" b="0" i="0" u="none" strike="noStrike" kern="1200" cap="none" spc="600" normalizeH="0" baseline="0" noProof="1" dirty="0">
              <a:solidFill>
                <a:srgbClr val="0129B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798763" y="5410200"/>
            <a:ext cx="9699625" cy="1752600"/>
          </a:xfrm>
        </p:spPr>
        <p:txBody>
          <a:bodyPr lIns="101600" tIns="38100" rIns="76200" bIns="38100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                       </a:t>
            </a:r>
            <a:r>
              <a:rPr kumimoji="0" lang="en-US" altLang="zh-CN" sz="28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</a:rPr>
              <a:t> </a:t>
            </a:r>
            <a:r>
              <a:rPr kumimoji="0" lang="en-US" altLang="zh-CN" sz="2800" b="0" i="0" u="none" strike="noStrike" kern="1200" cap="none" spc="200" normalizeH="0" baseline="0" noProof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华文宋体" charset="-122"/>
                <a:ea typeface="华文宋体" charset="-122"/>
                <a:cs typeface="华文宋体" charset="-122"/>
              </a:rPr>
              <a:t>——</a:t>
            </a:r>
            <a:r>
              <a:rPr kumimoji="0" lang="zh-CN" altLang="en-US" sz="2800" b="0" i="0" u="none" strike="noStrike" kern="1200" cap="none" spc="200" normalizeH="0" baseline="0" noProof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华文宋体" charset="-122"/>
                <a:ea typeface="华文宋体" charset="-122"/>
                <a:cs typeface="华文宋体" charset="-122"/>
              </a:rPr>
              <a:t>台州三梅中学  易康宜</a:t>
            </a:r>
            <a:endParaRPr kumimoji="0" lang="zh-CN" altLang="en-US" sz="2800" b="0" i="0" u="none" strike="noStrike" kern="1200" cap="none" spc="200" normalizeH="0" baseline="0" noProof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华文宋体" charset="-122"/>
              <a:ea typeface="华文宋体" charset="-122"/>
              <a:cs typeface="华文宋体" charset="-122"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0" i="0" u="none" strike="noStrike" kern="1200" cap="none" spc="200" normalizeH="0" baseline="0" noProof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华文宋体" charset="-122"/>
                <a:ea typeface="华文宋体" charset="-122"/>
                <a:cs typeface="华文宋体" charset="-122"/>
              </a:rPr>
              <a:t>                                   </a:t>
            </a:r>
            <a:r>
              <a:rPr kumimoji="0" lang="en-US" altLang="zh-CN" sz="2000" b="0" i="0" u="none" strike="noStrike" kern="1200" cap="none" spc="200" normalizeH="0" baseline="0" noProof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华文宋体" charset="-122"/>
                <a:ea typeface="华文宋体" charset="-122"/>
                <a:cs typeface="华文宋体" charset="-122"/>
              </a:rPr>
              <a:t>2021</a:t>
            </a:r>
            <a:r>
              <a:rPr kumimoji="0" lang="zh-CN" altLang="en-US" sz="2000" b="0" i="0" u="none" strike="noStrike" kern="1200" cap="none" spc="200" normalizeH="0" baseline="0" noProof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华文宋体" charset="-122"/>
                <a:ea typeface="华文宋体" charset="-122"/>
                <a:cs typeface="华文宋体" charset="-122"/>
              </a:rPr>
              <a:t>年</a:t>
            </a:r>
            <a:r>
              <a:rPr kumimoji="0" lang="en-US" altLang="zh-CN" sz="2000" b="0" i="0" u="none" strike="noStrike" kern="1200" cap="none" spc="200" normalizeH="0" baseline="0" noProof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华文宋体" charset="-122"/>
                <a:ea typeface="华文宋体" charset="-122"/>
                <a:cs typeface="华文宋体" charset="-122"/>
              </a:rPr>
              <a:t>1</a:t>
            </a:r>
            <a:r>
              <a:rPr kumimoji="0" lang="zh-CN" altLang="en-US" sz="2000" b="0" i="0" u="none" strike="noStrike" kern="1200" cap="none" spc="200" normalizeH="0" baseline="0" noProof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华文宋体" charset="-122"/>
                <a:ea typeface="华文宋体" charset="-122"/>
                <a:cs typeface="华文宋体" charset="-122"/>
              </a:rPr>
              <a:t>月</a:t>
            </a:r>
            <a:r>
              <a:rPr kumimoji="0" lang="en-US" altLang="zh-CN" sz="2000" b="0" i="0" u="none" strike="noStrike" kern="1200" cap="none" spc="200" normalizeH="0" baseline="0" noProof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华文宋体" charset="-122"/>
                <a:ea typeface="华文宋体" charset="-122"/>
                <a:cs typeface="华文宋体" charset="-122"/>
              </a:rPr>
              <a:t>20</a:t>
            </a:r>
            <a:r>
              <a:rPr kumimoji="0" lang="zh-CN" altLang="en-US" sz="2000" b="0" i="0" u="none" strike="noStrike" kern="1200" cap="none" spc="200" normalizeH="0" baseline="0" noProof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华文宋体" charset="-122"/>
                <a:ea typeface="华文宋体" charset="-122"/>
                <a:cs typeface="华文宋体" charset="-122"/>
              </a:rPr>
              <a:t>日（庚子年腊月初八</a:t>
            </a:r>
            <a:r>
              <a:rPr kumimoji="0" lang="zh-CN" altLang="en-US" sz="2000" b="0" i="0" u="none" strike="noStrike" kern="1200" cap="none" spc="200" normalizeH="0" baseline="0" noProof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华文宋体" charset="-122"/>
                <a:ea typeface="华文宋体" charset="-122"/>
                <a:cs typeface="华文宋体" charset="-122"/>
              </a:rPr>
              <a:t>）</a:t>
            </a:r>
            <a:endParaRPr kumimoji="0" lang="zh-CN" altLang="en-US" sz="2000" b="0" i="0" u="none" strike="noStrike" kern="1200" cap="none" spc="200" normalizeH="0" baseline="0" noProof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华文宋体" charset="-122"/>
              <a:ea typeface="华文宋体" charset="-122"/>
              <a:cs typeface="华文宋体" charset="-122"/>
            </a:endParaRPr>
          </a:p>
        </p:txBody>
      </p:sp>
      <p:pic>
        <p:nvPicPr>
          <p:cNvPr id="13315" name="图片 3" descr="IMG_20170815_1731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1847850"/>
            <a:ext cx="7543800" cy="3387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第一单元                   </a:t>
            </a: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“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青春的吟唱</a:t>
            </a: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”</a:t>
            </a:r>
            <a:br>
              <a:rPr lang="en-US" altLang="zh-CN" kern="1200" spc="200" normalizeH="0" baseline="0">
                <a:latin typeface="+mj-lt"/>
                <a:ea typeface="+mj-ea"/>
                <a:cs typeface="+mj-cs"/>
                <a:sym typeface="微软雅黑" panose="020B0503020204020204" pitchFamily="34" charset="-122"/>
              </a:rPr>
            </a:b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</a:t>
            </a:r>
            <a:endParaRPr kumimoji="0" lang="zh-CN" altLang="en-US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1607" y="908650"/>
            <a:ext cx="10852237" cy="5041355"/>
          </a:xfrm>
        </p:spPr>
        <p:txBody>
          <a:bodyPr lIns="101600" tIns="0" rIns="82550" bIns="0" rtlCol="0">
            <a:noAutofit/>
          </a:bodyPr>
          <a:p>
            <a:pPr fontAlgn="auto"/>
            <a:r>
              <a:rPr sz="36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一、【词语积累】：</a:t>
            </a:r>
            <a:endParaRPr sz="36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fontAlgn="auto">
              <a:buNone/>
            </a:pPr>
            <a:r>
              <a:rPr sz="24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《沁园春 长沙》</a:t>
            </a:r>
            <a:r>
              <a:rPr sz="2400" b="1" strike="noStrike" noProof="1">
                <a:sym typeface="+mn-ea"/>
              </a:rPr>
              <a:t>：</a:t>
            </a:r>
            <a:r>
              <a:rPr lang="zh-CN" altLang="en-US" sz="3200" b="1" strike="noStrike" noProof="1"/>
              <a:t>怅</a:t>
            </a:r>
            <a:r>
              <a:rPr lang="zh-CN" altLang="en-US" sz="3200" b="1" u="sng" strike="noStrike" noProof="1"/>
              <a:t>寥廓</a:t>
            </a:r>
            <a:r>
              <a:rPr lang="zh-CN" altLang="en-US" sz="3200" b="1" strike="noStrike" noProof="1"/>
              <a:t>、百</a:t>
            </a:r>
            <a:r>
              <a:rPr lang="zh-CN" altLang="en-US" sz="3200" b="1" u="sng" strike="noStrike" noProof="1"/>
              <a:t>舸</a:t>
            </a:r>
            <a:r>
              <a:rPr lang="zh-CN" altLang="en-US" sz="3200" b="1" strike="noStrike" noProof="1"/>
              <a:t>、</a:t>
            </a:r>
            <a:r>
              <a:rPr lang="zh-CN" altLang="en-US" sz="3200" b="1" u="sng" strike="noStrike" noProof="1"/>
              <a:t>峥嵘</a:t>
            </a:r>
            <a:r>
              <a:rPr lang="zh-CN" altLang="en-US" sz="3200" b="1" strike="noStrike" noProof="1"/>
              <a:t>、万户</a:t>
            </a:r>
            <a:r>
              <a:rPr lang="zh-CN" altLang="en-US" sz="3200" b="1" u="sng" strike="noStrike" noProof="1"/>
              <a:t>侯</a:t>
            </a:r>
            <a:r>
              <a:rPr lang="zh-CN" altLang="en-US" sz="3200" b="1" strike="noStrike" noProof="1"/>
              <a:t>、浪</a:t>
            </a:r>
            <a:r>
              <a:rPr lang="zh-CN" altLang="en-US" sz="3200" b="1" u="sng" strike="noStrike" noProof="1"/>
              <a:t>遏</a:t>
            </a:r>
            <a:r>
              <a:rPr lang="zh-CN" altLang="en-US" sz="3200" b="1" strike="noStrike" noProof="1"/>
              <a:t>飞舟</a:t>
            </a:r>
            <a:endParaRPr lang="zh-CN" altLang="en-US" sz="3200" b="1" strike="noStrike" noProof="1"/>
          </a:p>
          <a:p>
            <a:pPr marL="0" indent="0" fontAlgn="auto">
              <a:buNone/>
            </a:pPr>
            <a:r>
              <a:rPr lang="zh-CN" altLang="en-US" sz="24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《现代诗四首》：</a:t>
            </a:r>
            <a:r>
              <a:rPr lang="zh-CN" altLang="en-US" sz="3200" b="1" strike="noStrike" noProof="1"/>
              <a:t>慰</a:t>
            </a:r>
            <a:r>
              <a:rPr lang="zh-CN" altLang="en-US" sz="3200" b="1" u="sng" strike="noStrike" noProof="1"/>
              <a:t>藉</a:t>
            </a:r>
            <a:r>
              <a:rPr lang="zh-CN" altLang="en-US" sz="3200" b="1" strike="noStrike" noProof="1"/>
              <a:t>、</a:t>
            </a:r>
            <a:r>
              <a:rPr lang="zh-CN" altLang="en-US" sz="3200" b="1" u="sng" strike="noStrike" noProof="1"/>
              <a:t>嚣</a:t>
            </a:r>
            <a:r>
              <a:rPr lang="zh-CN" altLang="en-US" sz="3200" b="1" strike="noStrike" noProof="1"/>
              <a:t>鸣、</a:t>
            </a:r>
            <a:r>
              <a:rPr lang="zh-CN" altLang="en-US" sz="3200" b="1" u="sng" strike="noStrike" noProof="1"/>
              <a:t>揳</a:t>
            </a:r>
            <a:r>
              <a:rPr lang="zh-CN" altLang="en-US" sz="3200" b="1" strike="noStrike" noProof="1"/>
              <a:t>入、</a:t>
            </a:r>
            <a:r>
              <a:rPr lang="zh-CN" altLang="en-US" sz="3200" b="1" u="sng" strike="noStrike" noProof="1"/>
              <a:t>罅隙</a:t>
            </a:r>
            <a:r>
              <a:rPr lang="zh-CN" altLang="en-US" sz="3200" b="1" strike="noStrike" noProof="1"/>
              <a:t>、</a:t>
            </a:r>
            <a:r>
              <a:rPr lang="zh-CN" altLang="en-US" sz="3200" b="1" u="sng" strike="noStrike" noProof="1"/>
              <a:t>摈</a:t>
            </a:r>
            <a:r>
              <a:rPr lang="zh-CN" altLang="en-US" sz="3200" b="1" strike="noStrike" noProof="1"/>
              <a:t>弃、</a:t>
            </a:r>
            <a:r>
              <a:rPr lang="zh-CN" altLang="en-US" sz="3200" b="1" u="sng" strike="noStrike" noProof="1"/>
              <a:t>憎</a:t>
            </a:r>
            <a:r>
              <a:rPr lang="zh-CN" altLang="en-US" sz="3200" b="1" strike="noStrike" noProof="1"/>
              <a:t>恨、石</a:t>
            </a:r>
            <a:r>
              <a:rPr lang="zh-CN" altLang="en-US" sz="3200" b="1" u="sng" strike="noStrike" noProof="1"/>
              <a:t>砾</a:t>
            </a:r>
            <a:r>
              <a:rPr lang="zh-CN" altLang="en-US" sz="3200" b="1" strike="noStrike" noProof="1"/>
              <a:t>、</a:t>
            </a:r>
            <a:r>
              <a:rPr lang="zh-CN" altLang="en-US" sz="3200" b="1" u="sng" strike="noStrike" noProof="1"/>
              <a:t>炽</a:t>
            </a:r>
            <a:r>
              <a:rPr lang="zh-CN" altLang="en-US" sz="3200" b="1" strike="noStrike" noProof="1"/>
              <a:t>热、</a:t>
            </a:r>
            <a:endParaRPr lang="zh-CN" altLang="en-US" sz="3200" b="1" strike="noStrike" noProof="1"/>
          </a:p>
          <a:p>
            <a:pPr marL="0" indent="0" fontAlgn="auto">
              <a:buNone/>
            </a:pPr>
            <a:r>
              <a:rPr lang="zh-CN" altLang="en-US" sz="24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《百合花》：</a:t>
            </a:r>
            <a:r>
              <a:rPr lang="zh-CN" altLang="en-US" sz="3200" b="1" strike="noStrike" noProof="1"/>
              <a:t>包</a:t>
            </a:r>
            <a:r>
              <a:rPr lang="zh-CN" altLang="en-US" sz="3200" b="1" u="sng" strike="noStrike" noProof="1"/>
              <a:t>扎</a:t>
            </a:r>
            <a:r>
              <a:rPr lang="zh-CN" altLang="en-US" sz="3200" b="1" strike="noStrike" noProof="1"/>
              <a:t>、</a:t>
            </a:r>
            <a:r>
              <a:rPr lang="zh-CN" altLang="en-US" sz="3200" b="1" u="sng" strike="noStrike" noProof="1"/>
              <a:t>撂</a:t>
            </a:r>
            <a:r>
              <a:rPr lang="zh-CN" altLang="en-US" sz="3200" b="1" strike="noStrike" noProof="1"/>
              <a:t>下、讷</a:t>
            </a:r>
            <a:r>
              <a:rPr lang="zh-CN" altLang="en-US" sz="3200" b="1" u="sng" strike="noStrike" noProof="1"/>
              <a:t>讷</a:t>
            </a:r>
            <a:r>
              <a:rPr lang="zh-CN" altLang="en-US" sz="3200" b="1" strike="noStrike" noProof="1"/>
              <a:t>、</a:t>
            </a:r>
            <a:r>
              <a:rPr lang="zh-CN" altLang="en-US" sz="3200" b="1" u="sng" strike="noStrike" noProof="1"/>
              <a:t>忸怩</a:t>
            </a:r>
            <a:r>
              <a:rPr lang="zh-CN" altLang="en-US" sz="3200" b="1" strike="noStrike" noProof="1"/>
              <a:t>、</a:t>
            </a:r>
            <a:r>
              <a:rPr lang="zh-CN" altLang="en-US" sz="3200" b="1" u="sng" strike="noStrike" noProof="1"/>
              <a:t>尴尬</a:t>
            </a:r>
            <a:r>
              <a:rPr lang="zh-CN" altLang="en-US" sz="3200" b="1" strike="noStrike" noProof="1"/>
              <a:t>、半</a:t>
            </a:r>
            <a:r>
              <a:rPr lang="zh-CN" altLang="en-US" sz="3200" b="1" u="sng" strike="noStrike" noProof="1"/>
              <a:t>晌</a:t>
            </a:r>
            <a:r>
              <a:rPr lang="zh-CN" altLang="en-US" sz="3200" b="1" strike="noStrike" noProof="1"/>
              <a:t>、</a:t>
            </a:r>
            <a:r>
              <a:rPr lang="zh-CN" altLang="en-US" sz="3200" b="1" u="sng" strike="noStrike" noProof="1"/>
              <a:t>挟</a:t>
            </a:r>
            <a:r>
              <a:rPr lang="zh-CN" altLang="en-US" sz="3200" b="1" strike="noStrike" noProof="1"/>
              <a:t>持、</a:t>
            </a:r>
            <a:r>
              <a:rPr lang="zh-CN" altLang="en-US" sz="3200" b="1" u="sng" strike="noStrike" noProof="1"/>
              <a:t>抿</a:t>
            </a:r>
            <a:r>
              <a:rPr lang="zh-CN" altLang="en-US" sz="3200" b="1" strike="noStrike" noProof="1"/>
              <a:t>嘴、安</a:t>
            </a:r>
            <a:r>
              <a:rPr lang="zh-CN" altLang="en-US" sz="3200" b="1" u="sng" strike="noStrike" noProof="1"/>
              <a:t>详</a:t>
            </a:r>
            <a:r>
              <a:rPr lang="zh-CN" altLang="en-US" sz="3200" b="1" strike="noStrike" noProof="1"/>
              <a:t>、磕</a:t>
            </a:r>
            <a:r>
              <a:rPr lang="zh-CN" altLang="en-US" sz="3200" b="1" u="sng" strike="noStrike" noProof="1"/>
              <a:t>磕绊</a:t>
            </a:r>
            <a:r>
              <a:rPr lang="zh-CN" altLang="en-US" sz="3200" b="1" strike="noStrike" noProof="1"/>
              <a:t>绊</a:t>
            </a:r>
            <a:endParaRPr lang="zh-CN" altLang="en-US" sz="3200" b="1" strike="noStrike" noProof="1"/>
          </a:p>
          <a:p>
            <a:pPr marL="0" indent="0" fontAlgn="auto">
              <a:buNone/>
            </a:pPr>
            <a:r>
              <a:rPr lang="zh-CN" altLang="en-US" sz="24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《哦，香雪》：</a:t>
            </a:r>
            <a:r>
              <a:rPr lang="zh-CN" altLang="en-US" sz="3200" b="1" u="sng" strike="noStrike" noProof="1"/>
              <a:t>轧</a:t>
            </a:r>
            <a:r>
              <a:rPr lang="zh-CN" altLang="en-US" sz="3200" b="1" strike="noStrike" noProof="1"/>
              <a:t>钢、娇</a:t>
            </a:r>
            <a:r>
              <a:rPr lang="zh-CN" altLang="en-US" sz="3200" b="1" u="sng" strike="noStrike" noProof="1"/>
              <a:t>嗔</a:t>
            </a:r>
            <a:r>
              <a:rPr lang="zh-CN" altLang="en-US" sz="3200" b="1" strike="noStrike" noProof="1"/>
              <a:t>、推</a:t>
            </a:r>
            <a:r>
              <a:rPr lang="zh-CN" altLang="en-US" sz="3200" b="1" u="sng" strike="noStrike" noProof="1"/>
              <a:t>搡</a:t>
            </a:r>
            <a:r>
              <a:rPr lang="zh-CN" altLang="en-US" sz="3200" b="1" strike="noStrike" noProof="1"/>
              <a:t>、磨蹭、踮起、颤动、亲戚、怂恿</a:t>
            </a:r>
            <a:endParaRPr lang="zh-CN" altLang="en-US" sz="3200" b="1" strike="noStrike" noProof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第一单元                   </a:t>
            </a: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“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青春的吟唱</a:t>
            </a: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”</a:t>
            </a:r>
            <a:br>
              <a:rPr lang="en-US" altLang="zh-CN" kern="1200" spc="200" normalizeH="0" baseline="0">
                <a:latin typeface="+mj-lt"/>
                <a:ea typeface="+mj-ea"/>
                <a:cs typeface="+mj-cs"/>
                <a:sym typeface="微软雅黑" panose="020B0503020204020204" pitchFamily="34" charset="-122"/>
              </a:rPr>
            </a:b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</a:t>
            </a:r>
            <a:endParaRPr kumimoji="0" lang="zh-CN" altLang="en-US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5727" y="908650"/>
            <a:ext cx="10852237" cy="5041355"/>
          </a:xfrm>
        </p:spPr>
        <p:txBody>
          <a:bodyPr lIns="101600" tIns="0" rIns="82550" bIns="0" rtlCol="0">
            <a:noAutofit/>
          </a:bodyPr>
          <a:p>
            <a:pPr fontAlgn="auto"/>
            <a:r>
              <a:rPr sz="32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二、【名句美文】：</a:t>
            </a:r>
            <a:endParaRPr sz="32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/>
            <a:r>
              <a:rPr lang="en-US" altLang="zh-CN" sz="3200" strike="noStrike" noProof="1"/>
              <a:t>1.</a:t>
            </a:r>
            <a:r>
              <a:rPr sz="3200" b="1" strike="noStrike" noProof="1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恰同学少年，风华正茂；书生意气，挥斥方遒。</a:t>
            </a:r>
            <a:endParaRPr sz="3200" b="1" strike="noStrike" noProof="1" smtClean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fontAlgn="auto"/>
            <a:r>
              <a:rPr lang="en-US" altLang="zh-CN" sz="3200" b="1" strike="noStrike" noProof="1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2.</a:t>
            </a:r>
            <a:r>
              <a:rPr sz="3200" b="1" strike="noStrike" noProof="1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指点江山，激扬文字，粪土当年万户侯。</a:t>
            </a:r>
            <a:endParaRPr sz="3200" b="1" strike="noStrike" noProof="1" smtClean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fontAlgn="auto"/>
            <a:r>
              <a:rPr lang="en-US" altLang="zh-CN" sz="3200" b="1" strike="noStrike" noProof="1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3.</a:t>
            </a:r>
            <a:r>
              <a:rPr sz="3200" b="1" strike="noStrike" noProof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曾记否，到中流击水，浪遏飞舟？</a:t>
            </a:r>
            <a:endParaRPr sz="3200" b="1" strike="noStrike" noProof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3200" b="1" strike="noStrike" noProof="1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4.</a:t>
            </a:r>
            <a:r>
              <a:rPr sz="3200" b="1" strike="noStrike" noProof="1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但问耕耘，莫问收获。</a:t>
            </a:r>
            <a:endParaRPr sz="3200" b="1" strike="noStrike" noProof="1" smtClean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fontAlgn="auto"/>
            <a:r>
              <a:rPr lang="en-US" altLang="zh-CN" sz="3200" b="1" strike="noStrike" noProof="1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5.</a:t>
            </a:r>
            <a:r>
              <a:rPr sz="3200" b="1" strike="noStrike" noProof="1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你是欢乐的精灵，以酣畅淋漓的乐音，不事雕琢的艺术，倾吐你的衷心。</a:t>
            </a:r>
            <a:endParaRPr sz="3200" b="1" strike="noStrike" noProof="1" smtClean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fontAlgn="auto"/>
            <a:r>
              <a:rPr lang="en-US" altLang="zh-CN" sz="3200" b="1" strike="noStrike" noProof="1" smtClean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…………</a:t>
            </a:r>
            <a:endParaRPr lang="en-US" altLang="zh-CN" sz="3200" b="1" strike="noStrike" noProof="1" smtClean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4457" y="898090"/>
            <a:ext cx="10852237" cy="648000"/>
          </a:xfrm>
        </p:spPr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>
                <a:sym typeface="+mn-ea"/>
              </a:rPr>
              <a:t>      </a:t>
            </a:r>
            <a:r>
              <a:rPr strike="noStrike" noProof="1">
                <a:sym typeface="+mn-ea"/>
              </a:rPr>
              <a:t>第一单元                   </a:t>
            </a:r>
            <a:r>
              <a:rPr lang="en-US" altLang="zh-CN" strike="noStrike" noProof="1">
                <a:sym typeface="+mn-ea"/>
              </a:rPr>
              <a:t>“</a:t>
            </a:r>
            <a:r>
              <a:rPr strike="noStrike" noProof="1">
                <a:sym typeface="+mn-ea"/>
              </a:rPr>
              <a:t>青春的吟唱</a:t>
            </a:r>
            <a:r>
              <a:rPr lang="en-US" altLang="zh-CN" strike="noStrike" noProof="1">
                <a:sym typeface="+mn-ea"/>
              </a:rPr>
              <a:t>”</a:t>
            </a:r>
            <a:br>
              <a:rPr lang="en-US" altLang="zh-CN"/>
            </a:br>
            <a:r>
              <a:rPr lang="en-US" altLang="zh-CN" strike="noStrike" noProof="1"/>
              <a:t>  </a:t>
            </a:r>
            <a:r>
              <a:t>三</a:t>
            </a:r>
            <a:r>
              <a:rPr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、【文学常识】：</a:t>
            </a:r>
            <a:br>
              <a:rPr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7500" y="1546225"/>
            <a:ext cx="10852150" cy="5040313"/>
          </a:xfrm>
        </p:spPr>
        <p:txBody>
          <a:bodyPr lIns="101600" tIns="0" rIns="82550" bIns="0" rtlCol="0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000" b="1" i="0" u="none" strike="noStrike" kern="1200" cap="none" spc="150" normalizeH="0" baseline="0" noProof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词的分类</a:t>
            </a:r>
            <a:br>
              <a: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</a:br>
            <a:r>
              <a:rPr kumimoji="0" lang="zh-CN" altLang="en-US" sz="20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  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字数：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rgbClr val="FF0000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小令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：</a:t>
            </a:r>
            <a:r>
              <a:rPr kumimoji="0" lang="en-US" altLang="zh-CN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58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字以内； 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rgbClr val="FF0000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中调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：</a:t>
            </a:r>
            <a:r>
              <a:rPr kumimoji="0" lang="en-US" altLang="zh-CN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58~90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个字； 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rgbClr val="FF0000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长调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：</a:t>
            </a:r>
            <a:r>
              <a:rPr kumimoji="0" lang="en-US" altLang="zh-CN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91</a:t>
            </a: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个字以上</a:t>
            </a:r>
            <a:endParaRPr kumimoji="0" lang="zh-CN" altLang="en-US" sz="2400" b="1" i="0" u="none" strike="noStrike" kern="1200" cap="none" spc="150" normalizeH="0" baseline="0" noProof="1">
              <a:solidFill>
                <a:schemeClr val="tx1"/>
              </a:solidFill>
              <a:uFillTx/>
              <a:latin typeface="华文宋体" charset="-122"/>
              <a:ea typeface="华文宋体" charset="-122"/>
              <a:cs typeface="华文宋体" charset="-122"/>
              <a:sym typeface="+mn-lt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o毛泽东：字润之，写作时32岁，“以天下为己任”“蔑视反动统治”</a:t>
            </a:r>
            <a:endParaRPr kumimoji="0" lang="zh-CN" altLang="en-US" sz="2400" b="1" i="0" u="none" strike="noStrike" kern="1200" cap="none" spc="150" normalizeH="0" baseline="0" noProof="1">
              <a:solidFill>
                <a:schemeClr val="tx1"/>
              </a:solidFill>
              <a:uFillTx/>
              <a:latin typeface="华文宋体" charset="-122"/>
              <a:ea typeface="华文宋体" charset="-122"/>
              <a:cs typeface="华文宋体" charset="-122"/>
              <a:sym typeface="+mn-lt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o郭沫若：《女神》浪漫主义诗风</a:t>
            </a:r>
            <a:endParaRPr kumimoji="0" lang="zh-CN" altLang="en-US" sz="2400" b="1" i="0" u="none" strike="noStrike" kern="1200" cap="none" spc="150" normalizeH="0" baseline="0" noProof="1">
              <a:solidFill>
                <a:schemeClr val="tx1"/>
              </a:solidFill>
              <a:uFillTx/>
              <a:latin typeface="华文宋体" charset="-122"/>
              <a:ea typeface="华文宋体" charset="-122"/>
              <a:cs typeface="华文宋体" charset="-122"/>
              <a:sym typeface="+mn-lt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o昌耀：青藏高原诗人</a:t>
            </a:r>
            <a:endParaRPr kumimoji="0" lang="zh-CN" altLang="en-US" sz="2400" b="1" i="0" u="none" strike="noStrike" kern="1200" cap="none" spc="150" normalizeH="0" baseline="0" noProof="1">
              <a:solidFill>
                <a:schemeClr val="tx1"/>
              </a:solidFill>
              <a:uFillTx/>
              <a:latin typeface="华文宋体" charset="-122"/>
              <a:ea typeface="华文宋体" charset="-122"/>
              <a:cs typeface="华文宋体" charset="-122"/>
              <a:sym typeface="+mn-lt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o闻一多：新月派，诗歌三美：音乐美、绘画美、建筑美。</a:t>
            </a:r>
            <a:endParaRPr kumimoji="0" lang="zh-CN" altLang="en-US" sz="2400" b="1" i="0" u="none" strike="noStrike" kern="1200" cap="none" spc="150" normalizeH="0" baseline="0" noProof="1">
              <a:solidFill>
                <a:schemeClr val="tx1"/>
              </a:solidFill>
              <a:uFillTx/>
              <a:latin typeface="华文宋体" charset="-122"/>
              <a:ea typeface="华文宋体" charset="-122"/>
              <a:cs typeface="华文宋体" charset="-122"/>
              <a:sym typeface="+mn-lt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o雪莱：英国诗人《西风颂》</a:t>
            </a:r>
            <a:endParaRPr kumimoji="0" lang="zh-CN" altLang="en-US" sz="2400" b="1" i="0" u="none" strike="noStrike" kern="1200" cap="none" spc="150" normalizeH="0" baseline="0" noProof="1">
              <a:solidFill>
                <a:schemeClr val="tx1"/>
              </a:solidFill>
              <a:uFillTx/>
              <a:latin typeface="华文宋体" charset="-122"/>
              <a:ea typeface="华文宋体" charset="-122"/>
              <a:cs typeface="华文宋体" charset="-122"/>
              <a:sym typeface="+mn-lt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o茹志鹃：杭州人、心灵美和人性美</a:t>
            </a:r>
            <a:endParaRPr kumimoji="0" lang="zh-CN" altLang="en-US" sz="2400" b="1" i="0" u="none" strike="noStrike" kern="1200" cap="none" spc="150" normalizeH="0" baseline="0" noProof="1">
              <a:solidFill>
                <a:schemeClr val="tx1"/>
              </a:solidFill>
              <a:uFillTx/>
              <a:latin typeface="华文宋体" charset="-122"/>
              <a:ea typeface="华文宋体" charset="-122"/>
              <a:cs typeface="华文宋体" charset="-122"/>
              <a:sym typeface="+mn-lt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charset="-122"/>
                <a:ea typeface="华文宋体" charset="-122"/>
                <a:cs typeface="华文宋体" charset="-122"/>
                <a:sym typeface="+mn-lt"/>
              </a:rPr>
              <a:t>o铁凝：武汉人，山村年轻人的追求、自尊和向往</a:t>
            </a:r>
            <a:endParaRPr kumimoji="0" lang="zh-CN" altLang="en-US" sz="2400" b="1" i="0" u="none" strike="noStrike" kern="1200" cap="none" spc="150" normalizeH="0" baseline="0" noProof="1">
              <a:solidFill>
                <a:schemeClr val="tx1"/>
              </a:solidFill>
              <a:uFillTx/>
              <a:latin typeface="华文宋体" charset="-122"/>
              <a:ea typeface="华文宋体" charset="-122"/>
              <a:cs typeface="华文宋体" charset="-122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第一单元                   </a:t>
            </a: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“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青春的吟唱</a:t>
            </a: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”</a:t>
            </a:r>
            <a:br>
              <a:rPr lang="en-US" altLang="zh-CN" kern="1200" spc="200" normalizeH="0" baseline="0">
                <a:latin typeface="+mj-lt"/>
                <a:ea typeface="+mj-ea"/>
                <a:cs typeface="+mj-cs"/>
                <a:sym typeface="微软雅黑" panose="020B0503020204020204" pitchFamily="34" charset="-122"/>
              </a:rPr>
            </a:b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</a:t>
            </a:r>
            <a:endParaRPr kumimoji="0" lang="zh-CN" altLang="en-US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5727" y="908650"/>
            <a:ext cx="10852237" cy="5041355"/>
          </a:xfrm>
        </p:spPr>
        <p:txBody>
          <a:bodyPr lIns="101600" tIns="0" rIns="82550" bIns="0" rtlCol="0">
            <a:noAutofit/>
          </a:bodyPr>
          <a:p>
            <a:pPr fontAlgn="auto"/>
            <a:r>
              <a:rPr sz="32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四、【艺术特色】：</a:t>
            </a:r>
            <a:endParaRPr sz="32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/>
            <a:r>
              <a:rPr lang="en-US" altLang="zh-CN" sz="3200" b="1" strike="noStrike" noProof="1" smtClean="0">
                <a:solidFill>
                  <a:schemeClr val="tx1"/>
                </a:solidFill>
                <a:latin typeface="华文宋体" charset="-122"/>
                <a:ea typeface="华文宋体" charset="-122"/>
                <a:cs typeface="华文宋体" charset="-122"/>
                <a:sym typeface="+mn-ea"/>
              </a:rPr>
              <a:t>1.诗歌的意向、意境和主旨</a:t>
            </a:r>
            <a:endParaRPr lang="en-US" altLang="zh-CN" sz="3200" b="1" strike="noStrike" noProof="1" smtClean="0">
              <a:solidFill>
                <a:schemeClr val="tx1"/>
              </a:solidFill>
              <a:latin typeface="华文宋体" charset="-122"/>
              <a:ea typeface="华文宋体" charset="-122"/>
              <a:cs typeface="华文宋体" charset="-122"/>
              <a:sym typeface="+mn-ea"/>
            </a:endParaRPr>
          </a:p>
          <a:p>
            <a:pPr fontAlgn="auto"/>
            <a:r>
              <a:rPr lang="en-US" altLang="zh-CN" sz="3200" b="1" strike="noStrike" noProof="1" smtClean="0">
                <a:solidFill>
                  <a:schemeClr val="tx1"/>
                </a:solidFill>
                <a:latin typeface="华文宋体" charset="-122"/>
                <a:ea typeface="华文宋体" charset="-122"/>
                <a:cs typeface="华文宋体" charset="-122"/>
                <a:sym typeface="+mn-ea"/>
              </a:rPr>
              <a:t>2.小说的情节、人物和《百合花》中的环境（一切景语皆情语）描写</a:t>
            </a:r>
            <a:endParaRPr lang="en-US" altLang="zh-CN" sz="3200" b="1" strike="noStrike" noProof="1" smtClean="0">
              <a:solidFill>
                <a:schemeClr val="tx1"/>
              </a:solidFill>
              <a:latin typeface="华文宋体" charset="-122"/>
              <a:ea typeface="华文宋体" charset="-122"/>
              <a:cs typeface="华文宋体" charset="-122"/>
              <a:sym typeface="+mn-ea"/>
            </a:endParaRPr>
          </a:p>
          <a:p>
            <a:pPr fontAlgn="auto"/>
            <a:r>
              <a:rPr lang="en-US" altLang="zh-CN" sz="3200" b="1" strike="noStrike" noProof="1" smtClean="0">
                <a:solidFill>
                  <a:schemeClr val="tx1"/>
                </a:solidFill>
                <a:latin typeface="华文宋体" charset="-122"/>
                <a:ea typeface="华文宋体" charset="-122"/>
                <a:cs typeface="华文宋体" charset="-122"/>
                <a:sym typeface="+mn-ea"/>
              </a:rPr>
              <a:t>3.铁凝的诗化语言</a:t>
            </a:r>
            <a:endParaRPr lang="en-US" altLang="zh-CN" sz="3200" b="1" strike="noStrike" noProof="1" smtClean="0">
              <a:solidFill>
                <a:schemeClr val="tx1"/>
              </a:solidFill>
              <a:latin typeface="华文宋体" charset="-122"/>
              <a:ea typeface="华文宋体" charset="-122"/>
              <a:cs typeface="华文宋体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每日一语                         </a:t>
            </a:r>
            <a:r>
              <a: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</a:t>
            </a:r>
            <a:r>
              <a:rPr kumimoji="0" lang="en-US" altLang="zh-CN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1</a:t>
            </a:r>
            <a:r>
              <a: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月</a:t>
            </a:r>
            <a:r>
              <a:rPr kumimoji="0" lang="en-US" altLang="zh-CN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15</a:t>
            </a:r>
            <a:r>
              <a: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日</a:t>
            </a:r>
            <a:endParaRPr kumimoji="0" lang="zh-CN" altLang="en-US" sz="20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2146300" y="1471613"/>
            <a:ext cx="8162925" cy="5041900"/>
          </a:xfrm>
        </p:spPr>
        <p:txBody>
          <a:bodyPr lIns="101600" tIns="0" rIns="82550" bIns="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4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大悲时不发声，</a:t>
            </a:r>
            <a:endParaRPr kumimoji="0" lang="zh-CN" altLang="en-US" sz="44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4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大怒时不争辩，</a:t>
            </a:r>
            <a:endParaRPr kumimoji="0" lang="zh-CN" altLang="en-US" sz="44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4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大喜时不许诺。</a:t>
            </a:r>
            <a:endParaRPr kumimoji="0" lang="zh-CN" altLang="en-US" sz="44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925" y="2587625"/>
            <a:ext cx="10852150" cy="900113"/>
          </a:xfrm>
        </p:spPr>
        <p:txBody>
          <a:bodyPr lIns="101600" tIns="38100" rIns="25400" bIns="38100" anchor="t" anchorCtr="0">
            <a:noAutofit/>
          </a:bodyPr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</a:rPr>
              <a:t>2020</a:t>
            </a:r>
            <a:r>
              <a: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</a:rPr>
              <a:t>年十大语文错误</a:t>
            </a:r>
            <a:endParaRPr kumimoji="0" lang="zh-CN" altLang="en-US" sz="5400" b="0" i="0" u="none" strike="noStrike" kern="1200" cap="none" spc="600" normalizeH="0" baseline="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698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925" y="3565525"/>
            <a:ext cx="10852150" cy="950913"/>
          </a:xfrm>
        </p:spPr>
        <p:txBody>
          <a:bodyPr vert="horz" lIns="101600" tIns="38100" rIns="76200" bIns="38100" anchor="t">
            <a:noAutofit/>
          </a:bodyPr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    ——</a:t>
            </a:r>
            <a:r>
              <a: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《嚼文嚼字》编辑部</a:t>
            </a:r>
            <a:endParaRPr kumimoji="0" lang="zh-CN" altLang="en-US" sz="2400" b="0" i="0" u="none" strike="noStrike" kern="1200" cap="none" spc="15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           1</a:t>
            </a:r>
            <a:endParaRPr kumimoji="0" lang="en-US" altLang="zh-CN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xfrm>
            <a:off x="1781175" y="2171700"/>
            <a:ext cx="8229600" cy="4525963"/>
          </a:xfrm>
        </p:spPr>
        <p:txBody>
          <a:bodyPr lIns="101600" tIns="0" rIns="82550" bIns="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en-US" altLang="zh-CN" sz="1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            </a:t>
            </a:r>
            <a:r>
              <a:rPr kumimoji="0" lang="zh-CN" altLang="en-US" sz="48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新冠病毒读音？</a:t>
            </a:r>
            <a:endParaRPr kumimoji="0" lang="zh-CN" altLang="en-US" sz="48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56113" y="1265238"/>
            <a:ext cx="35909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>
                <a:latin typeface="Arial" panose="020B0604020202020204" pitchFamily="34" charset="0"/>
              </a:rPr>
              <a:t>ɡuān</a:t>
            </a:r>
            <a:endParaRPr lang="zh-CN" altLang="en-US" sz="44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               2.</a:t>
            </a:r>
            <a:endParaRPr kumimoji="0" lang="en-US" altLang="zh-CN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1746" name="内容占位符 2"/>
          <p:cNvSpPr>
            <a:spLocks noGrp="1"/>
          </p:cNvSpPr>
          <p:nvPr>
            <p:ph idx="1"/>
          </p:nvPr>
        </p:nvSpPr>
        <p:spPr>
          <a:xfrm>
            <a:off x="2155825" y="1600200"/>
            <a:ext cx="8229600" cy="4525963"/>
          </a:xfrm>
        </p:spPr>
        <p:txBody>
          <a:bodyPr lIns="101600" tIns="0" rIns="82550" bIns="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7200" b="0" i="0" u="none" strike="noStrike" kern="1200" cap="none" spc="150" normalizeH="0" baseline="0" noProof="1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戴口罩  ？ 带口罩</a:t>
            </a:r>
            <a:endParaRPr kumimoji="0" lang="zh-CN" altLang="en-US" sz="7200" b="0" i="0" u="none" strike="noStrike" kern="1200" cap="none" spc="150" normalizeH="0" baseline="0" noProof="1">
              <a:solidFill>
                <a:srgbClr val="FF000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            3</a:t>
            </a:r>
            <a:endParaRPr kumimoji="0" lang="en-US" altLang="zh-CN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2770" name="内容占位符 2"/>
          <p:cNvSpPr>
            <a:spLocks noGrp="1"/>
          </p:cNvSpPr>
          <p:nvPr>
            <p:ph idx="1"/>
          </p:nvPr>
        </p:nvSpPr>
        <p:spPr>
          <a:xfrm>
            <a:off x="2089150" y="1906588"/>
            <a:ext cx="8229600" cy="4525963"/>
          </a:xfrm>
        </p:spPr>
        <p:txBody>
          <a:bodyPr lIns="101600" tIns="0" rIns="82550" bIns="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en-US" altLang="zh-CN" sz="1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</a:t>
            </a:r>
            <a:r>
              <a:rPr kumimoji="0" lang="zh-CN" altLang="en-US" sz="48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共渡难关    ？  共度难关</a:t>
            </a:r>
            <a:endParaRPr kumimoji="0" lang="en-US" altLang="zh-CN" sz="48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            4.</a:t>
            </a:r>
            <a:endParaRPr kumimoji="0" lang="zh-CN" altLang="en-US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3794" name="内容占位符 2"/>
          <p:cNvSpPr>
            <a:spLocks noGrp="1"/>
          </p:cNvSpPr>
          <p:nvPr>
            <p:ph idx="1"/>
          </p:nvPr>
        </p:nvSpPr>
        <p:spPr>
          <a:xfrm>
            <a:off x="2230438" y="1417638"/>
            <a:ext cx="9291638" cy="4525963"/>
          </a:xfrm>
        </p:spPr>
        <p:txBody>
          <a:bodyPr lIns="101600" tIns="0" rIns="82550" bIns="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4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医务人员</a:t>
            </a:r>
            <a:r>
              <a:rPr kumimoji="0" lang="zh-CN" altLang="en-US" sz="5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用</a:t>
            </a:r>
            <a:r>
              <a:rPr kumimoji="0" lang="zh-CN" altLang="en-US" sz="6600" b="0" i="0" u="none" strike="noStrike" kern="1200" cap="none" spc="150" normalizeH="0" baseline="0" noProof="1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杏林 </a:t>
            </a:r>
            <a:r>
              <a:rPr kumimoji="0" lang="en-US" altLang="zh-CN" sz="6600" b="0" i="0" u="none" strike="noStrike" kern="1200" cap="none" spc="150" normalizeH="0" baseline="0" noProof="1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?</a:t>
            </a:r>
            <a:r>
              <a:rPr kumimoji="0" lang="zh-CN" altLang="en-US" sz="6600" b="0" i="0" u="none" strike="noStrike" kern="1200" cap="none" spc="150" normalizeH="0" baseline="0" noProof="1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杏坛</a:t>
            </a:r>
            <a:r>
              <a:rPr kumimoji="0" lang="zh-CN" altLang="en-US" sz="5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形容</a:t>
            </a:r>
            <a:endParaRPr kumimoji="0" lang="zh-CN" altLang="en-US" sz="54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3795" name="文本框 3"/>
          <p:cNvSpPr txBox="1"/>
          <p:nvPr/>
        </p:nvSpPr>
        <p:spPr>
          <a:xfrm>
            <a:off x="1419225" y="4191000"/>
            <a:ext cx="9109075" cy="175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>
                <a:latin typeface="Arial" panose="020B0604020202020204" pitchFamily="34" charset="0"/>
              </a:rPr>
              <a:t>1.</a:t>
            </a:r>
            <a:r>
              <a:rPr lang="zh-CN" altLang="en-US" sz="3600">
                <a:latin typeface="Arial" panose="020B0604020202020204" pitchFamily="34" charset="0"/>
              </a:rPr>
              <a:t>三国董奉不收钱，病愈者在他家附近种杏树成林。</a:t>
            </a:r>
            <a:endParaRPr lang="zh-CN" altLang="en-US" sz="3600">
              <a:latin typeface="Arial" panose="020B0604020202020204" pitchFamily="34" charset="0"/>
            </a:endParaRPr>
          </a:p>
          <a:p>
            <a:r>
              <a:rPr lang="en-US" altLang="zh-CN" sz="3600">
                <a:latin typeface="Arial" panose="020B0604020202020204" pitchFamily="34" charset="0"/>
              </a:rPr>
              <a:t>2.</a:t>
            </a:r>
            <a:r>
              <a:rPr lang="zh-CN" altLang="en-US" sz="3600">
                <a:latin typeface="Arial" panose="020B0604020202020204" pitchFamily="34" charset="0"/>
              </a:rPr>
              <a:t>孔子在杏坛上讲学。</a:t>
            </a:r>
            <a:endParaRPr lang="zh-CN" altLang="en-US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25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3795">
                                            <p:txEl>
                                              <p:charRg st="25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</a:t>
            </a:r>
            <a:r>
              <a:rPr kumimoji="0" lang="zh-CN" altLang="en-US" sz="5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每日言语 </a:t>
            </a:r>
            <a:r>
              <a: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（</a:t>
            </a:r>
            <a:r>
              <a:rPr kumimoji="0" lang="en-US" altLang="zh-CN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1</a:t>
            </a:r>
            <a:r>
              <a: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月</a:t>
            </a:r>
            <a:r>
              <a:rPr kumimoji="0" lang="en-US" altLang="zh-CN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13</a:t>
            </a:r>
            <a:r>
              <a: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日</a:t>
            </a:r>
            <a:r>
              <a: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）</a:t>
            </a:r>
            <a:endParaRPr kumimoji="0" lang="zh-CN" altLang="en-US" sz="2000" b="1" i="0" u="none" strike="noStrike" kern="1200" cap="none" spc="200" normalizeH="0" baseline="0" noProof="1" dirty="0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8063" y="1733550"/>
            <a:ext cx="10709275" cy="5040313"/>
          </a:xfrm>
        </p:spPr>
        <p:txBody>
          <a:bodyPr lIns="101600" tIns="0" rIns="82550" bIns="0" rtlCol="0">
            <a:noAutofit/>
          </a:bodyPr>
          <a:lstStyle/>
          <a:p>
            <a:pPr marL="228600" marR="0" indent="0" algn="l" defTabSz="914400" rtl="0" eaLnBrk="1" fontAlgn="auto" latinLnBrk="0" hangingPunct="1">
              <a:lnSpc>
                <a:spcPts val="432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en-US" altLang="zh-CN" sz="3600" b="0" i="0" u="none" strike="noStrike" kern="1200" cap="none" spc="150" normalizeH="0" baseline="0" noProof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+mn-ea"/>
              </a:rPr>
              <a:t>        </a:t>
            </a:r>
            <a:r>
              <a:rPr kumimoji="0" lang="zh-CN" altLang="en-US" sz="3600" b="0" i="0" u="none" strike="noStrike" kern="1200" cap="none" spc="150" normalizeH="0" baseline="0" noProof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+mn-ea"/>
              </a:rPr>
              <a:t>要做淡定的一小撮，</a:t>
            </a:r>
            <a:endParaRPr kumimoji="0" lang="zh-CN" altLang="en-US" sz="3600" b="0" i="0" u="none" strike="noStrike" kern="1200" cap="none" spc="150" normalizeH="0" baseline="0" noProof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  <a:sym typeface="+mn-ea"/>
            </a:endParaRPr>
          </a:p>
          <a:p>
            <a:pPr marL="228600" marR="0" indent="0" algn="l" defTabSz="914400" rtl="0" eaLnBrk="1" fontAlgn="auto" latinLnBrk="0" hangingPunct="1">
              <a:lnSpc>
                <a:spcPts val="432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600" b="0" i="0" u="none" strike="noStrike" kern="1200" cap="none" spc="150" normalizeH="0" baseline="0" noProof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+mn-ea"/>
              </a:rPr>
              <a:t>        而不做狂热的大多数！</a:t>
            </a: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1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华文宋体" charset="-122"/>
                <a:ea typeface="华文宋体" charset="-122"/>
                <a:cs typeface="+mn-cs"/>
              </a:rPr>
              <a:t>     </a:t>
            </a:r>
            <a:r>
              <a:rPr kumimoji="0" lang="zh-CN" altLang="en-US" sz="2000" b="1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华文宋体" charset="-122"/>
                <a:ea typeface="华文宋体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华文宋体" charset="-122"/>
                <a:ea typeface="华文宋体" charset="-122"/>
                <a:cs typeface="+mn-cs"/>
              </a:rPr>
              <a:t>很多时候，我们害怕被人遗忘孤立，于是太多的盲目和随波，说着网络流行语，复制着官方语言，失去了自己的语言和判断力，成了千遍一律的自己！愿能清醒地做个淡定的一小撮吧！</a:t>
            </a:r>
            <a:r>
              <a:rPr kumimoji="0" lang="zh-CN" altLang="en-US" sz="2000" b="1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华文宋体" charset="-122"/>
                <a:ea typeface="华文宋体" charset="-122"/>
                <a:cs typeface="+mn-cs"/>
              </a:rPr>
              <a:t>）</a:t>
            </a:r>
            <a:endParaRPr kumimoji="0" lang="en-US" altLang="zh-CN" sz="20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华文宋体" charset="-122"/>
              <a:ea typeface="华文宋体" charset="-122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3600" b="1" i="0" u="none" strike="noStrike" kern="1200" cap="none" spc="15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C:\Users\dell\Desktop\杏林.webp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775" y="654050"/>
            <a:ext cx="9582150" cy="5148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800600" y="5802313"/>
            <a:ext cx="2951163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C00000"/>
                </a:solidFill>
                <a:latin typeface="Arial" panose="020B0604020202020204" pitchFamily="34" charset="0"/>
              </a:rPr>
              <a:t>杏林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925" y="3565525"/>
            <a:ext cx="10852150" cy="950913"/>
          </a:xfrm>
        </p:spPr>
        <p:txBody>
          <a:bodyPr vert="horz" lIns="101600" tIns="38100" rIns="76200" bIns="38100" anchor="t">
            <a:noAutofit/>
          </a:bodyPr>
          <a:p>
            <a:pPr defTabSz="914400" fontAlgn="auto">
              <a:buClrTx/>
              <a:buSzTx/>
            </a:pPr>
            <a:endParaRPr lang="zh-CN" altLang="en-US" strike="noStrike" kern="1200" spc="150" normalizeH="0" baseline="0" noProof="1">
              <a:latin typeface="+mn-lt"/>
              <a:ea typeface="+mn-ea"/>
              <a:cs typeface="+mn-cs"/>
            </a:endParaRPr>
          </a:p>
        </p:txBody>
      </p:sp>
      <p:pic>
        <p:nvPicPr>
          <p:cNvPr id="18434" name="Picture 2" descr="C:\Users\dell\Desktop\杏坛1.webp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6513" y="396875"/>
            <a:ext cx="8378825" cy="504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232400" y="5805488"/>
            <a:ext cx="1401763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C00000"/>
                </a:solidFill>
                <a:latin typeface="Arial" panose="020B0604020202020204" pitchFamily="34" charset="0"/>
              </a:rPr>
              <a:t>杏坛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              5</a:t>
            </a:r>
            <a:endParaRPr kumimoji="0" lang="en-US" altLang="zh-CN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4818" name="内容占位符 2"/>
          <p:cNvSpPr>
            <a:spLocks noGrp="1"/>
          </p:cNvSpPr>
          <p:nvPr>
            <p:ph idx="1"/>
          </p:nvPr>
        </p:nvSpPr>
        <p:spPr>
          <a:xfrm>
            <a:off x="2519363" y="1716088"/>
            <a:ext cx="8229600" cy="4525963"/>
          </a:xfrm>
        </p:spPr>
        <p:txBody>
          <a:bodyPr lIns="101600" tIns="0" rIns="82550" bIns="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6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宵禁  ？霄禁</a:t>
            </a:r>
            <a:endParaRPr kumimoji="0" lang="zh-CN" altLang="en-US" sz="66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             6</a:t>
            </a:r>
            <a:endParaRPr kumimoji="0" lang="en-US" altLang="zh-CN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5842" name="内容占位符 2"/>
          <p:cNvSpPr>
            <a:spLocks noGrp="1"/>
          </p:cNvSpPr>
          <p:nvPr>
            <p:ph idx="1"/>
          </p:nvPr>
        </p:nvSpPr>
        <p:spPr>
          <a:xfrm>
            <a:off x="2212975" y="1682750"/>
            <a:ext cx="8229600" cy="4525963"/>
          </a:xfrm>
        </p:spPr>
        <p:txBody>
          <a:bodyPr lIns="101600" tIns="0" rIns="82550" bIns="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en-US" altLang="zh-CN" sz="72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</a:t>
            </a:r>
            <a:r>
              <a:rPr kumimoji="0" lang="zh-CN" altLang="en-US" sz="72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挤兑  ？   挤对</a:t>
            </a:r>
            <a:endParaRPr kumimoji="0" lang="zh-CN" altLang="en-US" sz="72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             7.</a:t>
            </a:r>
            <a:endParaRPr kumimoji="0" lang="zh-CN" altLang="en-US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6866" name="内容占位符 2"/>
          <p:cNvSpPr>
            <a:spLocks noGrp="1"/>
          </p:cNvSpPr>
          <p:nvPr>
            <p:ph idx="1"/>
          </p:nvPr>
        </p:nvSpPr>
        <p:spPr>
          <a:xfrm>
            <a:off x="1905000" y="1808163"/>
            <a:ext cx="8229600" cy="4525963"/>
          </a:xfrm>
        </p:spPr>
        <p:txBody>
          <a:bodyPr lIns="101600" tIns="0" rIns="82550" bIns="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en-US" altLang="zh-CN" sz="1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      </a:t>
            </a:r>
            <a:r>
              <a:rPr kumimoji="0" lang="en-US" altLang="zh-CN" sz="48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</a:t>
            </a:r>
            <a:r>
              <a:rPr kumimoji="0" lang="zh-CN" altLang="en-US" sz="48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副作用  ？  负作用</a:t>
            </a:r>
            <a:endParaRPr kumimoji="0" lang="zh-CN" altLang="en-US" sz="48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             8</a:t>
            </a:r>
            <a:endParaRPr kumimoji="0" lang="en-US" altLang="zh-CN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7890" name="内容占位符 2"/>
          <p:cNvSpPr>
            <a:spLocks noGrp="1"/>
          </p:cNvSpPr>
          <p:nvPr>
            <p:ph idx="1"/>
          </p:nvPr>
        </p:nvSpPr>
        <p:spPr>
          <a:xfrm>
            <a:off x="669925" y="1295400"/>
            <a:ext cx="10852150" cy="5041900"/>
          </a:xfrm>
        </p:spPr>
        <p:txBody>
          <a:bodyPr lIns="101600" tIns="0" rIns="82550" bIns="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en-US" altLang="zh-CN" sz="5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“</a:t>
            </a:r>
            <a:r>
              <a:rPr kumimoji="0" lang="zh-CN" altLang="en-US" sz="5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叹为观止</a:t>
            </a:r>
            <a:r>
              <a:rPr kumimoji="0" lang="en-US" altLang="zh-CN" sz="5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”</a:t>
            </a:r>
            <a:r>
              <a:rPr kumimoji="0" lang="zh-CN" altLang="en-US" sz="5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，形容疫情失控？</a:t>
            </a:r>
            <a:endParaRPr kumimoji="0" lang="zh-CN" altLang="en-US" sz="54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76475" y="4303713"/>
            <a:ext cx="7281863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>
                <a:latin typeface="Arial" panose="020B0604020202020204" pitchFamily="34" charset="0"/>
              </a:rPr>
              <a:t>叹为观止：所见事物好到了极点。</a:t>
            </a:r>
            <a:endParaRPr lang="zh-CN" altLang="en-US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            9</a:t>
            </a:r>
            <a:endParaRPr kumimoji="0" lang="en-US" altLang="zh-CN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8914" name="内容占位符 2"/>
          <p:cNvSpPr>
            <a:spLocks noGrp="1"/>
          </p:cNvSpPr>
          <p:nvPr>
            <p:ph idx="1"/>
          </p:nvPr>
        </p:nvSpPr>
        <p:spPr>
          <a:xfrm>
            <a:off x="669925" y="1295400"/>
            <a:ext cx="10852150" cy="5041900"/>
          </a:xfrm>
        </p:spPr>
        <p:txBody>
          <a:bodyPr lIns="101600" tIns="0" rIns="82550" bIns="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60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科创板   ？  科创版</a:t>
            </a:r>
            <a:endParaRPr kumimoji="0" lang="zh-CN" altLang="en-US" sz="60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            10.</a:t>
            </a:r>
            <a:endParaRPr kumimoji="0" lang="en-US" altLang="zh-CN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9938" name="内容占位符 2"/>
          <p:cNvSpPr>
            <a:spLocks noGrp="1"/>
          </p:cNvSpPr>
          <p:nvPr>
            <p:ph idx="1"/>
          </p:nvPr>
        </p:nvSpPr>
        <p:spPr>
          <a:xfrm>
            <a:off x="2670175" y="1708150"/>
            <a:ext cx="8229600" cy="4525963"/>
          </a:xfrm>
        </p:spPr>
        <p:txBody>
          <a:bodyPr lIns="101600" tIns="0" rIns="82550" bIns="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5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螺蛳粉  ？  螺丝粉</a:t>
            </a:r>
            <a:endParaRPr kumimoji="0" lang="zh-CN" altLang="en-US" sz="54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782638" y="874713"/>
            <a:ext cx="11023600" cy="2879725"/>
          </a:xfrm>
        </p:spPr>
        <p:txBody>
          <a:bodyPr lIns="101600" tIns="38100" rIns="25400" bIns="3810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600" normalizeH="0" baseline="0" noProof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zh-CN" altLang="en-US" sz="3600" b="1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</a:rPr>
              <a:t>“螺蛳粉”误为“螺丝粉”。螺蛳是淡水螺的通称。螺丝，是螺钉的俗称</a:t>
            </a:r>
            <a:r>
              <a:rPr kumimoji="0" lang="zh-CN" altLang="en-US" sz="3600" b="1" i="0" u="none" strike="noStrike" kern="1200" cap="none" spc="600" normalizeH="0" baseline="0" noProof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</a:rPr>
              <a:t>。</a:t>
            </a:r>
            <a:br>
              <a:rPr lang="en-US" altLang="zh-CN" sz="3600" b="1" dirty="0" smtClean="0"/>
            </a:br>
            <a:r>
              <a:rPr kumimoji="0" lang="en-US" altLang="zh-CN" sz="3600" b="1" i="0" u="none" strike="noStrike" kern="1200" cap="none" spc="600" normalizeH="0" baseline="0" noProof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</a:rPr>
              <a:t>     </a:t>
            </a:r>
            <a:r>
              <a:rPr kumimoji="0" lang="en-US" altLang="zh-CN" sz="2800" b="1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</a:rPr>
              <a:t>2020</a:t>
            </a:r>
            <a:r>
              <a:rPr kumimoji="0" lang="zh-CN" altLang="en-US" sz="2800" b="1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</a:rPr>
              <a:t>年，广西柳州特色小吃螺蛳粉走红。不少商家在宣传时错把“螺蛳粉”写作“螺丝粉”。螺蛳，淡水螺的通称，一般个体较小，可食用，肉味鲜美，营养丰富。螺丝，是螺钉的俗称，通常用金属制成，是圆柱形或圆锥形的零件，杆上带螺纹，用于连接、固定。螺蛳粉以螺蛳为主要食材，和螺丝无关。</a:t>
            </a:r>
            <a:endParaRPr kumimoji="0" lang="zh-CN" altLang="en-US" sz="2800" b="1" i="0" u="none" strike="noStrike" kern="1200" cap="none" spc="600" normalizeH="0" baseline="0" noProof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74825" y="115888"/>
            <a:ext cx="45720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>
                <a:solidFill>
                  <a:srgbClr val="000000"/>
                </a:solidFill>
                <a:latin typeface="Arial" panose="020B0604020202020204" pitchFamily="34" charset="0"/>
              </a:rPr>
              <a:t>10.</a:t>
            </a:r>
            <a:r>
              <a:rPr lang="zh-CN" altLang="en-US" sz="5400" b="1" dirty="0">
                <a:solidFill>
                  <a:srgbClr val="C00000"/>
                </a:solidFill>
                <a:latin typeface="Arial" panose="020B0604020202020204" pitchFamily="34" charset="0"/>
              </a:rPr>
              <a:t>螺蛳粉</a:t>
            </a:r>
            <a:r>
              <a:rPr lang="en-US" altLang="zh-CN" sz="540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br>
              <a:rPr lang="zh-CN" altLang="zh-CN" sz="54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标题 1"/>
          <p:cNvSpPr>
            <a:spLocks noGrp="1"/>
          </p:cNvSpPr>
          <p:nvPr>
            <p:ph type="title"/>
          </p:nvPr>
        </p:nvSpPr>
        <p:spPr>
          <a:xfrm>
            <a:off x="1646238" y="0"/>
            <a:ext cx="8229600" cy="1143000"/>
          </a:xfrm>
        </p:spPr>
        <p:txBody>
          <a:bodyPr lIns="91440" tIns="45720" rIns="91440" bIns="4572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三梅汉字拼写大会</a:t>
            </a:r>
            <a:endParaRPr kumimoji="0" lang="zh-CN" altLang="en-US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40962" name="内容占位符 2"/>
          <p:cNvSpPr>
            <a:spLocks noGrp="1"/>
          </p:cNvSpPr>
          <p:nvPr>
            <p:ph idx="1"/>
          </p:nvPr>
        </p:nvSpPr>
        <p:spPr>
          <a:xfrm>
            <a:off x="2532063" y="1506538"/>
            <a:ext cx="8229600" cy="4525963"/>
          </a:xfrm>
        </p:spPr>
        <p:txBody>
          <a:bodyPr lIns="91440" tIns="45720" rIns="91440" bIns="4572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en-US" altLang="zh-CN" sz="1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  </a:t>
            </a:r>
            <a:r>
              <a:rPr kumimoji="0" lang="zh-CN" altLang="en-US" sz="1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文字，是有生命的！</a:t>
            </a:r>
            <a:endParaRPr kumimoji="0" lang="zh-CN" altLang="en-US" sz="16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46083" name="图片 1" descr="IMG_20170815_1733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3113088"/>
            <a:ext cx="6705600" cy="3290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768793" y="-72390"/>
            <a:ext cx="8104182" cy="7211060"/>
          </a:xfrm>
          <a:prstGeom prst="rect">
            <a:avLst/>
          </a:prstGeom>
        </p:spPr>
        <p:txBody>
          <a:bodyPr lIns="102382" tIns="51190" rIns="102382" bIns="5119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00" cap="none" spc="-84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00" cap="none" spc="-84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00" cap="none" spc="-84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高中语文核心素养：  </a:t>
            </a:r>
            <a:endParaRPr kumimoji="0" lang="zh-CN" altLang="en-US" sz="4800" b="0" i="0" u="none" strike="noStrike" kern="100" cap="none" spc="-84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00" cap="none" spc="-84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-84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zh-CN" sz="4000" b="0" i="0" u="none" strike="noStrike" kern="1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语言建构与运用  </a:t>
            </a:r>
            <a:endParaRPr kumimoji="0" lang="zh-CN" altLang="zh-CN" sz="4000" b="0" i="0" u="none" strike="noStrike" kern="1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-84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4000" b="0" i="0" u="none" strike="noStrike" kern="100" cap="none" spc="-84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思维发展与提升 </a:t>
            </a:r>
            <a:endParaRPr kumimoji="0" lang="zh-CN" altLang="en-US" sz="4000" b="0" i="0" u="none" strike="noStrike" kern="100" cap="none" spc="-84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00" cap="none" spc="-84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4000" b="0" i="0" u="none" strike="noStrike" kern="100" cap="none" spc="-84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zh-CN" sz="4000" b="0" i="0" u="none" strike="noStrike" kern="100" cap="none" spc="-84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审美鉴赏与创造    </a:t>
            </a:r>
            <a:endParaRPr kumimoji="0" lang="zh-CN" altLang="zh-CN" sz="4000" b="0" i="0" u="none" strike="noStrike" kern="100" cap="none" spc="-84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00" cap="none" spc="-84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</a:t>
            </a:r>
            <a:r>
              <a:rPr kumimoji="0" lang="zh-CN" altLang="en-US" sz="4000" b="0" i="0" u="none" strike="noStrike" kern="100" cap="none" spc="-84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文化传承与理解</a:t>
            </a:r>
            <a:endParaRPr kumimoji="0" lang="zh-CN" altLang="en-US" sz="4000" b="0" i="0" u="none" strike="noStrike" kern="100" cap="none" spc="-84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100" cap="none" spc="-84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00" cap="none" spc="-84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4076700" y="6092825"/>
            <a:ext cx="76200" cy="360363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65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charRg st="65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每日一语                         </a:t>
            </a:r>
            <a:r>
              <a: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</a:t>
            </a:r>
            <a:r>
              <a:rPr kumimoji="0" lang="en-US" altLang="zh-CN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1</a:t>
            </a:r>
            <a:r>
              <a: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月</a:t>
            </a:r>
            <a:r>
              <a:rPr kumimoji="0" lang="en-US" altLang="zh-CN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15</a:t>
            </a:r>
            <a:r>
              <a: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日</a:t>
            </a:r>
            <a:endParaRPr kumimoji="0" lang="zh-CN" altLang="en-US" sz="20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41986" name="内容占位符 2"/>
          <p:cNvSpPr>
            <a:spLocks noGrp="1"/>
          </p:cNvSpPr>
          <p:nvPr>
            <p:ph idx="1"/>
          </p:nvPr>
        </p:nvSpPr>
        <p:spPr>
          <a:xfrm>
            <a:off x="2146300" y="1471613"/>
            <a:ext cx="8162925" cy="5041900"/>
          </a:xfrm>
        </p:spPr>
        <p:txBody>
          <a:bodyPr lIns="101600" tIns="0" rIns="82550" bIns="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4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大悲时不发声，</a:t>
            </a:r>
            <a:endParaRPr kumimoji="0" lang="zh-CN" altLang="en-US" sz="44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4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大怒时不争辩，</a:t>
            </a:r>
            <a:endParaRPr kumimoji="0" lang="zh-CN" altLang="en-US" sz="44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4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大喜时不许诺。</a:t>
            </a:r>
            <a:endParaRPr kumimoji="0" lang="zh-CN" altLang="en-US" sz="44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/>
              <a:t>           </a:t>
            </a:r>
            <a:r>
              <a:rPr lang="zh-CN" altLang="en-US" strike="noStrike" noProof="1"/>
              <a:t>第二单元  </a:t>
            </a:r>
            <a:r>
              <a:rPr lang="zh-CN" altLang="en-US" sz="44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“劳动”的价值意义</a:t>
            </a:r>
            <a:endParaRPr lang="zh-CN" altLang="en-US" sz="44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8130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27213" y="1079500"/>
            <a:ext cx="7256462" cy="5041900"/>
          </a:xfrm>
          <a:ln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>
                <a:sym typeface="+mn-ea"/>
              </a:rPr>
              <a:t>         </a:t>
            </a:r>
            <a:r>
              <a:rPr strike="noStrike" noProof="1">
                <a:sym typeface="+mn-ea"/>
              </a:rPr>
              <a:t>第二单元  </a:t>
            </a:r>
            <a:r>
              <a:rPr sz="36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“劳动”的价值意义</a:t>
            </a:r>
            <a:br>
              <a:rPr lang="zh-CN" altLang="en-US" sz="36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endParaRPr lang="zh-CN" altLang="en-US" sz="3600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602" y="908015"/>
            <a:ext cx="10852237" cy="5041355"/>
          </a:xfrm>
        </p:spPr>
        <p:txBody>
          <a:bodyPr lIns="101600" tIns="0" rIns="82550" bIns="0" rtlCol="0">
            <a:noAutofit/>
          </a:bodyPr>
          <a:p>
            <a:pPr fontAlgn="auto"/>
            <a:r>
              <a:rPr sz="28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【单元主旨】：</a:t>
            </a:r>
            <a:endParaRPr sz="28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/>
            <a:r>
              <a:rPr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</a:t>
            </a:r>
            <a:r>
              <a:rPr sz="32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劳动创造价值   </a:t>
            </a:r>
            <a:r>
              <a:rPr lang="zh-CN" altLang="en-US" sz="32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o幸福的源头    o工匠精神和品质</a:t>
            </a:r>
            <a:endParaRPr lang="zh-CN" altLang="en-US" sz="32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/>
            <a:r>
              <a:rPr lang="zh-CN" altLang="en-US" sz="24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人物通讯</a:t>
            </a:r>
            <a:endParaRPr lang="zh-CN" altLang="en-US" sz="2400" b="1" strike="noStrike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  <a:p>
            <a:pPr fontAlgn="auto"/>
            <a:r>
              <a:rPr lang="zh-CN" altLang="en-US" sz="2000" b="1" strike="noStrike" noProof="1"/>
              <a:t>1.《喜看麦菽千重浪 》              2.《心有一团火，温暖众人心》</a:t>
            </a:r>
            <a:endParaRPr lang="zh-CN" altLang="en-US" sz="2000" b="1" strike="noStrike" noProof="1"/>
          </a:p>
          <a:p>
            <a:pPr fontAlgn="auto"/>
            <a:r>
              <a:rPr lang="zh-CN" altLang="en-US" sz="2000" b="1" strike="noStrike" noProof="1"/>
              <a:t>3.《探界者钟杨》</a:t>
            </a:r>
            <a:endParaRPr lang="zh-CN" altLang="en-US" sz="2000" b="1" strike="noStrike" noProof="1"/>
          </a:p>
          <a:p>
            <a:pPr algn="l" fontAlgn="auto">
              <a:buClrTx/>
              <a:buSzTx/>
            </a:pPr>
            <a:r>
              <a:rPr lang="zh-CN" altLang="en-US" strike="noStrike" noProof="1"/>
              <a:t>o</a:t>
            </a:r>
            <a:r>
              <a:rPr lang="zh-CN" altLang="en-US" sz="24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新闻评论</a:t>
            </a:r>
            <a:endParaRPr lang="zh-CN" altLang="en-US" sz="2400" b="1" strike="noStrike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  <a:p>
            <a:pPr algn="l" fontAlgn="auto">
              <a:buClrTx/>
              <a:buSzTx/>
            </a:pPr>
            <a:r>
              <a:rPr lang="zh-CN" altLang="en-US" sz="2000" b="1" strike="noStrike" noProof="1"/>
              <a:t>4.《以工匠精神雕琢时代品质》</a:t>
            </a:r>
            <a:endParaRPr lang="zh-CN" altLang="en-US" sz="2000" b="1" strike="noStrike" noProof="1"/>
          </a:p>
          <a:p>
            <a:pPr algn="l" fontAlgn="auto">
              <a:buClrTx/>
              <a:buSzTx/>
            </a:pPr>
            <a:r>
              <a:rPr lang="zh-CN" altLang="en-US" sz="2400"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诗歌</a:t>
            </a:r>
            <a:endParaRPr lang="zh-CN" altLang="en-US" sz="2400" b="1" strike="noStrike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  <a:p>
            <a:pPr algn="l" fontAlgn="auto">
              <a:buClrTx/>
              <a:buSzTx/>
            </a:pPr>
            <a:r>
              <a:rPr lang="zh-CN" altLang="en-US" sz="2000" b="1" strike="noStrike" noProof="1"/>
              <a:t>5.《芣苢》      6.《插秧歌》</a:t>
            </a:r>
            <a:endParaRPr lang="zh-CN" altLang="en-US" sz="2000" b="1" strike="noStrike" noProof="1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</a:t>
            </a:r>
            <a:r>
              <a:rPr kumimoji="0" lang="zh-CN" altLang="en-US" sz="5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每日一语        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</a:t>
            </a: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1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月</a:t>
            </a: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18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日</a:t>
            </a:r>
            <a:endParaRPr kumimoji="0" lang="zh-CN" altLang="en-US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48130" name="内容占位符 2"/>
          <p:cNvSpPr>
            <a:spLocks noGrp="1"/>
          </p:cNvSpPr>
          <p:nvPr>
            <p:ph idx="1"/>
          </p:nvPr>
        </p:nvSpPr>
        <p:spPr>
          <a:xfrm>
            <a:off x="669925" y="1295400"/>
            <a:ext cx="10852150" cy="5041900"/>
          </a:xfrm>
        </p:spPr>
        <p:txBody>
          <a:bodyPr lIns="101600" tIns="0" rIns="82550" bIns="0" rtlCol="0" anchor="t">
            <a:noAutofit/>
          </a:bodyPr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                                            </a:t>
            </a:r>
            <a:r>
              <a:rPr kumimoji="0" lang="zh-CN" altLang="en-US" sz="3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（腊月初六）</a:t>
            </a:r>
            <a:r>
              <a:rPr kumimoji="0" lang="zh-CN" altLang="en-US" sz="40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</a:t>
            </a:r>
            <a:r>
              <a:rPr kumimoji="0" lang="zh-CN" altLang="en-US" sz="1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                       </a:t>
            </a:r>
            <a:endParaRPr kumimoji="0" lang="zh-CN" altLang="en-US" sz="16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      </a:t>
            </a:r>
            <a:r>
              <a:rPr kumimoji="0" lang="zh-CN" altLang="en-US" sz="5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“命”是弱者的借口，</a:t>
            </a:r>
            <a:endParaRPr kumimoji="0" lang="zh-CN" altLang="en-US" sz="54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5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“运”是强者的谦词。</a:t>
            </a:r>
            <a:endParaRPr kumimoji="0" lang="zh-CN" altLang="en-US" sz="54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5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             </a:t>
            </a:r>
            <a:r>
              <a:rPr kumimoji="0" lang="zh-CN" altLang="en-US" sz="44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——赫尔曼.黑塞</a:t>
            </a:r>
            <a:endParaRPr kumimoji="0" lang="zh-CN" altLang="en-US" sz="44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>
                <a:sym typeface="+mn-ea"/>
              </a:rPr>
              <a:t>                      </a:t>
            </a:r>
            <a:r>
              <a:rPr strike="noStrike" noProof="1">
                <a:sym typeface="+mn-ea"/>
              </a:rPr>
              <a:t>第二单元   </a:t>
            </a:r>
            <a:r>
              <a:rPr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“劳动”的价值意义</a:t>
            </a:r>
            <a:br>
              <a:rPr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</a:b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9250" y="767071"/>
            <a:ext cx="11843385" cy="5041265"/>
          </a:xfrm>
        </p:spPr>
        <p:txBody>
          <a:bodyPr lIns="101600" tIns="0" rIns="82550" bIns="0" rtlCol="0">
            <a:noAutofit/>
          </a:bodyPr>
          <a:p>
            <a:pPr fontAlgn="auto"/>
            <a:r>
              <a:rPr sz="32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一、【词语积累】：</a:t>
            </a:r>
            <a:endParaRPr sz="32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/>
            <a:r>
              <a:rPr lang="zh-CN" altLang="en-US" sz="3200" strike="noStrike" noProof="1"/>
              <a:t>1.</a:t>
            </a:r>
            <a:r>
              <a:rPr lang="zh-CN" altLang="en-US" sz="2000" strike="noStrike" noProof="1"/>
              <a:t>《喜看麦菽千重浪》</a:t>
            </a:r>
            <a:r>
              <a:rPr lang="zh-CN" altLang="en-US" sz="3200" strike="noStrike" noProof="1"/>
              <a:t>：饥</a:t>
            </a:r>
            <a:r>
              <a:rPr lang="zh-CN" altLang="en-US" sz="3200" u="sng" strike="noStrike" noProof="1"/>
              <a:t>馑</a:t>
            </a:r>
            <a:r>
              <a:rPr lang="zh-CN" altLang="en-US" sz="3200" strike="noStrike" noProof="1"/>
              <a:t>、</a:t>
            </a:r>
            <a:r>
              <a:rPr lang="zh-CN" altLang="en-US" sz="3200" u="sng" strike="noStrike" noProof="1"/>
              <a:t>掖</a:t>
            </a:r>
            <a:r>
              <a:rPr lang="zh-CN" altLang="en-US" sz="3200" strike="noStrike" noProof="1"/>
              <a:t>着（扶</a:t>
            </a:r>
            <a:r>
              <a:rPr lang="zh-CN" altLang="en-US" sz="3200" u="sng" strike="noStrike" noProof="1"/>
              <a:t>掖</a:t>
            </a:r>
            <a:r>
              <a:rPr lang="zh-CN" altLang="en-US" sz="3200" strike="noStrike" noProof="1"/>
              <a:t>）、早</a:t>
            </a:r>
            <a:r>
              <a:rPr lang="zh-CN" altLang="en-US" sz="3200" u="sng" strike="noStrike" noProof="1"/>
              <a:t>籼</a:t>
            </a:r>
            <a:r>
              <a:rPr lang="zh-CN" altLang="en-US" sz="3200" strike="noStrike" noProof="1"/>
              <a:t>、</a:t>
            </a:r>
            <a:r>
              <a:rPr lang="zh-CN" altLang="en-US" sz="3200" u="sng" strike="noStrike" noProof="1"/>
              <a:t>粳</a:t>
            </a:r>
            <a:r>
              <a:rPr lang="zh-CN" altLang="en-US" sz="3200" strike="noStrike" noProof="1"/>
              <a:t>米、分</a:t>
            </a:r>
            <a:r>
              <a:rPr lang="zh-CN" altLang="en-US" sz="3200" u="sng" strike="noStrike" noProof="1"/>
              <a:t>蘖</a:t>
            </a:r>
            <a:r>
              <a:rPr lang="zh-CN" altLang="en-US" sz="3200" strike="noStrike" noProof="1"/>
              <a:t>、</a:t>
            </a:r>
            <a:endParaRPr lang="zh-CN" altLang="en-US" sz="3200" strike="noStrike" noProof="1"/>
          </a:p>
          <a:p>
            <a:pPr fontAlgn="auto"/>
            <a:r>
              <a:rPr lang="zh-CN" altLang="en-US" sz="3200" strike="noStrike" noProof="1"/>
              <a:t>2.</a:t>
            </a:r>
            <a:r>
              <a:rPr lang="zh-CN" altLang="en-US" sz="2000" strike="noStrike" noProof="1"/>
              <a:t>《心有一团火，温暖众人心》</a:t>
            </a:r>
            <a:r>
              <a:rPr lang="zh-CN" altLang="en-US" sz="3200" strike="noStrike" noProof="1"/>
              <a:t>:兵</a:t>
            </a:r>
            <a:r>
              <a:rPr lang="zh-CN" altLang="en-US" sz="3200" u="sng" strike="noStrike" noProof="1"/>
              <a:t>痞</a:t>
            </a:r>
            <a:r>
              <a:rPr lang="zh-CN" altLang="en-US" sz="3200" strike="noStrike" noProof="1"/>
              <a:t>、</a:t>
            </a:r>
            <a:r>
              <a:rPr lang="zh-CN" altLang="en-US" sz="3200" u="sng" strike="noStrike" noProof="1"/>
              <a:t>拧</a:t>
            </a:r>
            <a:r>
              <a:rPr lang="zh-CN" altLang="en-US" sz="3200" strike="noStrike" noProof="1"/>
              <a:t>在、</a:t>
            </a:r>
            <a:r>
              <a:rPr lang="zh-CN" altLang="en-US" sz="3200" u="sng" strike="noStrike" noProof="1"/>
              <a:t>阜</a:t>
            </a:r>
            <a:r>
              <a:rPr lang="zh-CN" altLang="en-US" sz="3200" strike="noStrike" noProof="1"/>
              <a:t>盛、抖</a:t>
            </a:r>
            <a:r>
              <a:rPr lang="zh-CN" altLang="en-US" sz="3200" u="sng" strike="noStrike" noProof="1"/>
              <a:t>擞</a:t>
            </a:r>
            <a:endParaRPr lang="zh-CN" altLang="en-US" sz="3200" strike="noStrike" noProof="1"/>
          </a:p>
          <a:p>
            <a:pPr fontAlgn="auto"/>
            <a:r>
              <a:rPr lang="zh-CN" altLang="en-US" sz="3200" strike="noStrike" noProof="1"/>
              <a:t>3.</a:t>
            </a:r>
            <a:r>
              <a:rPr lang="zh-CN" altLang="en-US" sz="2000" strike="noStrike" noProof="1"/>
              <a:t>《探界者钟杨》</a:t>
            </a:r>
            <a:r>
              <a:rPr lang="zh-CN" altLang="en-US" sz="3200" strike="noStrike" noProof="1"/>
              <a:t>：</a:t>
            </a:r>
            <a:r>
              <a:rPr lang="zh-CN" altLang="en-US" sz="3200" u="sng" strike="noStrike" noProof="1"/>
              <a:t>戛</a:t>
            </a:r>
            <a:r>
              <a:rPr lang="zh-CN" altLang="en-US" sz="3200" strike="noStrike" noProof="1"/>
              <a:t>然而止、屋</a:t>
            </a:r>
            <a:r>
              <a:rPr lang="zh-CN" altLang="en-US" sz="3200" u="sng" strike="noStrike" noProof="1"/>
              <a:t>脊</a:t>
            </a:r>
            <a:r>
              <a:rPr lang="zh-CN" altLang="en-US" sz="3200" strike="noStrike" noProof="1"/>
              <a:t>、</a:t>
            </a:r>
            <a:r>
              <a:rPr lang="zh-CN" altLang="en-US" sz="3200" u="sng" strike="noStrike" noProof="1"/>
              <a:t>撰</a:t>
            </a:r>
            <a:r>
              <a:rPr lang="zh-CN" altLang="en-US" sz="3200" strike="noStrike" noProof="1"/>
              <a:t>写、奇</a:t>
            </a:r>
            <a:r>
              <a:rPr lang="zh-CN" altLang="en-US" sz="3200" u="sng" strike="noStrike" noProof="1"/>
              <a:t>葩</a:t>
            </a:r>
            <a:r>
              <a:rPr lang="zh-CN" altLang="en-US" sz="3200" strike="noStrike" noProof="1"/>
              <a:t>、挑</a:t>
            </a:r>
            <a:r>
              <a:rPr lang="zh-CN" altLang="en-US" sz="3200" u="sng" strike="noStrike" noProof="1"/>
              <a:t>剔</a:t>
            </a:r>
            <a:endParaRPr lang="zh-CN" altLang="en-US" sz="3200" strike="noStrike" noProof="1"/>
          </a:p>
          <a:p>
            <a:pPr fontAlgn="auto"/>
            <a:r>
              <a:rPr lang="zh-CN" altLang="en-US" sz="3200" strike="noStrike" noProof="1"/>
              <a:t>4.</a:t>
            </a:r>
            <a:r>
              <a:rPr lang="zh-CN" altLang="en-US" sz="2000" strike="noStrike" noProof="1"/>
              <a:t>《以工匠精神雕琢时代品质》：</a:t>
            </a:r>
            <a:r>
              <a:rPr lang="zh-CN" altLang="en-US" sz="3200" strike="noStrike" noProof="1"/>
              <a:t>精</a:t>
            </a:r>
            <a:r>
              <a:rPr lang="zh-CN" altLang="en-US" sz="3200" u="sng" strike="noStrike" noProof="1"/>
              <a:t>湛</a:t>
            </a:r>
            <a:r>
              <a:rPr lang="zh-CN" altLang="en-US" sz="3200" strike="noStrike" noProof="1"/>
              <a:t>、</a:t>
            </a:r>
            <a:r>
              <a:rPr lang="zh-CN" altLang="en-US" sz="3200" u="sng" strike="noStrike" noProof="1"/>
              <a:t>臻</a:t>
            </a:r>
            <a:r>
              <a:rPr lang="zh-CN" altLang="en-US" sz="3200" strike="noStrike" noProof="1"/>
              <a:t>于至善、出类拔</a:t>
            </a:r>
            <a:r>
              <a:rPr lang="zh-CN" altLang="en-US" sz="3200" u="sng" strike="noStrike" noProof="1"/>
              <a:t>萃</a:t>
            </a:r>
            <a:r>
              <a:rPr lang="zh-CN" altLang="en-US" sz="3200" strike="noStrike" noProof="1"/>
              <a:t>、</a:t>
            </a:r>
            <a:r>
              <a:rPr lang="zh-CN" altLang="en-US" sz="3200" u="sng" strike="noStrike" noProof="1"/>
              <a:t>笃</a:t>
            </a:r>
            <a:r>
              <a:rPr lang="zh-CN" altLang="en-US" sz="3200" strike="noStrike" noProof="1"/>
              <a:t>实、</a:t>
            </a:r>
            <a:endParaRPr lang="zh-CN" altLang="en-US" sz="3200" strike="noStrike" noProof="1"/>
          </a:p>
          <a:p>
            <a:pPr fontAlgn="auto"/>
            <a:r>
              <a:rPr lang="zh-CN" altLang="en-US" sz="3200" strike="noStrike" noProof="1"/>
              <a:t>5.</a:t>
            </a:r>
            <a:r>
              <a:rPr lang="zh-CN" altLang="en-US" sz="2000" strike="noStrike" noProof="1"/>
              <a:t>《芣苢》：</a:t>
            </a:r>
            <a:r>
              <a:rPr lang="zh-CN" altLang="en-US" sz="3200" u="sng" strike="noStrike" noProof="1"/>
              <a:t>捋</a:t>
            </a:r>
            <a:r>
              <a:rPr lang="zh-CN" altLang="en-US" sz="3200" strike="noStrike" noProof="1"/>
              <a:t>之、</a:t>
            </a:r>
            <a:r>
              <a:rPr lang="zh-CN" altLang="en-US" sz="3200" u="sng" strike="noStrike" noProof="1"/>
              <a:t>袺</a:t>
            </a:r>
            <a:r>
              <a:rPr lang="zh-CN" altLang="en-US" sz="3200" strike="noStrike" noProof="1"/>
              <a:t>之，</a:t>
            </a:r>
            <a:r>
              <a:rPr lang="zh-CN" altLang="en-US" sz="3200" u="sng" strike="noStrike" noProof="1"/>
              <a:t>襭</a:t>
            </a:r>
            <a:r>
              <a:rPr lang="zh-CN" altLang="en-US" sz="3200" strike="noStrike" noProof="1"/>
              <a:t>之、</a:t>
            </a:r>
            <a:endParaRPr lang="zh-CN" altLang="en-US" sz="3200" strike="noStrike" noProof="1"/>
          </a:p>
          <a:p>
            <a:pPr fontAlgn="auto"/>
            <a:r>
              <a:rPr lang="zh-CN" altLang="en-US" sz="3200" strike="noStrike" noProof="1"/>
              <a:t>6.</a:t>
            </a:r>
            <a:r>
              <a:rPr lang="zh-CN" altLang="en-US" sz="2000" strike="noStrike" noProof="1"/>
              <a:t>《插秧歌》：</a:t>
            </a:r>
            <a:r>
              <a:rPr lang="zh-CN" altLang="en-US" sz="3200" strike="noStrike" noProof="1"/>
              <a:t>兜</a:t>
            </a:r>
            <a:r>
              <a:rPr lang="zh-CN" altLang="en-US" sz="3200" u="sng" strike="noStrike" noProof="1"/>
              <a:t>鍪</a:t>
            </a:r>
            <a:r>
              <a:rPr lang="zh-CN" altLang="en-US" sz="3200" strike="noStrike" noProof="1"/>
              <a:t>、肩</a:t>
            </a:r>
            <a:r>
              <a:rPr lang="zh-CN" altLang="en-US" sz="3200" u="sng" strike="noStrike" noProof="1"/>
              <a:t>胛</a:t>
            </a:r>
            <a:r>
              <a:rPr lang="zh-CN" altLang="en-US" sz="3200" strike="noStrike" noProof="1"/>
              <a:t>、</a:t>
            </a:r>
            <a:r>
              <a:rPr lang="zh-CN" altLang="en-US" sz="3200" u="sng" strike="noStrike" noProof="1"/>
              <a:t>莳</a:t>
            </a:r>
            <a:r>
              <a:rPr lang="zh-CN" altLang="en-US" sz="3200" strike="noStrike" noProof="1"/>
              <a:t>未种（</a:t>
            </a:r>
            <a:r>
              <a:rPr lang="zh-CN" altLang="en-US" sz="3200" u="sng" strike="noStrike" noProof="1"/>
              <a:t>莳</a:t>
            </a:r>
            <a:r>
              <a:rPr lang="zh-CN" altLang="en-US" sz="3200" strike="noStrike" noProof="1"/>
              <a:t>药）、</a:t>
            </a:r>
            <a:r>
              <a:rPr lang="zh-CN" altLang="en-US" sz="3200" u="sng" strike="noStrike" noProof="1"/>
              <a:t>锉</a:t>
            </a:r>
            <a:r>
              <a:rPr lang="zh-CN" altLang="en-US" sz="3200" strike="noStrike" noProof="1"/>
              <a:t>刀、超古</a:t>
            </a:r>
            <a:r>
              <a:rPr lang="zh-CN" altLang="en-US" sz="3200" u="sng" strike="noStrike" noProof="1"/>
              <a:t>冠</a:t>
            </a:r>
            <a:r>
              <a:rPr lang="zh-CN" altLang="en-US" sz="3200" strike="noStrike" noProof="1"/>
              <a:t>今</a:t>
            </a:r>
            <a:endParaRPr lang="zh-CN" altLang="en-US" sz="3200" strike="noStrike" noProof="1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>
                <a:sym typeface="+mn-ea"/>
              </a:rPr>
              <a:t>          </a:t>
            </a:r>
            <a:r>
              <a:rPr strike="noStrike" noProof="1">
                <a:sym typeface="+mn-ea"/>
              </a:rPr>
              <a:t>第二单元     </a:t>
            </a:r>
            <a:r>
              <a:rPr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“劳动”的价值意义</a:t>
            </a:r>
            <a:br>
              <a:rPr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</a:b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lIns="101600" tIns="0" rIns="82550" bIns="0" rtlCol="0">
            <a:noAutofit/>
          </a:bodyPr>
          <a:p>
            <a:pPr marL="0" indent="0" fontAlgn="auto">
              <a:buNone/>
            </a:pPr>
            <a:r>
              <a:rPr sz="28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二、【名句美文】：</a:t>
            </a:r>
            <a:endParaRPr sz="28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/>
            <a:r>
              <a:rPr lang="zh-CN" altLang="en-US" sz="2800" strike="noStrike" noProof="1"/>
              <a:t>1.采采罘苢，薄言掇之；采采罘苢，薄言捋之……</a:t>
            </a:r>
            <a:endParaRPr lang="zh-CN" altLang="en-US" sz="2800" strike="noStrike" noProof="1"/>
          </a:p>
          <a:p>
            <a:pPr fontAlgn="auto"/>
            <a:r>
              <a:rPr lang="zh-CN" altLang="en-US" sz="2800" strike="noStrike" noProof="1"/>
              <a:t>2.笠是兜鍪蓑是甲，雨从头上湿到胛。唤渠朝餐歇半霎，低头折腰只不答。……</a:t>
            </a:r>
            <a:endParaRPr lang="zh-CN" altLang="en-US" sz="2800" strike="noStrike" noProof="1"/>
          </a:p>
          <a:p>
            <a:pPr fontAlgn="auto"/>
            <a:r>
              <a:rPr lang="zh-CN" altLang="en-US" sz="2800" strike="noStrike" noProof="1"/>
              <a:t>3.工匠精神：发自肺腑的、专心如一的热爱，废寝忘食，尽心竭力的付出，臻于至善、超今冠古的追求，</a:t>
            </a:r>
            <a:endParaRPr lang="zh-CN" altLang="en-US" sz="2800" strike="noStrike" noProof="1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>
                <a:sym typeface="+mn-ea"/>
              </a:rPr>
              <a:t>     </a:t>
            </a:r>
            <a:r>
              <a:rPr strike="noStrike" noProof="1">
                <a:sym typeface="+mn-ea"/>
              </a:rPr>
              <a:t>第二单元             </a:t>
            </a:r>
            <a:r>
              <a:rPr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“劳动”的价值意义</a:t>
            </a:r>
            <a:br>
              <a:rPr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</a:b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lIns="101600" tIns="0" rIns="82550" bIns="0" rtlCol="0">
            <a:noAutofit/>
          </a:bodyPr>
          <a:p>
            <a:pPr fontAlgn="auto"/>
            <a:r>
              <a:rPr lang="en-US" altLang="zh-CN" sz="3200" strike="noStrike" noProof="1">
                <a:sym typeface="+mn-ea"/>
              </a:rPr>
              <a:t> </a:t>
            </a:r>
            <a:r>
              <a:rPr sz="3200" strike="noStrike" noProof="1">
                <a:sym typeface="+mn-ea"/>
              </a:rPr>
              <a:t>三</a:t>
            </a:r>
            <a:r>
              <a:rPr sz="32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、【文学常识】：</a:t>
            </a:r>
            <a:br>
              <a:rPr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sz="32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1.工匠精神：热爱、付出、追求、境界、生命哲学、人生信念</a:t>
            </a:r>
            <a:endParaRPr sz="32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/>
            <a:r>
              <a:rPr lang="zh-CN" altLang="en-US" sz="3200" strike="noStrike" noProof="1"/>
              <a:t>2.《诗经》——现实主义的源头，诗经六义：赋比兴风雅颂，《静女》</a:t>
            </a:r>
            <a:endParaRPr lang="zh-CN" altLang="en-US" sz="3200" strike="noStrike" noProof="1"/>
          </a:p>
          <a:p>
            <a:pPr fontAlgn="auto"/>
            <a:r>
              <a:rPr lang="zh-CN" altLang="en-US" sz="3200" strike="noStrike" noProof="1"/>
              <a:t>3.杨万里，诚斋体，《插秧歌》《晓出净慈寺送林子方》</a:t>
            </a:r>
            <a:endParaRPr lang="zh-CN" altLang="en-US" sz="3200" strike="noStrike" noProof="1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>
                <a:sym typeface="+mn-ea"/>
              </a:rPr>
              <a:t>               </a:t>
            </a:r>
            <a:r>
              <a:rPr strike="noStrike" noProof="1">
                <a:sym typeface="+mn-ea"/>
              </a:rPr>
              <a:t>第二单元      </a:t>
            </a:r>
            <a:r>
              <a:rPr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“劳动”的价值意义</a:t>
            </a:r>
            <a:br>
              <a:rPr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</a:b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079465"/>
            <a:ext cx="10852237" cy="5041355"/>
          </a:xfrm>
        </p:spPr>
        <p:txBody>
          <a:bodyPr lIns="101600" tIns="0" rIns="82550" bIns="0" rtlCol="0">
            <a:noAutofit/>
          </a:bodyPr>
          <a:p>
            <a:pPr fontAlgn="auto"/>
            <a:r>
              <a:rPr sz="32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四、【艺术特色】：</a:t>
            </a:r>
            <a:endParaRPr sz="32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/>
            <a:r>
              <a:rPr lang="zh-CN" altLang="en-US" sz="3200" strike="noStrike" noProof="1"/>
              <a:t>1.通讯人物（要素）：具体事件+人物精神+作者立场。黄金标题和白银标题</a:t>
            </a:r>
            <a:endParaRPr lang="zh-CN" altLang="en-US" sz="3200" strike="noStrike" noProof="1"/>
          </a:p>
          <a:p>
            <a:pPr fontAlgn="auto"/>
            <a:r>
              <a:rPr lang="zh-CN" altLang="en-US" sz="3200" strike="noStrike" noProof="1"/>
              <a:t>2.新闻评论（论述文）：观点鲜明、逻辑严密、思想深刻</a:t>
            </a:r>
            <a:endParaRPr lang="zh-CN" altLang="en-US" sz="3200" strike="noStrike" noProof="1"/>
          </a:p>
          <a:p>
            <a:pPr fontAlgn="auto"/>
            <a:r>
              <a:rPr lang="zh-CN" altLang="en-US" sz="3200" strike="noStrike" noProof="1"/>
              <a:t>3.诗歌的表现手法：赋比兴、重章叠唱、白描、细节描写</a:t>
            </a:r>
            <a:endParaRPr lang="zh-CN" altLang="en-US" sz="3200" strike="noStrike" noProof="1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/>
              <a:t>   </a:t>
            </a:r>
            <a:r>
              <a:rPr lang="zh-CN" altLang="en-US" strike="noStrike" noProof="1"/>
              <a:t>第三单元                  </a:t>
            </a:r>
            <a:r>
              <a:rPr lang="zh-CN" altLang="en-US" sz="40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走进优美的诗词</a:t>
            </a:r>
            <a:endParaRPr lang="zh-CN" altLang="en-US" sz="40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473075" y="2074863"/>
            <a:ext cx="10852150" cy="5041900"/>
          </a:xfrm>
        </p:spPr>
        <p:txBody>
          <a:bodyPr lIns="101600" tIns="0" rIns="82550" bIns="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3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古人丰富情感和世界</a:t>
            </a:r>
            <a:endParaRPr kumimoji="0" lang="zh-CN" altLang="en-US" sz="36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3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深邃思想和人生思考</a:t>
            </a:r>
            <a:endParaRPr kumimoji="0" lang="zh-CN" altLang="en-US" sz="36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3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传统文化的传承</a:t>
            </a:r>
            <a:endParaRPr kumimoji="0" lang="zh-CN" altLang="en-US" sz="36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9944" y="1273175"/>
            <a:ext cx="2442211" cy="7067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单元主旨：</a:t>
            </a:r>
            <a:endParaRPr lang="zh-CN" altLang="en-US" sz="4000" noProof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2307" y="256105"/>
            <a:ext cx="10852237" cy="648000"/>
          </a:xfrm>
        </p:spPr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>
                <a:sym typeface="+mn-ea"/>
              </a:rPr>
              <a:t> </a:t>
            </a:r>
            <a:r>
              <a:rPr strike="noStrike" noProof="1">
                <a:sym typeface="+mn-ea"/>
              </a:rPr>
              <a:t>第三单元                  </a:t>
            </a:r>
            <a:r>
              <a:rPr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走进优美的诗词</a:t>
            </a:r>
            <a:b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endParaRPr lang="zh-CN" altLang="en-US" strike="noStrike" noProof="1"/>
          </a:p>
        </p:txBody>
      </p:sp>
      <p:pic>
        <p:nvPicPr>
          <p:cNvPr id="56322" name="内容占位符 3" descr="第三单元 “走进美丽诗词”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63700" y="635000"/>
            <a:ext cx="8366125" cy="6146800"/>
          </a:xfrm>
          <a:ln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1981200" y="36513"/>
            <a:ext cx="8229600" cy="1143000"/>
          </a:xfrm>
        </p:spPr>
        <p:txBody>
          <a:bodyPr lIns="101600" tIns="38100" rIns="76200" bIns="38100" rtlCol="0" anchor="ctr" anchorCtr="0">
            <a:noAutofit/>
          </a:bodyPr>
          <a:p>
            <a:pPr indent="0" defTabSz="914400" fontAlgn="auto"/>
            <a:endParaRPr lang="zh-CN" altLang="en-US" strike="noStrike" kern="1200" spc="200" normalizeH="0" baseline="0" noProof="1" dirty="0"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313" y="36513"/>
            <a:ext cx="11876088" cy="7138988"/>
          </a:xfrm>
        </p:spPr>
        <p:txBody>
          <a:bodyPr lIns="101600" tIns="0" rIns="82550" bIns="0" rtlCol="0">
            <a:no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000" b="0" i="0" u="none" strike="noStrike" kern="1200" cap="none" spc="0" normalizeH="0" baseline="0" noProof="1" dirty="0" smtClean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文学常识链接：</a:t>
            </a:r>
            <a:endParaRPr kumimoji="0" lang="en-US" altLang="zh-CN" sz="2000" b="0" i="0" u="none" strike="noStrike" kern="1200" cap="none" spc="0" normalizeH="0" baseline="0" noProof="1" dirty="0" smtClean="0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ts val="318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400" b="0" i="0" u="none" strike="noStrike" kern="1200" cap="none" spc="0" normalizeH="0" baseline="0" noProof="1" dirty="0" smtClean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 smtClean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1.《论语》</a:t>
            </a:r>
            <a:endParaRPr kumimoji="0" lang="en-US" altLang="zh-CN" sz="2400" b="1" i="0" u="none" strike="noStrike" kern="1200" cap="none" spc="0" normalizeH="0" baseline="0" noProof="1" dirty="0" smtClean="0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ts val="318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2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是一部记载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</a:rPr>
              <a:t>孔子及其弟子言行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的书，是儒家学派的经典著作之一。与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7030A0"/>
                </a:solidFill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7030A0"/>
                </a:solidFill>
                <a:uFillTx/>
                <a:latin typeface="+mn-lt"/>
                <a:ea typeface="+mn-ea"/>
                <a:cs typeface="+mn-cs"/>
              </a:rPr>
              <a:t>大学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7030A0"/>
                </a:solidFill>
                <a:uFillTx/>
                <a:latin typeface="+mn-lt"/>
                <a:ea typeface="+mn-ea"/>
                <a:cs typeface="+mn-cs"/>
              </a:rPr>
              <a:t>》《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7030A0"/>
                </a:solidFill>
                <a:uFillTx/>
                <a:latin typeface="+mn-lt"/>
                <a:ea typeface="+mn-ea"/>
                <a:cs typeface="+mn-cs"/>
              </a:rPr>
              <a:t>中庸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7030A0"/>
                </a:solidFill>
                <a:uFillTx/>
                <a:latin typeface="+mn-lt"/>
                <a:ea typeface="+mn-ea"/>
                <a:cs typeface="+mn-cs"/>
              </a:rPr>
              <a:t>》《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7030A0"/>
                </a:solidFill>
                <a:uFillTx/>
                <a:latin typeface="+mn-lt"/>
                <a:ea typeface="+mn-ea"/>
                <a:cs typeface="+mn-cs"/>
              </a:rPr>
              <a:t>孟子</a:t>
            </a:r>
            <a:r>
              <a:rPr kumimoji="0" lang="en-US" altLang="zh-CN" sz="2400" b="1" i="0" u="none" strike="noStrike" kern="1200" cap="none" spc="0" normalizeH="0" baseline="0" noProof="1" dirty="0" smtClean="0">
                <a:solidFill>
                  <a:srgbClr val="7030A0"/>
                </a:solidFill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en-US" altLang="zh-CN" sz="2400" b="0" i="0" u="none" strike="noStrike" kern="1200" cap="none" spc="0" normalizeH="0" baseline="0" noProof="1" dirty="0" smtClean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诗经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》《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尚书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》《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礼记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》《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易经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》《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春秋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并称“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7030A0"/>
                </a:solidFill>
                <a:uFillTx/>
                <a:latin typeface="+mn-lt"/>
                <a:ea typeface="+mn-ea"/>
                <a:cs typeface="+mn-cs"/>
              </a:rPr>
              <a:t>四书、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五经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2400" b="0" i="0" u="none" strike="noStrike" kern="1200" cap="none" spc="0" normalizeH="0" baseline="0" noProof="1" dirty="0" smtClean="0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ts val="318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400" b="0" i="0" u="none" strike="noStrike" kern="1200" cap="none" spc="0" normalizeH="0" baseline="0" noProof="1" dirty="0" smtClean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 smtClean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2.  “经传”</a:t>
            </a:r>
            <a:endParaRPr kumimoji="0" lang="en-US" altLang="zh-CN" sz="2400" b="1" i="0" u="none" strike="noStrike" kern="1200" cap="none" spc="0" normalizeH="0" baseline="0" noProof="1" dirty="0" smtClean="0">
              <a:solidFill>
                <a:srgbClr val="C00000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ts val="318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200" b="0" i="0" u="none" strike="noStrike" kern="1200" cap="none" spc="0" normalizeH="0" baseline="0" noProof="1" dirty="0" smtClean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 是解释经书的书，“注疏”</a:t>
            </a:r>
            <a:endParaRPr kumimoji="0" lang="en-US" altLang="zh-CN" sz="2400" b="0" i="0" u="none" strike="noStrike" kern="1200" cap="none" spc="0" normalizeH="0" baseline="0" noProof="1" dirty="0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ts val="318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 smtClean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 3.  六义（艺）</a:t>
            </a:r>
            <a:endParaRPr kumimoji="0" lang="en-US" altLang="zh-CN" sz="2400" b="1" i="0" u="none" strike="noStrike" kern="1200" cap="none" spc="0" normalizeH="0" baseline="0" noProof="1" dirty="0" smtClean="0">
              <a:solidFill>
                <a:srgbClr val="C00000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ts val="318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200" b="1" i="0" u="none" strike="noStrike" kern="1200" cap="none" spc="0" normalizeH="0" baseline="0" noProof="1" dirty="0" smtClean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是“五经”再加上《乐经》。</a:t>
            </a:r>
            <a:endParaRPr kumimoji="0" lang="en-US" altLang="zh-CN" sz="2800" b="0" i="0" u="none" strike="noStrike" kern="1200" cap="none" spc="0" normalizeH="0" baseline="0" noProof="1" dirty="0" smtClean="0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ts val="318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200" b="0" i="0" u="none" strike="noStrike" kern="1200" cap="none" spc="0" normalizeH="0" baseline="0" noProof="1" dirty="0" smtClean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1" dirty="0" smtClean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 smtClean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4.“诗经六义”</a:t>
            </a:r>
            <a:endParaRPr kumimoji="0" lang="en-US" altLang="zh-CN" sz="2400" b="1" i="0" u="none" strike="noStrike" kern="1200" cap="none" spc="0" normalizeH="0" baseline="0" noProof="1" dirty="0" smtClean="0">
              <a:solidFill>
                <a:srgbClr val="C00000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ts val="318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200" b="1" i="0" u="none" strike="noStrike" kern="1200" cap="none" spc="0" normalizeH="0" baseline="0" noProof="1" dirty="0" smtClean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指“风、雅、颂、赋、比、兴”。</a:t>
            </a:r>
            <a:endParaRPr kumimoji="0" lang="en-US" altLang="zh-CN" sz="2400" b="0" i="0" u="none" strike="noStrike" kern="1200" cap="none" spc="0" normalizeH="0" baseline="0" noProof="1" dirty="0">
              <a:solidFill>
                <a:srgbClr val="C00000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ts val="318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200" b="0" i="0" u="none" strike="noStrike" kern="1200" cap="none" spc="0" normalizeH="0" baseline="0" noProof="1" dirty="0" smtClean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1" dirty="0" smtClean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5.   君子“六艺”：</a:t>
            </a:r>
            <a:endParaRPr kumimoji="0" lang="en-US" altLang="zh-CN" sz="2400" b="1" i="0" u="none" strike="noStrike" kern="1200" cap="none" spc="0" normalizeH="0" baseline="0" noProof="1" dirty="0" smtClean="0">
              <a:solidFill>
                <a:srgbClr val="C00000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ts val="318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200" b="1" i="0" u="none" strike="noStrike" kern="1200" cap="none" spc="0" normalizeH="0" baseline="0" noProof="1" dirty="0" smtClean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礼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</a:rPr>
              <a:t>（礼节、德育）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、乐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</a:rPr>
              <a:t>（音乐）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、书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</a:rPr>
              <a:t>（书写，识字，作文）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、数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</a:rPr>
              <a:t>（理数、气数）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、射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+mn-ea"/>
              </a:rPr>
              <a:t>射箭技术）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rgbClr val="C00000"/>
                </a:solidFill>
                <a:uFillTx/>
                <a:latin typeface="+mn-lt"/>
                <a:ea typeface="+mn-ea"/>
                <a:cs typeface="+mn-cs"/>
              </a:rPr>
              <a:t>、御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</a:rPr>
              <a:t>（驾车）</a:t>
            </a:r>
            <a:endParaRPr kumimoji="0" lang="zh-CN" altLang="en-US" sz="3200" b="0" i="0" u="none" strike="noStrike" kern="1200" cap="none" spc="0" normalizeH="0" baseline="0" noProof="1" dirty="0">
              <a:solidFill>
                <a:srgbClr val="C00000"/>
              </a:solidFill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16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16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charRg st="104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3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charRg st="133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133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3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charRg st="163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99" end="2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charRg st="199" end="2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charRg st="199" end="2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strike="noStrike" noProof="1">
                <a:sym typeface="+mn-ea"/>
              </a:rPr>
              <a:t>第三单元                  </a:t>
            </a:r>
            <a:r>
              <a:rPr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走进优美的诗词</a:t>
            </a:r>
            <a:b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520" y="716280"/>
            <a:ext cx="10852150" cy="6017895"/>
          </a:xfrm>
        </p:spPr>
        <p:txBody>
          <a:bodyPr lIns="101600" tIns="0" rIns="82550" bIns="0" rtlCol="0">
            <a:noAutofit/>
          </a:bodyPr>
          <a:p>
            <a:pPr fontAlgn="auto"/>
            <a:r>
              <a:rPr sz="24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一、【词语积累】</a:t>
            </a:r>
            <a:endParaRPr sz="24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/>
            <a:r>
              <a:rPr lang="zh-CN" altLang="en-US" sz="2400" strike="noStrike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《短歌行》</a:t>
            </a:r>
            <a:r>
              <a:rPr lang="zh-CN" altLang="en-US" sz="2400" strike="noStrike" noProof="1"/>
              <a:t>：慷慨、呦呦鹿鸣、可掇、契阔谈讌、吐哺</a:t>
            </a:r>
            <a:endParaRPr lang="zh-CN" altLang="en-US" sz="2400" strike="noStrike" noProof="1"/>
          </a:p>
          <a:p>
            <a:pPr fontAlgn="auto"/>
            <a:r>
              <a:rPr lang="zh-CN" altLang="en-US" sz="2400" strike="noStrike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《归园田居》：</a:t>
            </a:r>
            <a:r>
              <a:rPr lang="zh-CN" altLang="en-US" sz="2400" strike="noStrike" noProof="1"/>
              <a:t>羁鸟、守拙、暧暧、樊笼</a:t>
            </a:r>
            <a:endParaRPr lang="zh-CN" altLang="en-US" sz="2400" strike="noStrike" noProof="1"/>
          </a:p>
          <a:p>
            <a:pPr fontAlgn="auto"/>
            <a:r>
              <a:rPr lang="zh-CN" altLang="en-US" sz="2400" strike="noStrike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《梦游天姥吟留别》：</a:t>
            </a:r>
            <a:r>
              <a:rPr lang="zh-CN" altLang="en-US" sz="2400" strike="noStrike" noProof="1"/>
              <a:t>忽已瞑、殷岩泉（殷勤、殷红）、水澹澹、訇然、悸动、摧眉</a:t>
            </a:r>
            <a:endParaRPr lang="zh-CN" altLang="en-US" sz="2400" strike="noStrike" noProof="1"/>
          </a:p>
          <a:p>
            <a:pPr fontAlgn="auto"/>
            <a:r>
              <a:rPr lang="zh-CN" altLang="en-US" sz="2400" strike="noStrike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《登高》：</a:t>
            </a:r>
            <a:r>
              <a:rPr lang="zh-CN" altLang="en-US" sz="2400" strike="noStrike" noProof="1"/>
              <a:t>渚清、萧萧下、繁霜鬓、</a:t>
            </a:r>
            <a:endParaRPr lang="zh-CN" altLang="en-US" sz="2400" strike="noStrike" noProof="1"/>
          </a:p>
          <a:p>
            <a:pPr fontAlgn="auto"/>
            <a:r>
              <a:rPr lang="zh-CN" altLang="en-US" sz="2400" strike="noStrike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《琵琶行》：</a:t>
            </a:r>
            <a:r>
              <a:rPr lang="zh-CN" altLang="en-US" sz="2400" strike="noStrike" noProof="1"/>
              <a:t>因为、幽咽、幽愁、乍破、裂帛、重唧唧、呕哑嘲哳</a:t>
            </a:r>
            <a:endParaRPr lang="zh-CN" altLang="en-US" sz="2400" strike="noStrike" noProof="1"/>
          </a:p>
          <a:p>
            <a:pPr fontAlgn="auto"/>
            <a:r>
              <a:rPr lang="zh-CN" altLang="en-US" sz="2400" strike="noStrike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《念奴娇.赤壁怀古》：</a:t>
            </a:r>
            <a:r>
              <a:rPr lang="zh-CN" altLang="en-US" sz="2400" strike="noStrike" noProof="1"/>
              <a:t>公瑾、羽扇纶巾、初嫁了、一尊还酹</a:t>
            </a:r>
            <a:endParaRPr lang="zh-CN" altLang="en-US" sz="2400" strike="noStrike" noProof="1"/>
          </a:p>
          <a:p>
            <a:pPr fontAlgn="auto"/>
            <a:r>
              <a:rPr lang="zh-CN" altLang="en-US" sz="2400" strike="noStrike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《永遇乐.京口北固亭怀古》：</a:t>
            </a:r>
            <a:r>
              <a:rPr lang="zh-CN" altLang="en-US" sz="2400" strike="noStrike" noProof="1"/>
              <a:t>金戈铁马、仓皇北顾、佛狸</a:t>
            </a:r>
            <a:endParaRPr lang="zh-CN" altLang="en-US" sz="2400" strike="noStrike" noProof="1"/>
          </a:p>
          <a:p>
            <a:pPr fontAlgn="auto"/>
            <a:r>
              <a:rPr lang="zh-CN" altLang="en-US" sz="2400" strike="noStrike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《声声慢》：</a:t>
            </a:r>
            <a:r>
              <a:rPr lang="zh-CN" altLang="en-US" sz="2400" strike="noStrike" noProof="1"/>
              <a:t>凄凄惨惨戚戚、</a:t>
            </a:r>
            <a:endParaRPr lang="zh-CN" altLang="en-US" sz="2400" strike="noStrike" noProof="1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800935"/>
            <a:ext cx="10852237" cy="648000"/>
          </a:xfrm>
        </p:spPr>
        <p:txBody>
          <a:bodyPr lIns="101600" tIns="38100" rIns="76200" bIns="38100" rtlCol="0" anchor="ctr" anchorCtr="0">
            <a:noAutofit/>
          </a:bodyPr>
          <a:p>
            <a:pPr fontAlgn="auto"/>
            <a:r>
              <a:rPr strike="noStrike" noProof="1">
                <a:sym typeface="+mn-ea"/>
              </a:rPr>
              <a:t>第三单元                  </a:t>
            </a:r>
            <a:r>
              <a:rPr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走进优美的诗词</a:t>
            </a:r>
            <a:b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endParaRPr lang="zh-CN" altLang="en-US" strike="noStrike" noProof="1"/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669925" y="2513013"/>
            <a:ext cx="10852150" cy="5041900"/>
          </a:xfrm>
        </p:spPr>
        <p:txBody>
          <a:bodyPr lIns="101600" tIns="0" rIns="82550" bIns="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3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1.羽扇纶巾，谈笑间樯橹灰飞烟灭。</a:t>
            </a:r>
            <a:endParaRPr kumimoji="0" lang="zh-CN" altLang="en-US" sz="36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3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2.想当年，金戈铁马，气吞万里如虎。</a:t>
            </a:r>
            <a:endParaRPr kumimoji="0" lang="zh-CN" altLang="en-US" sz="36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3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3.云青青兮欲雨，水澹澹兮生烟。</a:t>
            </a:r>
            <a:endParaRPr kumimoji="0" lang="zh-CN" altLang="en-US" sz="36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3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4.同是天涯沦落人，相逢何必曾相识？</a:t>
            </a:r>
            <a:endParaRPr kumimoji="0" lang="zh-CN" altLang="en-US" sz="36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en-US" altLang="zh-CN" sz="36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……</a:t>
            </a:r>
            <a:endParaRPr kumimoji="0" lang="en-US" altLang="zh-CN" sz="36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3060" y="1448435"/>
            <a:ext cx="3840483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fontAlgn="auto"/>
            <a:r>
              <a:rPr sz="320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二、【名句美文】：</a:t>
            </a:r>
            <a:endParaRPr lang="zh-CN" altLang="en-US" sz="3200" noProof="1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strike="noStrike" noProof="1">
                <a:sym typeface="+mn-ea"/>
              </a:rPr>
              <a:t>第三单元                  </a:t>
            </a:r>
            <a:r>
              <a:rPr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走进优美的诗词</a:t>
            </a:r>
            <a:b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296035"/>
            <a:ext cx="11381105" cy="5041265"/>
          </a:xfrm>
        </p:spPr>
        <p:txBody>
          <a:bodyPr lIns="101600" tIns="0" rIns="82550" bIns="0" rtlCol="0">
            <a:noAutofit/>
          </a:bodyPr>
          <a:p>
            <a:pPr fontAlgn="auto"/>
            <a:r>
              <a:rPr sz="3200" strike="noStrike" noProof="1">
                <a:sym typeface="+mn-ea"/>
              </a:rPr>
              <a:t>三</a:t>
            </a:r>
            <a:r>
              <a:rPr sz="32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、【文学常识】：</a:t>
            </a:r>
            <a:br>
              <a:rPr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sz="3200" strike="noStrike" noProof="1">
                <a:sym typeface="+mn-ea"/>
              </a:rPr>
              <a:t>1.建安风骨   七子：孔融、王粲、陈琳……2、三曹：曹操、曹丕、曹植</a:t>
            </a:r>
            <a:endParaRPr sz="3200" strike="noStrike" noProof="1">
              <a:sym typeface="+mn-ea"/>
            </a:endParaRPr>
          </a:p>
          <a:p>
            <a:pPr fontAlgn="auto"/>
            <a:r>
              <a:rPr lang="zh-CN" altLang="en-US" sz="3200" strike="noStrike" noProof="1"/>
              <a:t>2.田园诗鼻祖人物：陶渊明，质朴自然、平淡宁静</a:t>
            </a:r>
            <a:endParaRPr lang="zh-CN" altLang="en-US" sz="3200" strike="noStrike" noProof="1"/>
          </a:p>
          <a:p>
            <a:pPr fontAlgn="auto"/>
            <a:r>
              <a:rPr lang="zh-CN" altLang="en-US" sz="3200" strike="noStrike" noProof="1"/>
              <a:t>3.大李杜、小李杜，李白，清新俊逸；杜甫，沉郁顿挫；白居易，通俗晓畅</a:t>
            </a:r>
            <a:endParaRPr lang="zh-CN" altLang="en-US" sz="3200" strike="noStrike" noProof="1"/>
          </a:p>
          <a:p>
            <a:pPr fontAlgn="auto"/>
            <a:r>
              <a:rPr lang="zh-CN" altLang="en-US" sz="3200" strike="noStrike" noProof="1"/>
              <a:t>4.宋词豪放派：苏轼、辛弃疾。婉约派：柳永、李清照（《漱玉词》）</a:t>
            </a:r>
            <a:endParaRPr lang="zh-CN" altLang="en-US" sz="3200" strike="noStrike" noProof="1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strike="noStrike" noProof="1">
                <a:sym typeface="+mn-ea"/>
              </a:rPr>
              <a:t>第三单元                  </a:t>
            </a:r>
            <a:r>
              <a:rPr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走进优美的诗词</a:t>
            </a:r>
            <a:b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lIns="101600" tIns="0" rIns="82550" bIns="0" rtlCol="0">
            <a:noAutofit/>
          </a:bodyPr>
          <a:p>
            <a:pPr fontAlgn="auto"/>
            <a:r>
              <a:rPr sz="28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四、【艺术特色】</a:t>
            </a:r>
            <a:endParaRPr sz="28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/>
            <a:r>
              <a:rPr lang="zh-CN" altLang="en-US" sz="2800" strike="noStrike" noProof="1"/>
              <a:t>1.诗歌的描写手法：正面描写（动作、神态、肖像、声音、心理……）、侧面描写、白描、动静结合……</a:t>
            </a:r>
            <a:endParaRPr lang="zh-CN" altLang="en-US" sz="2800" strike="noStrike" noProof="1"/>
          </a:p>
          <a:p>
            <a:pPr fontAlgn="auto"/>
            <a:r>
              <a:rPr lang="zh-CN" altLang="en-US" sz="2800" strike="noStrike" noProof="1"/>
              <a:t>2.诗歌的抒情方式：直抒胸臆、寓情于景、融情于景、托物言志、怀古抒情……</a:t>
            </a:r>
            <a:endParaRPr lang="zh-CN" altLang="en-US" sz="2800" strike="noStrike" noProof="1"/>
          </a:p>
          <a:p>
            <a:pPr fontAlgn="auto"/>
            <a:r>
              <a:rPr lang="zh-CN" altLang="en-US" sz="2800" strike="noStrike" noProof="1"/>
              <a:t>3.浪漫主义诗歌特征：丰富想象、大胆夸张、奇特构思</a:t>
            </a:r>
            <a:endParaRPr lang="zh-CN" altLang="en-US" sz="2800" strike="noStrike" noProof="1"/>
          </a:p>
          <a:p>
            <a:pPr fontAlgn="auto"/>
            <a:endParaRPr lang="zh-CN" altLang="en-US" sz="2800" strike="noStrike" noProof="1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            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每日一语（</a:t>
            </a: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1.19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）</a:t>
            </a:r>
            <a:endParaRPr kumimoji="0" lang="zh-CN" altLang="en-US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60418" name="内容占位符 2"/>
          <p:cNvSpPr>
            <a:spLocks noGrp="1"/>
          </p:cNvSpPr>
          <p:nvPr>
            <p:ph idx="1"/>
          </p:nvPr>
        </p:nvSpPr>
        <p:spPr>
          <a:xfrm>
            <a:off x="1555750" y="1647825"/>
            <a:ext cx="10852150" cy="5040313"/>
          </a:xfrm>
        </p:spPr>
        <p:txBody>
          <a:bodyPr lIns="101600" tIns="0" rIns="82550" bIns="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60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细节决定成败，</a:t>
            </a:r>
            <a:endParaRPr kumimoji="0" lang="zh-CN" altLang="en-US" sz="60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60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细心赢得未来！</a:t>
            </a:r>
            <a:endParaRPr kumimoji="0" lang="zh-CN" altLang="en-US" sz="60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60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                 </a:t>
            </a:r>
            <a:r>
              <a:rPr kumimoji="0" lang="en-US" altLang="zh-CN" sz="32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——</a:t>
            </a:r>
            <a:r>
              <a:rPr kumimoji="0" lang="zh-CN" altLang="en-US" sz="32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复习温馨</a:t>
            </a:r>
            <a:r>
              <a:rPr kumimoji="0" lang="zh-CN" altLang="en-US" sz="32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提醒</a:t>
            </a:r>
            <a:endParaRPr kumimoji="0" lang="en-US" altLang="zh-CN" sz="32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797125"/>
            <a:ext cx="10852237" cy="648000"/>
          </a:xfrm>
        </p:spPr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>
                <a:sym typeface="+mn-ea"/>
              </a:rPr>
              <a:t>         </a:t>
            </a:r>
            <a:r>
              <a:rPr strike="noStrike" noProof="1">
                <a:sym typeface="+mn-ea"/>
              </a:rPr>
              <a:t>第四单元                 </a:t>
            </a:r>
            <a:r>
              <a:rPr sz="4400" strike="noStrike" noProof="1">
                <a:sym typeface="+mn-ea"/>
              </a:rPr>
              <a:t> </a:t>
            </a:r>
            <a:r>
              <a:rPr lang="en-US" altLang="zh-CN" sz="44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“</a:t>
            </a:r>
            <a:r>
              <a:rPr sz="44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家乡</a:t>
            </a:r>
            <a:r>
              <a:rPr lang="en-US" altLang="zh-CN" sz="44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”</a:t>
            </a:r>
            <a:r>
              <a:rPr sz="44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活动</a:t>
            </a:r>
            <a:br>
              <a:rPr lang="zh-CN" altLang="en-US" sz="44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</a:br>
            <a:endParaRPr lang="zh-CN" altLang="en-US" sz="4400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5797" y="1816700"/>
            <a:ext cx="10852237" cy="5041355"/>
          </a:xfrm>
        </p:spPr>
        <p:txBody>
          <a:bodyPr lIns="101600" tIns="0" rIns="82550" bIns="0" rtlCol="0">
            <a:noAutofit/>
          </a:bodyPr>
          <a:p>
            <a:pPr fontAlgn="auto"/>
            <a:r>
              <a:rPr lang="zh-CN" altLang="en-US" sz="3200" b="1" strike="noStrike" spc="20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学习活动：</a:t>
            </a:r>
            <a:endParaRPr lang="zh-CN" altLang="en-US" sz="3200" b="1" strike="noStrike" spc="20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fontAlgn="auto"/>
            <a:r>
              <a:rPr lang="zh-CN" altLang="en-US" sz="5400" strike="noStrike" noProof="1"/>
              <a:t>一、记录家乡的人和事。</a:t>
            </a:r>
            <a:endParaRPr lang="zh-CN" altLang="en-US" sz="5400" strike="noStrike" noProof="1"/>
          </a:p>
          <a:p>
            <a:pPr fontAlgn="auto"/>
            <a:r>
              <a:rPr lang="zh-CN" altLang="en-US" sz="5400" strike="noStrike" noProof="1"/>
              <a:t>二、家乡文化生活现状的调查。</a:t>
            </a:r>
            <a:endParaRPr lang="zh-CN" altLang="en-US" sz="5400" strike="noStrike" noProof="1"/>
          </a:p>
          <a:p>
            <a:pPr fontAlgn="auto"/>
            <a:r>
              <a:rPr lang="zh-CN" altLang="en-US" sz="5400" strike="noStrike" noProof="1"/>
              <a:t>三、参与家乡文化建设。</a:t>
            </a:r>
            <a:endParaRPr lang="zh-CN" altLang="en-US" sz="5400" strike="noStrike" noProof="1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130" y="253558"/>
            <a:ext cx="10852237" cy="648000"/>
          </a:xfrm>
        </p:spPr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>
                <a:sym typeface="+mn-ea"/>
              </a:rPr>
              <a:t>         </a:t>
            </a:r>
            <a:r>
              <a:rPr strike="noStrike" noProof="1">
                <a:sym typeface="+mn-ea"/>
              </a:rPr>
              <a:t>第五单元       整本书阅读</a:t>
            </a:r>
            <a:r>
              <a:rPr sz="4400" strike="noStrike" noProof="1">
                <a:sym typeface="+mn-ea"/>
              </a:rPr>
              <a:t> </a:t>
            </a:r>
            <a:r>
              <a:rPr sz="40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《乡土中国》</a:t>
            </a:r>
            <a:endParaRPr lang="zh-CN" altLang="en-US" sz="4000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082" y="1005163"/>
            <a:ext cx="10852237" cy="5041355"/>
          </a:xfrm>
        </p:spPr>
        <p:txBody>
          <a:bodyPr lIns="101600" tIns="0" rIns="82550" bIns="0" rtlCol="0">
            <a:noAutofit/>
          </a:bodyPr>
          <a:p>
            <a:pPr fontAlgn="auto">
              <a:lnSpc>
                <a:spcPct val="100000"/>
              </a:lnSpc>
            </a:pPr>
            <a:r>
              <a:rPr lang="zh-CN" altLang="en-US" sz="3200" b="1" strike="noStrike" spc="20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一、</a:t>
            </a:r>
            <a:r>
              <a:rPr lang="zh-CN" altLang="en-US" sz="2800" b="1" strike="noStrike" spc="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阅读方法</a:t>
            </a:r>
            <a:r>
              <a:rPr lang="zh-CN" altLang="en-US" sz="3200" b="1" strike="noStrike" spc="20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：</a:t>
            </a:r>
            <a:endParaRPr lang="zh-CN" altLang="en-US" sz="3200" b="1" strike="noStrike" spc="20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200" b="1" strike="noStrike" spc="20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 粗读</a:t>
            </a:r>
            <a:r>
              <a:rPr lang="en-US" altLang="zh-CN" sz="3200" b="1" strike="noStrike" spc="20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—</a:t>
            </a:r>
            <a:r>
              <a:rPr sz="3200" b="1" strike="noStrike" spc="20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细读</a:t>
            </a:r>
            <a:r>
              <a:rPr lang="en-US" altLang="zh-CN" sz="3200" b="1" strike="noStrike" spc="20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—</a:t>
            </a:r>
            <a:r>
              <a:rPr sz="3200" b="1" strike="noStrike" spc="20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理性批判</a:t>
            </a:r>
            <a:endParaRPr lang="zh-CN" altLang="en-US" sz="3200" b="1" strike="noStrike" spc="20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strike="noStrike" noProof="1"/>
              <a:t>二、</a:t>
            </a:r>
            <a:r>
              <a:rPr lang="zh-CN" altLang="en-US" sz="2800" b="1" strike="noStrike" noProof="1"/>
              <a:t>关键概念</a:t>
            </a:r>
            <a:r>
              <a:rPr lang="zh-CN" altLang="en-US" sz="2800" strike="noStrike" noProof="1"/>
              <a:t>：</a:t>
            </a:r>
            <a:endParaRPr lang="zh-CN" altLang="en-US" sz="2800" strike="noStrike" noProof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200" strike="noStrike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    差序格局、礼制社会、熟人社会、无讼、男女差别、横暴权利、同意权利、教化权利</a:t>
            </a:r>
            <a:endParaRPr lang="zh-CN" altLang="en-US" sz="5400" strike="noStrike" noProof="1"/>
          </a:p>
          <a:p>
            <a:pPr fontAlgn="auto">
              <a:lnSpc>
                <a:spcPct val="100000"/>
              </a:lnSpc>
            </a:pPr>
            <a:r>
              <a:rPr lang="zh-CN" altLang="en-US" sz="2800" b="1" strike="noStrike" noProof="1"/>
              <a:t>三、阅读角度：</a:t>
            </a:r>
            <a:endParaRPr lang="zh-CN" altLang="en-US" sz="2800" b="1" strike="noStrike" noProof="1"/>
          </a:p>
          <a:p>
            <a:pPr marL="0" indent="0" fontAlgn="auto">
              <a:lnSpc>
                <a:spcPct val="100000"/>
              </a:lnSpc>
              <a:buNone/>
            </a:pPr>
            <a:r>
              <a:rPr sz="3200" strike="noStrike" noProof="1">
                <a:solidFill>
                  <a:schemeClr val="tx1"/>
                </a:solidFill>
              </a:rPr>
              <a:t> 1.</a:t>
            </a:r>
            <a:r>
              <a:rPr lang="zh-CN" altLang="en-US" sz="3200" strike="noStrike" noProof="1">
                <a:solidFill>
                  <a:schemeClr val="tx1"/>
                </a:solidFill>
              </a:rPr>
              <a:t>人与自然  </a:t>
            </a:r>
            <a:r>
              <a:rPr sz="3200" strike="noStrike" noProof="1">
                <a:solidFill>
                  <a:schemeClr val="tx1"/>
                </a:solidFill>
              </a:rPr>
              <a:t>2.</a:t>
            </a:r>
            <a:r>
              <a:rPr lang="zh-CN" altLang="en-US" sz="3200" strike="noStrike" noProof="1">
                <a:solidFill>
                  <a:schemeClr val="tx1"/>
                </a:solidFill>
              </a:rPr>
              <a:t>人与他人  </a:t>
            </a:r>
            <a:r>
              <a:rPr sz="3200" strike="noStrike" noProof="1">
                <a:solidFill>
                  <a:schemeClr val="tx1"/>
                </a:solidFill>
              </a:rPr>
              <a:t>3.</a:t>
            </a:r>
            <a:r>
              <a:rPr lang="zh-CN" altLang="en-US" sz="3200" strike="noStrike" noProof="1">
                <a:solidFill>
                  <a:schemeClr val="tx1"/>
                </a:solidFill>
              </a:rPr>
              <a:t>人与礼制</a:t>
            </a:r>
            <a:endParaRPr lang="zh-CN" altLang="en-US" sz="3200" strike="noStrike" noProof="1">
              <a:solidFill>
                <a:schemeClr val="tx1"/>
              </a:solidFill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strike="noStrike" spc="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四、援引材料：</a:t>
            </a:r>
            <a:endParaRPr lang="zh-CN" altLang="en-US" sz="2800" b="1" strike="noStrike" spc="2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altLang="zh-CN" sz="2800" b="1" strike="noStrike" spc="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1.</a:t>
            </a:r>
            <a:r>
              <a:rPr sz="2800" b="1" strike="noStrike" spc="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生活经验 </a:t>
            </a:r>
            <a:r>
              <a:rPr lang="en-US" altLang="zh-CN" sz="2800" b="1" strike="noStrike" spc="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2.</a:t>
            </a:r>
            <a:r>
              <a:rPr sz="2800" b="1" strike="noStrike" spc="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样本数据</a:t>
            </a:r>
            <a:r>
              <a:rPr lang="en-US" altLang="zh-CN" sz="2800" b="1" strike="noStrike" spc="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3.</a:t>
            </a:r>
            <a:r>
              <a:rPr sz="2800" b="1" strike="noStrike" spc="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社会学、心理学</a:t>
            </a:r>
            <a:r>
              <a:rPr lang="en-US" altLang="zh-CN" sz="2800" b="1" strike="noStrike" spc="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4.</a:t>
            </a:r>
            <a:r>
              <a:rPr sz="2800" b="1" strike="noStrike" spc="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古今中外文学哲学</a:t>
            </a:r>
            <a:endParaRPr sz="2800" b="1" strike="noStrike" spc="2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200"/>
            <a:ext cx="10852237" cy="648000"/>
          </a:xfrm>
        </p:spPr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>
                <a:sym typeface="+mn-ea"/>
              </a:rPr>
              <a:t>       </a:t>
            </a:r>
            <a:r>
              <a:rPr strike="noStrike" noProof="1">
                <a:sym typeface="+mn-ea"/>
              </a:rPr>
              <a:t>第六单元                  </a:t>
            </a:r>
            <a:r>
              <a:rPr sz="54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学习之道</a:t>
            </a:r>
            <a:endParaRPr lang="zh-CN" altLang="en-US" sz="54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757" y="647665"/>
            <a:ext cx="10852237" cy="5041355"/>
          </a:xfrm>
        </p:spPr>
        <p:txBody>
          <a:bodyPr lIns="101600" tIns="0" rIns="82550" bIns="0" rtlCol="0">
            <a:noAutofit/>
          </a:bodyPr>
          <a:p>
            <a:pPr fontAlgn="auto"/>
            <a:r>
              <a:rPr sz="24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【单元主旨】：</a:t>
            </a:r>
            <a:endParaRPr sz="24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fontAlgn="auto">
              <a:buNone/>
            </a:pPr>
            <a:r>
              <a:rPr lang="zh-CN" altLang="en-US" strike="noStrike" noProof="1"/>
              <a:t>o</a:t>
            </a:r>
            <a:r>
              <a:rPr lang="zh-CN" altLang="en-US" sz="2400" strike="noStrike" noProof="1"/>
              <a:t>学习意义和方法：积累、坚持、专心</a:t>
            </a:r>
            <a:endParaRPr lang="zh-CN" altLang="en-US" sz="2400" strike="noStrike" noProof="1"/>
          </a:p>
          <a:p>
            <a:pPr marL="0" indent="0" fontAlgn="auto">
              <a:buNone/>
            </a:pPr>
            <a:r>
              <a:rPr lang="zh-CN" altLang="en-US" sz="2400" strike="noStrike" noProof="1"/>
              <a:t>o敬畏和爱去阅读</a:t>
            </a:r>
            <a:endParaRPr lang="zh-CN" altLang="en-US" sz="2400" strike="noStrike" noProof="1"/>
          </a:p>
          <a:p>
            <a:pPr marL="0" indent="0" fontAlgn="auto">
              <a:buNone/>
            </a:pPr>
            <a:r>
              <a:rPr lang="zh-CN" altLang="en-US" sz="2400" strike="noStrike" noProof="1"/>
              <a:t>o提升自我修养和能力</a:t>
            </a:r>
            <a:endParaRPr lang="zh-CN" altLang="en-US" sz="2400" strike="noStrike" noProof="1"/>
          </a:p>
          <a:p>
            <a:pPr marL="0" indent="0" fontAlgn="auto">
              <a:lnSpc>
                <a:spcPct val="100000"/>
              </a:lnSpc>
              <a:buNone/>
            </a:pPr>
            <a:r>
              <a:rPr sz="2800" strike="noStrike" noProof="1">
                <a:solidFill>
                  <a:srgbClr val="0129BE"/>
                </a:solidFill>
              </a:rPr>
              <a:t>《劝学》：</a:t>
            </a:r>
            <a:r>
              <a:rPr sz="2800" strike="noStrike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博学而日参省乎己（学习三法）</a:t>
            </a:r>
            <a:endParaRPr sz="2800" strike="noStrike" noProof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sz="2800" strike="noStrike" noProof="1">
                <a:solidFill>
                  <a:srgbClr val="0129BE"/>
                </a:solidFill>
              </a:rPr>
              <a:t>《师说》: </a:t>
            </a:r>
            <a:r>
              <a:rPr sz="2800" strike="noStrike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无贵无贱、道为标准</a:t>
            </a:r>
            <a:endParaRPr sz="2800" strike="noStrike" noProof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pPr marL="0" algn="l" fontAlgn="auto">
              <a:lnSpc>
                <a:spcPct val="100000"/>
              </a:lnSpc>
              <a:buClrTx/>
              <a:buSzTx/>
              <a:buNone/>
            </a:pPr>
            <a:r>
              <a:rPr sz="2800" strike="noStrike" noProof="1">
                <a:solidFill>
                  <a:srgbClr val="0129BE"/>
                </a:solidFill>
              </a:rPr>
              <a:t>《反对党八股》:</a:t>
            </a:r>
            <a:r>
              <a:rPr sz="2800" strike="noStrike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言之有物，言简意赅</a:t>
            </a:r>
            <a:endParaRPr sz="2800" strike="noStrike" noProof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pPr marL="0" algn="l" fontAlgn="auto">
              <a:lnSpc>
                <a:spcPct val="100000"/>
              </a:lnSpc>
              <a:buClrTx/>
              <a:buSzTx/>
              <a:buNone/>
            </a:pPr>
            <a:r>
              <a:rPr sz="2800" strike="noStrike" noProof="1">
                <a:solidFill>
                  <a:srgbClr val="0129BE"/>
                </a:solidFill>
              </a:rPr>
              <a:t>《拿来主义》:</a:t>
            </a:r>
            <a:r>
              <a:rPr sz="2800" strike="noStrike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运用脑髓，放出眼光，自己来拿</a:t>
            </a:r>
            <a:r>
              <a:rPr sz="2800" strike="noStrike" noProof="1">
                <a:solidFill>
                  <a:srgbClr val="0129BE"/>
                </a:solidFill>
              </a:rPr>
              <a:t>。</a:t>
            </a:r>
            <a:endParaRPr sz="2800" strike="noStrike" noProof="1">
              <a:solidFill>
                <a:srgbClr val="0129BE"/>
              </a:solidFill>
            </a:endParaRPr>
          </a:p>
          <a:p>
            <a:pPr marL="0" algn="l" fontAlgn="auto">
              <a:lnSpc>
                <a:spcPct val="100000"/>
              </a:lnSpc>
              <a:buClrTx/>
              <a:buSzTx/>
              <a:buNone/>
            </a:pPr>
            <a:r>
              <a:rPr sz="2800" strike="noStrike" noProof="1">
                <a:solidFill>
                  <a:srgbClr val="0129BE"/>
                </a:solidFill>
              </a:rPr>
              <a:t>《读书：目的和前提》：</a:t>
            </a:r>
            <a:r>
              <a:rPr sz="2800" strike="noStrike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爱和敬畏；真正的 修养；生活的意义</a:t>
            </a:r>
            <a:br>
              <a:rPr sz="2800">
                <a:solidFill>
                  <a:srgbClr val="0129BE"/>
                </a:solidFill>
              </a:rPr>
            </a:br>
            <a:r>
              <a:rPr sz="2800" strike="noStrike" noProof="1">
                <a:solidFill>
                  <a:srgbClr val="0129BE"/>
                </a:solidFill>
              </a:rPr>
              <a:t>《上图书馆》：</a:t>
            </a:r>
            <a:r>
              <a:rPr sz="2800" strike="noStrike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知识和情感的新世界；高贵理性和伟大力量</a:t>
            </a:r>
            <a:r>
              <a:rPr sz="2800" strike="noStrike" noProof="1">
                <a:solidFill>
                  <a:srgbClr val="0129BE"/>
                </a:solidFill>
              </a:rPr>
              <a:t>。</a:t>
            </a:r>
            <a:endParaRPr sz="2800" strike="noStrike" noProof="1">
              <a:solidFill>
                <a:srgbClr val="0129BE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  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第六单元  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复习脉络整理图</a:t>
            </a:r>
            <a:endParaRPr kumimoji="0" lang="zh-CN" altLang="en-US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pic>
        <p:nvPicPr>
          <p:cNvPr id="67586" name="图片 4" descr="第6单元“学习之道“"/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1400" y="1079500"/>
            <a:ext cx="9753600" cy="5683250"/>
          </a:xfrm>
          <a:ln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7457" y="648535"/>
            <a:ext cx="10852237" cy="648000"/>
          </a:xfrm>
        </p:spPr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>
                <a:sym typeface="+mn-ea"/>
              </a:rPr>
              <a:t>  </a:t>
            </a:r>
            <a:r>
              <a:rPr strike="noStrike" noProof="1">
                <a:sym typeface="+mn-ea"/>
              </a:rPr>
              <a:t>第六单元                 </a:t>
            </a:r>
            <a:r>
              <a:rPr sz="4400" strike="noStrike" noProof="1">
                <a:sym typeface="+mn-ea"/>
              </a:rPr>
              <a:t> </a:t>
            </a:r>
            <a:r>
              <a:rPr sz="44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学习之道</a:t>
            </a:r>
            <a:br>
              <a:rPr lang="zh-CN" altLang="en-US" sz="4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</a:br>
            <a:r>
              <a:rPr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一、【词语积累】</a:t>
            </a:r>
            <a:br>
              <a:rPr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295400"/>
            <a:ext cx="10852150" cy="5562600"/>
          </a:xfrm>
        </p:spPr>
        <p:txBody>
          <a:bodyPr lIns="101600" tIns="0" rIns="82550" bIns="0" rtlCol="0">
            <a:noAutofit/>
          </a:bodyPr>
          <a:p>
            <a:pPr marL="22860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000" b="0" i="0" u="none" strike="noStrike" kern="1200" cap="none" spc="150" normalizeH="0" baseline="0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</a:rPr>
              <a:t>1.《劝学》</a:t>
            </a:r>
            <a:endParaRPr kumimoji="0" lang="zh-CN" altLang="en-US" sz="2000" b="0" i="0" u="none" strike="noStrike" kern="1200" cap="none" spc="150" normalizeH="0" baseline="0" noProof="1" smtClean="0">
              <a:solidFill>
                <a:srgbClr val="0129B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800" b="1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rPr>
              <a:t>輮以为轮、金就砺、跂而望、舟楫、跬步、锲而不舍、蛇鳝、用心躁</a:t>
            </a:r>
            <a:endParaRPr kumimoji="0" lang="zh-CN" altLang="en-US" sz="1800" b="1" i="0" u="none" strike="noStrike" kern="1200" cap="none" spc="150" normalizeH="0" baseline="0" noProof="1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22860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000" b="0" i="0" u="none" strike="noStrike" kern="1200" cap="none" spc="150" normalizeH="0" baseline="0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</a:rPr>
              <a:t>2.《师说》</a:t>
            </a:r>
            <a:endParaRPr kumimoji="0" lang="zh-CN" altLang="en-US" sz="2000" b="0" i="0" u="none" strike="noStrike" kern="1200" cap="none" spc="150" normalizeH="0" baseline="0" noProof="1" smtClean="0">
              <a:solidFill>
                <a:srgbClr val="0129B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800" b="1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rPr>
              <a:t>传道受业、子蟠、郯子、贻之</a:t>
            </a:r>
            <a:endParaRPr kumimoji="0" lang="zh-CN" altLang="en-US" sz="1800" b="1" i="0" u="none" strike="noStrike" kern="1200" cap="none" spc="150" normalizeH="0" baseline="0" noProof="1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22860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000" b="0" i="0" u="none" strike="noStrike" kern="1200" cap="none" spc="150" normalizeH="0" baseline="0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</a:rPr>
              <a:t>3.《反对党八股》</a:t>
            </a:r>
            <a:endParaRPr kumimoji="0" lang="zh-CN" altLang="en-US" sz="2000" b="0" i="0" u="none" strike="noStrike" kern="1200" cap="none" spc="150" normalizeH="0" baseline="0" noProof="1" smtClean="0">
              <a:solidFill>
                <a:srgbClr val="0129B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800" b="1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rPr>
              <a:t>精粹、量体裁衣、瘪三（干瘪）、蹩脚、祸国殃民、檄文</a:t>
            </a:r>
            <a:endParaRPr kumimoji="0" lang="zh-CN" altLang="en-US" sz="2000" b="0" i="0" u="none" strike="noStrike" kern="1200" cap="none" spc="150" normalizeH="0" baseline="0" noProof="1" smtClean="0">
              <a:solidFill>
                <a:srgbClr val="0129B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</a:endParaRPr>
          </a:p>
          <a:p>
            <a:pPr marL="22860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000" b="0" i="0" u="none" strike="noStrike" kern="1200" cap="none" spc="150" normalizeH="0" baseline="0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</a:rPr>
              <a:t>4.《拿来主义》</a:t>
            </a:r>
            <a:endParaRPr kumimoji="0" lang="zh-CN" altLang="en-US" sz="2000" b="0" i="0" u="none" strike="noStrike" kern="1200" cap="none" spc="150" normalizeH="0" baseline="0" noProof="1" smtClean="0">
              <a:solidFill>
                <a:srgbClr val="0129B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800" b="1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rPr>
              <a:t>自诩、残羹冷炙、冠冕堂皇、吝啬、脑髓、孱头、</a:t>
            </a:r>
            <a:endParaRPr kumimoji="0" lang="zh-CN" altLang="en-US" sz="1800" b="1" i="0" u="none" strike="noStrike" kern="1200" cap="none" spc="150" normalizeH="0" baseline="0" noProof="1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22860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000" b="0" i="0" u="none" strike="noStrike" kern="1200" cap="none" spc="150" normalizeH="0" baseline="0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</a:rPr>
              <a:t>5.《读书：目的和前提》</a:t>
            </a:r>
            <a:endParaRPr kumimoji="0" lang="zh-CN" altLang="en-US" sz="2000" b="0" i="0" u="none" strike="noStrike" kern="1200" cap="none" spc="150" normalizeH="0" baseline="0" noProof="1" smtClean="0">
              <a:solidFill>
                <a:srgbClr val="0129B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800" b="1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rPr>
              <a:t>狭隘、跋涉、慰藉、麻痹、望洋兴叹、戕害、卷帙浩繁</a:t>
            </a:r>
            <a:endParaRPr kumimoji="0" lang="zh-CN" altLang="en-US" sz="1800" b="1" i="0" u="none" strike="noStrike" kern="1200" cap="none" spc="150" normalizeH="0" baseline="0" noProof="1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22860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000" b="0" i="0" u="none" strike="noStrike" kern="1200" cap="none" spc="150" normalizeH="0" baseline="0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</a:rPr>
              <a:t>6.《上图书馆》</a:t>
            </a:r>
            <a:endParaRPr kumimoji="0" lang="zh-CN" altLang="en-US" sz="2000" b="0" i="0" u="none" strike="noStrike" kern="1200" cap="none" spc="150" normalizeH="0" baseline="0" noProof="1" smtClean="0">
              <a:solidFill>
                <a:srgbClr val="0129B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800" b="1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rPr>
              <a:t>孜孜不倦、已臻佳境、苍穹振聋发聩</a:t>
            </a:r>
            <a:endParaRPr kumimoji="0" lang="zh-CN" altLang="en-US" sz="1800" b="1" i="0" u="none" strike="noStrike" kern="1200" cap="none" spc="150" normalizeH="0" baseline="0" noProof="1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/>
              <a:t>                                </a:t>
            </a:r>
            <a:r>
              <a:rPr lang="zh-CN" altLang="en-US" sz="48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标点符号</a:t>
            </a:r>
            <a:endParaRPr lang="zh-CN" altLang="en-US" sz="48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lIns="101600" tIns="0" rIns="82550" bIns="0" rtlCol="0">
            <a:noAutofit/>
          </a:bodyPr>
          <a:p>
            <a:pPr fontAlgn="auto"/>
            <a:r>
              <a:rPr lang="en-US" altLang="zh-CN" strike="noStrike" noProof="1"/>
              <a:t>   </a:t>
            </a:r>
            <a:r>
              <a:rPr lang="zh-CN" altLang="en-US" sz="2400" b="1" strike="noStrike" noProof="1"/>
              <a:t>标点符号分为点号、标号两大类。点号表示口语中不同长短的停顿，标号表示书面语言里词语的性质或作用。（注：数学符号、货币符号、校勘符号、辞书符号、注音符号等特殊领域的专门符号不属于标点符号。）</a:t>
            </a:r>
            <a:endParaRPr lang="zh-CN" altLang="en-US" sz="2400" b="1" strike="noStrike" noProof="1"/>
          </a:p>
          <a:p>
            <a:pPr fontAlgn="auto"/>
            <a:r>
              <a:rPr lang="zh-CN" altLang="en-US" sz="28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点号</a:t>
            </a:r>
            <a:r>
              <a:rPr lang="zh-CN" altLang="en-US" strike="noStrike" noProof="1"/>
              <a:t>：   </a:t>
            </a:r>
            <a:r>
              <a:rPr lang="zh-CN" altLang="en-US" sz="2800" b="1" strike="noStrike" noProof="1"/>
              <a:t>句号（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 。</a:t>
            </a:r>
            <a:r>
              <a:rPr lang="zh-CN" altLang="en-US" sz="2800" b="1" strike="noStrike" noProof="1"/>
              <a:t>）、问号（ 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？</a:t>
            </a:r>
            <a:r>
              <a:rPr lang="zh-CN" altLang="en-US" sz="2800" b="1" strike="noStrike" noProof="1"/>
              <a:t>）、叹号（ 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！</a:t>
            </a:r>
            <a:r>
              <a:rPr lang="zh-CN" altLang="en-US" sz="2800" b="1" strike="noStrike" noProof="1"/>
              <a:t>）、逗号（ 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，</a:t>
            </a:r>
            <a:r>
              <a:rPr lang="zh-CN" altLang="en-US" sz="2800" b="1" strike="noStrike" noProof="1"/>
              <a:t>）顿号（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、</a:t>
            </a:r>
            <a:r>
              <a:rPr lang="zh-CN" altLang="en-US" sz="2800" b="1" strike="noStrike" noProof="1"/>
              <a:t>）、分号（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；</a:t>
            </a:r>
            <a:r>
              <a:rPr lang="zh-CN" altLang="en-US" sz="2800" b="1" strike="noStrike" noProof="1"/>
              <a:t>）和冒号（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：</a:t>
            </a:r>
            <a:r>
              <a:rPr lang="zh-CN" altLang="en-US" sz="2800" b="1" strike="noStrike" noProof="1"/>
              <a:t>）。</a:t>
            </a:r>
            <a:endParaRPr lang="zh-CN" altLang="en-US" strike="noStrike" noProof="1"/>
          </a:p>
          <a:p>
            <a:pPr fontAlgn="auto"/>
            <a:r>
              <a:rPr lang="zh-CN" altLang="en-US" sz="28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标号</a:t>
            </a:r>
            <a:r>
              <a:rPr lang="zh-CN" altLang="en-US" strike="noStrike" noProof="1"/>
              <a:t>：</a:t>
            </a:r>
            <a:r>
              <a:rPr lang="zh-CN" altLang="en-US" sz="2800" b="1" strike="noStrike" noProof="1"/>
              <a:t>引号（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“ ” ‘ ’</a:t>
            </a:r>
            <a:r>
              <a:rPr lang="zh-CN" altLang="en-US" sz="2800" b="1" strike="noStrike" noProof="1"/>
              <a:t>）、括号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〔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（ ） [ ] { } 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〕</a:t>
            </a:r>
            <a:r>
              <a:rPr lang="zh-CN" altLang="en-US" sz="2800" b="1" strike="noStrike" noProof="1"/>
              <a:t>、破折号（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 —— </a:t>
            </a:r>
            <a:r>
              <a:rPr lang="zh-CN" altLang="en-US" sz="2800" b="1" strike="noStrike" noProof="1"/>
              <a:t>）、省略号（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······</a:t>
            </a:r>
            <a:r>
              <a:rPr lang="zh-CN" altLang="en-US" sz="2800" b="1" strike="noStrike" noProof="1"/>
              <a:t>）、着重号（ 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．</a:t>
            </a:r>
            <a:r>
              <a:rPr lang="zh-CN" altLang="en-US" sz="2800" b="1" strike="noStrike" noProof="1"/>
              <a:t>）、书名号（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《 》〈 〉</a:t>
            </a:r>
            <a:r>
              <a:rPr lang="zh-CN" altLang="en-US" sz="2800" b="1" strike="noStrike" noProof="1"/>
              <a:t>）、间隔号（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·</a:t>
            </a:r>
            <a:r>
              <a:rPr lang="zh-CN" altLang="en-US" sz="2800" b="1" strike="noStrike" noProof="1"/>
              <a:t>）、连接号（ 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— </a:t>
            </a:r>
            <a:r>
              <a:rPr lang="zh-CN" altLang="en-US" sz="2800" b="1" strike="noStrike" noProof="1"/>
              <a:t>）和专名号（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 ____ </a:t>
            </a:r>
            <a:r>
              <a:rPr lang="zh-CN" altLang="en-US" sz="2800" b="1" strike="noStrike" noProof="1"/>
              <a:t>）、分隔号（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/</a:t>
            </a:r>
            <a:r>
              <a:rPr lang="zh-CN" altLang="en-US" sz="2800" b="1" strike="noStrike" noProof="1"/>
              <a:t>）</a:t>
            </a:r>
            <a:endParaRPr lang="zh-CN" altLang="en-US" sz="2800" b="1" strike="noStrike" noProof="1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>
                <a:sym typeface="+mn-ea"/>
              </a:rPr>
              <a:t>  </a:t>
            </a:r>
            <a:r>
              <a:rPr strike="noStrike" noProof="1">
                <a:sym typeface="+mn-ea"/>
              </a:rPr>
              <a:t>第六单元                  </a:t>
            </a:r>
            <a:r>
              <a:rPr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学习之道</a:t>
            </a:r>
            <a:b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</a:b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lIns="101600" tIns="0" rIns="82550" bIns="0" rtlCol="0">
            <a:noAutofit/>
          </a:bodyPr>
          <a:p>
            <a:pPr algn="l" fontAlgn="auto">
              <a:buClrTx/>
              <a:buSzTx/>
            </a:pPr>
            <a:r>
              <a:rPr sz="36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二、【名句美文】：</a:t>
            </a:r>
            <a:endParaRPr sz="36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/>
            <a:r>
              <a:rPr lang="zh-CN" altLang="en-US" sz="2400" strike="noStrike" noProof="1"/>
              <a:t>o1.君子博学而日参省乎己，则知明而行无过矣。</a:t>
            </a:r>
            <a:endParaRPr lang="zh-CN" altLang="en-US" sz="2400" strike="noStrike" noProof="1"/>
          </a:p>
          <a:p>
            <a:pPr fontAlgn="auto"/>
            <a:r>
              <a:rPr lang="zh-CN" altLang="en-US" sz="2400" strike="noStrike" noProof="1"/>
              <a:t>o2.吾尝终日而思矣，不如须臾之所学也。……</a:t>
            </a:r>
            <a:endParaRPr lang="zh-CN" altLang="en-US" sz="2400" strike="noStrike" noProof="1"/>
          </a:p>
          <a:p>
            <a:pPr fontAlgn="auto"/>
            <a:r>
              <a:rPr lang="zh-CN" altLang="en-US" sz="2400" strike="noStrike" noProof="1"/>
              <a:t>o3.是故无贵无贱，无长无少，道之所存，师之所存也。</a:t>
            </a:r>
            <a:endParaRPr lang="zh-CN" altLang="en-US" sz="2400" strike="noStrike" noProof="1"/>
          </a:p>
          <a:p>
            <a:pPr fontAlgn="auto"/>
            <a:r>
              <a:rPr lang="zh-CN" altLang="en-US" sz="2400" strike="noStrike" noProof="1"/>
              <a:t>o4.是故弟子不必不如师，师不必贤于弟子，闻道有先后，术业有专攻，如是而已。</a:t>
            </a:r>
            <a:endParaRPr lang="zh-CN" altLang="en-US" sz="2400" strike="noStrike" noProof="1"/>
          </a:p>
          <a:p>
            <a:pPr fontAlgn="auto"/>
            <a:r>
              <a:rPr lang="zh-CN" altLang="en-US" sz="2400" strike="noStrike" noProof="1"/>
              <a:t>o5.所以我们要运用脑髓，放出眼光，自己来拿。</a:t>
            </a:r>
            <a:endParaRPr lang="zh-CN" altLang="en-US" sz="2400" strike="noStrike" noProof="1"/>
          </a:p>
          <a:p>
            <a:pPr fontAlgn="auto"/>
            <a:r>
              <a:rPr lang="zh-CN" altLang="en-US" sz="2400" strike="noStrike" noProof="1"/>
              <a:t>o6.我们要用爱和敬畏对待书籍。</a:t>
            </a:r>
            <a:endParaRPr lang="zh-CN" altLang="en-US" sz="2400" strike="noStrike" noProof="1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>
                <a:sym typeface="+mn-ea"/>
              </a:rPr>
              <a:t>  </a:t>
            </a:r>
            <a:r>
              <a:rPr strike="noStrike" noProof="1">
                <a:sym typeface="+mn-ea"/>
              </a:rPr>
              <a:t>第六单元                  </a:t>
            </a:r>
            <a:r>
              <a:rPr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学习之道</a:t>
            </a:r>
            <a:b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</a:b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lIns="101600" tIns="0" rIns="82550" bIns="0" rtlCol="0">
            <a:noAutofit/>
          </a:bodyPr>
          <a:p>
            <a:pPr fontAlgn="auto"/>
            <a:r>
              <a:rPr sz="36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三、【文学常识】：</a:t>
            </a:r>
            <a:br>
              <a:rPr sz="36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sz="24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o1.荀子，名况，字卿，儒家集大成者，主张“人性恶”，孟子主张“人性善”。</a:t>
            </a:r>
            <a:endParaRPr sz="24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/>
            <a:r>
              <a:rPr lang="zh-CN" altLang="en-US" sz="2400" strike="noStrike" noProof="1"/>
              <a:t>o2.韩愈，字退之，昌黎先生；唐朝“古文运动”倡导者，唐宋八大家之一，《昌黎先生文集》《进学解》</a:t>
            </a:r>
            <a:endParaRPr lang="zh-CN" altLang="en-US" sz="2400" strike="noStrike" noProof="1"/>
          </a:p>
          <a:p>
            <a:pPr fontAlgn="auto"/>
            <a:r>
              <a:rPr lang="zh-CN" altLang="en-US" sz="2400" strike="noStrike" noProof="1"/>
              <a:t>o3.毛泽东，字润之。</a:t>
            </a:r>
            <a:endParaRPr lang="zh-CN" altLang="en-US" sz="2400" strike="noStrike" noProof="1"/>
          </a:p>
          <a:p>
            <a:pPr fontAlgn="auto"/>
            <a:r>
              <a:rPr lang="zh-CN" altLang="en-US" sz="2400" strike="noStrike" noProof="1"/>
              <a:t>o4.鲁迅，原名周树人；《呐喊》《彷徨》《故事新编》《南腔北调集》</a:t>
            </a:r>
            <a:endParaRPr lang="zh-CN" altLang="en-US" sz="2400" strike="noStrike" noProof="1"/>
          </a:p>
          <a:p>
            <a:pPr fontAlgn="auto"/>
            <a:r>
              <a:rPr lang="zh-CN" altLang="en-US" sz="2400" strike="noStrike" noProof="1"/>
              <a:t>o5.赫尔曼.黑塞，德国作家，1946年诺贝尔文学奖，《彼得.卡门青》</a:t>
            </a:r>
            <a:endParaRPr lang="zh-CN" altLang="en-US" sz="2400" strike="noStrike" noProof="1"/>
          </a:p>
          <a:p>
            <a:pPr fontAlgn="auto"/>
            <a:r>
              <a:rPr lang="zh-CN" altLang="en-US" sz="2400" strike="noStrike" noProof="1"/>
              <a:t>o6.王佐良，诗人，翻译家，英国文学研究专家，浙江上虞人</a:t>
            </a:r>
            <a:endParaRPr lang="zh-CN" altLang="en-US" sz="2400" strike="noStrike" noProof="1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>
                <a:sym typeface="+mn-ea"/>
              </a:rPr>
              <a:t>  </a:t>
            </a:r>
            <a:r>
              <a:rPr strike="noStrike" noProof="1">
                <a:sym typeface="+mn-ea"/>
              </a:rPr>
              <a:t>第六单元                  </a:t>
            </a:r>
            <a:r>
              <a:rPr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学习之道</a:t>
            </a:r>
            <a:b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</a:b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1130" y="1079465"/>
            <a:ext cx="10852237" cy="5041355"/>
          </a:xfrm>
        </p:spPr>
        <p:txBody>
          <a:bodyPr lIns="101600" tIns="0" rIns="82550" bIns="0" rtlCol="0">
            <a:noAutofit/>
          </a:bodyPr>
          <a:p>
            <a:pPr fontAlgn="auto"/>
            <a:r>
              <a:rPr sz="36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四、【艺术特色】</a:t>
            </a:r>
            <a:endParaRPr sz="36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/>
            <a:r>
              <a:rPr lang="zh-CN" altLang="en-US" sz="3200" strike="noStrike" noProof="1"/>
              <a:t>o1.论述文：观点鲜明、论据充分、论证严密。</a:t>
            </a:r>
            <a:endParaRPr lang="zh-CN" altLang="en-US" sz="3200" strike="noStrike" noProof="1"/>
          </a:p>
          <a:p>
            <a:pPr fontAlgn="auto"/>
            <a:r>
              <a:rPr lang="zh-CN" altLang="en-US" sz="3200" strike="noStrike" noProof="1"/>
              <a:t>o2.论证方法：例证法、对比法、喻证法、假设论证、归谬法、因果论证</a:t>
            </a:r>
            <a:endParaRPr lang="zh-CN" altLang="en-US" sz="3200" strike="noStrike" noProof="1"/>
          </a:p>
          <a:p>
            <a:pPr fontAlgn="auto"/>
            <a:r>
              <a:rPr lang="zh-CN" altLang="en-US" sz="3200" strike="noStrike" noProof="1"/>
              <a:t>o3.做人作文三气：地气、才气、大气</a:t>
            </a:r>
            <a:endParaRPr lang="zh-CN" altLang="en-US" sz="3200" strike="noStrike" noProof="1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719020"/>
            <a:ext cx="10852237" cy="648000"/>
          </a:xfrm>
        </p:spPr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>
                <a:sym typeface="+mn-ea"/>
              </a:rPr>
              <a:t>     </a:t>
            </a:r>
            <a:r>
              <a:rPr strike="noStrike" noProof="1">
                <a:sym typeface="+mn-ea"/>
              </a:rPr>
              <a:t>第七单元               </a:t>
            </a:r>
            <a:r>
              <a:rPr sz="4400" strike="noStrike" noProof="1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sym typeface="+mn-ea"/>
              </a:rPr>
              <a:t>古今散文经典</a:t>
            </a:r>
            <a:br>
              <a:rPr sz="540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sym typeface="+mn-ea"/>
              </a:rPr>
            </a:br>
            <a:endParaRPr lang="zh-CN" altLang="en-US" sz="5400" strike="noStrike" noProof="1">
              <a:ln w="22225">
                <a:solidFill>
                  <a:schemeClr val="accent2"/>
                </a:solidFill>
                <a:prstDash val="solid"/>
              </a:ln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lIns="101600" tIns="0" rIns="82550" bIns="0" rtlCol="0">
            <a:noAutofit/>
          </a:bodyPr>
          <a:p>
            <a:pPr fontAlgn="auto"/>
            <a:r>
              <a:rPr sz="36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【单元主旨】：</a:t>
            </a:r>
            <a:endParaRPr sz="36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/>
            <a:r>
              <a:rPr lang="zh-CN" altLang="en-US" sz="3600" strike="noStrike" noProof="1"/>
              <a:t>1.感受大自然风物之美</a:t>
            </a:r>
            <a:endParaRPr lang="zh-CN" altLang="en-US" sz="3600" strike="noStrike" noProof="1"/>
          </a:p>
          <a:p>
            <a:pPr fontAlgn="auto"/>
            <a:r>
              <a:rPr lang="zh-CN" altLang="en-US" sz="3600" strike="noStrike" noProof="1"/>
              <a:t>2.拥有生命感悟与思考</a:t>
            </a:r>
            <a:endParaRPr lang="zh-CN" altLang="en-US" sz="3600" strike="noStrike" noProof="1"/>
          </a:p>
          <a:p>
            <a:pPr fontAlgn="auto"/>
            <a:r>
              <a:rPr lang="zh-CN" altLang="en-US" sz="3600" strike="noStrike" noProof="1"/>
              <a:t>3.培养独特而美好的审美情趣</a:t>
            </a:r>
            <a:endParaRPr lang="zh-CN" altLang="en-US" sz="3600" strike="noStrike" noProof="1"/>
          </a:p>
          <a:p>
            <a:pPr fontAlgn="auto"/>
            <a:r>
              <a:rPr lang="zh-CN" altLang="en-US" sz="3600" strike="noStrike" noProof="1"/>
              <a:t>4.传承并弘扬民族审美传统文化</a:t>
            </a:r>
            <a:endParaRPr lang="zh-CN" altLang="en-US" sz="3600" strike="noStrike" noProof="1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第</a:t>
            </a: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7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单元      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复习脉络整理图</a:t>
            </a:r>
            <a:br>
              <a:rPr kumimoji="0" lang="zh-CN" altLang="en-US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</a:br>
            <a:endParaRPr kumimoji="0" lang="zh-CN" altLang="en-US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3730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12913" y="1328738"/>
            <a:ext cx="7002462" cy="5040312"/>
          </a:xfrm>
          <a:ln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strike="noStrike" noProof="1">
                <a:sym typeface="+mn-ea"/>
              </a:rPr>
              <a:t>第七单元              </a:t>
            </a:r>
            <a:r>
              <a:rPr sz="4400" strike="noStrike" noProof="1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sym typeface="+mn-ea"/>
              </a:rPr>
              <a:t> 古今散文经典</a:t>
            </a:r>
            <a:br>
              <a:rPr sz="440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sym typeface="+mn-ea"/>
              </a:rPr>
            </a:b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07" y="908015"/>
            <a:ext cx="10852237" cy="5041355"/>
          </a:xfrm>
        </p:spPr>
        <p:txBody>
          <a:bodyPr lIns="101600" tIns="0" rIns="82550" bIns="0" rtlCol="0">
            <a:noAutofit/>
          </a:bodyPr>
          <a:p>
            <a:pPr fontAlgn="auto"/>
            <a:r>
              <a:rPr sz="28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一、【词语积累】</a:t>
            </a:r>
            <a:br>
              <a:rPr sz="28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1.《故都的秋》：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屋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椽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（如椽大笔）、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驯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鸽、扫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帚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、平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仄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着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笔、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廿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四桥、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馍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馍（香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饽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饽）</a:t>
            </a:r>
            <a:endParaRPr lang="zh-CN" altLang="en-US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宋体" charset="-122"/>
              <a:ea typeface="华文宋体" charset="-122"/>
              <a:cs typeface="华文宋体" charset="-122"/>
              <a:sym typeface="+mn-ea"/>
            </a:endParaRPr>
          </a:p>
          <a:p>
            <a:pPr marL="0" indent="0" fontAlgn="auto">
              <a:buNone/>
            </a:pP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2.《荷塘月色》：煤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屑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、蓊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蓊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郁郁、独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处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妙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处、袅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娜、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霎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时、脉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脉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流水（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脉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络）、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梵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婀玲、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乍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看、没精打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采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、妖童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媛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女、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敛裾</a:t>
            </a:r>
            <a:endParaRPr lang="zh-CN" altLang="en-US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宋体" charset="-122"/>
              <a:ea typeface="华文宋体" charset="-122"/>
              <a:cs typeface="华文宋体" charset="-122"/>
              <a:sym typeface="+mn-ea"/>
            </a:endParaRPr>
          </a:p>
          <a:p>
            <a:pPr marL="0" indent="0" fontAlgn="auto">
              <a:buNone/>
            </a:pP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3.《我与地坛》</a:t>
            </a:r>
            <a:r>
              <a:rPr lang="en-US" altLang="zh-CN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: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坍圮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撅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起、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捋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着触须（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捋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虎须、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捋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袖子）、蝉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蜕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熨帖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（请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帖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、字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帖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）、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祈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求、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倔强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恪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守</a:t>
            </a:r>
            <a:endParaRPr lang="zh-CN" altLang="en-US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宋体" charset="-122"/>
              <a:ea typeface="华文宋体" charset="-122"/>
              <a:cs typeface="华文宋体" charset="-122"/>
              <a:sym typeface="+mn-ea"/>
            </a:endParaRPr>
          </a:p>
          <a:p>
            <a:pPr marL="0" indent="0" fontAlgn="auto">
              <a:buNone/>
            </a:pP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4.《赤壁赋》</a:t>
            </a:r>
            <a:r>
              <a:rPr lang="en-US" altLang="zh-CN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: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冯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虚御风、潜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蛟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嫠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妇、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愀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然、山川相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缪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旌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旗蔽空、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舳舻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千里、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酾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酒临江、横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槊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赋诗、沧海一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粟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挟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飞仙、枕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藉</a:t>
            </a:r>
            <a:endParaRPr lang="zh-CN" altLang="en-US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宋体" charset="-122"/>
              <a:ea typeface="华文宋体" charset="-122"/>
              <a:cs typeface="华文宋体" charset="-122"/>
              <a:sym typeface="+mn-ea"/>
            </a:endParaRPr>
          </a:p>
          <a:p>
            <a:pPr marL="0" indent="0" fontAlgn="auto">
              <a:buNone/>
            </a:pP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5.《登泰山记》</a:t>
            </a:r>
            <a:r>
              <a:rPr lang="en-US" altLang="zh-CN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: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南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麓、砌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石为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磴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、苍山负雪、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绛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皓驳色、石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罅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、姚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鼐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（一言九</a:t>
            </a:r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鼎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）</a:t>
            </a:r>
            <a:endParaRPr lang="zh-CN" altLang="en-US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宋体" charset="-122"/>
              <a:ea typeface="华文宋体" charset="-122"/>
              <a:cs typeface="华文宋体" charset="-122"/>
              <a:sym typeface="+mn-ea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strike="noStrike" noProof="1">
                <a:sym typeface="+mn-ea"/>
              </a:rPr>
              <a:t>第七单元               </a:t>
            </a:r>
            <a:r>
              <a:rPr sz="4400" strike="noStrike" noProof="1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sym typeface="+mn-ea"/>
              </a:rPr>
              <a:t>古今散文经典</a:t>
            </a:r>
            <a:br>
              <a:rPr sz="440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sym typeface="+mn-ea"/>
              </a:rPr>
            </a:b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lIns="101600" tIns="0" rIns="82550" bIns="0" rtlCol="0">
            <a:noAutofit/>
          </a:bodyPr>
          <a:p>
            <a:pPr fontAlgn="auto"/>
            <a:r>
              <a:rPr sz="36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</a:t>
            </a:r>
            <a:r>
              <a:rPr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  <a:sym typeface="+mn-ea"/>
              </a:rPr>
              <a:t>、【</a:t>
            </a:r>
            <a:r>
              <a:rPr sz="36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名句美文】：</a:t>
            </a:r>
            <a:endParaRPr sz="36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/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</a:rPr>
              <a:t>1.北国的秋，却特别来得清，来得静，来得悲凉。</a:t>
            </a:r>
            <a:endParaRPr lang="zh-CN" altLang="en-US" sz="2400" b="1" u="sng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宋体" charset="-122"/>
              <a:ea typeface="华文宋体" charset="-122"/>
              <a:cs typeface="华文宋体" charset="-122"/>
            </a:endParaRPr>
          </a:p>
          <a:p>
            <a:pPr fontAlgn="auto"/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</a:rPr>
              <a:t>2.微风过处，送来缕缕清香，仿佛远处高楼上渺茫的歌声似的。</a:t>
            </a:r>
            <a:endParaRPr lang="zh-CN" altLang="en-US" sz="2400" b="1" u="sng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宋体" charset="-122"/>
              <a:ea typeface="华文宋体" charset="-122"/>
              <a:cs typeface="华文宋体" charset="-122"/>
            </a:endParaRPr>
          </a:p>
          <a:p>
            <a:pPr fontAlgn="auto"/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</a:rPr>
              <a:t>3.死亡是个必然会到来的节日，不必急于求成。</a:t>
            </a:r>
            <a:endParaRPr lang="zh-CN" altLang="en-US" sz="2400" b="1" u="sng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宋体" charset="-122"/>
              <a:ea typeface="华文宋体" charset="-122"/>
              <a:cs typeface="华文宋体" charset="-122"/>
            </a:endParaRPr>
          </a:p>
          <a:p>
            <a:pPr fontAlgn="auto"/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</a:rPr>
              <a:t>4.况吾与子渔樵于江诸之上，侣鱼虾而友麋鹿，驾一叶之扁舟，举匏樽而相属……</a:t>
            </a:r>
            <a:endParaRPr lang="zh-CN" altLang="en-US" sz="2400" b="1" u="sng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宋体" charset="-122"/>
              <a:ea typeface="华文宋体" charset="-122"/>
              <a:cs typeface="华文宋体" charset="-122"/>
            </a:endParaRPr>
          </a:p>
          <a:p>
            <a:pPr fontAlgn="auto"/>
            <a:r>
              <a:rPr lang="zh-CN" altLang="en-US" sz="2400" b="1" u="sng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宋体" charset="-122"/>
                <a:ea typeface="华文宋体" charset="-122"/>
                <a:cs typeface="华文宋体" charset="-122"/>
              </a:rPr>
              <a:t>5.及既上，苍山负雪，明烛天南，……</a:t>
            </a:r>
            <a:endParaRPr lang="zh-CN" altLang="en-US" sz="2400" b="1" u="sng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宋体" charset="-122"/>
              <a:ea typeface="华文宋体" charset="-122"/>
              <a:cs typeface="华文宋体" charset="-122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strike="noStrike" noProof="1">
                <a:sym typeface="+mn-ea"/>
              </a:rPr>
              <a:t>第七单元               </a:t>
            </a:r>
            <a:r>
              <a:rPr sz="4400" strike="noStrike" noProof="1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sym typeface="+mn-ea"/>
              </a:rPr>
              <a:t>古今散文经典</a:t>
            </a:r>
            <a:br>
              <a:rPr sz="440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sym typeface="+mn-ea"/>
              </a:rPr>
            </a:b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08650"/>
            <a:ext cx="10852237" cy="5041355"/>
          </a:xfrm>
        </p:spPr>
        <p:txBody>
          <a:bodyPr lIns="101600" tIns="0" rIns="82550" bIns="0" rtlCol="0">
            <a:noAutofit/>
          </a:bodyPr>
          <a:p>
            <a:pPr fontAlgn="auto">
              <a:lnSpc>
                <a:spcPct val="100000"/>
              </a:lnSpc>
            </a:pPr>
            <a:r>
              <a:rPr sz="32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三、【文学常识】：</a:t>
            </a:r>
            <a:br>
              <a:rPr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1.郁达夫，名文。浙江富阳人，革命烈士。《沉沦》《春风沉醉的晚上》</a:t>
            </a:r>
            <a:endParaRPr sz="28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2.朱自清，字佩弦，江苏扬州人，《背影》《匆匆》《欧游杂记》</a:t>
            </a:r>
            <a:endParaRPr lang="zh-CN" altLang="en-US" sz="28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3.史铁生，《我遥远的清平湾》《病隙碎笔》</a:t>
            </a:r>
            <a:endParaRPr lang="zh-CN" altLang="en-US" sz="28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4.苏轼，字子瞻，号东坡居士，“乌台诗案”，“既望”，每月十六日</a:t>
            </a:r>
            <a:endParaRPr lang="zh-CN" altLang="en-US" sz="28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5.姚鼐，清朝“桐城派”代表人物，朔，每月初一；晦，每月月末；五岳：东泰山，西华山，中嵩山，北恒山，南衡山。</a:t>
            </a:r>
            <a:endParaRPr lang="zh-CN" altLang="en-US" sz="28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strike="noStrike" noProof="1">
                <a:sym typeface="+mn-ea"/>
              </a:rPr>
              <a:t>第七单元               </a:t>
            </a:r>
            <a:r>
              <a:rPr sz="4400" strike="noStrike" noProof="1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sym typeface="+mn-ea"/>
              </a:rPr>
              <a:t>古今散文经典</a:t>
            </a:r>
            <a:br>
              <a:rPr sz="440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sym typeface="+mn-ea"/>
              </a:rPr>
            </a:b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lIns="101600" tIns="0" rIns="82550" bIns="0" rtlCol="0">
            <a:noAutofit/>
          </a:bodyPr>
          <a:p>
            <a:pPr fontAlgn="auto"/>
            <a:r>
              <a:rPr sz="36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四、【艺术特色】</a:t>
            </a:r>
            <a:endParaRPr sz="36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/>
            <a:endParaRPr lang="zh-CN" altLang="en-US" sz="3600" strike="noStrike" noProof="1"/>
          </a:p>
        </p:txBody>
      </p:sp>
      <p:sp>
        <p:nvSpPr>
          <p:cNvPr id="78851" name="文本框 4"/>
          <p:cNvSpPr txBox="1"/>
          <p:nvPr/>
        </p:nvSpPr>
        <p:spPr>
          <a:xfrm>
            <a:off x="1073150" y="2755900"/>
            <a:ext cx="10190163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28600" indent="-228600"/>
            <a:r>
              <a:rPr lang="en-US" altLang="zh-CN" sz="360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zh-CN" altLang="zh-CN" sz="3600">
                <a:solidFill>
                  <a:srgbClr val="000000"/>
                </a:solidFill>
                <a:latin typeface="Arial" panose="020B0604020202020204" pitchFamily="34" charset="0"/>
              </a:rPr>
              <a:t>1.散文的形散而神不散，主线</a:t>
            </a:r>
            <a:endParaRPr lang="en-US" altLang="zh-CN" sz="360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pPr marL="228600" indent="-228600"/>
            <a:r>
              <a:rPr lang="zh-CN" altLang="zh-CN" sz="3600">
                <a:solidFill>
                  <a:srgbClr val="000000"/>
                </a:solidFill>
                <a:latin typeface="Arial" panose="020B0604020202020204" pitchFamily="34" charset="0"/>
              </a:rPr>
              <a:t>2.象征手法，主客体对话，生命的自我本我对话</a:t>
            </a:r>
            <a:r>
              <a:rPr lang="en-US" altLang="zh-CN" sz="360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zh-CN" altLang="zh-CN" sz="3600">
                <a:solidFill>
                  <a:srgbClr val="000000"/>
                </a:solidFill>
                <a:latin typeface="Arial" panose="020B0604020202020204" pitchFamily="34" charset="0"/>
              </a:rPr>
              <a:t>3.语言简洁，画面感</a:t>
            </a:r>
            <a:endParaRPr lang="zh-CN" altLang="zh-CN" sz="36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28600" indent="-228600"/>
            <a:r>
              <a:rPr lang="zh-CN" altLang="zh-CN" sz="3600">
                <a:solidFill>
                  <a:srgbClr val="000000"/>
                </a:solidFill>
                <a:latin typeface="Arial" panose="020B0604020202020204" pitchFamily="34" charset="0"/>
              </a:rPr>
              <a:t>4.用心写作，一切景语皆情语</a:t>
            </a:r>
            <a:endParaRPr lang="zh-CN" altLang="en-US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标题 1"/>
          <p:cNvSpPr>
            <a:spLocks noGrp="1"/>
          </p:cNvSpPr>
          <p:nvPr>
            <p:ph type="title"/>
          </p:nvPr>
        </p:nvSpPr>
        <p:spPr>
          <a:xfrm>
            <a:off x="669925" y="0"/>
            <a:ext cx="10852150" cy="647700"/>
          </a:xfrm>
        </p:spPr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            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每日一语</a:t>
            </a:r>
            <a:endParaRPr kumimoji="0" lang="zh-CN" altLang="en-US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60418" name="内容占位符 2"/>
          <p:cNvSpPr>
            <a:spLocks noGrp="1"/>
          </p:cNvSpPr>
          <p:nvPr>
            <p:ph idx="1"/>
          </p:nvPr>
        </p:nvSpPr>
        <p:spPr>
          <a:xfrm>
            <a:off x="121920" y="776605"/>
            <a:ext cx="14913610" cy="5040630"/>
          </a:xfrm>
        </p:spPr>
        <p:txBody>
          <a:bodyPr lIns="101600" tIns="0" rIns="82550" bIns="0" rtlCol="0" anchor="t">
            <a:noAutofit/>
          </a:bodyPr>
          <a:p>
            <a: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2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    </a:t>
            </a:r>
            <a:r>
              <a:rPr kumimoji="0" lang="zh-CN" altLang="en-US" sz="32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1月20日   周三（腊八节）                                   </a:t>
            </a:r>
            <a:endParaRPr kumimoji="0" lang="zh-CN" altLang="en-US" sz="32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32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    </a:t>
            </a:r>
            <a:r>
              <a:rPr kumimoji="0" lang="zh-CN" altLang="en-US" sz="4400" b="1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骨子里有坚强，</a:t>
            </a:r>
            <a:endParaRPr kumimoji="0" lang="zh-CN" altLang="en-US" sz="4400" b="1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4400" b="1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 言行里有教养，</a:t>
            </a:r>
            <a:endParaRPr kumimoji="0" lang="zh-CN" altLang="en-US" sz="4400" b="1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4400" b="1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 交往中有包容。</a:t>
            </a:r>
            <a:endParaRPr kumimoji="0" lang="zh-CN" altLang="en-US" sz="4400" b="1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32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                               </a:t>
            </a:r>
            <a:r>
              <a:rPr kumimoji="0" lang="zh-CN" altLang="en-US" sz="3200" b="0" i="0" u="none" strike="noStrike" kern="1200" cap="none" spc="15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——赫本的人生箴言</a:t>
            </a:r>
            <a:endParaRPr kumimoji="0" lang="zh-CN" altLang="en-US" sz="3200" b="0" i="0" u="none" strike="noStrike" kern="1200" cap="none" spc="15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60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</a:t>
            </a:r>
            <a:r>
              <a:rPr kumimoji="0" lang="zh-CN" altLang="en-US" sz="4800" b="1" i="0" u="none" strike="noStrike" kern="1200" cap="none" spc="15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愿有人问你粥可温，愿世人皆有感恩心。   </a:t>
            </a:r>
            <a:r>
              <a:rPr kumimoji="0" lang="zh-CN" altLang="en-US" sz="3200" b="1" i="0" u="none" strike="noStrike" kern="1200" cap="none" spc="15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</a:t>
            </a:r>
            <a:r>
              <a:rPr kumimoji="0" lang="zh-CN" altLang="en-US" sz="6000" b="1" i="0" u="none" strike="noStrike" kern="1200" cap="none" spc="15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     </a:t>
            </a:r>
            <a:r>
              <a:rPr kumimoji="0" lang="zh-CN" altLang="en-US" sz="6000" b="0" i="0" u="none" strike="noStrike" kern="1200" cap="none" spc="150" normalizeH="0" baseline="0" noProof="1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</a:t>
            </a:r>
            <a:endParaRPr kumimoji="0" lang="en-US" altLang="zh-CN" sz="3200" b="0" i="0" u="none" strike="noStrike" kern="1200" cap="none" spc="150" normalizeH="0" baseline="0" noProof="1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"/>
          <p:cNvSpPr>
            <a:spLocks noGrp="1"/>
          </p:cNvSpPr>
          <p:nvPr>
            <p:ph type="title"/>
          </p:nvPr>
        </p:nvSpPr>
        <p:spPr>
          <a:xfrm>
            <a:off x="4549775" y="150813"/>
            <a:ext cx="8229600" cy="1143000"/>
          </a:xfrm>
        </p:spPr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寻寻觅觅之</a:t>
            </a:r>
            <a:r>
              <a:rPr kumimoji="0" lang="en-US" altLang="zh-CN" sz="32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“</a:t>
            </a:r>
            <a:r>
              <a:rPr kumimoji="0" lang="zh-CN" altLang="en-US" sz="32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病句</a:t>
            </a:r>
            <a:r>
              <a:rPr kumimoji="0" lang="en-US" altLang="zh-CN" sz="32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”</a:t>
            </a:r>
            <a:r>
              <a:rPr kumimoji="0" lang="zh-CN" altLang="en-US" sz="32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密码</a:t>
            </a:r>
            <a:endParaRPr kumimoji="0" lang="zh-CN" altLang="en-US" sz="32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40962" name="内容占位符 2"/>
          <p:cNvSpPr>
            <a:spLocks noGrp="1"/>
          </p:cNvSpPr>
          <p:nvPr>
            <p:ph idx="1"/>
          </p:nvPr>
        </p:nvSpPr>
        <p:spPr>
          <a:xfrm>
            <a:off x="518160" y="493394"/>
            <a:ext cx="11838940" cy="4526280"/>
          </a:xfrm>
        </p:spPr>
        <p:txBody>
          <a:bodyPr lIns="101600" tIns="0" rIns="82550" bIns="0" rtlCol="0" anchor="t">
            <a:noAutofit/>
          </a:bodyPr>
          <a:lstStyle/>
          <a:p>
            <a:pPr marL="0" indent="0" fontAlgn="auto">
              <a:buNone/>
            </a:pPr>
            <a:endParaRPr lang="zh-CN" altLang="en-US" strike="noStrike" noProof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语序不当</a:t>
            </a:r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：</a:t>
            </a:r>
            <a:endParaRPr lang="zh-CN" altLang="en-US" sz="28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strike="noStrike" noProof="1"/>
              <a:t>  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一</a:t>
            </a:r>
            <a:r>
              <a:rPr lang="en-US" altLang="zh-CN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1</a:t>
            </a:r>
            <a:r>
              <a:rPr lang="zh-CN" altLang="en-US" sz="2800" strike="noStrike" noProof="1"/>
              <a:t>定、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一</a:t>
            </a:r>
            <a:r>
              <a:rPr lang="en-US" altLang="zh-CN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2</a:t>
            </a:r>
            <a:r>
              <a:rPr lang="zh-CN" altLang="en-US" sz="2800" strike="noStrike" noProof="1"/>
              <a:t>状、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一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3</a:t>
            </a:r>
            <a:r>
              <a:rPr lang="zh-CN" altLang="en-US" sz="2800" strike="noStrike" noProof="1"/>
              <a:t>虚、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一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4</a:t>
            </a:r>
            <a:r>
              <a:rPr lang="zh-CN" altLang="en-US" sz="2800" strike="noStrike" noProof="1"/>
              <a:t>句</a:t>
            </a:r>
            <a:endParaRPr lang="zh-CN" altLang="en-US" sz="2800" strike="noStrike" noProof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二.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搭配不当</a:t>
            </a:r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：</a:t>
            </a:r>
            <a:endParaRPr lang="zh-CN" altLang="en-US" sz="28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strike="noStrike" noProof="1"/>
              <a:t>  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二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1</a:t>
            </a:r>
            <a:r>
              <a:rPr lang="zh-CN" altLang="en-US" sz="2800" strike="noStrike" noProof="1"/>
              <a:t>主谓、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二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2</a:t>
            </a:r>
            <a:r>
              <a:rPr lang="zh-CN" altLang="en-US" sz="2800" strike="noStrike" noProof="1"/>
              <a:t>动宾、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二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3</a:t>
            </a:r>
            <a:r>
              <a:rPr lang="zh-CN" altLang="en-US" sz="2800" strike="noStrike" noProof="1"/>
              <a:t>主宾、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二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4</a:t>
            </a:r>
            <a:r>
              <a:rPr lang="zh-CN" altLang="en-US" sz="2800" strike="noStrike" noProof="1"/>
              <a:t>修饰、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二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5</a:t>
            </a:r>
            <a:r>
              <a:rPr lang="zh-CN" altLang="en-US" sz="2800" strike="noStrike" noProof="1"/>
              <a:t>关联</a:t>
            </a:r>
            <a:endParaRPr lang="zh-CN" altLang="en-US" sz="2800" strike="noStrike" noProof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三.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成分残缺或赘余</a:t>
            </a:r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：</a:t>
            </a:r>
            <a:endParaRPr lang="zh-CN" altLang="en-US" sz="2800" strike="noStrike" noProof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strike="noStrike" noProof="1"/>
              <a:t>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三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1</a:t>
            </a:r>
            <a:r>
              <a:rPr lang="zh-CN" altLang="en-US" sz="2800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主、</a:t>
            </a:r>
            <a:r>
              <a:rPr lang="zh-CN" altLang="en-US" sz="2800" strike="noStrike" noProof="1"/>
              <a:t>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三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2</a:t>
            </a:r>
            <a:r>
              <a:rPr lang="zh-CN" altLang="en-US" sz="2800" strike="noStrike" noProof="1"/>
              <a:t>谓、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三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3</a:t>
            </a:r>
            <a:r>
              <a:rPr lang="zh-CN" altLang="en-US" sz="2800" strike="noStrike" noProof="1"/>
              <a:t>宾、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三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4</a:t>
            </a:r>
            <a:r>
              <a:rPr lang="zh-CN" altLang="en-US" sz="2800" strike="noStrike" noProof="1"/>
              <a:t>介、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三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5</a:t>
            </a:r>
            <a:r>
              <a:rPr lang="zh-CN" altLang="en-US" sz="2800" strike="noStrike" noProof="1"/>
              <a:t>关联 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三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6</a:t>
            </a:r>
            <a:r>
              <a:rPr sz="2800" strike="noStrike" noProof="1"/>
              <a:t>重复累赘</a:t>
            </a:r>
            <a:endParaRPr lang="zh-CN" altLang="en-US" sz="2800" strike="noStrike" noProof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四.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结构混乱</a:t>
            </a:r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：</a:t>
            </a:r>
            <a:r>
              <a:rPr lang="zh-CN" altLang="en-US" sz="2800" strike="noStrike" noProof="1"/>
              <a:t>    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四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1</a:t>
            </a:r>
            <a:r>
              <a:rPr lang="zh-CN" altLang="en-US" sz="2800" strike="noStrike" noProof="1"/>
              <a:t>句式 、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四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2</a:t>
            </a:r>
            <a:r>
              <a:rPr lang="zh-CN" altLang="en-US" sz="2800" strike="noStrike" noProof="1"/>
              <a:t>句子</a:t>
            </a:r>
            <a:endParaRPr lang="zh-CN" altLang="en-US" sz="2800" strike="noStrike" noProof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五、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表意不清</a:t>
            </a:r>
            <a:r>
              <a:rPr lang="zh-CN" altLang="en-US" sz="28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：</a:t>
            </a:r>
            <a:r>
              <a:rPr lang="zh-CN" altLang="en-US" sz="2800" strike="noStrike" noProof="1"/>
              <a:t>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五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1</a:t>
            </a:r>
            <a:r>
              <a:rPr lang="zh-CN" altLang="en-US" sz="2800" strike="noStrike" noProof="1"/>
              <a:t>词义、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五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2</a:t>
            </a:r>
            <a:r>
              <a:rPr lang="zh-CN" altLang="en-US" sz="2800" strike="noStrike" noProof="1"/>
              <a:t>修饰  、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五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3</a:t>
            </a:r>
            <a:r>
              <a:rPr lang="zh-CN" altLang="en-US" sz="2800" strike="noStrike" noProof="1"/>
              <a:t>指代、</a:t>
            </a:r>
            <a:endParaRPr lang="zh-CN" altLang="en-US" sz="2800" strike="noStrike" noProof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4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六.</a:t>
            </a:r>
            <a:r>
              <a:rPr lang="zh-CN" altLang="en-US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不合逻辑：  </a:t>
            </a:r>
            <a:r>
              <a:rPr lang="zh-CN" altLang="en-US" sz="2400" b="1" strike="noStrike" noProof="1"/>
              <a:t>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六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1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、</a:t>
            </a:r>
            <a:r>
              <a:rPr lang="zh-CN" altLang="en-US" sz="2400" b="1" strike="noStrike" noProof="1"/>
              <a:t>矛盾   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六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2</a:t>
            </a:r>
            <a:r>
              <a:rPr lang="en-US" altLang="zh-CN" sz="24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zh-CN" altLang="en-US" sz="24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</a:t>
            </a:r>
            <a:r>
              <a:rPr lang="zh-CN" altLang="en-US" sz="2400" b="1" strike="noStrike" noProof="1"/>
              <a:t>范围       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六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3</a:t>
            </a:r>
            <a:r>
              <a:rPr lang="zh-CN" altLang="en-US" sz="2400" b="1" strike="noStrike" noProof="1"/>
              <a:t>、因果 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六  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4</a:t>
            </a:r>
            <a:r>
              <a:rPr lang="zh-CN" altLang="en-US" sz="24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</a:t>
            </a:r>
            <a:r>
              <a:rPr lang="zh-CN" altLang="en-US" sz="2400" b="1" strike="noStrike" noProof="1"/>
              <a:t>主客颠倒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  <a:endParaRPr lang="zh-CN" altLang="en-US" sz="28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六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5</a:t>
            </a:r>
            <a:r>
              <a:rPr lang="zh-CN" altLang="en-US" sz="24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</a:t>
            </a:r>
            <a:r>
              <a:rPr lang="zh-CN" altLang="en-US" sz="2400" b="1" strike="noStrike" noProof="1"/>
              <a:t>否定        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六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6</a:t>
            </a:r>
            <a:r>
              <a:rPr lang="zh-CN" altLang="en-US" sz="24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</a:t>
            </a:r>
            <a:r>
              <a:rPr lang="zh-CN" altLang="en-US" sz="2400" b="1" strike="noStrike" noProof="1"/>
              <a:t>不合事理   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六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7</a:t>
            </a:r>
            <a:r>
              <a:rPr lang="zh-CN" altLang="en-US" sz="2400" b="1" strike="noStrike" noProof="1"/>
              <a:t>、两约数不能同时用  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六 </a:t>
            </a:r>
            <a:r>
              <a:rPr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8</a:t>
            </a:r>
            <a:r>
              <a:rPr lang="zh-CN" altLang="en-US" sz="24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</a:t>
            </a:r>
            <a:r>
              <a:rPr lang="zh-CN" altLang="en-US" sz="2400" b="1" strike="noStrike" noProof="1"/>
              <a:t>一面对两面</a:t>
            </a:r>
            <a:endParaRPr lang="zh-CN" altLang="en-US" sz="2400" b="1" strike="noStrike" noProof="1"/>
          </a:p>
          <a:p>
            <a:pPr fontAlgn="auto"/>
            <a:endParaRPr lang="zh-CN" altLang="en-US" sz="2400" b="1" strike="noStrike" noProof="1">
              <a:solidFill>
                <a:srgbClr val="C00000"/>
              </a:solidFill>
            </a:endParaRPr>
          </a:p>
        </p:txBody>
      </p:sp>
      <p:pic>
        <p:nvPicPr>
          <p:cNvPr id="21507" name="图片 1" descr="&amp;pky734641512&amp;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28113" y="0"/>
            <a:ext cx="3048000" cy="144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fontAlgn="auto"/>
            <a:r>
              <a:rPr lang="en-US" altLang="zh-CN" strike="noStrike" noProof="1">
                <a:sym typeface="+mn-ea"/>
              </a:rPr>
              <a:t>    </a:t>
            </a:r>
            <a:r>
              <a:rPr strike="noStrike" noProof="1">
                <a:sym typeface="+mn-ea"/>
              </a:rPr>
              <a:t>第八单元              </a:t>
            </a:r>
            <a:r>
              <a:rPr strike="noStrike" noProof="1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sym typeface="+mn-ea"/>
              </a:rPr>
              <a:t> </a:t>
            </a:r>
            <a:r>
              <a:rPr sz="3600" strike="noStrike" noProof="1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sym typeface="+mn-ea"/>
              </a:rPr>
              <a:t>词语积累和前生今世</a:t>
            </a:r>
            <a:endParaRPr lang="zh-CN" altLang="en-US" sz="3600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lIns="101600" tIns="0" rIns="82550" bIns="0" rtlCol="0">
            <a:noAutofit/>
          </a:bodyPr>
          <a:p>
            <a:pPr fontAlgn="auto"/>
            <a:r>
              <a:rPr lang="zh-CN" altLang="en-US" sz="36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学习活动：</a:t>
            </a:r>
            <a:endParaRPr lang="zh-CN" altLang="en-US" sz="36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</a:endParaRPr>
          </a:p>
          <a:p>
            <a:pPr fontAlgn="auto"/>
            <a:r>
              <a:rPr lang="zh-CN" altLang="en-US" sz="3200" b="1" strike="noStrike" noProof="1"/>
              <a:t>一、丰富词语</a:t>
            </a:r>
            <a:r>
              <a:rPr sz="3200" b="1" strike="noStrike" noProof="1">
                <a:sym typeface="+mn-ea"/>
              </a:rPr>
              <a:t>（词汇、熟语、新词语）</a:t>
            </a:r>
            <a:r>
              <a:rPr lang="zh-CN" altLang="en-US" sz="3200" b="1" strike="noStrike" noProof="1"/>
              <a:t>的积累。</a:t>
            </a:r>
            <a:endParaRPr lang="zh-CN" altLang="en-US" sz="3200" b="1" strike="noStrike" noProof="1"/>
          </a:p>
          <a:p>
            <a:pPr fontAlgn="auto"/>
            <a:r>
              <a:rPr lang="zh-CN" altLang="en-US" sz="3200" b="1" strike="noStrike" noProof="1"/>
              <a:t>二、把握词语的古今变化、联系和区别。</a:t>
            </a:r>
            <a:endParaRPr lang="zh-CN" altLang="en-US" sz="3200" b="1" strike="noStrike" noProof="1"/>
          </a:p>
          <a:p>
            <a:pPr fontAlgn="auto"/>
            <a:r>
              <a:rPr lang="zh-CN" altLang="en-US" sz="3200" b="1" strike="noStrike" noProof="1"/>
              <a:t>三、词义的辨析和词语的使用。</a:t>
            </a:r>
            <a:endParaRPr lang="zh-CN" altLang="en-US" sz="3200" b="1" strike="noStrike" noProof="1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indent="0" defTabSz="914400" fontAlgn="auto"/>
            <a:endParaRPr lang="zh-CN" altLang="en-US" strike="noStrike" kern="1200" spc="200" normalizeH="0" baseline="0" noProof="1"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pic>
        <p:nvPicPr>
          <p:cNvPr id="82946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69925" y="127000"/>
            <a:ext cx="11522075" cy="6210300"/>
          </a:xfrm>
          <a:ln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indent="0" defTabSz="914400" fontAlgn="auto"/>
            <a:endParaRPr lang="zh-CN" altLang="en-US" strike="noStrike" kern="1200" spc="200" normalizeH="0" baseline="0" noProof="1"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pic>
        <p:nvPicPr>
          <p:cNvPr id="83970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3375" y="881063"/>
            <a:ext cx="10852150" cy="5692775"/>
          </a:xfrm>
          <a:ln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 </a:t>
            </a:r>
            <a:r>
              <a: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模拟作文 (</a:t>
            </a:r>
            <a:r>
              <a:rPr kumimoji="0" lang="en-US" altLang="zh-CN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6</a:t>
            </a:r>
            <a:r>
              <a: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0分)</a:t>
            </a:r>
            <a:br>
              <a:rPr lang="zh-CN" altLang="en-US" kern="1200" spc="200" normalizeH="0" baseline="0" dirty="0">
                <a:latin typeface="+mj-lt"/>
                <a:ea typeface="+mj-ea"/>
                <a:cs typeface="+mj-cs"/>
                <a:sym typeface="微软雅黑" panose="020B0503020204020204" pitchFamily="34" charset="-122"/>
              </a:rPr>
            </a:br>
            <a:endParaRPr kumimoji="0" lang="zh-CN" altLang="en-US" sz="2800" b="1" i="0" u="none" strike="noStrike" kern="1200" cap="none" spc="200" normalizeH="0" baseline="0" noProof="1" dirty="0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61442" name="内容占位符 2"/>
          <p:cNvSpPr>
            <a:spLocks noGrp="1"/>
          </p:cNvSpPr>
          <p:nvPr>
            <p:ph idx="1"/>
          </p:nvPr>
        </p:nvSpPr>
        <p:spPr>
          <a:xfrm>
            <a:off x="669925" y="1295400"/>
            <a:ext cx="10852150" cy="5041900"/>
          </a:xfrm>
        </p:spPr>
        <p:txBody>
          <a:bodyPr wrap="square" lIns="91440" tIns="45720" rIns="91440" bIns="4572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</a:t>
            </a:r>
            <a:r>
              <a:rPr kumimoji="0" lang="zh-CN" altLang="en-US" sz="3600" b="0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面对依然严峻的疫情，这个寒假，你是选择一场说走就走的旅行，还是选择居家更安全呢？</a:t>
            </a:r>
            <a:endParaRPr kumimoji="0" lang="zh-CN" altLang="en-US" sz="3600" b="0" i="0" u="none" strike="noStrike" kern="1200" cap="none" spc="150" normalizeH="0" baseline="0" noProof="1" dirty="0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3600" b="0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请写一篇不少于</a:t>
            </a:r>
            <a:r>
              <a:rPr kumimoji="0" lang="en-US" altLang="zh-CN" sz="3600" b="0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800</a:t>
            </a:r>
            <a:r>
              <a:rPr kumimoji="0" lang="zh-CN" altLang="en-US" sz="3600" b="0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字的论述文。</a:t>
            </a:r>
            <a:endParaRPr kumimoji="0" lang="zh-CN" altLang="en-US" sz="3600" b="0" i="0" u="none" strike="noStrike" kern="1200" cap="none" spc="150" normalizeH="0" baseline="0" noProof="1" dirty="0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2894" y="1437002"/>
            <a:ext cx="9491345" cy="4523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一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、立意和拟题（举例）</a:t>
            </a:r>
            <a:endParaRPr kumimoji="0" lang="zh-CN" altLang="zh-CN" sz="12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舒体" panose="02010601030101010101" pitchFamily="2" charset="-122"/>
                <a:ea typeface="方正舒体" panose="02010601030101010101" pitchFamily="2" charset="-122"/>
                <a:cs typeface="Times New Roman" panose="02020603050405020304" pitchFamily="18" charset="0"/>
              </a:rPr>
              <a:t>步骤一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舒体" panose="02010601030101010101" pitchFamily="2" charset="-122"/>
                <a:ea typeface="方正舒体" panose="02010601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找关键词句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（“居家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旅游”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疫情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）</a:t>
            </a:r>
            <a:endParaRPr kumimoji="0" lang="zh-CN" altLang="zh-CN" sz="32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舒体" panose="02010601030101010101" pitchFamily="2" charset="-122"/>
                <a:ea typeface="方正舒体" panose="02010601030101010101" pitchFamily="2" charset="-122"/>
                <a:cs typeface="Times New Roman" panose="02020603050405020304" pitchFamily="18" charset="0"/>
              </a:rPr>
              <a:t>步骤二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：研读材料是一元还是多元的，列出理解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（二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元）</a:t>
            </a:r>
            <a:endParaRPr kumimoji="0" lang="zh-CN" altLang="zh-CN" sz="32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舒体" panose="02010601030101010101" pitchFamily="2" charset="-122"/>
                <a:ea typeface="方正舒体" panose="02010601030101010101" pitchFamily="2" charset="-122"/>
                <a:cs typeface="Times New Roman" panose="02020603050405020304" pitchFamily="18" charset="0"/>
              </a:rPr>
              <a:t>步骤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舒体" panose="02010601030101010101" pitchFamily="2" charset="-122"/>
                <a:ea typeface="方正舒体" panose="02010601030101010101" pitchFamily="2" charset="-122"/>
                <a:cs typeface="Times New Roman" panose="02020603050405020304" pitchFamily="18" charset="0"/>
              </a:rPr>
              <a:t>三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：根据关键句拟出好题目，以议论性文字为主，黄金或白银。</a:t>
            </a:r>
            <a:endParaRPr kumimoji="0" lang="zh-CN" altLang="zh-CN" sz="32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《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居家一时   守国一世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》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ang="0" scaled="0"/>
                </a:gra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（黄金）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《在运动中遇见更好的自己》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ang="0" scaled="0"/>
                </a:gra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（白银）</a:t>
            </a:r>
            <a:endParaRPr kumimoji="0" lang="zh-CN" altLang="zh-CN" sz="32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舒体" panose="02010601030101010101" pitchFamily="2" charset="-122"/>
                <a:ea typeface="方正舒体" panose="02010601030101010101" pitchFamily="2" charset="-122"/>
                <a:cs typeface="Times New Roman" panose="02020603050405020304" pitchFamily="18" charset="0"/>
              </a:rPr>
              <a:t> 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舒体" panose="02010601030101010101" pitchFamily="2" charset="-122"/>
              <a:ea typeface="方正舒体" panose="02010601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6018" name="文本框 2"/>
          <p:cNvSpPr txBox="1"/>
          <p:nvPr/>
        </p:nvSpPr>
        <p:spPr>
          <a:xfrm>
            <a:off x="4214813" y="104775"/>
            <a:ext cx="314325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作文   (</a:t>
            </a:r>
            <a:r>
              <a:rPr lang="en-US" altLang="zh-CN" sz="4400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4400" dirty="0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0分)</a:t>
            </a:r>
            <a:endParaRPr lang="zh-CN" altLang="en-US" sz="4400" dirty="0"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0" y="12700"/>
            <a:ext cx="11977688" cy="630872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</a:t>
            </a: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</a:rPr>
              <a:t>“居家旅游”的 论据（素材）整理</a:t>
            </a:r>
            <a:endParaRPr lang="en-US" altLang="zh-CN" sz="24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事实论据：</a:t>
            </a:r>
            <a:endParaRPr lang="en-US" altLang="zh-CN" sz="24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en-US" altLang="zh-CN" sz="2400"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</a:rPr>
              <a:t>、阅读和思考是最好的旅游，上下五千年，纵横九万里</a:t>
            </a:r>
            <a:endParaRPr lang="en-US" altLang="zh-CN" sz="24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2400"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</a:rPr>
              <a:t>、居家享受烟火的温暖：锻炼、学习、做菜、爱家人，晨昏忧乐每相亲。</a:t>
            </a:r>
            <a:endParaRPr lang="en-US" altLang="zh-CN" sz="24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2400"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</a:rPr>
              <a:t>、一家子在</a:t>
            </a:r>
            <a:r>
              <a:rPr lang="en-US" altLang="zh-CN" sz="2400">
                <a:latin typeface="Calibri" panose="020F0502020204030204" pitchFamily="34" charset="0"/>
                <a:ea typeface="宋体" panose="02010600030101010101" pitchFamily="2" charset="-122"/>
              </a:rPr>
              <a:t>2020</a:t>
            </a: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</a:rPr>
              <a:t>年的温暖点滴，一起过的寒假的乐趣回放。</a:t>
            </a:r>
            <a:endParaRPr lang="en-US" altLang="zh-CN" sz="24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2400"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</a:rPr>
              <a:t>、看新闻报道，心忧天下，便是大爱和旅游。</a:t>
            </a:r>
            <a:endParaRPr lang="en-US" altLang="zh-CN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en-US" altLang="zh-CN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en-US" altLang="zh-CN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Microsoft Himalaya" panose="01010100010101010101" pitchFamily="2" charset="0"/>
                <a:ea typeface="宋体" panose="02010600030101010101" pitchFamily="2" charset="-122"/>
              </a:rPr>
              <a:t>理论论据 ：</a:t>
            </a:r>
            <a:endParaRPr lang="en-US" altLang="zh-CN" sz="3200" b="1">
              <a:solidFill>
                <a:srgbClr val="FF0000"/>
              </a:solidFill>
              <a:latin typeface="Microsoft Himalaya" panose="01010100010101010101" pitchFamily="2" charset="0"/>
              <a:ea typeface="宋体" panose="02010600030101010101" pitchFamily="2" charset="-122"/>
            </a:endParaRPr>
          </a:p>
          <a:p>
            <a:r>
              <a:rPr lang="en-US" altLang="zh-CN" sz="2400"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</a:rPr>
              <a:t>、有一种爱，叫居家。保护自己，不让家人、祖国操心。</a:t>
            </a:r>
            <a:endParaRPr lang="zh-CN" altLang="en-US" sz="2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2400"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</a:rPr>
              <a:t>、生活并不枯燥，是你的心贫乏无味。</a:t>
            </a:r>
            <a:endParaRPr lang="zh-CN" altLang="en-US" sz="2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2400"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</a:rPr>
              <a:t>、居家是休戚与共、不负时代的大情怀。</a:t>
            </a:r>
            <a:endParaRPr lang="zh-CN" altLang="en-US" sz="2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2400">
                <a:latin typeface="Calibri" panose="020F050202020403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</a:rPr>
              <a:t>待黎明破晓，山河无恙，人间皆安时，你我携手，相视一笑，看那人声鼎沸，樱花怒放时，笑声笑遍山川。</a:t>
            </a:r>
            <a:endParaRPr lang="zh-CN" altLang="en-US" sz="2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2400">
                <a:latin typeface="Calibri" panose="020F0502020204030204" pitchFamily="34" charset="0"/>
                <a:ea typeface="宋体" panose="02010600030101010101" pitchFamily="2" charset="-122"/>
              </a:rPr>
              <a:t>5.</a:t>
            </a: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</a:rPr>
              <a:t>小不忍则乱大谋。</a:t>
            </a:r>
            <a:endParaRPr lang="zh-CN" altLang="en-US" sz="2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2400">
                <a:latin typeface="Calibri" panose="020F050202020403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</a:rPr>
              <a:t>、你的自律即最大的自由。</a:t>
            </a:r>
            <a:endParaRPr lang="zh-CN" altLang="en-US" sz="2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2400">
                <a:latin typeface="Calibri" panose="020F0502020204030204" pitchFamily="34" charset="0"/>
                <a:ea typeface="宋体" panose="02010600030101010101" pitchFamily="2" charset="-122"/>
              </a:rPr>
              <a:t>7.</a:t>
            </a: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</a:rPr>
              <a:t>雪崩时没有一片雪花是无辜的。</a:t>
            </a:r>
            <a:endParaRPr lang="zh-CN" altLang="en-US" sz="2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51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8434">
                                            <p:txEl>
                                              <p:charRg st="51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434">
                                            <p:txEl>
                                              <p:charRg st="51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434">
                                            <p:txEl>
                                              <p:charRg st="51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51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51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7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18434">
                                            <p:txEl>
                                              <p:charRg st="77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8434">
                                            <p:txEl>
                                              <p:charRg st="7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8434">
                                            <p:txEl>
                                              <p:charRg st="7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7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7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11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8434">
                                            <p:txEl>
                                              <p:charRg st="111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8434">
                                            <p:txEl>
                                              <p:charRg st="111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8434">
                                            <p:txEl>
                                              <p:charRg st="111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11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11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41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18434">
                                            <p:txEl>
                                              <p:charRg st="141" end="1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8434">
                                            <p:txEl>
                                              <p:charRg st="141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8434">
                                            <p:txEl>
                                              <p:charRg st="141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41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41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72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434">
                                            <p:txEl>
                                              <p:charRg st="172" end="1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99" end="2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434">
                                            <p:txEl>
                                              <p:charRg st="199" end="2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218" end="2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8434">
                                            <p:txEl>
                                              <p:charRg st="218" end="2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238" end="2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8434">
                                            <p:txEl>
                                              <p:charRg st="238" end="2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288" end="2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434">
                                            <p:txEl>
                                              <p:charRg st="288" end="2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299" end="3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434">
                                            <p:txEl>
                                              <p:charRg st="299" end="3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313" end="3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8434">
                                            <p:txEl>
                                              <p:charRg st="313" end="3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9875" y="100013"/>
            <a:ext cx="8664575" cy="485775"/>
          </a:xfrm>
        </p:spPr>
        <p:txBody>
          <a:bodyPr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论述文的结构（提纲</a:t>
            </a:r>
            <a:r>
              <a:rPr kumimoji="0" lang="zh-CN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r>
              <a:rPr kumimoji="0" lang="en-US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en-US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5538" name="内容占位符 2"/>
          <p:cNvSpPr>
            <a:spLocks noGrp="1"/>
          </p:cNvSpPr>
          <p:nvPr>
            <p:ph idx="1"/>
          </p:nvPr>
        </p:nvSpPr>
        <p:spPr>
          <a:xfrm>
            <a:off x="1709738" y="776288"/>
            <a:ext cx="9096375" cy="3781425"/>
          </a:xfrm>
        </p:spPr>
        <p:txBody>
          <a:bodyPr wrap="square" lIns="91440" tIns="45720" rIns="91440" bIns="45720" rtlCol="0" anchor="t">
            <a:noAutofit/>
          </a:bodyPr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600" b="0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</a:t>
            </a:r>
            <a:r>
              <a:rPr kumimoji="0" lang="en-US" altLang="zh-CN" sz="2100" b="0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</a:t>
            </a:r>
            <a:r>
              <a:rPr kumimoji="0" lang="en-US" altLang="zh-CN" sz="1600" b="0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宋体" panose="02010600030101010101" pitchFamily="2" charset="-122"/>
              </a:rPr>
              <a:t>    </a:t>
            </a:r>
            <a:endParaRPr kumimoji="0" lang="zh-CN" altLang="zh-CN" sz="15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093913" y="1830388"/>
            <a:ext cx="512763" cy="37417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776601"/>
            <a:ext cx="9143365" cy="3987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350" kern="1200" cap="none" spc="0" normalizeH="0" baseline="0" noProof="0" dirty="0">
                <a:latin typeface="+mn-lt"/>
                <a:ea typeface="+mn-ea"/>
                <a:cs typeface="+mn-cs"/>
              </a:rPr>
              <a:t>一、</a:t>
            </a:r>
            <a:r>
              <a:rPr kumimoji="0" lang="zh-CN" altLang="en-US" b="1" kern="1200" cap="none" spc="0" normalizeH="0" baseline="0" noProof="0" dirty="0">
                <a:latin typeface="+mn-lt"/>
                <a:ea typeface="+mn-ea"/>
                <a:cs typeface="+mn-cs"/>
              </a:rPr>
              <a:t>引论 </a:t>
            </a:r>
            <a:r>
              <a:rPr kumimoji="0" lang="en-US" altLang="zh-CN" b="1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150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150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段</a:t>
            </a:r>
            <a:r>
              <a:rPr kumimoji="0" lang="en-US" altLang="zh-CN" sz="150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150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1500" kern="1200" cap="none" spc="0" normalizeH="0" baseline="0" noProof="0" dirty="0">
                <a:latin typeface="+mn-lt"/>
                <a:ea typeface="+mn-ea"/>
                <a:cs typeface="+mn-cs"/>
              </a:rPr>
              <a:t>  由两段的言语引出中心论点：旅游诚向往，</a:t>
            </a:r>
            <a:r>
              <a:rPr kumimoji="0" lang="zh-CN" altLang="en-US" sz="2000" b="1" kern="12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n-lt"/>
                <a:ea typeface="+mn-ea"/>
                <a:cs typeface="+mn-cs"/>
              </a:rPr>
              <a:t>居家更可贵，为国为己，责无旁贷</a:t>
            </a:r>
            <a:r>
              <a:rPr kumimoji="0" lang="zh-CN" altLang="en-US" sz="1500" kern="1200" cap="none" spc="0" normalizeH="0" baseline="0" noProof="0" dirty="0">
                <a:latin typeface="+mn-lt"/>
                <a:ea typeface="+mn-ea"/>
                <a:cs typeface="+mn-cs"/>
              </a:rPr>
              <a:t>。</a:t>
            </a:r>
            <a:endParaRPr kumimoji="0" lang="zh-CN" altLang="en-US" sz="15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89093" name="文本框 5"/>
          <p:cNvSpPr txBox="1"/>
          <p:nvPr/>
        </p:nvSpPr>
        <p:spPr>
          <a:xfrm>
            <a:off x="2398713" y="2524125"/>
            <a:ext cx="11795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Calibri" panose="020F0502020204030204" pitchFamily="34" charset="0"/>
                <a:ea typeface="宋体" panose="02010600030101010101" pitchFamily="2" charset="-122"/>
              </a:rPr>
              <a:t>二、本论</a:t>
            </a:r>
            <a:endParaRPr lang="zh-CN" altLang="en-US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8574" y="1175385"/>
            <a:ext cx="6648450" cy="4369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135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(2</a:t>
            </a:r>
            <a:r>
              <a:rPr kumimoji="0" lang="zh-CN" altLang="en-US" sz="135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段</a:t>
            </a:r>
            <a:r>
              <a:rPr kumimoji="0" lang="en-US" altLang="zh-CN" sz="135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400" b="1" u="sng" kern="1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0" scaled="0"/>
                </a:gradFill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分</a:t>
            </a:r>
            <a:r>
              <a:rPr kumimoji="0" lang="zh-CN" altLang="en-US" sz="1350" kern="1200" cap="none" spc="0" normalizeH="0" baseline="0" noProof="0" dirty="0">
                <a:latin typeface="+mn-lt"/>
                <a:ea typeface="+mn-ea"/>
                <a:cs typeface="+mn-cs"/>
              </a:rPr>
              <a:t>论点一：</a:t>
            </a:r>
            <a:r>
              <a:rPr kumimoji="0" lang="zh-CN" altLang="en-US" sz="2000" b="1" u="sng" kern="1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0" scaled="0"/>
                </a:gra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居家</a:t>
            </a:r>
            <a:r>
              <a:rPr kumimoji="0" lang="zh-CN" altLang="zh-CN" sz="2000" b="1" u="sng" kern="1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0" scaled="0"/>
                </a:gra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是</a:t>
            </a:r>
            <a:r>
              <a:rPr kumimoji="0" lang="zh-CN" altLang="en-US" sz="2000" b="1" u="sng" kern="1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0" scaled="0"/>
                </a:gra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一种责任与关爱</a:t>
            </a:r>
            <a:r>
              <a:rPr kumimoji="0" lang="zh-CN" altLang="en-US" sz="2000" b="1" u="sng" kern="100" cap="none" spc="0" normalizeH="0" baseline="0" noProof="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。</a:t>
            </a:r>
            <a:r>
              <a:rPr kumimoji="0" lang="zh-CN" altLang="en-US" sz="2000" b="1" kern="1200" cap="none" spc="0" normalizeH="0" baseline="0" noProof="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1350" kern="1200" cap="none" spc="0" normalizeH="0" baseline="0" noProof="0" dirty="0">
                <a:latin typeface="+mn-lt"/>
                <a:ea typeface="+mn-ea"/>
                <a:cs typeface="+mn-cs"/>
              </a:rPr>
              <a:t>  分析寒假疫情，旅游的风险与代价。分析居家与旅游的关系。</a:t>
            </a:r>
            <a:endParaRPr kumimoji="0" lang="zh-CN" altLang="en-US" sz="135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000" b="1" u="sng" kern="1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0" scaled="0"/>
                </a:gra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结论</a:t>
            </a:r>
            <a:r>
              <a:rPr kumimoji="0" lang="en-US" altLang="zh-CN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:</a:t>
            </a:r>
            <a:r>
              <a:rPr kumimoji="0" lang="zh-CN" altLang="zh-CN" b="1" kern="100" cap="none" spc="0" normalizeH="0" baseline="0" noProof="0" dirty="0">
                <a:solidFill>
                  <a:srgbClr val="0000FF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我们居家，依然可以坐观天下，运筹帷幄，爱自己，更是爱江山。</a:t>
            </a:r>
            <a:endParaRPr kumimoji="0" lang="zh-CN" altLang="zh-CN" sz="1350" kern="100" cap="none" spc="0" normalizeH="0" baseline="0" noProof="0" dirty="0">
              <a:solidFill>
                <a:srgbClr val="0000FF"/>
              </a:solidFill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135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135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(3</a:t>
            </a:r>
            <a:r>
              <a:rPr kumimoji="0" lang="zh-CN" altLang="en-US" sz="135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段</a:t>
            </a:r>
            <a:r>
              <a:rPr kumimoji="0" lang="en-US" altLang="zh-CN" sz="135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400" b="1" u="sng" kern="1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0" scaled="0"/>
                </a:gradFill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分</a:t>
            </a:r>
            <a:r>
              <a:rPr kumimoji="0" lang="zh-CN" altLang="en-US" sz="1350" kern="1200" cap="none" spc="0" normalizeH="0" baseline="0" noProof="0" dirty="0">
                <a:latin typeface="+mn-lt"/>
                <a:ea typeface="+mn-ea"/>
                <a:cs typeface="+mn-cs"/>
              </a:rPr>
              <a:t>论点二：</a:t>
            </a:r>
            <a:r>
              <a:rPr kumimoji="0" lang="zh-CN" altLang="en-US" sz="2000" b="1" u="sng" kern="1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0" scaled="0"/>
                </a:gra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居家是一种情趣和能力</a:t>
            </a:r>
            <a:r>
              <a:rPr kumimoji="0" lang="zh-CN" altLang="en-US" sz="2400" b="1" u="sng" kern="1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0" scaled="0"/>
                </a:gra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kumimoji="0" lang="zh-CN" altLang="en-US" sz="1350" kern="1200" cap="none" spc="0" normalizeH="0" baseline="0" noProof="0" dirty="0"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举例</a:t>
            </a:r>
            <a:r>
              <a:rPr kumimoji="0" lang="en-US" altLang="zh-CN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2020</a:t>
            </a:r>
            <a:r>
              <a:rPr kumimoji="0" lang="zh-CN" altLang="en-US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最长寒假的趣事</a:t>
            </a:r>
            <a:r>
              <a:rPr kumimoji="0" lang="zh-CN" altLang="zh-CN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，居家本质是静心，阅读、发现美和动手能力培养</a:t>
            </a:r>
            <a:r>
              <a:rPr kumimoji="0" lang="zh-CN" altLang="en-US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。</a:t>
            </a:r>
            <a:endParaRPr kumimoji="0" lang="zh-CN" altLang="en-US" sz="1350" b="1" kern="100" cap="none" spc="0" normalizeH="0" baseline="0" noProof="0" dirty="0">
              <a:latin typeface="Calibri" panose="020F0502020204030204" pitchFamily="34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000" b="1" u="sng" kern="1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0" scaled="0"/>
                </a:gra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结论</a:t>
            </a:r>
            <a:r>
              <a:rPr kumimoji="0" lang="zh-CN" altLang="zh-CN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：</a:t>
            </a:r>
            <a:r>
              <a:rPr kumimoji="0" lang="zh-CN" altLang="zh-CN" b="1" kern="100" cap="none" spc="0" normalizeH="0" baseline="0" noProof="0" dirty="0">
                <a:solidFill>
                  <a:srgbClr val="0000FF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居家可以放慢脚步，享受平凡尘埃处的幸福和烟火味。</a:t>
            </a:r>
            <a:endParaRPr kumimoji="0" lang="zh-CN" altLang="zh-CN" b="1" kern="100" cap="none" spc="0" normalizeH="0" baseline="0" noProof="0" dirty="0">
              <a:solidFill>
                <a:srgbClr val="0000FF"/>
              </a:solidFill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135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135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(4</a:t>
            </a:r>
            <a:r>
              <a:rPr kumimoji="0" lang="zh-CN" altLang="en-US" sz="135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段</a:t>
            </a:r>
            <a:r>
              <a:rPr kumimoji="0" lang="en-US" altLang="zh-CN" sz="135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400" b="1" u="sng" kern="1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0" scaled="0"/>
                </a:gradFill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分</a:t>
            </a:r>
            <a:r>
              <a:rPr kumimoji="0" lang="zh-CN" altLang="en-US" sz="1350" kern="1200" cap="none" spc="0" normalizeH="0" baseline="0" noProof="0" dirty="0">
                <a:latin typeface="+mn-lt"/>
                <a:ea typeface="+mn-ea"/>
                <a:cs typeface="+mn-cs"/>
              </a:rPr>
              <a:t>论点三：</a:t>
            </a:r>
            <a:r>
              <a:rPr kumimoji="0" lang="zh-CN" altLang="en-US" sz="2000" b="1" kern="12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n-lt"/>
                <a:ea typeface="+mn-ea"/>
                <a:cs typeface="+mn-cs"/>
              </a:rPr>
              <a:t>居家</a:t>
            </a:r>
            <a:r>
              <a:rPr kumimoji="0" lang="zh-CN" altLang="en-US" sz="2000" b="1" u="sng" kern="1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0" scaled="0"/>
                </a:gra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是一种全局观和大情怀</a:t>
            </a:r>
            <a:r>
              <a:rPr kumimoji="0" lang="zh-CN" altLang="en-US" b="1" kern="1200" cap="none" spc="0" normalizeH="0" baseline="0" noProof="0" dirty="0">
                <a:latin typeface="+mn-lt"/>
                <a:ea typeface="+mn-ea"/>
                <a:cs typeface="+mn-cs"/>
              </a:rPr>
              <a:t>。疫情</a:t>
            </a:r>
            <a:r>
              <a:rPr kumimoji="0" lang="zh-CN" altLang="en-US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居家</a:t>
            </a:r>
            <a:r>
              <a:rPr kumimoji="0" lang="zh-CN" altLang="zh-CN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的意义是</a:t>
            </a:r>
            <a:r>
              <a:rPr kumimoji="0" lang="zh-CN" altLang="en-US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减少交叉感染</a:t>
            </a:r>
            <a:r>
              <a:rPr kumimoji="0" lang="zh-CN" altLang="zh-CN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，</a:t>
            </a:r>
            <a:r>
              <a:rPr kumimoji="0" lang="zh-CN" altLang="en-US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各自安好</a:t>
            </a:r>
            <a:r>
              <a:rPr kumimoji="0" lang="zh-CN" altLang="zh-CN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，举例现在</a:t>
            </a:r>
            <a:r>
              <a:rPr kumimoji="0" lang="zh-CN" altLang="en-US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国家倡导的“异地过年，防止反扑”</a:t>
            </a:r>
            <a:r>
              <a:rPr kumimoji="0" lang="zh-CN" altLang="zh-CN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。</a:t>
            </a:r>
            <a:r>
              <a:rPr kumimoji="0" lang="zh-CN" altLang="en-US" sz="2000" b="1" u="sng" kern="1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0" scaled="0"/>
                </a:gra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结论</a:t>
            </a:r>
            <a:r>
              <a:rPr kumimoji="0" lang="zh-CN" altLang="zh-CN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：</a:t>
            </a:r>
            <a:r>
              <a:rPr kumimoji="0" lang="en-US" altLang="zh-CN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“</a:t>
            </a:r>
            <a:r>
              <a:rPr kumimoji="0" lang="zh-CN" altLang="zh-CN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心安处是吾家</a:t>
            </a:r>
            <a:r>
              <a:rPr kumimoji="0" lang="en-US" altLang="zh-CN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”</a:t>
            </a:r>
            <a:r>
              <a:rPr kumimoji="0" lang="zh-CN" altLang="en-US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大国不安，何以小家安好？</a:t>
            </a:r>
            <a:endParaRPr kumimoji="0" lang="zh-CN" altLang="en-US" sz="1350" b="1" kern="100" cap="none" spc="0" normalizeH="0" baseline="0" noProof="0" dirty="0">
              <a:latin typeface="Calibri" panose="020F0502020204030204" pitchFamily="34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350" b="1" kern="100" cap="none" spc="0" normalizeH="0" baseline="0" noProof="0" dirty="0">
                <a:solidFill>
                  <a:srgbClr val="0000FF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kumimoji="0" lang="en-US" altLang="zh-CN" sz="135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  <a:sym typeface="+mn-ea"/>
              </a:rPr>
              <a:t>(5</a:t>
            </a:r>
            <a:r>
              <a:rPr kumimoji="0" lang="zh-CN" altLang="en-US" sz="135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  <a:sym typeface="+mn-ea"/>
              </a:rPr>
              <a:t>段</a:t>
            </a:r>
            <a:r>
              <a:rPr kumimoji="0" lang="en-US" altLang="zh-CN" sz="135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  <a:sym typeface="+mn-ea"/>
              </a:rPr>
              <a:t>)</a:t>
            </a:r>
            <a:r>
              <a:rPr kumimoji="0" lang="zh-CN" altLang="en-US" sz="1350" kern="1200" cap="none" spc="0" normalizeH="0" baseline="0" noProof="0" dirty="0">
                <a:latin typeface="+mn-lt"/>
                <a:ea typeface="+mn-ea"/>
                <a:cs typeface="+mn-cs"/>
                <a:sym typeface="+mn-ea"/>
              </a:rPr>
              <a:t>深入拓展：</a:t>
            </a:r>
            <a:r>
              <a:rPr kumimoji="0" lang="zh-CN" altLang="zh-CN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拓展深入，联系自己</a:t>
            </a:r>
            <a:r>
              <a:rPr kumimoji="0" lang="zh-CN" altLang="en-US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曾有</a:t>
            </a:r>
            <a:r>
              <a:rPr kumimoji="0" lang="zh-CN" altLang="zh-CN" sz="1350" b="1" kern="100" cap="none" spc="0" normalizeH="0" baseline="0" noProof="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一曝十寒  和懈怠懒散的居家日子反省。                </a:t>
            </a:r>
            <a:r>
              <a:rPr kumimoji="0" lang="zh-CN" altLang="en-US" sz="2000" b="1" u="sng" kern="100" cap="none" spc="0" normalizeH="0" baseline="0" noProof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0" scaled="0"/>
                </a:gra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结论</a:t>
            </a:r>
            <a:r>
              <a:rPr kumimoji="0" lang="en-US" altLang="zh-CN" sz="1350" b="1" kern="100" cap="none" spc="0" normalizeH="0" baseline="0" noProof="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:</a:t>
            </a:r>
            <a:r>
              <a:rPr kumimoji="0" lang="zh-CN" altLang="zh-CN" b="1" kern="100" cap="none" spc="0" normalizeH="0" baseline="0" noProof="0" dirty="0">
                <a:solidFill>
                  <a:srgbClr val="0000FF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居家即自我管理和学会井然有序学习和进步。</a:t>
            </a:r>
            <a:endParaRPr kumimoji="0" lang="zh-CN" altLang="zh-CN" b="1" kern="100" cap="none" spc="0" normalizeH="0" baseline="0" noProof="0" dirty="0">
              <a:solidFill>
                <a:srgbClr val="0000FF"/>
              </a:solidFill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en-US" altLang="zh-CN" sz="1350" kern="1200" cap="none" spc="0" normalizeH="0" baseline="0" noProof="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135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8" name="左中括号 7"/>
          <p:cNvSpPr/>
          <p:nvPr/>
        </p:nvSpPr>
        <p:spPr>
          <a:xfrm>
            <a:off x="3521075" y="2005013"/>
            <a:ext cx="285750" cy="2744788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548063" y="3017838"/>
            <a:ext cx="330200" cy="28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097" name="文本框 9"/>
          <p:cNvSpPr txBox="1"/>
          <p:nvPr/>
        </p:nvSpPr>
        <p:spPr>
          <a:xfrm>
            <a:off x="2349500" y="4953000"/>
            <a:ext cx="12922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Calibri" panose="020F0502020204030204" pitchFamily="34" charset="0"/>
                <a:ea typeface="宋体" panose="02010600030101010101" pitchFamily="2" charset="-122"/>
              </a:rPr>
              <a:t>三、结论</a:t>
            </a:r>
            <a:endParaRPr lang="zh-CN" altLang="en-US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48539" y="5076639"/>
            <a:ext cx="6487795" cy="169163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2000" b="1" u="sng" kern="100" cap="none" spc="0" normalizeH="0" baseline="0" noProof="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0" scaled="0"/>
              </a:gradFill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10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(6</a:t>
            </a:r>
            <a:r>
              <a:rPr kumimoji="0" lang="zh-CN" altLang="en-US" sz="210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段</a:t>
            </a:r>
            <a:r>
              <a:rPr kumimoji="0" lang="en-US" altLang="zh-CN" sz="210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10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升华</a:t>
            </a:r>
            <a:r>
              <a:rPr kumimoji="0" lang="en-US" altLang="zh-CN" sz="2100" kern="1200" cap="none" spc="0" normalizeH="0" baseline="0" noProof="0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:</a:t>
            </a:r>
            <a:r>
              <a:rPr kumimoji="0" lang="zh-CN" altLang="zh-CN" sz="2100" b="1" u="sng" kern="100" cap="none" spc="0" normalizeH="0" baseline="0" noProof="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有一</a:t>
            </a:r>
            <a:r>
              <a:rPr kumimoji="0" lang="zh-CN" altLang="en-US" sz="2100" b="1" u="sng" kern="100" cap="none" spc="0" normalizeH="0" baseline="0" noProof="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种幸福</a:t>
            </a:r>
            <a:r>
              <a:rPr kumimoji="0" lang="zh-CN" altLang="zh-CN" sz="2100" b="1" u="sng" kern="100" cap="none" spc="0" normalizeH="0" baseline="0" noProof="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叫</a:t>
            </a:r>
            <a:r>
              <a:rPr kumimoji="0" lang="zh-CN" altLang="en-US" sz="2100" b="1" u="sng" kern="100" cap="none" spc="0" normalizeH="0" baseline="0" noProof="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居家</a:t>
            </a:r>
            <a:r>
              <a:rPr kumimoji="0" lang="en-US" altLang="zh-CN" sz="2100" b="1" u="sng" kern="100" cap="none" spc="0" normalizeH="0" baseline="0" noProof="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, </a:t>
            </a:r>
            <a:r>
              <a:rPr kumimoji="0" lang="zh-CN" altLang="zh-CN" sz="2100" b="1" u="sng" kern="100" cap="none" spc="0" normalizeH="0" baseline="0" noProof="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有一种</a:t>
            </a:r>
            <a:r>
              <a:rPr kumimoji="0" lang="zh-CN" altLang="en-US" sz="2100" b="1" u="sng" kern="100" cap="none" spc="0" normalizeH="0" baseline="0" noProof="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责任</a:t>
            </a:r>
            <a:r>
              <a:rPr kumimoji="0" lang="zh-CN" altLang="zh-CN" sz="2100" b="1" u="sng" kern="100" cap="none" spc="0" normalizeH="0" baseline="0" noProof="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叫居家</a:t>
            </a:r>
            <a:r>
              <a:rPr kumimoji="0" lang="en-US" altLang="zh-CN" sz="2100" b="1" u="sng" kern="100" cap="none" spc="0" normalizeH="0" baseline="0" noProof="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,</a:t>
            </a:r>
            <a:r>
              <a:rPr kumimoji="0" lang="zh-CN" altLang="zh-CN" sz="2100" b="1" u="sng" kern="100" cap="none" spc="0" normalizeH="0" baseline="0" noProof="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有一种</a:t>
            </a:r>
            <a:r>
              <a:rPr kumimoji="0" lang="zh-CN" altLang="en-US" sz="2100" b="1" u="sng" kern="100" cap="none" spc="0" normalizeH="0" baseline="0" noProof="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情怀</a:t>
            </a:r>
            <a:r>
              <a:rPr kumimoji="0" lang="zh-CN" altLang="zh-CN" sz="2100" b="1" u="sng" kern="100" cap="none" spc="0" normalizeH="0" baseline="0" noProof="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叫</a:t>
            </a:r>
            <a:r>
              <a:rPr kumimoji="0" lang="zh-CN" altLang="en-US" sz="2100" b="1" u="sng" kern="100" cap="none" spc="0" normalizeH="0" baseline="0" noProof="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居家。</a:t>
            </a:r>
            <a:r>
              <a:rPr kumimoji="0" lang="zh-CN" altLang="zh-CN" sz="2100" b="1" u="sng" kern="100" cap="none" spc="0" normalizeH="0" baseline="0" noProof="0" dirty="0">
                <a:solidFill>
                  <a:srgbClr val="C00000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  <a:sym typeface="+mn-ea"/>
              </a:rPr>
              <a:t>让我们在居家的日子驰骋天下，天天向上吧！</a:t>
            </a:r>
            <a:endParaRPr kumimoji="0" lang="zh-CN" altLang="zh-CN" sz="2100" kern="100" cap="none" spc="0" normalizeH="0" baseline="0" noProof="0" dirty="0"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en-US" altLang="zh-CN" sz="2100" kern="1200" cap="none" spc="0" normalizeH="0" baseline="0" noProof="0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9099" name="文本框 13"/>
          <p:cNvSpPr txBox="1"/>
          <p:nvPr/>
        </p:nvSpPr>
        <p:spPr>
          <a:xfrm>
            <a:off x="1662113" y="1423988"/>
            <a:ext cx="644525" cy="392906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居家一时   守国一世</a:t>
            </a:r>
            <a:r>
              <a:rPr lang="en-US" altLang="zh-CN" sz="3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 </a:t>
            </a:r>
            <a:endParaRPr lang="zh-CN" altLang="en-US" sz="3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标题 1"/>
          <p:cNvSpPr>
            <a:spLocks noGrp="1"/>
          </p:cNvSpPr>
          <p:nvPr>
            <p:ph type="title"/>
          </p:nvPr>
        </p:nvSpPr>
        <p:spPr>
          <a:xfrm>
            <a:off x="2058988" y="-77787"/>
            <a:ext cx="8229600" cy="1143000"/>
          </a:xfrm>
        </p:spPr>
        <p:txBody>
          <a:bodyPr wrap="square" lIns="91440" tIns="45720" rIns="91440" bIns="4572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黄金标题（</a:t>
            </a:r>
            <a:r>
              <a:rPr kumimoji="0" lang="en-US" altLang="zh-CN" sz="36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2</a:t>
            </a:r>
            <a:r>
              <a:rPr kumimoji="0" lang="zh-CN" altLang="en-US" sz="36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班）</a:t>
            </a:r>
            <a:endParaRPr kumimoji="0" lang="zh-CN" altLang="en-US" sz="3600" b="1" i="0" u="none" strike="noStrike" kern="1200" cap="none" spc="200" normalizeH="0" baseline="0" noProof="1" dirty="0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3795" name="内容占位符 2"/>
          <p:cNvSpPr>
            <a:spLocks noGrp="1"/>
          </p:cNvSpPr>
          <p:nvPr>
            <p:ph idx="1"/>
          </p:nvPr>
        </p:nvSpPr>
        <p:spPr>
          <a:xfrm>
            <a:off x="1244600" y="927735"/>
            <a:ext cx="9623425" cy="4526280"/>
          </a:xfrm>
        </p:spPr>
        <p:txBody>
          <a:bodyPr wrap="square" lIns="91440" tIns="45720" rIns="91440" bIns="45720" rtlCol="0" anchor="t">
            <a:noAutofit/>
          </a:bodyPr>
          <a:p>
            <a:pPr fontAlgn="base">
              <a:lnSpc>
                <a:spcPct val="100000"/>
              </a:lnSpc>
            </a:pPr>
            <a:r>
              <a:rPr lang="zh-CN" altLang="en-US" sz="2800" b="1" strike="noStrike" noProof="1" dirty="0"/>
              <a:t>《</a:t>
            </a:r>
            <a:r>
              <a:rPr lang="zh-CN" altLang="en-US" sz="3200" b="1" strike="noStrike" noProof="1" dirty="0"/>
              <a:t>居家一时   守国一世》 </a:t>
            </a:r>
            <a:r>
              <a:rPr lang="zh-CN" altLang="en-US" b="1" strike="noStrike" noProof="1" dirty="0"/>
              <a:t>  </a:t>
            </a:r>
            <a:r>
              <a:rPr lang="zh-CN" altLang="en-US" sz="2800" b="1" strike="noStrike" noProof="1" dirty="0"/>
              <a:t>（方雨宣）</a:t>
            </a:r>
            <a:endParaRPr lang="zh-CN" altLang="en-US" sz="2800" b="1" strike="noStrike" noProof="1" dirty="0"/>
          </a:p>
          <a:p>
            <a:pPr fontAlgn="base">
              <a:lnSpc>
                <a:spcPct val="100000"/>
              </a:lnSpc>
            </a:pPr>
            <a:r>
              <a:rPr lang="zh-CN" altLang="en-US" sz="3200" b="1" strike="noStrike" noProof="1" dirty="0"/>
              <a:t>《家人闲坐  灯火可亲》 </a:t>
            </a:r>
            <a:r>
              <a:rPr lang="zh-CN" altLang="en-US" sz="2800" b="1" strike="noStrike" noProof="1" dirty="0"/>
              <a:t>    （林婧</a:t>
            </a:r>
            <a:r>
              <a:rPr lang="zh-CN" altLang="en-US" sz="2800" b="1" strike="noStrike" noProof="1" dirty="0">
                <a:sym typeface="+mn-ea"/>
              </a:rPr>
              <a:t>）   </a:t>
            </a:r>
            <a:endParaRPr lang="zh-CN" altLang="en-US" sz="2800" b="1" strike="noStrike" noProof="1" dirty="0">
              <a:sym typeface="+mn-ea"/>
            </a:endParaRPr>
          </a:p>
          <a:p>
            <a:pPr fontAlgn="base">
              <a:lnSpc>
                <a:spcPct val="100000"/>
              </a:lnSpc>
            </a:pPr>
            <a:r>
              <a:rPr lang="zh-CN" altLang="en-US" sz="3200" b="1" strike="noStrike" noProof="1" dirty="0">
                <a:sym typeface="+mn-ea"/>
              </a:rPr>
              <a:t>《家中有心  心怀天下》   </a:t>
            </a:r>
            <a:r>
              <a:rPr lang="zh-CN" altLang="en-US" sz="2800" b="1" strike="noStrike" noProof="1" dirty="0">
                <a:sym typeface="+mn-ea"/>
              </a:rPr>
              <a:t>   （邱丘）</a:t>
            </a:r>
            <a:endParaRPr lang="zh-CN" altLang="en-US" sz="2800" b="1" strike="noStrike" noProof="1" dirty="0">
              <a:sym typeface="+mn-ea"/>
            </a:endParaRPr>
          </a:p>
          <a:p>
            <a:pPr fontAlgn="base">
              <a:lnSpc>
                <a:spcPct val="100000"/>
              </a:lnSpc>
            </a:pPr>
            <a:r>
              <a:rPr lang="zh-CN" altLang="en-US" sz="2800" b="1" strike="noStrike" noProof="1" dirty="0">
                <a:sym typeface="+mn-ea"/>
              </a:rPr>
              <a:t> </a:t>
            </a:r>
            <a:r>
              <a:rPr lang="zh-CN" altLang="en-US" sz="3200" b="1" strike="noStrike" noProof="1" dirty="0">
                <a:sym typeface="+mn-ea"/>
              </a:rPr>
              <a:t>《居家隔离  平安中国》     </a:t>
            </a:r>
            <a:r>
              <a:rPr lang="zh-CN" altLang="en-US" sz="2800" b="1" strike="noStrike" noProof="1" dirty="0">
                <a:sym typeface="+mn-ea"/>
              </a:rPr>
              <a:t>   </a:t>
            </a:r>
            <a:r>
              <a:rPr lang="en-US" altLang="zh-CN" sz="2800" b="1" strike="noStrike" noProof="1" dirty="0">
                <a:sym typeface="+mn-ea"/>
              </a:rPr>
              <a:t>(</a:t>
            </a:r>
            <a:r>
              <a:rPr lang="zh-CN" altLang="en-US" sz="2800" b="1" strike="noStrike" noProof="1" dirty="0">
                <a:sym typeface="+mn-ea"/>
              </a:rPr>
              <a:t>管璐晓）</a:t>
            </a:r>
            <a:endParaRPr lang="zh-CN" altLang="en-US" sz="2800" b="1" strike="noStrike" noProof="1" dirty="0">
              <a:sym typeface="+mn-ea"/>
            </a:endParaRPr>
          </a:p>
          <a:p>
            <a:pPr fontAlgn="base">
              <a:lnSpc>
                <a:spcPct val="100000"/>
              </a:lnSpc>
            </a:pPr>
            <a:r>
              <a:rPr lang="zh-CN" altLang="en-US" sz="3200" b="1" strike="noStrike" noProof="1" dirty="0">
                <a:sym typeface="+mn-ea"/>
              </a:rPr>
              <a:t>《居家隔离 珍爱生命》</a:t>
            </a:r>
            <a:r>
              <a:rPr lang="zh-CN" altLang="en-US" sz="2800" b="1" strike="noStrike" noProof="1" dirty="0">
                <a:sym typeface="+mn-ea"/>
              </a:rPr>
              <a:t>       （李世诚）</a:t>
            </a:r>
            <a:endParaRPr lang="zh-CN" altLang="en-US" sz="2800" b="1" strike="noStrike" noProof="1" dirty="0">
              <a:sym typeface="+mn-ea"/>
            </a:endParaRPr>
          </a:p>
          <a:p>
            <a:pPr fontAlgn="base">
              <a:lnSpc>
                <a:spcPct val="100000"/>
              </a:lnSpc>
            </a:pPr>
            <a:r>
              <a:rPr lang="zh-CN" altLang="en-US" sz="3200" b="1" strike="noStrike" noProof="1" dirty="0">
                <a:sym typeface="+mn-ea"/>
              </a:rPr>
              <a:t>《居家卫国  提升自我》</a:t>
            </a:r>
            <a:r>
              <a:rPr lang="zh-CN" altLang="en-US" sz="2800" b="1" strike="noStrike" noProof="1" dirty="0">
                <a:sym typeface="+mn-ea"/>
              </a:rPr>
              <a:t>      （徐熙悦）</a:t>
            </a:r>
            <a:endParaRPr lang="zh-CN" altLang="en-US" sz="2800" b="1" strike="noStrike" noProof="1" dirty="0">
              <a:sym typeface="+mn-ea"/>
            </a:endParaRPr>
          </a:p>
          <a:p>
            <a:pPr fontAlgn="base">
              <a:lnSpc>
                <a:spcPct val="100000"/>
              </a:lnSpc>
            </a:pPr>
            <a:r>
              <a:rPr lang="zh-CN" altLang="en-US" sz="3200" b="1" strike="noStrike" noProof="1" dirty="0">
                <a:sym typeface="+mn-ea"/>
              </a:rPr>
              <a:t>《居家隔离   顾全大局》</a:t>
            </a:r>
            <a:r>
              <a:rPr lang="zh-CN" altLang="en-US" sz="2800" b="1" strike="noStrike" noProof="1" dirty="0">
                <a:sym typeface="+mn-ea"/>
              </a:rPr>
              <a:t>     （蒋静雯）</a:t>
            </a:r>
            <a:endParaRPr lang="zh-CN" altLang="en-US" sz="2800" b="1" strike="noStrike" noProof="1" dirty="0">
              <a:sym typeface="+mn-ea"/>
            </a:endParaRPr>
          </a:p>
          <a:p>
            <a:pPr fontAlgn="base">
              <a:lnSpc>
                <a:spcPct val="100000"/>
              </a:lnSpc>
            </a:pPr>
            <a:r>
              <a:rPr lang="zh-CN" altLang="en-US" sz="3200" b="1" strike="noStrike" noProof="1" dirty="0">
                <a:sym typeface="+mn-ea"/>
              </a:rPr>
              <a:t>《身处厅堂  心向远方》</a:t>
            </a:r>
            <a:r>
              <a:rPr lang="zh-CN" altLang="en-US" sz="2800" b="1" strike="noStrike" noProof="1" dirty="0">
                <a:sym typeface="+mn-ea"/>
              </a:rPr>
              <a:t>      （陈浩楠）</a:t>
            </a:r>
            <a:endParaRPr lang="zh-CN" altLang="en-US" sz="2800" b="1" strike="noStrike" noProof="1" dirty="0">
              <a:sym typeface="+mn-ea"/>
            </a:endParaRPr>
          </a:p>
          <a:p>
            <a:pPr fontAlgn="base">
              <a:lnSpc>
                <a:spcPct val="100000"/>
              </a:lnSpc>
            </a:pPr>
            <a:r>
              <a:rPr lang="zh-CN" altLang="en-US" sz="2800" strike="noStrike" noProof="1">
                <a:sym typeface="+mn-ea"/>
              </a:rPr>
              <a:t>    </a:t>
            </a:r>
            <a:r>
              <a:rPr lang="zh-CN" altLang="en-US" sz="36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effectLst/>
                <a:sym typeface="+mn-ea"/>
              </a:rPr>
              <a:t>关键词：居家</a:t>
            </a:r>
            <a:endParaRPr lang="zh-CN" altLang="en-US" sz="36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rgbClr val="0000FF"/>
              </a:solidFill>
              <a:effectLst/>
            </a:endParaRPr>
          </a:p>
          <a:p>
            <a:pPr eaLnBrk="1" fontAlgn="base" hangingPunct="1"/>
            <a:endParaRPr lang="zh-CN" altLang="en-US" sz="36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rgbClr val="0000FF"/>
              </a:solidFill>
              <a:effectLst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黄金标题（</a:t>
            </a:r>
            <a:r>
              <a:rPr kumimoji="0" lang="en-US" altLang="zh-CN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1</a:t>
            </a:r>
            <a:r>
              <a: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班）</a:t>
            </a:r>
            <a:endParaRPr kumimoji="0" lang="zh-CN" altLang="en-US" sz="2800" b="1" i="0" u="none" strike="noStrike" kern="1200" cap="none" spc="200" normalizeH="0" baseline="0" noProof="1" dirty="0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68610" name="内容占位符 2"/>
          <p:cNvSpPr>
            <a:spLocks noGrp="1"/>
          </p:cNvSpPr>
          <p:nvPr>
            <p:ph idx="1"/>
          </p:nvPr>
        </p:nvSpPr>
        <p:spPr>
          <a:xfrm>
            <a:off x="669925" y="1295400"/>
            <a:ext cx="10852150" cy="5041900"/>
          </a:xfrm>
        </p:spPr>
        <p:txBody>
          <a:bodyPr wrap="square" lIns="91440" tIns="45720" rIns="91440" bIns="45720" rtlCol="0" anchor="t">
            <a:noAutofit/>
          </a:bodyPr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《做个小米虫   静心小家居》</a:t>
            </a:r>
            <a:r>
              <a:rPr kumimoji="0" lang="zh-CN" altLang="en-US" sz="1600" b="1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（陈诗娴）</a:t>
            </a:r>
            <a:endParaRPr kumimoji="0" lang="zh-CN" altLang="en-US" sz="16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《宅家抗疫    静待花开》</a:t>
            </a:r>
            <a:r>
              <a:rPr kumimoji="0" lang="zh-CN" altLang="en-US" sz="1600" b="1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     </a:t>
            </a:r>
            <a:r>
              <a:rPr kumimoji="0" lang="en-US" altLang="zh-CN" sz="1600" b="1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(</a:t>
            </a:r>
            <a:r>
              <a:rPr kumimoji="0" lang="zh-CN" altLang="en-US" sz="1600" b="1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孙艺嘉）</a:t>
            </a:r>
            <a:endParaRPr kumimoji="0" lang="zh-CN" altLang="en-US" sz="16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《温婉居家 不卑不亢》</a:t>
            </a:r>
            <a:r>
              <a:rPr kumimoji="0" lang="zh-CN" altLang="en-US" sz="1600" b="1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 （王紫欣）</a:t>
            </a:r>
            <a:r>
              <a:rPr kumimoji="0" lang="en-US" altLang="zh-CN" sz="1600" b="1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45</a:t>
            </a:r>
            <a:endParaRPr kumimoji="0" lang="en-US" altLang="zh-CN" sz="16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《疫情当下  居家为宜》  </a:t>
            </a:r>
            <a:r>
              <a:rPr kumimoji="0" lang="zh-CN" altLang="en-US" sz="1600" b="1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（葛欣茹）</a:t>
            </a:r>
            <a:endParaRPr kumimoji="0" lang="zh-CN" altLang="en-US" sz="16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《居家养性  以静致敬》</a:t>
            </a:r>
            <a:r>
              <a:rPr kumimoji="0" lang="zh-CN" altLang="en-US" sz="1600" b="1" i="0" u="none" strike="noStrike" kern="1200" cap="none" spc="150" normalizeH="0" baseline="0" noProof="1" dirty="0">
                <a:solidFill>
                  <a:srgbClr val="404040"/>
                </a:solidFill>
                <a:uFillTx/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     （邱佳妮）</a:t>
            </a:r>
            <a:endParaRPr kumimoji="0" lang="zh-CN" altLang="en-US" sz="16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endParaRPr kumimoji="0" lang="zh-CN" altLang="en-US" sz="16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53500" y="3304540"/>
            <a:ext cx="232917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ClrTx/>
              <a:buSzTx/>
              <a:buFontTx/>
            </a:pPr>
            <a:r>
              <a:rPr kumimoji="0" lang="zh-CN" altLang="en-US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关键词：</a:t>
            </a:r>
            <a:r>
              <a:rPr kumimoji="0" lang="zh-CN" altLang="en-US" sz="48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居家</a:t>
            </a:r>
            <a:endParaRPr kumimoji="0" lang="zh-CN" altLang="en-US" sz="48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"/>
          <p:cNvSpPr>
            <a:spLocks noGrp="1"/>
          </p:cNvSpPr>
          <p:nvPr>
            <p:ph type="title"/>
          </p:nvPr>
        </p:nvSpPr>
        <p:spPr>
          <a:xfrm>
            <a:off x="574675" y="111125"/>
            <a:ext cx="10852150" cy="647700"/>
          </a:xfrm>
        </p:spPr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第一单元                </a:t>
            </a:r>
            <a:r>
              <a:rPr kumimoji="0" lang="zh-CN" altLang="en-US" sz="4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</a:t>
            </a:r>
            <a:r>
              <a:rPr kumimoji="0" lang="en-US" altLang="zh-CN" sz="4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“</a:t>
            </a:r>
            <a:r>
              <a:rPr kumimoji="0" lang="zh-CN" altLang="en-US" sz="4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青春的吟唱</a:t>
            </a:r>
            <a:r>
              <a:rPr kumimoji="0" lang="en-US" altLang="zh-CN" sz="4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”</a:t>
            </a:r>
            <a:endParaRPr kumimoji="0" lang="en-US" altLang="zh-CN" sz="40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759460"/>
            <a:ext cx="10852150" cy="5190490"/>
          </a:xfrm>
        </p:spPr>
        <p:txBody>
          <a:bodyPr lIns="101600" tIns="0" rIns="82550" bIns="0" rtlCol="0">
            <a:noAutofit/>
          </a:bodyPr>
          <a:p>
            <a:pPr fontAlgn="auto"/>
            <a:r>
              <a:rPr lang="zh-CN" altLang="en-US" sz="3600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【单元主旨】：</a:t>
            </a:r>
            <a:endParaRPr lang="zh-CN" altLang="en-US" sz="3600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/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青春是力量、担当、斗志、期待、希望、求知、信心、无限可能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/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青春是冰做的风铃；青春是用来奋斗和怀念的。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/>
            <a:r>
              <a:rPr sz="2000" b="1" strike="noStrike" noProof="1">
                <a:sym typeface="+mn-ea"/>
              </a:rPr>
              <a:t>力量、担当、斗志。</a:t>
            </a:r>
            <a:endParaRPr lang="zh-CN" altLang="en-US" sz="2000" b="1" strike="noStrike" noProof="1">
              <a:sym typeface="+mn-ea"/>
            </a:endParaRPr>
          </a:p>
          <a:p>
            <a:pPr marL="0" indent="0" fontAlgn="auto">
              <a:buNone/>
            </a:pPr>
            <a:r>
              <a:rPr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毛泽东《沁园春 长沙》</a:t>
            </a:r>
            <a:r>
              <a:rPr b="1" strike="noStrike" noProof="1">
                <a:sym typeface="+mn-ea"/>
              </a:rPr>
              <a:t>：</a:t>
            </a:r>
            <a:r>
              <a:rPr sz="2000" b="1" strike="noStrike" noProof="1">
                <a:solidFill>
                  <a:srgbClr val="C00000"/>
                </a:solidFill>
                <a:sym typeface="+mn-ea"/>
              </a:rPr>
              <a:t>天下为己任的革命情怀</a:t>
            </a:r>
            <a:endParaRPr lang="zh-CN" altLang="en-US" sz="2000" b="1" strike="noStrike" noProof="1">
              <a:solidFill>
                <a:srgbClr val="C00000"/>
              </a:solidFill>
              <a:sym typeface="+mn-ea"/>
            </a:endParaRPr>
          </a:p>
          <a:p>
            <a:pPr marL="0" algn="l" fontAlgn="auto">
              <a:buClrTx/>
              <a:buSzTx/>
              <a:buNone/>
            </a:pPr>
            <a:r>
              <a:rPr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郭沫若《立在地球……》：</a:t>
            </a:r>
            <a:r>
              <a:rPr sz="2000" b="1" strike="noStrike" noProof="1">
                <a:solidFill>
                  <a:srgbClr val="C00000"/>
                </a:solidFill>
                <a:sym typeface="+mn-ea"/>
              </a:rPr>
              <a:t>青春与力量，强烈时代感</a:t>
            </a:r>
            <a:endParaRPr lang="zh-CN" altLang="en-US" sz="2000" b="1" strike="noStrike" noProof="1">
              <a:solidFill>
                <a:srgbClr val="C00000"/>
              </a:solidFill>
              <a:sym typeface="+mn-ea"/>
            </a:endParaRPr>
          </a:p>
          <a:p>
            <a:pPr marL="0" algn="l" fontAlgn="auto">
              <a:buClrTx/>
              <a:buSzTx/>
              <a:buNone/>
            </a:pPr>
            <a:r>
              <a:rPr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闻一多《红烛》：</a:t>
            </a:r>
            <a:r>
              <a:rPr b="1" strike="noStrike" noProof="1">
                <a:sym typeface="+mn-ea"/>
              </a:rPr>
              <a:t>  </a:t>
            </a:r>
            <a:r>
              <a:rPr sz="2000" b="1" strike="noStrike" noProof="1">
                <a:solidFill>
                  <a:srgbClr val="C00000"/>
                </a:solidFill>
                <a:sym typeface="+mn-ea"/>
              </a:rPr>
              <a:t>青春困惑希望，对理想的坚毅追求</a:t>
            </a:r>
            <a:endParaRPr lang="zh-CN" altLang="en-US" sz="2000" b="1" strike="noStrike" noProof="1">
              <a:solidFill>
                <a:srgbClr val="C00000"/>
              </a:solidFill>
              <a:sym typeface="+mn-ea"/>
            </a:endParaRPr>
          </a:p>
          <a:p>
            <a:pPr marL="0" algn="l" fontAlgn="auto">
              <a:buClrTx/>
              <a:buSzTx/>
              <a:buNone/>
            </a:pPr>
            <a:r>
              <a:rPr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昌耀《峨日朵雪峰之侧》：</a:t>
            </a:r>
            <a:r>
              <a:rPr b="1" strike="noStrike" noProof="1">
                <a:sym typeface="+mn-ea"/>
              </a:rPr>
              <a:t> </a:t>
            </a:r>
            <a:r>
              <a:rPr sz="2000" b="1" strike="noStrike" noProof="1">
                <a:solidFill>
                  <a:srgbClr val="C00000"/>
                </a:solidFill>
                <a:sym typeface="+mn-ea"/>
              </a:rPr>
              <a:t>饱经沧桑情怀、博大生命意识</a:t>
            </a:r>
            <a:endParaRPr lang="zh-CN" altLang="en-US" sz="2000" b="1" strike="noStrike" noProof="1">
              <a:solidFill>
                <a:srgbClr val="C00000"/>
              </a:solidFill>
              <a:sym typeface="+mn-ea"/>
            </a:endParaRPr>
          </a:p>
          <a:p>
            <a:pPr marL="0" algn="l" fontAlgn="auto">
              <a:buClrTx/>
              <a:buSzTx/>
              <a:buNone/>
            </a:pPr>
            <a:r>
              <a:rPr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雪莱《致云雀》：</a:t>
            </a:r>
            <a:r>
              <a:rPr sz="2000" b="1" strike="noStrike" noProof="1">
                <a:solidFill>
                  <a:srgbClr val="C00000"/>
                </a:solidFill>
                <a:sym typeface="+mn-ea"/>
              </a:rPr>
              <a:t>意蕴深刻，欢乐美丽，自大无边</a:t>
            </a:r>
            <a:endParaRPr lang="zh-CN" altLang="en-US" sz="2000" b="1" strike="noStrike" noProof="1">
              <a:solidFill>
                <a:srgbClr val="C00000"/>
              </a:solidFill>
              <a:sym typeface="+mn-ea"/>
            </a:endParaRPr>
          </a:p>
          <a:p>
            <a:pPr marL="0" algn="l" fontAlgn="auto">
              <a:buClrTx/>
              <a:buSzTx/>
              <a:buNone/>
            </a:pPr>
            <a:r>
              <a:rPr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茹志娟《百合花》：</a:t>
            </a:r>
            <a:r>
              <a:rPr sz="2000" b="1" strike="noStrike" noProof="1">
                <a:solidFill>
                  <a:srgbClr val="C00000"/>
                </a:solidFill>
                <a:sym typeface="+mn-ea"/>
              </a:rPr>
              <a:t>战火中的青春美和人性美。</a:t>
            </a:r>
            <a:endParaRPr lang="zh-CN" altLang="en-US" sz="2000" b="1" strike="noStrike" noProof="1">
              <a:solidFill>
                <a:srgbClr val="C00000"/>
              </a:solidFill>
              <a:sym typeface="+mn-ea"/>
            </a:endParaRPr>
          </a:p>
          <a:p>
            <a:pPr marL="0" algn="l" fontAlgn="auto">
              <a:buClrTx/>
              <a:buSzTx/>
              <a:buNone/>
            </a:pPr>
            <a:r>
              <a:rPr b="1" strike="noStrike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铁凝《香雪》：</a:t>
            </a:r>
            <a:r>
              <a:rPr sz="2000" b="1" strike="noStrike" noProof="1">
                <a:solidFill>
                  <a:srgbClr val="C00000"/>
                </a:solidFill>
                <a:sym typeface="+mn-ea"/>
              </a:rPr>
              <a:t>改革开放带给年轻人的心理冲击和碰撞。</a:t>
            </a:r>
            <a:endParaRPr lang="zh-CN" altLang="en-US" sz="2000" b="1" strike="noStrike" noProof="1">
              <a:solidFill>
                <a:srgbClr val="C00000"/>
              </a:solidFill>
            </a:endParaRPr>
          </a:p>
          <a:p>
            <a:pPr fontAlgn="auto"/>
            <a:endParaRPr lang="zh-CN" altLang="en-US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/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                                  </a:t>
            </a:r>
            <a:r>
              <a: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微软雅黑" panose="020B0503020204020204" pitchFamily="34" charset="-122"/>
              </a:rPr>
              <a:t>每日一语</a:t>
            </a:r>
            <a:endParaRPr kumimoji="0" lang="zh-CN" altLang="en-US" sz="2800" b="1" i="0" u="none" strike="noStrike" kern="1200" cap="none" spc="200" normalizeH="0" baseline="0" noProof="1">
              <a:solidFill>
                <a:schemeClr val="tx1"/>
              </a:solidFill>
              <a:uFillTx/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03325" y="1543050"/>
            <a:ext cx="10852150" cy="5041900"/>
          </a:xfrm>
        </p:spPr>
        <p:txBody>
          <a:bodyPr lIns="101600" tIns="0" rIns="82550" bIns="0" rtlCol="0">
            <a:noAutofit/>
          </a:bodyPr>
          <a:p>
            <a:pPr marL="228600" marR="0" indent="0" algn="l" defTabSz="914400" rtl="0" eaLnBrk="1" fontAlgn="auto" latinLnBrk="0" hangingPunct="1">
              <a:lnSpc>
                <a:spcPts val="432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5400" b="0" i="0" u="none" strike="noStrike" kern="1200" cap="none" spc="150" normalizeH="0" baseline="0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+mn-ea"/>
              </a:rPr>
              <a:t>父母唯其疾而忧。</a:t>
            </a:r>
            <a:endParaRPr kumimoji="0" lang="zh-CN" altLang="en-US" sz="5400" b="0" i="0" u="none" strike="noStrike" kern="1200" cap="none" spc="150" normalizeH="0" baseline="0" noProof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  <a:sym typeface="+mn-ea"/>
            </a:endParaRPr>
          </a:p>
          <a:p>
            <a:pPr marL="228600" marR="0" indent="0" algn="l" defTabSz="914400" rtl="0" eaLnBrk="1" fontAlgn="auto" latinLnBrk="0" hangingPunct="1">
              <a:lnSpc>
                <a:spcPts val="432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5400" b="0" i="0" u="none" strike="noStrike" kern="1200" cap="none" spc="150" normalizeH="0" baseline="0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+mn-ea"/>
              </a:rPr>
              <a:t>                               </a:t>
            </a:r>
            <a:r>
              <a:rPr kumimoji="0" lang="en-US" altLang="zh-CN" sz="2800" b="0" i="0" u="none" strike="noStrike" kern="1200" cap="none" spc="150" normalizeH="0" baseline="0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+mn-ea"/>
              </a:rPr>
              <a:t>——</a:t>
            </a:r>
            <a:r>
              <a:rPr kumimoji="0" lang="zh-CN" altLang="en-US" sz="2800" b="0" i="0" u="none" strike="noStrike" kern="1200" cap="none" spc="150" normalizeH="0" baseline="0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+mn-ea"/>
              </a:rPr>
              <a:t>《论语</a:t>
            </a:r>
            <a:r>
              <a:rPr kumimoji="0" lang="zh-CN" altLang="en-US" sz="2800" b="0" i="0" u="none" strike="noStrike" kern="1200" cap="none" spc="150" normalizeH="0" baseline="0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.</a:t>
            </a:r>
            <a:r>
              <a:rPr kumimoji="0" lang="zh-CN" altLang="en-US" sz="2800" b="0" i="0" u="none" strike="noStrike" kern="1200" cap="none" spc="150" normalizeH="0" baseline="0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+mn-ea"/>
              </a:rPr>
              <a:t>为政》</a:t>
            </a:r>
            <a:endParaRPr kumimoji="0" lang="zh-CN" altLang="en-US" sz="5400" b="0" i="0" u="none" strike="noStrike" kern="1200" cap="none" spc="150" normalizeH="0" baseline="0" noProof="1">
              <a:solidFill>
                <a:schemeClr val="tx1">
                  <a:lumMod val="75000"/>
                  <a:lumOff val="25000"/>
                </a:schemeClr>
              </a:solidFill>
              <a:uFillTx/>
              <a:latin typeface="+mn-lt"/>
              <a:ea typeface="+mn-ea"/>
              <a:cs typeface="+mn-cs"/>
            </a:endParaRPr>
          </a:p>
          <a:p>
            <a:pPr marL="228600" marR="0" indent="0" algn="l" defTabSz="914400" rtl="0" eaLnBrk="1" fontAlgn="auto" latinLnBrk="0" hangingPunct="1">
              <a:lnSpc>
                <a:spcPts val="432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5400" b="0" i="0" u="none" strike="noStrike" kern="1200" cap="none" spc="150" normalizeH="0" baseline="0" noProof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  <a:sym typeface="+mn-ea"/>
            </a:endParaRPr>
          </a:p>
          <a:p>
            <a:pPr marL="228600" marR="0" indent="0" algn="l" defTabSz="914400" rtl="0" eaLnBrk="1" fontAlgn="auto" latinLnBrk="0" hangingPunct="1">
              <a:lnSpc>
                <a:spcPts val="432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endParaRPr kumimoji="0" lang="zh-CN" altLang="en-US" sz="1600" b="0" i="0" u="none" strike="noStrike" kern="1200" cap="none" spc="150" normalizeH="0" baseline="0" noProof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  <a:sym typeface="+mn-ea"/>
            </a:endParaRPr>
          </a:p>
          <a:p>
            <a:pPr marL="228600" marR="0" indent="0" algn="l" defTabSz="914400" rtl="0" eaLnBrk="1" fontAlgn="auto" latinLnBrk="0" hangingPunct="1">
              <a:lnSpc>
                <a:spcPts val="432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endParaRPr kumimoji="0" lang="zh-CN" altLang="en-US" sz="1600" b="0" i="0" u="none" strike="noStrike" kern="1200" cap="none" spc="150" normalizeH="0" baseline="0" noProof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  <a:sym typeface="+mn-ea"/>
            </a:endParaRPr>
          </a:p>
          <a:p>
            <a:pPr marL="228600" marR="0" indent="0" algn="l" defTabSz="914400" rtl="0" eaLnBrk="1" fontAlgn="auto" latinLnBrk="0" hangingPunct="1">
              <a:lnSpc>
                <a:spcPts val="432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800" b="0" i="0" u="none" strike="noStrike" kern="1200" cap="none" spc="150" normalizeH="0" baseline="0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+mn-ea"/>
              </a:rPr>
              <a:t>（珍爱自己，不要让父母担心，这就是最好的孝顺！古代病往往无法</a:t>
            </a:r>
            <a:r>
              <a:rPr kumimoji="0" lang="zh-CN" altLang="en-US" sz="2800" b="0" i="0" u="none" strike="noStrike" kern="1200" cap="none" spc="150" normalizeH="0" baseline="0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+mn-ea"/>
              </a:rPr>
              <a:t> 把握，今日许多病往往是生活方式和习惯使然。 ） </a:t>
            </a:r>
            <a:r>
              <a:rPr kumimoji="0" lang="zh-CN" altLang="en-US" sz="2800" b="1" i="0" u="none" strike="noStrike" kern="1200" cap="none" spc="150" normalizeH="0" baseline="0" noProof="1" smtClean="0">
                <a:solidFill>
                  <a:srgbClr val="0129B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mn-lt"/>
                <a:ea typeface="+mn-ea"/>
                <a:cs typeface="+mn-cs"/>
                <a:sym typeface="+mn-ea"/>
              </a:rPr>
              <a:t> </a:t>
            </a:r>
            <a:endParaRPr kumimoji="0" lang="zh-CN" altLang="en-US" sz="2800" b="1" i="0" u="none" strike="noStrike" kern="1200" cap="none" spc="150" normalizeH="0" baseline="0" noProof="1" smtClean="0">
              <a:solidFill>
                <a:srgbClr val="0129B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 lIns="101600" tIns="38100" rIns="76200" bIns="38100" rtlCol="0" anchor="ctr" anchorCtr="0">
            <a:noAutofit/>
          </a:bodyPr>
          <a:p>
            <a:pPr indent="0" defTabSz="914400" fontAlgn="auto"/>
            <a:endParaRPr lang="zh-CN" altLang="en-US" strike="noStrike" kern="1200" spc="200" normalizeH="0" baseline="0" noProof="1">
              <a:latin typeface="+mj-lt"/>
              <a:ea typeface="+mj-ea"/>
              <a:cs typeface="+mj-cs"/>
              <a:sym typeface="微软雅黑" panose="020B0503020204020204" pitchFamily="34" charset="-122"/>
            </a:endParaRPr>
          </a:p>
        </p:txBody>
      </p:sp>
      <p:pic>
        <p:nvPicPr>
          <p:cNvPr id="24578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1998325" cy="6985000"/>
          </a:xfrm>
          <a:ln/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31.xml><?xml version="1.0" encoding="utf-8"?>
<p:tagLst xmlns:p="http://schemas.openxmlformats.org/presentationml/2006/main">
  <p:tag name="KSO_WM_UNIT_PLACING_PICTURE_USER_VIEWPORT" val="{&quot;height&quot;:7939,&quot;width&quot;:8883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8859</Words>
  <Application>WPS 演示</Application>
  <PresentationFormat/>
  <Paragraphs>671</Paragraphs>
  <Slides>68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68</vt:i4>
      </vt:variant>
    </vt:vector>
  </HeadingPairs>
  <TitlesOfParts>
    <vt:vector size="86" baseType="lpstr">
      <vt:lpstr>Arial</vt:lpstr>
      <vt:lpstr>宋体</vt:lpstr>
      <vt:lpstr>Wingdings</vt:lpstr>
      <vt:lpstr>微软雅黑</vt:lpstr>
      <vt:lpstr>华文宋体</vt:lpstr>
      <vt:lpstr>楷体</vt:lpstr>
      <vt:lpstr>Courier New</vt:lpstr>
      <vt:lpstr>Calibri</vt:lpstr>
      <vt:lpstr>Microsoft Himalaya</vt:lpstr>
      <vt:lpstr>Times New Roman</vt:lpstr>
      <vt:lpstr>Arial Unicode MS</vt:lpstr>
      <vt:lpstr>隶书</vt:lpstr>
      <vt:lpstr>方正舒体</vt:lpstr>
      <vt:lpstr>Office 主题​​</vt:lpstr>
      <vt:lpstr>1_Office 主题​​</vt:lpstr>
      <vt:lpstr>2_Office 主题​​</vt:lpstr>
      <vt:lpstr>3_Office 主题​​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好整以暇  水到渠成</dc:title>
  <dc:creator>Administrator</dc:creator>
  <cp:lastModifiedBy>Administrator</cp:lastModifiedBy>
  <cp:revision>208</cp:revision>
  <dcterms:created xsi:type="dcterms:W3CDTF">2019-06-19T02:08:00Z</dcterms:created>
  <dcterms:modified xsi:type="dcterms:W3CDTF">2021-01-31T01:26:48Z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  <property fmtid="{D5CDD505-2E9C-101B-9397-08002B2CF9AE}" pid="3" name="KSOSaveFontToCloudKey">
    <vt:lpwstr>568290187_cloud</vt:lpwstr>
  </property>
</Properties>
</file>