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91" r:id="rId2"/>
    <p:sldId id="279" r:id="rId3"/>
    <p:sldId id="348" r:id="rId4"/>
    <p:sldId id="274" r:id="rId5"/>
    <p:sldId id="282" r:id="rId6"/>
    <p:sldId id="297" r:id="rId7"/>
    <p:sldId id="318" r:id="rId8"/>
    <p:sldId id="396" r:id="rId9"/>
    <p:sldId id="395" r:id="rId10"/>
    <p:sldId id="392" r:id="rId11"/>
    <p:sldId id="283" r:id="rId12"/>
    <p:sldId id="284" r:id="rId13"/>
    <p:sldId id="285" r:id="rId14"/>
    <p:sldId id="300" r:id="rId15"/>
    <p:sldId id="301" r:id="rId16"/>
    <p:sldId id="302" r:id="rId17"/>
    <p:sldId id="304" r:id="rId18"/>
    <p:sldId id="305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290" r:id="rId29"/>
    <p:sldId id="317" r:id="rId30"/>
    <p:sldId id="316" r:id="rId31"/>
    <p:sldId id="289" r:id="rId32"/>
  </p:sldIdLst>
  <p:sldSz cx="9144000" cy="6858000" type="screen4x3"/>
  <p:notesSz cx="6858000" cy="9144000"/>
  <p:custDataLst>
    <p:tags r:id="rId33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  <p:ext uri="{1BD7E111-0CB8-44D6-8891-C1BB2F81B7CC}">
      <p1710:readonlyRecommended xmlns="" xmlns:p1710="http://schemas.microsoft.com/office/powerpoint/2017/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7" autoAdjust="0"/>
    <p:restoredTop sz="94682" autoAdjust="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file:///D:\qq&#25991;&#20214;\712321467\Image\C2C\Image2\%7b75232B38-A165-1FB7-499C-2E1C792CACB5%7d.png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/>
            <a:r>
              <a:t>单击此处编辑母版文本样式</a:t>
            </a:r>
          </a:p>
          <a:p>
            <a:pPr marL="742950" lvl="1" indent="-285750"/>
            <a:r>
              <a:t>第二级</a:t>
            </a:r>
          </a:p>
          <a:p>
            <a:pPr marL="1143000" lvl="2" indent="-228600"/>
            <a:r>
              <a:t>第三级</a:t>
            </a:r>
          </a:p>
          <a:p>
            <a:pPr marL="1600200" lvl="3" indent="-228600"/>
            <a:r>
              <a:t>第四级</a:t>
            </a:r>
          </a:p>
          <a:p>
            <a:pPr marL="2057400" lvl="4" indent="-228600"/>
            <a:r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 sz="140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 sz="140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r"/>
            <a:fld id="{A69511BB-9E41-4784-97D1-545D994A623B}" type="slidenum">
              <a:rPr lang="zh-CN" altLang="en-US" sz="1400"/>
              <a:pPr lvl="0" algn="r"/>
              <a:t>‹#›</a:t>
            </a:fld>
            <a:endParaRPr lang="zh-CN" altLang="en-US" sz="1400"/>
          </a:p>
        </p:txBody>
      </p:sp>
      <p:pic>
        <p:nvPicPr>
          <p:cNvPr id="1031" name="图片 1073743875" descr="学科网 zxxk.com"/>
          <p:cNvPicPr>
            <a:picLocks noChangeAspect="1"/>
          </p:cNvPicPr>
          <p:nvPr/>
        </p:nvPicPr>
        <p:blipFill>
          <a:blip r:embed="rId14" r:link="rId15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 baseline="0">
          <a:solidFill>
            <a:schemeClr val="tx2"/>
          </a:solidFill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4505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3371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7411" name="图片 4505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337175"/>
            <a:ext cx="9144000" cy="147637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35841"/>
          <p:cNvSpPr>
            <a:spLocks noGrp="1"/>
          </p:cNvSpPr>
          <p:nvPr>
            <p:ph type="title"/>
          </p:nvPr>
        </p:nvSpPr>
        <p:spPr>
          <a:xfrm>
            <a:off x="611560" y="0"/>
            <a:ext cx="43243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全文情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4579" name="内容占位符 35842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4927376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第三节：眼前端午，筹备龙舟赛。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第四节：前年端午，邂逅傩送。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第五节：去年端午，相识天保。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第六节：眼前端午，爱情憧憬。</a:t>
            </a:r>
          </a:p>
          <a:p>
            <a:pPr lvl="0" eaLnBrk="0" hangingPunct="0">
              <a:lnSpc>
                <a:spcPct val="150000"/>
              </a:lnSpc>
              <a:buNone/>
            </a:pPr>
            <a:r>
              <a:rPr lang="zh-CN" altLang="en-US" dirty="0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端午节就像一根银线，串起了那些闪亮的珍珠，那些闪耀着人性光辉的故事和人。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4579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4579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32769"/>
          <p:cNvSpPr>
            <a:spLocks noGrp="1"/>
          </p:cNvSpPr>
          <p:nvPr>
            <p:ph type="title"/>
          </p:nvPr>
        </p:nvSpPr>
        <p:spPr>
          <a:xfrm>
            <a:off x="3155950" y="-6350"/>
            <a:ext cx="28321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问题探究</a:t>
            </a:r>
          </a:p>
        </p:txBody>
      </p:sp>
      <p:sp>
        <p:nvSpPr>
          <p:cNvPr id="21507" name="文本占位符 32770"/>
          <p:cNvSpPr>
            <a:spLocks noGrp="1"/>
          </p:cNvSpPr>
          <p:nvPr>
            <p:ph idx="1"/>
          </p:nvPr>
        </p:nvSpPr>
        <p:spPr>
          <a:xfrm>
            <a:off x="250825" y="950913"/>
            <a:ext cx="8229600" cy="1900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读第一段，这里的人们是一种怎样的生活情况？ </a:t>
            </a:r>
          </a:p>
        </p:txBody>
      </p:sp>
      <p:sp>
        <p:nvSpPr>
          <p:cNvPr id="21508" name="文本框 32771"/>
          <p:cNvSpPr/>
          <p:nvPr/>
        </p:nvSpPr>
        <p:spPr>
          <a:xfrm>
            <a:off x="755576" y="1556792"/>
            <a:ext cx="3515706" cy="52322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安分乐生，井然有序</a:t>
            </a:r>
            <a:r>
              <a:rPr lang="zh-CN" altLang="en-US" sz="2800" dirty="0"/>
              <a:t> </a:t>
            </a:r>
          </a:p>
        </p:txBody>
      </p:sp>
      <p:sp>
        <p:nvSpPr>
          <p:cNvPr id="21509" name="文本框 32772"/>
          <p:cNvSpPr/>
          <p:nvPr/>
        </p:nvSpPr>
        <p:spPr>
          <a:xfrm>
            <a:off x="323528" y="2276872"/>
            <a:ext cx="8246814" cy="95410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这里的自然环境是怎样的呢？通过文本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的描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述， 请同学们概括一下：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21510" name="文本框 32773"/>
          <p:cNvSpPr txBox="1"/>
          <p:nvPr/>
        </p:nvSpPr>
        <p:spPr>
          <a:xfrm>
            <a:off x="239712" y="3501008"/>
            <a:ext cx="8436744" cy="1384995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  码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头、河滩、军营、青山、绿水、船。这里的风光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古朴、清纯、自然、毫无</a:t>
            </a:r>
            <a:r>
              <a:rPr lang="en-US" altLang="zh-CN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雕琢、宁静平和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是一个干净的自然所在，就象是这里的人一样。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 fill="hold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 fill="hold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 fill="hold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33793"/>
          <p:cNvSpPr>
            <a:spLocks noGrp="1"/>
          </p:cNvSpPr>
          <p:nvPr>
            <p:ph type="title"/>
          </p:nvPr>
        </p:nvSpPr>
        <p:spPr>
          <a:xfrm>
            <a:off x="251520" y="476672"/>
            <a:ext cx="8496944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文本写了哪些民俗？这些民俗有怎样的特点？又有怎样的内涵？</a:t>
            </a:r>
          </a:p>
        </p:txBody>
      </p:sp>
      <p:sp>
        <p:nvSpPr>
          <p:cNvPr id="22531" name="内容占位符 33794"/>
          <p:cNvSpPr>
            <a:spLocks noGrp="1"/>
          </p:cNvSpPr>
          <p:nvPr>
            <p:ph idx="1"/>
          </p:nvPr>
        </p:nvSpPr>
        <p:spPr>
          <a:xfrm>
            <a:off x="323527" y="1916832"/>
            <a:ext cx="8496945" cy="3744416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端午节：赛龙舟、穿彩衣、画王字、捉鸭子。 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中秋节：赏月、男女青年对歌。 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新年：舞龙灯、耍狮子、放鞭炮。 </a:t>
            </a: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婚嫁：小轿子、羊、男孩、糍粑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。</a:t>
            </a: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marL="0" lvl="0" indent="0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这些民俗具有古老而淳朴的特点，又有浓郁的乡土气息。它们是我们中华民族的传统文化生活，包含着美好的祝愿、表达着欢快的情感，充满了吉祥如意的氛围。更能体现人们之间的和谐亲切的关系。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25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34817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4.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小说节选部分中写的次数最多的哪一种民俗活动？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1412776"/>
            <a:ext cx="7704856" cy="130817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  端午节的赛龙舟：由赛龙舟引出小说的人物以及发生在这些人物身上的一些事情。</a:t>
            </a:r>
            <a:endParaRPr lang="zh-CN" altLang="en-US" sz="2800" dirty="0"/>
          </a:p>
        </p:txBody>
      </p:sp>
      <p:sp>
        <p:nvSpPr>
          <p:cNvPr id="6" name="矩形 5"/>
          <p:cNvSpPr/>
          <p:nvPr/>
        </p:nvSpPr>
        <p:spPr>
          <a:xfrm>
            <a:off x="395536" y="3861048"/>
            <a:ext cx="8280920" cy="138499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/>
              </a:rPr>
              <a:t>事情：翠翠成长的事。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主角：翠翠</a:t>
            </a:r>
          </a:p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 围绕主角相关的人物有：祖父、傩送、天保、顺顺。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3068960"/>
            <a:ext cx="7438255" cy="662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5.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小说要写的是一件什么事情呢？主角是谁？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/>
          <p:nvPr/>
        </p:nvSpPr>
        <p:spPr>
          <a:xfrm>
            <a:off x="0" y="1916832"/>
            <a:ext cx="9120188" cy="1120371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just">
              <a:lnSpc>
                <a:spcPct val="125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节选部分用大量笔墨描写的是边城独特的节日习俗，请找出相关语句，说说风俗的特点。</a:t>
            </a:r>
          </a:p>
        </p:txBody>
      </p:sp>
      <p:sp>
        <p:nvSpPr>
          <p:cNvPr id="26627" name="Rectangle 4"/>
          <p:cNvSpPr/>
          <p:nvPr/>
        </p:nvSpPr>
        <p:spPr>
          <a:xfrm>
            <a:off x="251520" y="5877272"/>
            <a:ext cx="8424863" cy="5817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>
              <a:lnSpc>
                <a:spcPct val="125000"/>
              </a:lnSpc>
            </a:pPr>
            <a:r>
              <a:rPr lang="en-US" altLang="zh-CN" sz="2800" b="1" spc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④</a:t>
            </a:r>
            <a:r>
              <a:rPr lang="zh-CN" altLang="en-US" sz="2800" b="1" spc="0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/>
              </a:rPr>
              <a:t>中秋月夜</a:t>
            </a:r>
            <a:r>
              <a:rPr lang="zh-CN" altLang="en-US" sz="2800" b="1" spc="0" dirty="0">
                <a:latin typeface="微软雅黑" panose="020B0503020204020204" charset="-122"/>
                <a:ea typeface="微软雅黑"/>
              </a:rPr>
              <a:t>青年男女用对歌方式在月夜倾吐爱慕之情。</a:t>
            </a:r>
            <a:endParaRPr lang="zh-CN" altLang="en-US" sz="2800" b="1" dirty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6628" name="矩形 50179"/>
          <p:cNvSpPr/>
          <p:nvPr/>
        </p:nvSpPr>
        <p:spPr>
          <a:xfrm>
            <a:off x="251520" y="3284984"/>
            <a:ext cx="8208963" cy="1120371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>
              <a:lnSpc>
                <a:spcPct val="125000"/>
              </a:lnSpc>
            </a:pPr>
            <a:r>
              <a:rPr lang="en-US" altLang="zh-CN" sz="2800" b="1" spc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①</a:t>
            </a:r>
            <a:r>
              <a:rPr lang="zh-CN" altLang="en-US" sz="2800" b="1" spc="0" dirty="0">
                <a:latin typeface="微软雅黑" panose="020B0503020204020204" charset="-122"/>
                <a:ea typeface="微软雅黑"/>
              </a:rPr>
              <a:t>端午节，家家锁门闭户到河边，上吊脚楼观赏年轻小伙子龙舟竞赛。</a:t>
            </a:r>
            <a:endParaRPr lang="zh-CN" altLang="en-US" sz="2800" b="1" dirty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6629" name="矩形 50180"/>
          <p:cNvSpPr/>
          <p:nvPr/>
        </p:nvSpPr>
        <p:spPr>
          <a:xfrm>
            <a:off x="251520" y="4509120"/>
            <a:ext cx="5146675" cy="5817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>
              <a:lnSpc>
                <a:spcPct val="125000"/>
              </a:lnSpc>
            </a:pPr>
            <a:r>
              <a:rPr lang="en-US" altLang="zh-CN" sz="2800" b="1" spc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②</a:t>
            </a:r>
            <a:r>
              <a:rPr lang="zh-CN" altLang="en-US" sz="2800" b="1" spc="0" dirty="0">
                <a:latin typeface="微软雅黑" panose="020B0503020204020204" charset="-122"/>
                <a:ea typeface="微软雅黑"/>
              </a:rPr>
              <a:t>端午节在河中捉鸭子。</a:t>
            </a:r>
            <a:endParaRPr lang="zh-CN" altLang="en-US" sz="2800" b="1" dirty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26630" name="矩形 50181"/>
          <p:cNvSpPr/>
          <p:nvPr/>
        </p:nvSpPr>
        <p:spPr>
          <a:xfrm>
            <a:off x="251520" y="5229200"/>
            <a:ext cx="6912768" cy="63094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>
              <a:lnSpc>
                <a:spcPct val="125000"/>
              </a:lnSpc>
            </a:pPr>
            <a:r>
              <a:rPr lang="en-US" altLang="zh-CN" sz="2800" b="1" spc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③</a:t>
            </a:r>
            <a:r>
              <a:rPr lang="zh-CN" altLang="en-US" sz="2800" b="1" spc="0" dirty="0">
                <a:latin typeface="微软雅黑" panose="020B0503020204020204" charset="-122"/>
                <a:ea typeface="微软雅黑"/>
              </a:rPr>
              <a:t>正月十五夜晚舞龙、耍狮子、放烟火。</a:t>
            </a:r>
            <a:endParaRPr lang="zh-CN" altLang="en-US" sz="2800" b="1" dirty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0" y="1124744"/>
            <a:ext cx="7991475" cy="63094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25000"/>
              </a:lnSpc>
              <a:spcBef>
                <a:spcPct val="25000"/>
              </a:spcBef>
            </a:pPr>
            <a:r>
              <a:rPr lang="zh-CN" altLang="en-US" sz="2800" b="1" dirty="0" smtClean="0">
                <a:latin typeface="微软雅黑" panose="020B0503020204020204" charset="-122"/>
                <a:ea typeface="微软雅黑"/>
              </a:rPr>
              <a:t>思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考：边城的人们生活在一个怎样的环境中？</a:t>
            </a:r>
          </a:p>
        </p:txBody>
      </p:sp>
      <p:sp>
        <p:nvSpPr>
          <p:cNvPr id="8" name="Text Box 3"/>
          <p:cNvSpPr/>
          <p:nvPr/>
        </p:nvSpPr>
        <p:spPr>
          <a:xfrm>
            <a:off x="179512" y="188640"/>
            <a:ext cx="2376487" cy="706437"/>
          </a:xfrm>
          <a:prstGeom prst="rect">
            <a:avLst/>
          </a:prstGeom>
          <a:solidFill>
            <a:srgbClr val="FFFF0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研读课文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 fill="hold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/>
      <p:bldP spid="26628" grpId="0"/>
      <p:bldP spid="26629" grpId="0"/>
      <p:bldP spid="26630" grpId="0"/>
      <p:bldP spid="7" grpId="0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51201"/>
          <p:cNvSpPr>
            <a:spLocks noGrp="1"/>
          </p:cNvSpPr>
          <p:nvPr>
            <p:ph type="title"/>
          </p:nvPr>
        </p:nvSpPr>
        <p:spPr>
          <a:xfrm>
            <a:off x="179388" y="333375"/>
            <a:ext cx="8748712" cy="1190625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vert="horz" wrap="square"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chemeClr val="accent2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/>
              </a:rPr>
              <a:t>仔细阅读第</a:t>
            </a:r>
            <a:r>
              <a:rPr lang="zh-CN" altLang="en-US" sz="2800" b="1" dirty="0" smtClean="0">
                <a:solidFill>
                  <a:schemeClr val="accent2"/>
                </a:solidFill>
                <a:latin typeface="微软雅黑" panose="020B0503020204020204" charset="-122"/>
                <a:ea typeface="微软雅黑"/>
              </a:rPr>
              <a:t>四章节这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/>
              </a:rPr>
              <a:t>些话，体会翠翠的心理活动和她对祖父的感情。</a:t>
            </a:r>
          </a:p>
        </p:txBody>
      </p:sp>
      <p:sp>
        <p:nvSpPr>
          <p:cNvPr id="27651" name="矩形 51202"/>
          <p:cNvSpPr/>
          <p:nvPr/>
        </p:nvSpPr>
        <p:spPr>
          <a:xfrm>
            <a:off x="46037" y="1556792"/>
            <a:ext cx="9097963" cy="954107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天色已晚爷爷还没出现）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翠翠还是不离开码头，总相信祖父会来找她，同她一起回家。</a:t>
            </a:r>
          </a:p>
        </p:txBody>
      </p:sp>
      <p:sp>
        <p:nvSpPr>
          <p:cNvPr id="27652" name="矩形 51203"/>
          <p:cNvSpPr/>
          <p:nvPr/>
        </p:nvSpPr>
        <p:spPr>
          <a:xfrm>
            <a:off x="323528" y="2492896"/>
            <a:ext cx="3775393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乖巧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跃然纸上。</a:t>
            </a:r>
          </a:p>
        </p:txBody>
      </p:sp>
      <p:sp>
        <p:nvSpPr>
          <p:cNvPr id="27653" name="矩形 51204"/>
          <p:cNvSpPr/>
          <p:nvPr/>
        </p:nvSpPr>
        <p:spPr>
          <a:xfrm>
            <a:off x="251520" y="2924944"/>
            <a:ext cx="8640762" cy="138499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翠翠一面注意划船，一面心想：“过不久祖父总会找来的。”但过了许久，祖父还不来，翠翠便稍稍有点儿着慌了。</a:t>
            </a:r>
          </a:p>
        </p:txBody>
      </p:sp>
      <p:sp>
        <p:nvSpPr>
          <p:cNvPr id="27654" name="矩形 51205"/>
          <p:cNvSpPr/>
          <p:nvPr/>
        </p:nvSpPr>
        <p:spPr>
          <a:xfrm>
            <a:off x="251520" y="4365104"/>
            <a:ext cx="8496300" cy="138499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表明翠翠对爷爷的信任、依恋，仿佛一离开了爷爷便不知何去何从。于此，一个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娇羞可爱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的小女孩形象也活跃纸上。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  <p:bldP spid="27652" grpId="0"/>
      <p:bldP spid="27653" grpId="0"/>
      <p:bldP spid="2765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52225"/>
          <p:cNvSpPr/>
          <p:nvPr/>
        </p:nvSpPr>
        <p:spPr>
          <a:xfrm>
            <a:off x="395536" y="260648"/>
            <a:ext cx="8424862" cy="164352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到路上时，祖父想起什么似的，又问翠翠，“翠翠，翠翠，人那么多，好热闹，你一个人敢到河边看龙船吗？”翠翠说：“怎么不敢？可是一个人有什么意思。”</a:t>
            </a:r>
          </a:p>
        </p:txBody>
      </p:sp>
      <p:sp>
        <p:nvSpPr>
          <p:cNvPr id="28675" name="矩形 52226"/>
          <p:cNvSpPr/>
          <p:nvPr/>
        </p:nvSpPr>
        <p:spPr>
          <a:xfrm>
            <a:off x="539552" y="1988840"/>
            <a:ext cx="8208963" cy="138499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潜台词就是要爷爷陪着一起去，但同时表明要爷爷去不是因为自己胆小，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聪明可爱，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同时也隐隐道出了翠翠内心深处的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孤寂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和对爷爷的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依恋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4" name="矩形 53249"/>
          <p:cNvSpPr/>
          <p:nvPr/>
        </p:nvSpPr>
        <p:spPr>
          <a:xfrm>
            <a:off x="323528" y="3645024"/>
            <a:ext cx="8569325" cy="125572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（翠翠找不到祖父）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落日向上游翠翠家中那一方落去，黄昏把河面装饰了一层薄雾。翠翠望到这个景致，忽然起了一个怕人的想头，她想：“假若爷爷死了？”</a:t>
            </a:r>
          </a:p>
        </p:txBody>
      </p:sp>
      <p:sp>
        <p:nvSpPr>
          <p:cNvPr id="5" name="矩形 53250"/>
          <p:cNvSpPr/>
          <p:nvPr/>
        </p:nvSpPr>
        <p:spPr>
          <a:xfrm>
            <a:off x="611560" y="5085184"/>
            <a:ext cx="8208962" cy="138499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这是翠翠的心事与惧怕，反衬着她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对爷爷深厚的感情</a:t>
            </a:r>
            <a:r>
              <a:rPr lang="zh-CN" altLang="en-US" sz="2800" b="1" dirty="0">
                <a:solidFill>
                  <a:schemeClr val="accent2"/>
                </a:solidFill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同时又一次表明她内心的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孤苦无依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，爷爷是她生活的依靠，更是她心灵的寄托。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54273"/>
          <p:cNvSpPr/>
          <p:nvPr/>
        </p:nvSpPr>
        <p:spPr>
          <a:xfrm>
            <a:off x="79375" y="404664"/>
            <a:ext cx="9064625" cy="169892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ea typeface="黑体" panose="02010609060101010101" pitchFamily="49" charset="-122"/>
              </a:rPr>
              <a:t>　　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老船夫即刻把船拉过来，一面拉船一面哑声儿喊问：“翠翠，翠翠，是不是你？” 翠翠不理会祖父，口中却轻轻的说：“不是翠翠，不是翠翠，翠翠早被大河里鲤鱼吃去了。”</a:t>
            </a:r>
          </a:p>
        </p:txBody>
      </p:sp>
      <p:sp>
        <p:nvSpPr>
          <p:cNvPr id="30723" name="矩形 54274"/>
          <p:cNvSpPr/>
          <p:nvPr/>
        </p:nvSpPr>
        <p:spPr>
          <a:xfrm>
            <a:off x="323528" y="2420888"/>
            <a:ext cx="8353425" cy="2800767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显示出翠翠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调皮、活泼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的一面。她不是真的生爷爷的气，只是表现出小女孩特有的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娇气和顽皮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，让人忍俊不禁。</a:t>
            </a:r>
          </a:p>
          <a:p>
            <a:pPr lvl="0" eaLnBrk="0" hangingPunct="0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   翠翠的回答实际上是对邂逅二老的情景的一个不自觉的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温柔回忆，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虽然这种喜欢是淡淡的，但还是有了。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占位符 55297"/>
          <p:cNvSpPr>
            <a:spLocks noGrp="1"/>
          </p:cNvSpPr>
          <p:nvPr>
            <p:ph idx="1"/>
          </p:nvPr>
        </p:nvSpPr>
        <p:spPr>
          <a:xfrm>
            <a:off x="468313" y="1484313"/>
            <a:ext cx="8153400" cy="457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en-US" altLang="zh-CN" b="1">
                <a:latin typeface="幼圆" pitchFamily="49" charset="-122"/>
                <a:ea typeface="幼圆" pitchFamily="49" charset="-122"/>
              </a:rPr>
              <a:t> </a:t>
            </a:r>
            <a:endParaRPr lang="en-US" altLang="zh-CN" sz="3600" b="1"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2771" name="矩形 55298"/>
          <p:cNvSpPr/>
          <p:nvPr/>
        </p:nvSpPr>
        <p:spPr>
          <a:xfrm>
            <a:off x="179512" y="2348880"/>
            <a:ext cx="8424863" cy="287854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sz="4000" b="1" dirty="0">
                <a:latin typeface="微软雅黑" panose="020B0503020204020204" charset="-122"/>
                <a:ea typeface="微软雅黑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</a:t>
            </a:r>
            <a:r>
              <a:rPr lang="zh-CN" altLang="en-US" sz="2800" b="1" dirty="0"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纯朴聪慧、天真善良、活泼可爱，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和爷爷相依为命，对爷爷充满了依恋。    </a:t>
            </a:r>
          </a:p>
          <a:p>
            <a:pPr lvl="0" eaLnBrk="0" hangingPunct="0">
              <a:lnSpc>
                <a:spcPct val="150000"/>
              </a:lnSpc>
            </a:pP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是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一个情窦初开、善解人意、清纯质朴、腼腆多情、矢志不渝的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理想化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纯美化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少女形象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。</a:t>
            </a:r>
          </a:p>
        </p:txBody>
      </p:sp>
      <p:sp>
        <p:nvSpPr>
          <p:cNvPr id="32772" name="矩形 55299"/>
          <p:cNvSpPr/>
          <p:nvPr/>
        </p:nvSpPr>
        <p:spPr>
          <a:xfrm>
            <a:off x="323528" y="1124744"/>
            <a:ext cx="6048672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说说翠翠是个怎样的女孩？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57345"/>
          <p:cNvSpPr/>
          <p:nvPr/>
        </p:nvSpPr>
        <p:spPr>
          <a:xfrm>
            <a:off x="2195736" y="5373216"/>
            <a:ext cx="1728788" cy="706437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人性美</a:t>
            </a:r>
            <a:endParaRPr lang="zh-CN" altLang="en-US" sz="4000" b="1">
              <a:solidFill>
                <a:srgbClr val="0066CC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5843" name="矩形 57346"/>
          <p:cNvSpPr/>
          <p:nvPr/>
        </p:nvSpPr>
        <p:spPr>
          <a:xfrm>
            <a:off x="309563" y="301625"/>
            <a:ext cx="5535490" cy="523220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4.</a:t>
            </a: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故事写到了人物之间的哪些情？</a:t>
            </a:r>
          </a:p>
        </p:txBody>
      </p:sp>
      <p:sp>
        <p:nvSpPr>
          <p:cNvPr id="35844" name="矩形 57347"/>
          <p:cNvSpPr/>
          <p:nvPr/>
        </p:nvSpPr>
        <p:spPr>
          <a:xfrm>
            <a:off x="28575" y="1425575"/>
            <a:ext cx="7007046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与祖父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的祖孙情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（纯朴的祖孙之情）</a:t>
            </a:r>
          </a:p>
        </p:txBody>
      </p:sp>
      <p:sp>
        <p:nvSpPr>
          <p:cNvPr id="35845" name="矩形 57348"/>
          <p:cNvSpPr/>
          <p:nvPr/>
        </p:nvSpPr>
        <p:spPr>
          <a:xfrm>
            <a:off x="30163" y="2222500"/>
            <a:ext cx="6647974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对傩送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的爱情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（自然的男女之情）</a:t>
            </a:r>
          </a:p>
        </p:txBody>
      </p:sp>
      <p:sp>
        <p:nvSpPr>
          <p:cNvPr id="35846" name="矩形 57349"/>
          <p:cNvSpPr/>
          <p:nvPr/>
        </p:nvSpPr>
        <p:spPr>
          <a:xfrm>
            <a:off x="30163" y="3032125"/>
            <a:ext cx="7366119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边城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百姓间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的睦邻之情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（古朴的邻里之情）</a:t>
            </a:r>
          </a:p>
        </p:txBody>
      </p:sp>
      <p:sp>
        <p:nvSpPr>
          <p:cNvPr id="35847" name="矩形 57350"/>
          <p:cNvSpPr/>
          <p:nvPr/>
        </p:nvSpPr>
        <p:spPr>
          <a:xfrm>
            <a:off x="30163" y="3840163"/>
            <a:ext cx="7007046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④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天保与傩送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的兄弟情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（真挚的手足之情）</a:t>
            </a:r>
          </a:p>
        </p:txBody>
      </p:sp>
      <p:sp>
        <p:nvSpPr>
          <p:cNvPr id="35848" name="下箭头 57351"/>
          <p:cNvSpPr/>
          <p:nvPr/>
        </p:nvSpPr>
        <p:spPr>
          <a:xfrm>
            <a:off x="2483768" y="4365104"/>
            <a:ext cx="936625" cy="72072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>
            <a:solidFill>
              <a:schemeClr val="tx1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 fill="hold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animBg="1"/>
      <p:bldP spid="35843" grpId="0" animBg="1"/>
      <p:bldP spid="35844" grpId="0"/>
      <p:bldP spid="35846" grpId="0"/>
      <p:bldP spid="358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28673"/>
          <p:cNvSpPr>
            <a:spLocks noGrp="1"/>
          </p:cNvSpPr>
          <p:nvPr>
            <p:ph type="title"/>
          </p:nvPr>
        </p:nvSpPr>
        <p:spPr>
          <a:xfrm>
            <a:off x="467544" y="692696"/>
            <a:ext cx="2811462" cy="836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教学目标：</a:t>
            </a:r>
          </a:p>
        </p:txBody>
      </p:sp>
      <p:sp>
        <p:nvSpPr>
          <p:cNvPr id="7171" name="文本占位符 28674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b="1">
                <a:latin typeface="微软雅黑" panose="020B0503020204020204" charset="-122"/>
                <a:ea typeface="微软雅黑"/>
              </a:rPr>
              <a:t>1.</a:t>
            </a:r>
            <a:r>
              <a:rPr lang="zh-CN" altLang="en-US" sz="3600" b="1">
                <a:latin typeface="微软雅黑" panose="020B0503020204020204" charset="-122"/>
                <a:ea typeface="微软雅黑"/>
              </a:rPr>
              <a:t>了解沈从文</a:t>
            </a:r>
          </a:p>
          <a:p>
            <a:pPr lvl="0"/>
            <a:r>
              <a:rPr lang="en-US" altLang="zh-CN" sz="3600" b="1"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3600" b="1">
                <a:latin typeface="微软雅黑" panose="020B0503020204020204" charset="-122"/>
                <a:ea typeface="微软雅黑"/>
              </a:rPr>
              <a:t>了解沈从文描绘的湘西风土人情</a:t>
            </a:r>
          </a:p>
          <a:p>
            <a:pPr lvl="0"/>
            <a:r>
              <a:rPr lang="en-US" altLang="zh-CN" sz="3600" b="1">
                <a:latin typeface="微软雅黑" panose="020B0503020204020204" charset="-122"/>
                <a:ea typeface="微软雅黑"/>
              </a:rPr>
              <a:t>3.</a:t>
            </a:r>
            <a:r>
              <a:rPr lang="zh-CN" altLang="en-US" sz="3600" b="1">
                <a:latin typeface="微软雅黑" panose="020B0503020204020204" charset="-122"/>
                <a:ea typeface="微软雅黑"/>
              </a:rPr>
              <a:t>走进作者建构的善与美的理想世界，体会人性之美</a:t>
            </a:r>
          </a:p>
          <a:p>
            <a:pPr lvl="0"/>
            <a:r>
              <a:rPr lang="en-US" altLang="zh-CN" sz="3600" b="1">
                <a:latin typeface="微软雅黑" panose="020B0503020204020204" charset="-122"/>
                <a:ea typeface="微软雅黑"/>
              </a:rPr>
              <a:t>4.</a:t>
            </a:r>
            <a:r>
              <a:rPr lang="zh-CN" altLang="en-US" sz="3600" b="1">
                <a:latin typeface="微软雅黑" panose="020B0503020204020204" charset="-122"/>
                <a:ea typeface="微软雅黑"/>
              </a:rPr>
              <a:t>感受沈从文小说的语言特点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58369"/>
          <p:cNvSpPr/>
          <p:nvPr/>
        </p:nvSpPr>
        <p:spPr>
          <a:xfrm>
            <a:off x="242888" y="404813"/>
            <a:ext cx="7007046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翠翠与祖父的祖孙情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（纯朴的祖孙之情）</a:t>
            </a:r>
          </a:p>
        </p:txBody>
      </p:sp>
      <p:sp>
        <p:nvSpPr>
          <p:cNvPr id="36867" name="文本框 58370"/>
          <p:cNvSpPr/>
          <p:nvPr/>
        </p:nvSpPr>
        <p:spPr>
          <a:xfrm>
            <a:off x="179513" y="1412776"/>
            <a:ext cx="4032448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翠翠对祖父的爱：</a:t>
            </a:r>
          </a:p>
        </p:txBody>
      </p:sp>
      <p:sp>
        <p:nvSpPr>
          <p:cNvPr id="36868" name="文本框 58371"/>
          <p:cNvSpPr/>
          <p:nvPr/>
        </p:nvSpPr>
        <p:spPr>
          <a:xfrm>
            <a:off x="467544" y="2564904"/>
            <a:ext cx="4826000" cy="195521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ea typeface="黑体" panose="02010609060101010101" pitchFamily="49" charset="-122"/>
              </a:rPr>
              <a:t>       </a:t>
            </a:r>
            <a:r>
              <a:rPr lang="en-US" altLang="zh-CN" sz="2800" b="1" dirty="0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翠翠深爱祖父，深深地依恋祖父，但她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对祖父的爱带着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一些调皮、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一些娇气。</a:t>
            </a:r>
          </a:p>
        </p:txBody>
      </p:sp>
      <p:pic>
        <p:nvPicPr>
          <p:cNvPr id="36869" name="图片 5837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7400" y="1125538"/>
            <a:ext cx="2781300" cy="4823742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 fill="hold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文本框 59393"/>
          <p:cNvSpPr/>
          <p:nvPr/>
        </p:nvSpPr>
        <p:spPr>
          <a:xfrm>
            <a:off x="2411760" y="332656"/>
            <a:ext cx="3816424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祖父对翠翠的爱：</a:t>
            </a:r>
          </a:p>
        </p:txBody>
      </p:sp>
      <p:sp>
        <p:nvSpPr>
          <p:cNvPr id="37891" name="矩形 59394"/>
          <p:cNvSpPr/>
          <p:nvPr/>
        </p:nvSpPr>
        <p:spPr>
          <a:xfrm>
            <a:off x="2483768" y="1052736"/>
            <a:ext cx="6375598" cy="5262979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latin typeface="微软雅黑" panose="020B0503020204020204" charset="-122"/>
                <a:ea typeface="微软雅黑"/>
              </a:rPr>
              <a:t>1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、中国传统美德的典范。对孙女爱怜备至，操心其亲事，尽力促成其爱情实现。</a:t>
            </a:r>
          </a:p>
          <a:p>
            <a:pPr lvl="0" eaLnBrk="0" hangingPunct="0"/>
            <a:r>
              <a:rPr lang="en-US" altLang="zh-CN" sz="2800" b="1" dirty="0">
                <a:latin typeface="微软雅黑" panose="020B0503020204020204" charset="-122"/>
                <a:ea typeface="微软雅黑"/>
              </a:rPr>
              <a:t>2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、女儿女婿的悲剧留下不可磨灭的伤痕，所以不敢直接告诉孙女如何选择爱情。</a:t>
            </a:r>
          </a:p>
          <a:p>
            <a:pPr lvl="0" eaLnBrk="0" hangingPunct="0"/>
            <a:r>
              <a:rPr lang="en-US" altLang="zh-CN" sz="2800" b="1" dirty="0">
                <a:latin typeface="微软雅黑" panose="020B0503020204020204" charset="-122"/>
                <a:ea typeface="微软雅黑"/>
              </a:rPr>
              <a:t>3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、内心矛盾。爱孙女，又害怕她走她母亲的老路。</a:t>
            </a:r>
          </a:p>
          <a:p>
            <a:pPr lvl="0" eaLnBrk="0" hangingPunct="0"/>
            <a:r>
              <a:rPr lang="en-US" altLang="zh-CN" sz="2800" b="1" dirty="0"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、对于天保的死，他既难过又自责，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而对此引起的孙女的爱情悲剧，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他更无能为力，又无人可以诉说，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因此，他在孤独中死去。</a:t>
            </a:r>
          </a:p>
        </p:txBody>
      </p:sp>
      <p:pic>
        <p:nvPicPr>
          <p:cNvPr id="37892" name="图片 5939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2084388" cy="576064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矩形 60417"/>
          <p:cNvSpPr/>
          <p:nvPr/>
        </p:nvSpPr>
        <p:spPr>
          <a:xfrm>
            <a:off x="250825" y="476250"/>
            <a:ext cx="6647974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②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翠翠对傩送的爱情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（自然的男女之情）</a:t>
            </a:r>
          </a:p>
        </p:txBody>
      </p:sp>
      <p:sp>
        <p:nvSpPr>
          <p:cNvPr id="38915" name="矩形 60418"/>
          <p:cNvSpPr/>
          <p:nvPr/>
        </p:nvSpPr>
        <p:spPr>
          <a:xfrm>
            <a:off x="562794" y="1196752"/>
            <a:ext cx="8041654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这是一种纯洁朴实的爱情，带着情窦初开的娇羞。</a:t>
            </a:r>
          </a:p>
        </p:txBody>
      </p:sp>
      <p:sp>
        <p:nvSpPr>
          <p:cNvPr id="38916" name="矩形 60419"/>
          <p:cNvSpPr/>
          <p:nvPr/>
        </p:nvSpPr>
        <p:spPr>
          <a:xfrm>
            <a:off x="395536" y="1916832"/>
            <a:ext cx="8029326" cy="3108543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ea typeface="黑体" panose="02010609060101010101" pitchFamily="49" charset="-122"/>
              </a:rPr>
              <a:t>       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翠翠心中的爱情是具体的，也是飘忽不定的，让她把捉不定，少女的羞涩，不可知的未来又让她不敢敞开心扉。于是，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这个灵秀、乖觉、明慧、清纯的少女既表现出了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不加修饰的生命本色，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又在其人生道路迈出的美好人生的第一步中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混入了一丝淡淡的愁绪，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预示着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结局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悲剧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。这是沈从文先生的一种意识的体现。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61441"/>
          <p:cNvSpPr/>
          <p:nvPr/>
        </p:nvSpPr>
        <p:spPr>
          <a:xfrm>
            <a:off x="323528" y="2708920"/>
            <a:ext cx="8597081" cy="3046988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傩送派人送翠翠回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家</a:t>
            </a:r>
            <a:endParaRPr lang="en-US" altLang="zh-CN" sz="2400" b="1" dirty="0" smtClean="0">
              <a:latin typeface="微软雅黑" panose="020B0503020204020204" charset="-122"/>
              <a:ea typeface="微软雅黑"/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----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表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明他的善良；</a:t>
            </a:r>
            <a:endParaRPr lang="zh-CN" altLang="en-US" sz="2400" b="1" dirty="0">
              <a:latin typeface="微软雅黑" panose="020B0503020204020204" charset="-122"/>
              <a:ea typeface="微软雅黑"/>
            </a:endParaRPr>
          </a:p>
          <a:p>
            <a:pPr lvl="0"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顺顺见翠翠祖孙日子拮据，就送了好些粽子给他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们</a:t>
            </a:r>
            <a:endParaRPr lang="en-US" altLang="zh-CN" sz="2400" b="1" dirty="0" smtClean="0">
              <a:latin typeface="微软雅黑" panose="020B0503020204020204" charset="-122"/>
              <a:ea typeface="微软雅黑"/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------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表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现他的慷慨好义；</a:t>
            </a:r>
            <a:endParaRPr lang="zh-CN" altLang="en-US" sz="2400" b="1" dirty="0">
              <a:latin typeface="微软雅黑" panose="020B0503020204020204" charset="-122"/>
              <a:ea typeface="微软雅黑"/>
            </a:endParaRPr>
          </a:p>
          <a:p>
            <a:pPr lvl="0">
              <a:spcBef>
                <a:spcPct val="20000"/>
              </a:spcBef>
            </a:pP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过渡的人感激祖父的热诚尽责，给他钱，爷爷俨然生气似的，硬追着把钱还给人家，末了还给人家一大束烟草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，</a:t>
            </a:r>
            <a:endParaRPr lang="en-US" altLang="zh-CN" sz="2400" b="1" dirty="0" smtClean="0">
              <a:latin typeface="微软雅黑" panose="020B0503020204020204" charset="-122"/>
              <a:ea typeface="微软雅黑"/>
            </a:endParaRPr>
          </a:p>
          <a:p>
            <a:pPr lvl="0">
              <a:spcBef>
                <a:spcPct val="20000"/>
              </a:spcBef>
            </a:pPr>
            <a:r>
              <a:rPr lang="en-US" altLang="zh-CN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        ------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表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现邻里之间的真诚、质朴之情。</a:t>
            </a:r>
          </a:p>
        </p:txBody>
      </p:sp>
      <p:sp>
        <p:nvSpPr>
          <p:cNvPr id="39939" name="矩形 61442"/>
          <p:cNvSpPr/>
          <p:nvPr/>
        </p:nvSpPr>
        <p:spPr>
          <a:xfrm>
            <a:off x="-19050" y="157163"/>
            <a:ext cx="7366119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③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边城百姓间的睦邻之情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（古朴的邻里之情）</a:t>
            </a:r>
          </a:p>
        </p:txBody>
      </p:sp>
      <p:sp>
        <p:nvSpPr>
          <p:cNvPr id="39940" name="矩形 61443"/>
          <p:cNvSpPr/>
          <p:nvPr/>
        </p:nvSpPr>
        <p:spPr>
          <a:xfrm>
            <a:off x="128588" y="803275"/>
            <a:ext cx="8886825" cy="138499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20000"/>
              </a:spcBef>
            </a:pPr>
            <a:r>
              <a:rPr lang="zh-CN" altLang="en-US" sz="2800" b="1" dirty="0" smtClean="0">
                <a:latin typeface="微软雅黑" panose="020B0503020204020204" charset="-122"/>
                <a:ea typeface="微软雅黑"/>
              </a:rPr>
              <a:t>   作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者描写的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湘西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，自然风光秀丽、明净，教化着朴实的人们。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这里人们不讲等级，不谈功利，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人与人之间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真诚相待，相互友爱。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 fill="hold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  <p:bldP spid="39939" grpId="0" build="allAtOnce"/>
      <p:bldP spid="3994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矩形 62465"/>
          <p:cNvSpPr/>
          <p:nvPr/>
        </p:nvSpPr>
        <p:spPr>
          <a:xfrm>
            <a:off x="242888" y="549275"/>
            <a:ext cx="7007046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④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天保与傩送的兄弟情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（真挚的手足之情）</a:t>
            </a:r>
          </a:p>
        </p:txBody>
      </p:sp>
      <p:sp>
        <p:nvSpPr>
          <p:cNvPr id="40963" name="矩形 62466"/>
          <p:cNvSpPr/>
          <p:nvPr/>
        </p:nvSpPr>
        <p:spPr>
          <a:xfrm>
            <a:off x="579438" y="1873250"/>
            <a:ext cx="7910512" cy="3247877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ea typeface="黑体" panose="02010609060101010101" pitchFamily="49" charset="-122"/>
              </a:rPr>
              <a:t>      </a:t>
            </a:r>
            <a:r>
              <a:rPr lang="en-US" altLang="zh-CN" sz="2800" b="1" dirty="0">
                <a:solidFill>
                  <a:srgbClr val="7030A0"/>
                </a:solidFill>
                <a:ea typeface="黑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哥哥天保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弟弟傩送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都喜欢美丽清纯的翠翠，兄弟俩相约唱歌求婚，让翠翠选择。天保知道翠翠喜欢傩送，为了成全弟弟，外出闯滩遇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意外而死。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傩送觉得自己对哥哥的死负有责任，抛下翠翠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出走他乡。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63489"/>
          <p:cNvSpPr txBox="1"/>
          <p:nvPr/>
        </p:nvSpPr>
        <p:spPr>
          <a:xfrm>
            <a:off x="1258888" y="1916113"/>
            <a:ext cx="1600200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 algn="ctr">
              <a:spcBef>
                <a:spcPct val="50000"/>
              </a:spcBef>
            </a:pPr>
            <a:r>
              <a:rPr lang="zh-CN" altLang="en-US" sz="4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外公：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ea typeface="黑体" panose="02010609060101010101" pitchFamily="49" charset="-122"/>
            </a:endParaRPr>
          </a:p>
        </p:txBody>
      </p:sp>
      <p:sp>
        <p:nvSpPr>
          <p:cNvPr id="41987" name="文本框 63490"/>
          <p:cNvSpPr txBox="1"/>
          <p:nvPr/>
        </p:nvSpPr>
        <p:spPr>
          <a:xfrm>
            <a:off x="1259205" y="4005580"/>
            <a:ext cx="16002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 algn="ctr">
              <a:spcBef>
                <a:spcPct val="50000"/>
              </a:spcBef>
            </a:pPr>
            <a:r>
              <a:rPr lang="zh-CN" altLang="en-US" sz="4800" b="1" spc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charset="-122"/>
                <a:ea typeface="微软雅黑"/>
              </a:rPr>
              <a:t>傩送：</a:t>
            </a:r>
            <a:endParaRPr lang="zh-CN" altLang="en-US" sz="4800" b="1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41988" name="文本框 63491"/>
          <p:cNvSpPr txBox="1"/>
          <p:nvPr/>
        </p:nvSpPr>
        <p:spPr>
          <a:xfrm>
            <a:off x="2916238" y="1484313"/>
            <a:ext cx="5867400" cy="178371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 algn="ctr">
              <a:spcBef>
                <a:spcPct val="50000"/>
              </a:spcBef>
            </a:pP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/>
              </a:rPr>
              <a:t>善良淳朴、勤劳刚强</a:t>
            </a: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marR="0" lvl="0" algn="ctr">
              <a:spcBef>
                <a:spcPct val="50000"/>
              </a:spcBef>
            </a:pP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/>
              </a:rPr>
              <a:t>慈善仁厚、重义轻利</a:t>
            </a: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41989" name="文本框 63492"/>
          <p:cNvSpPr txBox="1"/>
          <p:nvPr/>
        </p:nvSpPr>
        <p:spPr>
          <a:xfrm>
            <a:off x="2916238" y="3789363"/>
            <a:ext cx="5903913" cy="1783715"/>
          </a:xfrm>
          <a:prstGeom prst="rect">
            <a:avLst/>
          </a:prstGeom>
          <a:noFill/>
          <a:ln w="9525" cap="flat" cmpd="sng">
            <a:solidFill>
              <a:srgbClr val="000099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R="0" lvl="0" algn="ctr">
              <a:spcBef>
                <a:spcPct val="50000"/>
              </a:spcBef>
            </a:pP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/>
              </a:rPr>
              <a:t>淳朴善良、健壮俊美</a:t>
            </a: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/>
            </a:endParaRPr>
          </a:p>
          <a:p>
            <a:pPr marR="0" lvl="0" algn="ctr">
              <a:spcBef>
                <a:spcPct val="50000"/>
              </a:spcBef>
            </a:pPr>
            <a:r>
              <a:rPr lang="zh-CN" altLang="en-US" sz="4400" b="1" spc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charset="-122"/>
                <a:ea typeface="微软雅黑"/>
              </a:rPr>
              <a:t>幽默风趣、重义多情</a:t>
            </a:r>
            <a:endParaRPr lang="zh-CN" altLang="en-US" sz="4400" b="1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charset="-122"/>
              <a:ea typeface="微软雅黑"/>
            </a:endParaRPr>
          </a:p>
        </p:txBody>
      </p:sp>
      <p:sp>
        <p:nvSpPr>
          <p:cNvPr id="41990" name="文本框 63493"/>
          <p:cNvSpPr/>
          <p:nvPr/>
        </p:nvSpPr>
        <p:spPr>
          <a:xfrm>
            <a:off x="250825" y="260350"/>
            <a:ext cx="6911975" cy="52322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/>
            <a:r>
              <a:rPr lang="en-US" altLang="zh-CN" sz="28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5.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分析外公和傩送的人物形象：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 fill="hold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 animBg="1"/>
      <p:bldP spid="41989" grpId="0" animBg="1"/>
      <p:bldP spid="4199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3"/>
          <p:cNvSpPr/>
          <p:nvPr/>
        </p:nvSpPr>
        <p:spPr>
          <a:xfrm>
            <a:off x="250825" y="260350"/>
            <a:ext cx="1200150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主题</a:t>
            </a:r>
          </a:p>
        </p:txBody>
      </p:sp>
      <p:sp>
        <p:nvSpPr>
          <p:cNvPr id="43011" name="矩形 64514"/>
          <p:cNvSpPr/>
          <p:nvPr/>
        </p:nvSpPr>
        <p:spPr>
          <a:xfrm>
            <a:off x="468313" y="1412875"/>
            <a:ext cx="8064500" cy="1223963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342900" lvl="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赞美</a:t>
            </a:r>
            <a:r>
              <a:rPr lang="en-US" altLang="zh-CN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3600" b="1" dirty="0">
                <a:solidFill>
                  <a:srgbClr val="00228E"/>
                </a:solidFill>
                <a:latin typeface="微软雅黑" panose="020B0503020204020204" charset="-122"/>
                <a:ea typeface="微软雅黑"/>
              </a:rPr>
              <a:t>边城生活的质朴、纯真以及人与人之间纯洁的爱；</a:t>
            </a:r>
          </a:p>
        </p:txBody>
      </p:sp>
      <p:sp>
        <p:nvSpPr>
          <p:cNvPr id="43012" name="文本框 64515"/>
          <p:cNvSpPr/>
          <p:nvPr/>
        </p:nvSpPr>
        <p:spPr>
          <a:xfrm>
            <a:off x="395536" y="2852936"/>
            <a:ext cx="8135937" cy="1198562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批判</a:t>
            </a:r>
            <a:r>
              <a:rPr lang="en-US" altLang="zh-CN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3600" b="1" dirty="0">
                <a:solidFill>
                  <a:srgbClr val="00228E"/>
                </a:solidFill>
                <a:latin typeface="微软雅黑" panose="020B0503020204020204" charset="-122"/>
                <a:ea typeface="微软雅黑"/>
              </a:rPr>
              <a:t>物欲泛滥、拜金主义浅薄庸俗以及</a:t>
            </a:r>
            <a:r>
              <a:rPr lang="zh-CN" altLang="en-US" sz="3600" b="1" dirty="0">
                <a:solidFill>
                  <a:srgbClr val="00228E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现代文明</a:t>
            </a:r>
            <a:r>
              <a:rPr lang="zh-CN" altLang="en-US" sz="3600" b="1" dirty="0">
                <a:solidFill>
                  <a:srgbClr val="00228E"/>
                </a:solidFill>
                <a:latin typeface="微软雅黑" panose="020B0503020204020204" charset="-122"/>
                <a:ea typeface="微软雅黑"/>
              </a:rPr>
              <a:t>腐化堕落的社会现实；</a:t>
            </a:r>
          </a:p>
        </p:txBody>
      </p:sp>
      <p:sp>
        <p:nvSpPr>
          <p:cNvPr id="43013" name="文本框 64516"/>
          <p:cNvSpPr/>
          <p:nvPr/>
        </p:nvSpPr>
        <p:spPr>
          <a:xfrm>
            <a:off x="453799" y="4330020"/>
            <a:ext cx="7110412" cy="646112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呼吁</a:t>
            </a:r>
            <a:r>
              <a:rPr lang="en-US" altLang="zh-CN" sz="36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:</a:t>
            </a:r>
            <a:r>
              <a:rPr lang="zh-CN" altLang="en-US" sz="3600" b="1" dirty="0">
                <a:solidFill>
                  <a:srgbClr val="00228E"/>
                </a:solidFill>
                <a:latin typeface="微软雅黑" panose="020B0503020204020204" charset="-122"/>
                <a:ea typeface="微软雅黑"/>
              </a:rPr>
              <a:t>重建民族的美好品德和人格。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animBg="1"/>
      <p:bldP spid="43012" grpId="0" animBg="1"/>
      <p:bldP spid="430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矩形 65537"/>
          <p:cNvSpPr/>
          <p:nvPr/>
        </p:nvSpPr>
        <p:spPr>
          <a:xfrm>
            <a:off x="176213" y="1484313"/>
            <a:ext cx="8829675" cy="3524876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4000" b="1" dirty="0">
                <a:ea typeface="黑体" panose="02010609060101010101" pitchFamily="49" charset="-122"/>
              </a:rPr>
              <a:t>　　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小说的语言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朴素、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饱满、</a:t>
            </a:r>
            <a:r>
              <a:rPr lang="zh-CN" altLang="en-US" sz="2800" b="1" dirty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不晦涩、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不雕饰。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这样的语言风格，非常适合表现边城人古朴、自然的生活，并且从中透露出田园诗情。</a:t>
            </a:r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如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描写赛龙舟的场面、</a:t>
            </a:r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charset="-122"/>
                <a:ea typeface="微软雅黑"/>
              </a:rPr>
              <a:t>叙述翠翠和傩送相遇的情节，</a:t>
            </a:r>
            <a:r>
              <a:rPr lang="zh-CN" altLang="en-US" sz="2800" b="1" dirty="0">
                <a:solidFill>
                  <a:srgbClr val="7575D1"/>
                </a:solidFill>
                <a:latin typeface="微软雅黑" panose="020B0503020204020204" charset="-122"/>
                <a:ea typeface="微软雅黑"/>
              </a:rPr>
              <a:t>描写抬花轿的情景等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，都突出地体现了小说的语言风格。</a:t>
            </a:r>
          </a:p>
        </p:txBody>
      </p:sp>
      <p:sp>
        <p:nvSpPr>
          <p:cNvPr id="44035" name="矩形 65538"/>
          <p:cNvSpPr/>
          <p:nvPr/>
        </p:nvSpPr>
        <p:spPr>
          <a:xfrm>
            <a:off x="250825" y="260350"/>
            <a:ext cx="2376488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>
              <a:spcBef>
                <a:spcPct val="50000"/>
              </a:spcBef>
            </a:pPr>
            <a:r>
              <a:rPr lang="zh-CN" altLang="en-US" sz="4000" b="1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语言特点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39940"/>
          <p:cNvSpPr/>
          <p:nvPr/>
        </p:nvSpPr>
        <p:spPr>
          <a:xfrm>
            <a:off x="3851275" y="1125538"/>
            <a:ext cx="1735138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 b="1">
                <a:latin typeface="微软雅黑" panose="020B0503020204020204" charset="-122"/>
                <a:ea typeface="微软雅黑"/>
              </a:rPr>
              <a:t>爷爷</a:t>
            </a:r>
          </a:p>
        </p:txBody>
      </p:sp>
      <p:sp>
        <p:nvSpPr>
          <p:cNvPr id="45059" name="文本框 39941"/>
          <p:cNvSpPr/>
          <p:nvPr/>
        </p:nvSpPr>
        <p:spPr>
          <a:xfrm>
            <a:off x="6084888" y="5229225"/>
            <a:ext cx="1735137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 b="1">
                <a:latin typeface="微软雅黑" panose="020B0503020204020204" charset="-122"/>
                <a:ea typeface="微软雅黑"/>
              </a:rPr>
              <a:t>天保</a:t>
            </a:r>
          </a:p>
        </p:txBody>
      </p:sp>
      <p:sp>
        <p:nvSpPr>
          <p:cNvPr id="45060" name="文本框 39942"/>
          <p:cNvSpPr/>
          <p:nvPr/>
        </p:nvSpPr>
        <p:spPr>
          <a:xfrm>
            <a:off x="1619250" y="5229225"/>
            <a:ext cx="1439863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 b="1">
                <a:latin typeface="微软雅黑" panose="020B0503020204020204" charset="-122"/>
                <a:ea typeface="微软雅黑"/>
              </a:rPr>
              <a:t>傩送</a:t>
            </a:r>
          </a:p>
        </p:txBody>
      </p:sp>
      <p:sp>
        <p:nvSpPr>
          <p:cNvPr id="45061" name="文本框 39943"/>
          <p:cNvSpPr/>
          <p:nvPr/>
        </p:nvSpPr>
        <p:spPr>
          <a:xfrm>
            <a:off x="7019925" y="1125538"/>
            <a:ext cx="1512888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4400" b="1">
                <a:latin typeface="微软雅黑" panose="020B0503020204020204" charset="-122"/>
                <a:ea typeface="微软雅黑"/>
              </a:rPr>
              <a:t>顺顺</a:t>
            </a:r>
          </a:p>
        </p:txBody>
      </p:sp>
      <p:sp>
        <p:nvSpPr>
          <p:cNvPr id="45062" name="任意多边形 39944"/>
          <p:cNvSpPr/>
          <p:nvPr/>
        </p:nvSpPr>
        <p:spPr>
          <a:xfrm>
            <a:off x="3370263" y="3141663"/>
            <a:ext cx="2281237" cy="1257300"/>
          </a:xfrm>
          <a:custGeom>
            <a:avLst/>
            <a:gdLst/>
            <a:ahLst/>
            <a:cxnLst>
              <a:cxn ang="0">
                <a:pos x="10860" y="2187"/>
              </a:cxn>
              <a:cxn ang="0">
                <a:pos x="2928" y="10800"/>
              </a:cxn>
              <a:cxn ang="0">
                <a:pos x="10860" y="21600"/>
              </a:cxn>
              <a:cxn ang="0">
                <a:pos x="18672" y="10800"/>
              </a:cxn>
            </a:cxnLst>
            <a:rect l="l" t="t" r="r" b="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9966"/>
          </a:solidFill>
          <a:ln>
            <a:solidFill>
              <a:srgbClr val="FF0000"/>
            </a:solidFill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5063" name="文本框 39945"/>
          <p:cNvSpPr/>
          <p:nvPr/>
        </p:nvSpPr>
        <p:spPr>
          <a:xfrm>
            <a:off x="3851275" y="3284538"/>
            <a:ext cx="1600200" cy="768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400" b="1">
                <a:latin typeface="微软雅黑" panose="020B0503020204020204" charset="-122"/>
                <a:ea typeface="微软雅黑"/>
              </a:rPr>
              <a:t>翠翠</a:t>
            </a:r>
          </a:p>
        </p:txBody>
      </p:sp>
      <p:cxnSp>
        <p:nvCxnSpPr>
          <p:cNvPr id="45064" name="直接连接符 39946"/>
          <p:cNvCxnSpPr/>
          <p:nvPr/>
        </p:nvCxnSpPr>
        <p:spPr>
          <a:xfrm>
            <a:off x="5219700" y="4149725"/>
            <a:ext cx="1368425" cy="1152525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45065" name="直接连接符 39947"/>
          <p:cNvCxnSpPr/>
          <p:nvPr/>
        </p:nvCxnSpPr>
        <p:spPr>
          <a:xfrm flipH="1">
            <a:off x="2555875" y="4221163"/>
            <a:ext cx="1368425" cy="1057275"/>
          </a:xfrm>
          <a:prstGeom prst="line">
            <a:avLst/>
          </a:prstGeom>
          <a:noFill/>
          <a:ln>
            <a:solidFill>
              <a:srgbClr val="FF0000"/>
            </a:solidFill>
            <a:round/>
          </a:ln>
        </p:spPr>
      </p:cxnSp>
      <p:cxnSp>
        <p:nvCxnSpPr>
          <p:cNvPr id="45066" name="直接连接符 39948"/>
          <p:cNvCxnSpPr/>
          <p:nvPr/>
        </p:nvCxnSpPr>
        <p:spPr>
          <a:xfrm flipH="1" flipV="1">
            <a:off x="4572000" y="1916113"/>
            <a:ext cx="0" cy="1152525"/>
          </a:xfrm>
          <a:prstGeom prst="line">
            <a:avLst/>
          </a:prstGeom>
          <a:noFill/>
          <a:ln>
            <a:solidFill>
              <a:srgbClr val="009900"/>
            </a:solidFill>
            <a:round/>
          </a:ln>
        </p:spPr>
      </p:cxnSp>
      <p:cxnSp>
        <p:nvCxnSpPr>
          <p:cNvPr id="45067" name="直接连接符 39949"/>
          <p:cNvCxnSpPr/>
          <p:nvPr/>
        </p:nvCxnSpPr>
        <p:spPr>
          <a:xfrm>
            <a:off x="3060700" y="5589588"/>
            <a:ext cx="3024188" cy="0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cxnSp>
        <p:nvCxnSpPr>
          <p:cNvPr id="45068" name="直接连接符 39950"/>
          <p:cNvCxnSpPr/>
          <p:nvPr/>
        </p:nvCxnSpPr>
        <p:spPr>
          <a:xfrm>
            <a:off x="5219700" y="1628775"/>
            <a:ext cx="1800225" cy="0"/>
          </a:xfrm>
          <a:prstGeom prst="line">
            <a:avLst/>
          </a:prstGeom>
          <a:noFill/>
          <a:ln>
            <a:solidFill>
              <a:schemeClr val="tx1"/>
            </a:solidFill>
            <a:round/>
          </a:ln>
        </p:spPr>
      </p:cxnSp>
      <p:sp>
        <p:nvSpPr>
          <p:cNvPr id="45069" name="文本框 39951"/>
          <p:cNvSpPr/>
          <p:nvPr/>
        </p:nvSpPr>
        <p:spPr>
          <a:xfrm>
            <a:off x="4716463" y="2205038"/>
            <a:ext cx="221456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DA5800"/>
                </a:solidFill>
                <a:latin typeface="微软雅黑" panose="020B0503020204020204" charset="-122"/>
                <a:ea typeface="微软雅黑"/>
              </a:rPr>
              <a:t>祖孙之爱</a:t>
            </a:r>
          </a:p>
        </p:txBody>
      </p:sp>
      <p:sp>
        <p:nvSpPr>
          <p:cNvPr id="45070" name="文本框 39952"/>
          <p:cNvSpPr/>
          <p:nvPr/>
        </p:nvSpPr>
        <p:spPr>
          <a:xfrm rot="19200000">
            <a:off x="1692275" y="4156075"/>
            <a:ext cx="20113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DA5800"/>
                </a:solidFill>
                <a:latin typeface="微软雅黑" panose="020B0503020204020204" charset="-122"/>
                <a:ea typeface="微软雅黑"/>
              </a:rPr>
              <a:t>男女之爱</a:t>
            </a:r>
          </a:p>
        </p:txBody>
      </p:sp>
      <p:sp>
        <p:nvSpPr>
          <p:cNvPr id="45071" name="文本框 39953"/>
          <p:cNvSpPr/>
          <p:nvPr/>
        </p:nvSpPr>
        <p:spPr>
          <a:xfrm rot="2280000">
            <a:off x="5435600" y="4076700"/>
            <a:ext cx="2011363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>
                <a:solidFill>
                  <a:srgbClr val="DA5800"/>
                </a:solidFill>
                <a:latin typeface="微软雅黑" panose="020B0503020204020204" charset="-122"/>
                <a:ea typeface="微软雅黑"/>
              </a:rPr>
              <a:t>男女之爱</a:t>
            </a:r>
          </a:p>
        </p:txBody>
      </p:sp>
      <p:sp>
        <p:nvSpPr>
          <p:cNvPr id="45072" name="文本框 39954"/>
          <p:cNvSpPr/>
          <p:nvPr/>
        </p:nvSpPr>
        <p:spPr>
          <a:xfrm>
            <a:off x="3492500" y="5661025"/>
            <a:ext cx="22145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DA5800"/>
                </a:solidFill>
                <a:latin typeface="微软雅黑" panose="020B0503020204020204" charset="-122"/>
                <a:ea typeface="微软雅黑"/>
              </a:rPr>
              <a:t>兄弟之爱</a:t>
            </a:r>
          </a:p>
        </p:txBody>
      </p:sp>
      <p:sp>
        <p:nvSpPr>
          <p:cNvPr id="45073" name="文本框 39955"/>
          <p:cNvSpPr/>
          <p:nvPr/>
        </p:nvSpPr>
        <p:spPr>
          <a:xfrm>
            <a:off x="4941888" y="855663"/>
            <a:ext cx="221456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>
                <a:solidFill>
                  <a:srgbClr val="DA5800"/>
                </a:solidFill>
                <a:latin typeface="微软雅黑" panose="020B0503020204020204" charset="-122"/>
                <a:ea typeface="微软雅黑"/>
              </a:rPr>
              <a:t>乡邻之爱</a:t>
            </a:r>
          </a:p>
        </p:txBody>
      </p:sp>
      <p:sp>
        <p:nvSpPr>
          <p:cNvPr id="45074" name="文本框 39956"/>
          <p:cNvSpPr/>
          <p:nvPr/>
        </p:nvSpPr>
        <p:spPr>
          <a:xfrm>
            <a:off x="318611" y="84138"/>
            <a:ext cx="738664" cy="588879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3600" b="1" dirty="0">
                <a:solidFill>
                  <a:srgbClr val="0066FF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3200" b="1" dirty="0">
                <a:solidFill>
                  <a:srgbClr val="0066FF"/>
                </a:solidFill>
                <a:latin typeface="微软雅黑" panose="020B0503020204020204" charset="-122"/>
                <a:ea typeface="微软雅黑"/>
              </a:rPr>
              <a:t>边城》只写了两个字：爱与美</a:t>
            </a:r>
          </a:p>
        </p:txBody>
      </p:sp>
      <p:sp>
        <p:nvSpPr>
          <p:cNvPr id="45075" name="文本框 39957"/>
          <p:cNvSpPr/>
          <p:nvPr/>
        </p:nvSpPr>
        <p:spPr>
          <a:xfrm>
            <a:off x="1115616" y="692696"/>
            <a:ext cx="2171700" cy="2585323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/>
              </a:rPr>
              <a:t>不讲等级，不谈功利，不计得失，不求回报。人与人</a:t>
            </a:r>
          </a:p>
          <a:p>
            <a:pPr lvl="0"/>
            <a:r>
              <a:rPr lang="zh-CN" altLang="en-US" sz="2400" b="1" dirty="0">
                <a:solidFill>
                  <a:srgbClr val="006600"/>
                </a:solidFill>
                <a:latin typeface="微软雅黑" panose="020B0503020204020204" charset="-122"/>
                <a:ea typeface="微软雅黑"/>
              </a:rPr>
              <a:t>真诚相待，相互友爱。</a:t>
            </a:r>
            <a:endParaRPr lang="zh-CN" altLang="en-US" sz="2400" b="1" dirty="0">
              <a:solidFill>
                <a:srgbClr val="006600"/>
              </a:solidFill>
            </a:endParaRPr>
          </a:p>
          <a:p>
            <a:pPr lvl="0"/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 fill="hold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 fill="hold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 fill="hold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 fill="hold"/>
                                        <p:tgtEl>
                                          <p:spTgt spid="45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 fill="hold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 fill="hold"/>
                                        <p:tgtEl>
                                          <p:spTgt spid="45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 fill="hold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45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5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 fill="hold"/>
                                        <p:tgtEl>
                                          <p:spTgt spid="45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  <p:bldP spid="45060" grpId="0"/>
      <p:bldP spid="45061" grpId="0"/>
      <p:bldP spid="45062" grpId="0" animBg="1"/>
      <p:bldP spid="45063" grpId="0"/>
      <p:bldP spid="45069" grpId="0"/>
      <p:bldP spid="45070" grpId="0"/>
      <p:bldP spid="45071" grpId="0"/>
      <p:bldP spid="45072" grpId="0"/>
      <p:bldP spid="45073" grpId="0"/>
      <p:bldP spid="4507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3"/>
          <p:cNvSpPr/>
          <p:nvPr/>
        </p:nvSpPr>
        <p:spPr>
          <a:xfrm>
            <a:off x="323528" y="908720"/>
            <a:ext cx="8613775" cy="2800767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buFont typeface="Arial" pitchFamily="34" charset="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边城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完成于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1934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年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4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月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19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日，是作者的代表作。关于这篇小说的创作动机，作者说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：“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我要表现的本是一种‘人生的形式’，一种‘优美，健康而又不悖乎人性的人生形式’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我主意不在领导读者去桃源旅行，却想借重桃源上行七百里路酉水流域一个小城小市中几个愚夫俗子，被一件普通人事牵连在一处时，各人应得的一分哀乐，</a:t>
            </a:r>
            <a:r>
              <a:rPr lang="zh-CN" altLang="en-US" sz="2400" b="1" u="sng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为人类‘爱’字作一度恰如其分的说明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。”</a:t>
            </a:r>
          </a:p>
        </p:txBody>
      </p:sp>
      <p:sp>
        <p:nvSpPr>
          <p:cNvPr id="46083" name="WordArt 4"/>
          <p:cNvSpPr>
            <a:spLocks noTextEdit="1"/>
          </p:cNvSpPr>
          <p:nvPr/>
        </p:nvSpPr>
        <p:spPr>
          <a:xfrm>
            <a:off x="827088" y="158750"/>
            <a:ext cx="3886200" cy="762000"/>
          </a:xfrm>
          <a:gradFill rotWithShape="1">
            <a:gsLst>
              <a:gs pos="0">
                <a:srgbClr val="FFFF00"/>
              </a:gs>
              <a:gs pos="100000">
                <a:srgbClr val="846C21"/>
              </a:gs>
            </a:gsLst>
            <a:lin ang="0"/>
          </a:gradFill>
          <a:ln>
            <a:solidFill>
              <a:srgbClr val="FF0000"/>
            </a:solidFill>
            <a:round/>
          </a:ln>
        </p:spPr>
        <p:txBody>
          <a:bodyPr wrap="none" fromWordArt="1" anchor="t" anchorCtr="0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sz="3600" b="1" kern="10" dirty="0">
                <a:ln>
                  <a:solidFill>
                    <a:srgbClr val="FF0000"/>
                  </a:solidFill>
                  <a:rou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846C21"/>
                    </a:gs>
                  </a:gsLst>
                  <a:lin ang="0"/>
                </a:gradFill>
                <a:latin typeface="微软雅黑" panose="020B0503020204020204" charset="-122"/>
              </a:rPr>
              <a:t>补充：创作动机</a:t>
            </a:r>
          </a:p>
        </p:txBody>
      </p:sp>
      <p:sp>
        <p:nvSpPr>
          <p:cNvPr id="5" name="矩形 4"/>
          <p:cNvSpPr/>
          <p:nvPr/>
        </p:nvSpPr>
        <p:spPr>
          <a:xfrm>
            <a:off x="323528" y="3861048"/>
            <a:ext cx="3775393" cy="6578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感受悲剧中的人性美。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5536" y="4509120"/>
            <a:ext cx="82089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222267"/>
                </a:solidFill>
                <a:latin typeface="微软雅黑" panose="020B0503020204020204" charset="-122"/>
                <a:ea typeface="微软雅黑"/>
              </a:rPr>
              <a:t>    作者深情地歌咏亲情、爱情的美丽，意图何在？沈从文先生在内地看到了许多现代文明对传统美德的锈蚀和破坏，这触痛了他，这部小说可能反映着他对重建人与自然和谐关系、恢复人与人之间的善意和坦诚的思考和愿望，他把这些美好的愿望交给了家乡湘西的乡亲，所谓</a:t>
            </a:r>
            <a:r>
              <a:rPr lang="zh-CN" altLang="en-US" sz="2400" b="1" dirty="0" smtClean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“礼失求诸野”</a:t>
            </a:r>
            <a:r>
              <a:rPr lang="zh-CN" altLang="en-US" sz="2400" b="1" dirty="0" smtClean="0">
                <a:solidFill>
                  <a:srgbClr val="222267"/>
                </a:solidFill>
                <a:latin typeface="微软雅黑" panose="020B0503020204020204" charset="-122"/>
                <a:ea typeface="微软雅黑"/>
              </a:rPr>
              <a:t>吧。</a:t>
            </a:r>
            <a:endParaRPr lang="zh-CN" altLang="en-US" sz="2400" dirty="0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50"/>
          <p:cNvSpPr/>
          <p:nvPr/>
        </p:nvSpPr>
        <p:spPr>
          <a:xfrm>
            <a:off x="683568" y="1556792"/>
            <a:ext cx="7776865" cy="2786212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   </a:t>
            </a:r>
            <a:r>
              <a:rPr lang="zh-CN" altLang="en-US" sz="3600" b="1" dirty="0">
                <a:latin typeface="微软雅黑" panose="020B0503020204020204" charset="-122"/>
                <a:ea typeface="微软雅黑"/>
              </a:rPr>
              <a:t> 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本文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是一幅充满浓郁乡土风情的湘西风俗画，是一首人情美、人性美的赞歌，它赞美着“爱与美”。</a:t>
            </a:r>
            <a:r>
              <a:rPr lang="zh-CN" altLang="en-US" sz="2800" b="1" dirty="0">
                <a:latin typeface="微软雅黑" panose="020B0503020204020204" charset="-122"/>
                <a:ea typeface="微软雅黑"/>
              </a:rPr>
              <a:t>现在，让我们走进湘西的青山绿水，走进桃花源般的美丽的《边城》。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2"/>
          <p:cNvSpPr/>
          <p:nvPr/>
        </p:nvSpPr>
        <p:spPr>
          <a:xfrm>
            <a:off x="179512" y="1052736"/>
            <a:ext cx="8496944" cy="5013039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buFont typeface="Arial" pitchFamily="34" charset="0"/>
            </a:pPr>
            <a:r>
              <a:rPr lang="en-US" altLang="zh-CN" sz="2400" b="1" dirty="0">
                <a:solidFill>
                  <a:srgbClr val="80008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边城的人们，善良，勤劳，质朴、真实，展现的是人性中的最美，等待他们的却是非正常死亡、离家出走、爱情破灭等。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在这样一个充满善和美的“世外桃源”之地，发生的却是一场以悲剧告终的爱情故事。</a:t>
            </a:r>
            <a:r>
              <a:rPr lang="zh-CN" altLang="en-US" sz="2400" b="1" dirty="0">
                <a:solidFill>
                  <a:srgbClr val="0000CC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这是什么？这就是人生。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③</a:t>
            </a:r>
            <a:r>
              <a:rPr lang="zh-CN" altLang="en-US" sz="2400" b="1" dirty="0">
                <a:solidFill>
                  <a:schemeClr val="tx2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人生就是存在许多不确定的因素，就像谁能料到天保会丧命一样。</a:t>
            </a:r>
            <a:endParaRPr lang="zh-CN" altLang="en-US" sz="2400" b="1" dirty="0">
              <a:solidFill>
                <a:schemeClr val="tx2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lvl="0">
              <a:lnSpc>
                <a:spcPct val="150000"/>
              </a:lnSpc>
              <a:buFont typeface="Arial" pitchFamily="34" charset="0"/>
            </a:pPr>
            <a:r>
              <a:rPr lang="en-US" altLang="zh-CN" sz="24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①</a:t>
            </a:r>
            <a:r>
              <a:rPr lang="zh-CN" altLang="en-US" sz="2400" b="1" dirty="0">
                <a:solidFill>
                  <a:srgbClr val="171745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农业文明固然是封闭落后。然而即使是伟大崇高的现代文明也还有爱情悲剧，甚至这类悲剧更庸俗、鄙陋。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②</a:t>
            </a:r>
            <a:r>
              <a:rPr lang="zh-CN" altLang="en-US" sz="2400" b="1" dirty="0">
                <a:solidFill>
                  <a:srgbClr val="171745"/>
                </a:solidFill>
                <a:latin typeface="微软雅黑" panose="020B0503020204020204" charset="-122"/>
                <a:ea typeface="微软雅黑"/>
                <a:sym typeface="宋体" panose="02010600030101010101" pitchFamily="2" charset="-122"/>
              </a:rPr>
              <a:t>对比翠翠的爱情悲剧，翠翠的爱情悲剧仍是美丽的、美好的，不悖乎人性的人生形式。</a:t>
            </a:r>
          </a:p>
        </p:txBody>
      </p:sp>
      <p:pic>
        <p:nvPicPr>
          <p:cNvPr id="49155" name="New picture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248900" y="121285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0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charRg st="169" end="2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标题 38913"/>
          <p:cNvSpPr>
            <a:spLocks noGrp="1"/>
          </p:cNvSpPr>
          <p:nvPr>
            <p:ph type="title"/>
          </p:nvPr>
        </p:nvSpPr>
        <p:spPr>
          <a:xfrm>
            <a:off x="182563" y="1104900"/>
            <a:ext cx="8778875" cy="1511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 algn="l"/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1.《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边城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所写</a:t>
            </a:r>
            <a:r>
              <a:rPr lang="zh-CN" altLang="en-US" sz="2800" b="1" dirty="0">
                <a:solidFill>
                  <a:srgbClr val="00B050"/>
                </a:solidFill>
                <a:latin typeface="微软雅黑" panose="020B0503020204020204" charset="-122"/>
                <a:ea typeface="微软雅黑"/>
              </a:rPr>
              <a:t>环境这么美，</a:t>
            </a:r>
            <a:r>
              <a:rPr lang="zh-CN" altLang="en-US" sz="28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人也这么善良，</a:t>
            </a:r>
            <a:r>
              <a:rPr lang="zh-CN" altLang="en-US" sz="2800" b="1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关系这么和谐，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那作者为什么一边赞美歌颂、又一边要把它设计成悲剧呢？</a:t>
            </a:r>
          </a:p>
        </p:txBody>
      </p:sp>
      <p:sp>
        <p:nvSpPr>
          <p:cNvPr id="48131" name="文本占位符 38914"/>
          <p:cNvSpPr>
            <a:spLocks noGrp="1"/>
          </p:cNvSpPr>
          <p:nvPr>
            <p:ph idx="1"/>
          </p:nvPr>
        </p:nvSpPr>
        <p:spPr>
          <a:xfrm>
            <a:off x="179512" y="2780928"/>
            <a:ext cx="8595360" cy="1584176"/>
          </a:xfrm>
          <a:prstGeom prst="rect">
            <a:avLst/>
          </a:prstGeom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>
              <a:buNone/>
            </a:pPr>
            <a:r>
              <a:rPr lang="en-US" altLang="zh-CN" sz="28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2.</a:t>
            </a:r>
            <a:r>
              <a:rPr lang="zh-CN" altLang="en-US" sz="28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有人认为</a:t>
            </a:r>
            <a:r>
              <a:rPr lang="zh-CN" altLang="en-US" sz="2800" b="1" spc="0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翠翠的爱情悲剧，</a:t>
            </a:r>
            <a:r>
              <a:rPr lang="zh-CN" altLang="en-US" sz="28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是</a:t>
            </a:r>
            <a:r>
              <a:rPr lang="zh-CN" altLang="en-US" sz="2800" b="1" spc="0" dirty="0">
                <a:solidFill>
                  <a:srgbClr val="7030A0"/>
                </a:solidFill>
                <a:latin typeface="微软雅黑" panose="020B0503020204020204" charset="-122"/>
                <a:ea typeface="微软雅黑"/>
              </a:rPr>
              <a:t>由封闭的农业文明社会中人们精神的孤寂导致的</a:t>
            </a:r>
            <a:r>
              <a:rPr lang="zh-CN" altLang="en-US" sz="28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，从文中相关的人物和情节中可以印证。你认为是不是这样呢？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  <a:p>
            <a:pPr marL="0" marR="0" lvl="0" indent="0">
              <a:buNone/>
            </a:pPr>
            <a:endParaRPr lang="zh-CN" altLang="en-US" sz="3600" b="1" dirty="0">
              <a:solidFill>
                <a:srgbClr val="0000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8132" name="文本框 1"/>
          <p:cNvSpPr/>
          <p:nvPr/>
        </p:nvSpPr>
        <p:spPr>
          <a:xfrm>
            <a:off x="251520" y="260648"/>
            <a:ext cx="2699792" cy="706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4000" b="1" dirty="0">
                <a:latin typeface="微软雅黑" panose="020B0503020204020204" charset="-122"/>
                <a:ea typeface="微软雅黑"/>
              </a:rPr>
              <a:t>拓展探讨：</a:t>
            </a:r>
          </a:p>
        </p:txBody>
      </p:sp>
      <p:sp>
        <p:nvSpPr>
          <p:cNvPr id="48133" name="文本框 2"/>
          <p:cNvSpPr/>
          <p:nvPr/>
        </p:nvSpPr>
        <p:spPr>
          <a:xfrm>
            <a:off x="251521" y="4509120"/>
            <a:ext cx="5472608" cy="523220"/>
          </a:xfrm>
          <a:prstGeom prst="rect">
            <a:avLst/>
          </a:prstGeom>
          <a:gradFill rotWithShape="1">
            <a:gsLst>
              <a:gs pos="0">
                <a:srgbClr val="FECF40"/>
              </a:gs>
              <a:gs pos="100000">
                <a:srgbClr val="846C21"/>
              </a:gs>
            </a:gsLst>
            <a:lin ang="0"/>
          </a:gradFill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两题均自由发言，言之成理即可。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1505"/>
          <p:cNvSpPr>
            <a:spLocks noGrp="1"/>
          </p:cNvSpPr>
          <p:nvPr>
            <p:ph type="title"/>
          </p:nvPr>
        </p:nvSpPr>
        <p:spPr>
          <a:xfrm>
            <a:off x="4763" y="47625"/>
            <a:ext cx="3559126" cy="129314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4400" b="0" i="0" u="none" kern="1200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作者简介</a:t>
            </a:r>
            <a:endParaRPr lang="zh-CN" altLang="en-US" b="1" dirty="0">
              <a:solidFill>
                <a:srgbClr val="FF0000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195" name="文本框 21508"/>
          <p:cNvSpPr/>
          <p:nvPr/>
        </p:nvSpPr>
        <p:spPr>
          <a:xfrm>
            <a:off x="323528" y="1772816"/>
            <a:ext cx="8208912" cy="3785652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r>
              <a:rPr lang="zh-CN" altLang="en-US" dirty="0"/>
              <a:t>　</a:t>
            </a:r>
            <a:r>
              <a:rPr lang="zh-CN" altLang="en-US" dirty="0" smtClean="0"/>
              <a:t>     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沈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从文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(1902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年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—1988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年</a:t>
            </a:r>
            <a:r>
              <a:rPr lang="en-US" altLang="zh-CN" sz="2400" b="1" dirty="0">
                <a:latin typeface="微软雅黑" panose="020B0503020204020204" charset="-122"/>
                <a:ea typeface="微软雅黑"/>
              </a:rPr>
              <a:t>)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，现代小说家、散文家、文物研究家。原名沈岳焕，笔名小兵。湘西（湖南）凤凰人。苗族。原名沈岳焕，读过两年私塾，正规教育仅是小学，他的知识和智慧更多来自自然和人生两部大书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。主要小说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龙朱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旅店及其他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石子船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虎雏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阿黑小史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。中长篇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阿丽思中国游记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边城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街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长河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。散文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从文自传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记丁玲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湘行散记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湘西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。文论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废邮存底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及续集、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烛虚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等。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创作风格独特，被誉为“乡土文学之父”。</a:t>
            </a:r>
          </a:p>
          <a:p>
            <a:pPr lvl="0"/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 </a:t>
            </a:r>
            <a:endParaRPr lang="zh-CN" altLang="en-US" sz="2400" b="1" dirty="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1745"/>
          <p:cNvSpPr/>
          <p:nvPr/>
        </p:nvSpPr>
        <p:spPr>
          <a:xfrm>
            <a:off x="467544" y="1268760"/>
            <a:ext cx="32004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边城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解题</a:t>
            </a:r>
          </a:p>
        </p:txBody>
      </p:sp>
      <p:sp>
        <p:nvSpPr>
          <p:cNvPr id="12291" name="文本框 31747"/>
          <p:cNvSpPr/>
          <p:nvPr/>
        </p:nvSpPr>
        <p:spPr>
          <a:xfrm>
            <a:off x="683568" y="2492896"/>
            <a:ext cx="7416824" cy="178138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en-US" altLang="zh-CN" sz="2800" b="1" dirty="0">
                <a:solidFill>
                  <a:srgbClr val="FFFF00"/>
                </a:solidFill>
                <a:latin typeface="Times New Roman" pitchFamily="18" charset="0"/>
              </a:rPr>
              <a:t>        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边城是沈从文先生在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体会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上流社会的腐朽生活和城里人“庸俗、小气、自私、市侩”的风气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之后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，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对其故乡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未完全被现代物质文明摧毁的</a:t>
            </a: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淳朴民风的怀念</a:t>
            </a:r>
            <a:r>
              <a:rPr lang="zh-CN" altLang="en-US" sz="2400" b="1" dirty="0">
                <a:latin typeface="微软雅黑" panose="020B0503020204020204" charset="-122"/>
                <a:ea typeface="微软雅黑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47105"/>
          <p:cNvSpPr/>
          <p:nvPr/>
        </p:nvSpPr>
        <p:spPr>
          <a:xfrm>
            <a:off x="0" y="0"/>
            <a:ext cx="2735263" cy="706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 eaLnBrk="0" hangingPunc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故事梗概</a:t>
            </a:r>
          </a:p>
        </p:txBody>
      </p:sp>
      <p:sp>
        <p:nvSpPr>
          <p:cNvPr id="13315" name="矩形 47106"/>
          <p:cNvSpPr/>
          <p:nvPr/>
        </p:nvSpPr>
        <p:spPr>
          <a:xfrm>
            <a:off x="179512" y="908720"/>
            <a:ext cx="8568952" cy="5386090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eaLnBrk="0" hangingPunct="0">
              <a:spcBef>
                <a:spcPct val="50000"/>
              </a:spcBef>
            </a:pPr>
            <a:r>
              <a:rPr lang="zh-CN" altLang="en-US" sz="3200" b="1" spc="0" dirty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4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在湘西风光秀丽、人情质朴的边远小城，生活着靠摆渡为生的祖孙二人。外公年逾七十，仍很健壮；孙女</a:t>
            </a:r>
            <a:r>
              <a:rPr lang="zh-CN" altLang="en-US" sz="2400" b="1" spc="0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</a:t>
            </a:r>
            <a:r>
              <a:rPr lang="zh-CN" altLang="en-US" sz="24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十五岁，情窦初开。他们热情助人、淳朴善良。两年前在端午节赛龙舟的盛会上，翠翠邂逅当地船总的二少爷</a:t>
            </a:r>
            <a:r>
              <a:rPr lang="zh-CN" altLang="en-US" sz="2400" b="1" spc="0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傩送</a:t>
            </a:r>
            <a:r>
              <a:rPr lang="zh-CN" altLang="en-US" sz="24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，从此种下情苗。傩送的哥哥</a:t>
            </a:r>
            <a:r>
              <a:rPr lang="zh-CN" altLang="en-US" sz="2400" b="1" spc="0" dirty="0">
                <a:solidFill>
                  <a:srgbClr val="00B0F0"/>
                </a:solidFill>
                <a:latin typeface="微软雅黑" panose="020B0503020204020204" charset="-122"/>
                <a:ea typeface="微软雅黑"/>
              </a:rPr>
              <a:t>天保</a:t>
            </a:r>
            <a:r>
              <a:rPr lang="zh-CN" altLang="en-US" sz="2400" b="1" spc="0" dirty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也喜欢美丽清纯的翠翠，托人向翠翠的外公求亲。而地方上的王团总也看上了傩送，情愿以碾坊作陪嫁把女儿嫁给傩送。傩送不要碾坊，想娶翠翠为妻，宁愿做个摆渡人</a:t>
            </a:r>
            <a:r>
              <a:rPr lang="zh-CN" altLang="en-US" sz="2400" b="1" spc="0" dirty="0" smtClean="0">
                <a:solidFill>
                  <a:srgbClr val="171745"/>
                </a:solidFill>
                <a:latin typeface="微软雅黑" panose="020B0503020204020204" charset="-122"/>
                <a:ea typeface="微软雅黑"/>
              </a:rPr>
              <a:t>。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于是兄弟俩相约唱歌求婚，让翠翠选择。天保知道翠翠喜欢傩送，为了成全弟弟，外出闯滩遇意外而死。傩送觉得自己对哥哥的死负有责任，抛下翠翠出走他乡。外公因翠翠的婚事操心担忧，在风雨之夜去世，留下翠翠孤独地守着渡船，痴心地等着傩送归来，“这个人也许永远不回来了，也许明天回来”！全书以</a:t>
            </a:r>
            <a:r>
              <a:rPr lang="zh-CN" altLang="en-US" sz="2400" b="1" dirty="0" smtClean="0">
                <a:solidFill>
                  <a:srgbClr val="FF3399"/>
                </a:solidFill>
                <a:latin typeface="微软雅黑" panose="020B0503020204020204" charset="-122"/>
                <a:ea typeface="微软雅黑"/>
              </a:rPr>
              <a:t>翠翠的爱情悲剧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作为线索，淋漓尽致地表现了湘西地方的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人性美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和</a:t>
            </a:r>
            <a:r>
              <a:rPr lang="zh-CN" altLang="en-US" sz="2400" b="1" dirty="0" smtClean="0">
                <a:solidFill>
                  <a:srgbClr val="000099"/>
                </a:solidFill>
                <a:latin typeface="微软雅黑" panose="020B0503020204020204" charset="-122"/>
                <a:ea typeface="微软雅黑"/>
              </a:rPr>
              <a:t>风情美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。</a:t>
            </a:r>
            <a:endParaRPr lang="zh-CN" altLang="en-US" sz="2400" b="1" dirty="0">
              <a:solidFill>
                <a:srgbClr val="171745"/>
              </a:solidFill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/>
          <p:nvPr/>
        </p:nvSpPr>
        <p:spPr>
          <a:xfrm>
            <a:off x="683568" y="836712"/>
            <a:ext cx="4536504" cy="584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怎样理解小说的标题？</a:t>
            </a:r>
          </a:p>
        </p:txBody>
      </p:sp>
      <p:sp>
        <p:nvSpPr>
          <p:cNvPr id="5" name="矩形 4"/>
          <p:cNvSpPr/>
          <p:nvPr/>
        </p:nvSpPr>
        <p:spPr>
          <a:xfrm>
            <a:off x="683568" y="1928590"/>
            <a:ext cx="7416824" cy="32316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“边城”不只是一地理概念，意思不是说这是个边地的小城。这同时是一个时间概念，文化概念。</a:t>
            </a:r>
          </a:p>
          <a:p>
            <a:pPr lvl="0">
              <a:spcBef>
                <a:spcPct val="50000"/>
              </a:spcBef>
            </a:pP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　　“边城”是大城市的对立面。这是“中国另外一个地方另外一种事情”（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《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边城题记</a:t>
            </a:r>
            <a:r>
              <a:rPr lang="en-US" altLang="zh-CN" sz="2400" b="1" dirty="0" smtClean="0">
                <a:latin typeface="微软雅黑" panose="020B0503020204020204" charset="-122"/>
                <a:ea typeface="微软雅黑"/>
              </a:rPr>
              <a:t>》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）。沈从文从乡下跑到大城市，对上流社会的腐朽生活，对城里人的“庸俗小气自私市侩”深恶痛绝，这引发了他的乡愁，使他对故乡尚未完全被现代物质文明所摧残的淳朴民风十分怀念。</a:t>
            </a:r>
            <a:endParaRPr lang="zh-CN" altLang="en-US" sz="2400" b="1" dirty="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73730"/>
          <p:cNvSpPr>
            <a:spLocks noGrp="1"/>
          </p:cNvSpPr>
          <p:nvPr>
            <p:ph idx="1"/>
          </p:nvPr>
        </p:nvSpPr>
        <p:spPr>
          <a:xfrm>
            <a:off x="107950" y="332656"/>
            <a:ext cx="4104010" cy="5486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翠翠的父母是怎么死的？</a:t>
            </a:r>
          </a:p>
        </p:txBody>
      </p:sp>
      <p:sp>
        <p:nvSpPr>
          <p:cNvPr id="3" name="矩形 2"/>
          <p:cNvSpPr/>
          <p:nvPr/>
        </p:nvSpPr>
        <p:spPr>
          <a:xfrm>
            <a:off x="683568" y="1028343"/>
            <a:ext cx="7848872" cy="489364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zh-CN" altLang="en-US" b="1" dirty="0" smtClean="0">
                <a:latin typeface="微软雅黑" panose="020B0503020204020204" charset="-122"/>
                <a:ea typeface="微软雅黑"/>
              </a:rPr>
              <a:t>       </a:t>
            </a:r>
            <a:r>
              <a:rPr lang="zh-CN" altLang="en-US" sz="2400" b="1" dirty="0" smtClean="0">
                <a:latin typeface="微软雅黑" panose="020B0503020204020204" charset="-122"/>
                <a:ea typeface="微软雅黑"/>
              </a:rPr>
              <a:t>女孩子的母亲，老船夫的独生女。十五年前，同一个茶峒军人，很秘密的背着那忠厚爸爸发生了暧昧关系。有了小孩子后，这屯戍军士便想约了她一同向下游逃去。但从逃走的行为上看来，一个违悖了军人的责任，一个却必得离开孤独的父亲。经过一番考虑后，军人见她无远走的勇气，自己也不便毁去作军人的名誉，就心想：一同去生既无法聚首，一同去死当无人可以阻拦，首先服了毒。女的却关心腹中的一块肉，不忍心，拿不出主张。事情业已为作渡船夫的父亲知道，父亲却不加上一个有分量的字眼儿，只作为并不听到过这事情一样，仍然把日子很平静的过下去。女儿一面怀了羞惭一面却怀了怜悯，仍守在父亲身边，待到腹中小孩生下后，却到溪边吃了许多冷水死去了。总而言之，他们是殉情而死。</a:t>
            </a:r>
            <a:endParaRPr lang="en-US" altLang="zh-CN" sz="2400" b="1" dirty="0">
              <a:latin typeface="微软雅黑" panose="020B0503020204020204" charset="-122"/>
              <a:ea typeface="微软雅黑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文本框 73729"/>
          <p:cNvSpPr txBox="1"/>
          <p:nvPr>
            <p:custDataLst>
              <p:tags r:id="rId1"/>
            </p:custDataLst>
          </p:nvPr>
        </p:nvSpPr>
        <p:spPr>
          <a:xfrm>
            <a:off x="539552" y="476672"/>
            <a:ext cx="7956550" cy="5754688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华文行楷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华文行楷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华文行楷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华文行楷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华文行楷" pitchFamily="2" charset="-122"/>
              </a:defRPr>
            </a:lvl5pPr>
          </a:lstStyle>
          <a:p>
            <a:pPr lvl="0">
              <a:spcBef>
                <a:spcPct val="50000"/>
              </a:spcBef>
            </a:pPr>
            <a:r>
              <a:rPr lang="zh-CN" altLang="en-US" sz="32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重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要字词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安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辑(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j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ī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  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蘸(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zh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à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 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酒       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泅 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qi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ú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水   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傩(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nu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ó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送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氽(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tǔn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水   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蚱(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zhà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)蜢(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m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ě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ng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踹(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chuài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水  碧溪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岨(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jū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茶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峒 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d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ò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ng</a:t>
            </a:r>
            <a:r>
              <a:rPr lang="zh-CN" altLang="en-US" sz="3200" b="1" u="sng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埋(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mán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怨      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阗 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ti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á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  镇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筸(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gān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   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角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隅(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y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ú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    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歇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憩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q</a:t>
            </a: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ì</a:t>
            </a:r>
            <a:r>
              <a:rPr lang="zh-CN" altLang="en-US" sz="32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睨 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n</a:t>
            </a:r>
            <a:r>
              <a:rPr lang="en-US" altLang="zh-CN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ì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  <a:r>
              <a:rPr lang="zh-CN" altLang="en-US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    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糍粑(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cí   bā</a:t>
            </a:r>
            <a:r>
              <a:rPr lang="zh-CN" altLang="en-US" sz="3200" b="1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r="http://schemas.openxmlformats.org/officeDocument/2006/relationships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3425</Words>
  <Application>Microsoft Office PowerPoint</Application>
  <PresentationFormat>全屏显示(4:3)</PresentationFormat>
  <Paragraphs>134</Paragraphs>
  <Slides>31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默认设计模板</vt:lpstr>
      <vt:lpstr>幻灯片 1</vt:lpstr>
      <vt:lpstr>教学目标：</vt:lpstr>
      <vt:lpstr>幻灯片 3</vt:lpstr>
      <vt:lpstr>作者简介</vt:lpstr>
      <vt:lpstr>幻灯片 5</vt:lpstr>
      <vt:lpstr>幻灯片 6</vt:lpstr>
      <vt:lpstr>幻灯片 7</vt:lpstr>
      <vt:lpstr>幻灯片 8</vt:lpstr>
      <vt:lpstr>幻灯片 9</vt:lpstr>
      <vt:lpstr>全文情节</vt:lpstr>
      <vt:lpstr>问题探究</vt:lpstr>
      <vt:lpstr>3.文本写了哪些民俗？这些民俗有怎样的特点？又有怎样的内涵？</vt:lpstr>
      <vt:lpstr>4.小说节选部分中写的次数最多的哪一种民俗活动？</vt:lpstr>
      <vt:lpstr>幻灯片 14</vt:lpstr>
      <vt:lpstr>2.仔细阅读第四章节这些话，体会翠翠的心理活动和她对祖父的感情。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1.《边城》所写环境这么美，人也这么善良，关系这么和谐，那作者为什么一边赞美歌颂、又一边要把它设计成悲剧呢？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Administrator</cp:lastModifiedBy>
  <cp:revision>22</cp:revision>
  <cp:lastPrinted>2022-11-27T10:51:04Z</cp:lastPrinted>
  <dcterms:created xsi:type="dcterms:W3CDTF">2022-11-27T10:51:04Z</dcterms:created>
  <dcterms:modified xsi:type="dcterms:W3CDTF">2023-03-31T00:10:33Z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