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314" r:id="rId3"/>
    <p:sldId id="294" r:id="rId4"/>
    <p:sldId id="312" r:id="rId5"/>
    <p:sldId id="302" r:id="rId6"/>
    <p:sldId id="313" r:id="rId7"/>
    <p:sldId id="323" r:id="rId8"/>
    <p:sldId id="324" r:id="rId9"/>
    <p:sldId id="300" r:id="rId10"/>
    <p:sldId id="315" r:id="rId11"/>
    <p:sldId id="258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90" y="-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A8C0F-3E8B-4FD5-8FD2-670834F229A7}" type="datetimeFigureOut">
              <a:rPr lang="zh-CN" altLang="en-US"/>
              <a:pPr>
                <a:defRPr/>
              </a:pPr>
              <a:t>2019-3-30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8ECA8-353F-4806-8297-61190542E2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709A6-5231-4817-B699-57CE31505D9A}" type="datetimeFigureOut">
              <a:rPr lang="zh-CN" altLang="en-US"/>
              <a:pPr>
                <a:defRPr/>
              </a:pPr>
              <a:t>2019-3-30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B2593-B10C-4137-8A2B-5393857E53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9409A-67BA-43AD-8210-B97781B4A5D7}" type="datetimeFigureOut">
              <a:rPr lang="zh-CN" altLang="en-US"/>
              <a:pPr>
                <a:defRPr/>
              </a:pPr>
              <a:t>2019-3-30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67C65-106A-4ECD-8323-79C94A5A01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F4739E-C71D-4B17-930A-458ACD4BED39}" type="datetimeFigureOut">
              <a:rPr lang="zh-CN" altLang="en-US"/>
              <a:pPr>
                <a:defRPr/>
              </a:pPr>
              <a:t>2019-3-30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F306A-4F6D-4E2E-B5AA-2F6DDE8F72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D9DD9-D3B8-42FA-BA50-05EAF4275523}" type="datetimeFigureOut">
              <a:rPr lang="zh-CN" altLang="en-US"/>
              <a:pPr>
                <a:defRPr/>
              </a:pPr>
              <a:t>2019-3-30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5D442-F09C-4B4E-8464-E0A30BBA92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87A3D-2CED-43EC-A29F-2FD9AF2F5A08}" type="datetimeFigureOut">
              <a:rPr lang="zh-CN" altLang="en-US"/>
              <a:pPr>
                <a:defRPr/>
              </a:pPr>
              <a:t>2019-3-30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B4A5D-C895-4A30-B9BE-E7633737C6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1FB68-3712-4D96-81B0-4FFC81AC3837}" type="datetimeFigureOut">
              <a:rPr lang="zh-CN" altLang="en-US"/>
              <a:pPr>
                <a:defRPr/>
              </a:pPr>
              <a:t>2019-3-30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B53C1-5E31-4977-A40B-51AC443CA2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9BEC8-F262-4907-B5F0-5D49A80CA297}" type="datetimeFigureOut">
              <a:rPr lang="zh-CN" altLang="en-US"/>
              <a:pPr>
                <a:defRPr/>
              </a:pPr>
              <a:t>2019-3-30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EBE14-83DF-47E5-A795-B1CFECF478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FA8C6-7294-453B-A689-4AEB27ABADEF}" type="datetimeFigureOut">
              <a:rPr lang="zh-CN" altLang="en-US"/>
              <a:pPr>
                <a:defRPr/>
              </a:pPr>
              <a:t>2019-3-30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42942-31B4-483E-B63C-3957A0161A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F2EF5-1890-4845-B4FB-9E1038941054}" type="datetimeFigureOut">
              <a:rPr lang="zh-CN" altLang="en-US"/>
              <a:pPr>
                <a:defRPr/>
              </a:pPr>
              <a:t>2019-3-30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1435E-01CE-4B14-A53C-DFABF6126E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8DF4023-7EE5-4B2C-BA8A-150F22F296F9}" type="datetimeFigureOut">
              <a:rPr lang="zh-CN" altLang="en-US"/>
              <a:pPr>
                <a:defRPr/>
              </a:pPr>
              <a:t>2019-3-30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BA519CD-4781-4089-91C6-3EF5768A60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file:///D:\360&#23433;&#20840;&#27983;&#35272;&#22120;&#19979;&#36733;\1.mp4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file:///D:\360&#23433;&#20840;&#27983;&#35272;&#22120;&#19979;&#36733;\2.mp4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0241" descr="a-17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1288" y="-14288"/>
            <a:ext cx="9286875" cy="7032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290" name="组合 10242"/>
          <p:cNvGrpSpPr/>
          <p:nvPr/>
        </p:nvGrpSpPr>
        <p:grpSpPr bwMode="auto">
          <a:xfrm>
            <a:off x="2174875" y="600075"/>
            <a:ext cx="7920038" cy="2947988"/>
            <a:chOff x="-66" y="-966"/>
            <a:chExt cx="4989" cy="1857"/>
          </a:xfrm>
        </p:grpSpPr>
        <p:sp>
          <p:nvSpPr>
            <p:cNvPr id="10244" name="文本框 10243"/>
            <p:cNvSpPr txBox="1"/>
            <p:nvPr/>
          </p:nvSpPr>
          <p:spPr>
            <a:xfrm>
              <a:off x="-66" y="381"/>
              <a:ext cx="4989" cy="51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en-US" altLang="zh-CN" sz="4000" b="1">
                  <a:solidFill>
                    <a:srgbClr val="000099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4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(</a:t>
              </a:r>
              <a:r>
                <a:rPr lang="zh-CN" altLang="en-US" sz="4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奥地利</a:t>
              </a:r>
              <a:r>
                <a:rPr lang="en-US" altLang="zh-CN" sz="4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) </a:t>
              </a:r>
              <a:r>
                <a:rPr lang="zh-CN" altLang="en-US" sz="4400" b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茨威格</a:t>
              </a:r>
            </a:p>
          </p:txBody>
        </p:sp>
        <p:sp>
          <p:nvSpPr>
            <p:cNvPr id="12294" name="矩形 10244"/>
            <p:cNvSpPr>
              <a:spLocks noChangeArrowheads="1" noChangeShapeType="1" noTextEdit="1"/>
            </p:cNvSpPr>
            <p:nvPr/>
          </p:nvSpPr>
          <p:spPr bwMode="auto">
            <a:xfrm>
              <a:off x="415" y="-966"/>
              <a:ext cx="3840" cy="82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legacyPerspectiveTopLeft"/>
                <a:lightRig rig="legacyNormal3" dir="r"/>
              </a:scene3d>
              <a:sp3d extrusionH="201600" prstMaterial="legacyMetal">
                <a:extrusionClr>
                  <a:srgbClr val="FFFFFF"/>
                </a:extrusionClr>
              </a:sp3d>
            </a:bodyPr>
            <a:lstStyle/>
            <a:p>
              <a:pPr algn="ctr"/>
              <a:r>
                <a:rPr lang="zh-CN" altLang="en-US" sz="9600" b="1" kern="10">
                  <a:ln w="9525">
                    <a:round/>
                  </a:ln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伟大的悲剧</a:t>
              </a:r>
            </a:p>
          </p:txBody>
        </p:sp>
      </p:grpSp>
      <p:sp>
        <p:nvSpPr>
          <p:cNvPr id="12291" name="日期占位符 1"/>
          <p:cNvSpPr>
            <a:spLocks noGrp="1"/>
          </p:cNvSpPr>
          <p:nvPr>
            <p:ph type="dt" sz="quarter" idx="10"/>
          </p:nvPr>
        </p:nvSpPr>
        <p:spPr bwMode="auto">
          <a:xfrm>
            <a:off x="0" y="0"/>
            <a:ext cx="0" cy="0"/>
          </a:xfrm>
          <a:noFill/>
          <a:ln>
            <a:miter lim="800000"/>
          </a:ln>
        </p:spPr>
        <p:txBody>
          <a:bodyPr wrap="square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6600" b="1">
                <a:sym typeface="+mn-ea"/>
              </a:rPr>
              <a:t>【资料平台】</a:t>
            </a:r>
            <a:r>
              <a:rPr lang="zh-CN" altLang="en-US">
                <a:sym typeface="+mn-ea"/>
              </a:rPr>
              <a:t/>
            </a:r>
            <a:br>
              <a:rPr lang="zh-CN" altLang="en-US">
                <a:sym typeface="+mn-ea"/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4000" b="1">
                <a:solidFill>
                  <a:schemeClr val="accent5"/>
                </a:solidFill>
                <a:sym typeface="+mn-ea"/>
              </a:rPr>
              <a:t>1</a:t>
            </a:r>
            <a:r>
              <a:rPr lang="zh-CN" altLang="en-US" sz="4000" b="1">
                <a:solidFill>
                  <a:schemeClr val="accent5"/>
                </a:solidFill>
                <a:sym typeface="+mn-ea"/>
              </a:rPr>
              <a:t>《世界最险恶之旅》</a:t>
            </a:r>
            <a:br>
              <a:rPr lang="zh-CN" altLang="en-US" sz="4000" b="1">
                <a:solidFill>
                  <a:schemeClr val="accent5"/>
                </a:solidFill>
                <a:sym typeface="+mn-ea"/>
              </a:rPr>
            </a:br>
            <a:r>
              <a:rPr lang="en-US" altLang="zh-CN" sz="4000" b="1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《意志极境-徒步横越南极大陆》</a:t>
            </a:r>
            <a:br>
              <a:rPr lang="zh-CN" altLang="en-US" sz="4000" b="1">
                <a:solidFill>
                  <a:srgbClr val="FF0000"/>
                </a:solidFill>
                <a:sym typeface="+mn-ea"/>
              </a:rPr>
            </a:br>
            <a:r>
              <a:rPr lang="en-US" altLang="zh-CN" sz="4000" b="1">
                <a:solidFill>
                  <a:schemeClr val="accent5"/>
                </a:solidFill>
                <a:sym typeface="+mn-ea"/>
              </a:rPr>
              <a:t>3</a:t>
            </a:r>
            <a:r>
              <a:rPr lang="zh-CN" altLang="en-US" sz="4000" b="1">
                <a:solidFill>
                  <a:schemeClr val="accent5"/>
                </a:solidFill>
                <a:sym typeface="+mn-ea"/>
              </a:rPr>
              <a:t>《冰海历劫700天》</a:t>
            </a:r>
            <a:r>
              <a:rPr lang="zh-CN" altLang="en-US" sz="4000" b="1">
                <a:sym typeface="+mn-ea"/>
              </a:rPr>
              <a:t/>
            </a:r>
            <a:br>
              <a:rPr lang="zh-CN" altLang="en-US" sz="4000" b="1">
                <a:sym typeface="+mn-ea"/>
              </a:rPr>
            </a:br>
            <a:r>
              <a:rPr lang="en-US" altLang="zh-CN" sz="4000" b="1">
                <a:solidFill>
                  <a:srgbClr val="FF0000"/>
                </a:solidFill>
                <a:sym typeface="+mn-ea"/>
              </a:rPr>
              <a:t>4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《选择卓越》 吉姆·柯林斯</a:t>
            </a:r>
            <a:br>
              <a:rPr lang="zh-CN" altLang="en-US" sz="4000" b="1">
                <a:solidFill>
                  <a:srgbClr val="FF0000"/>
                </a:solidFill>
                <a:sym typeface="+mn-ea"/>
              </a:rPr>
            </a:br>
            <a:r>
              <a:rPr lang="en-US" altLang="zh-CN" sz="4000" b="1">
                <a:solidFill>
                  <a:schemeClr val="accent5"/>
                </a:solidFill>
                <a:sym typeface="+mn-ea"/>
              </a:rPr>
              <a:t>5</a:t>
            </a:r>
            <a:r>
              <a:rPr lang="zh-CN" altLang="en-US" sz="4000" b="1">
                <a:solidFill>
                  <a:schemeClr val="accent5"/>
                </a:solidFill>
                <a:sym typeface="+mn-ea"/>
              </a:rPr>
              <a:t>《夺取南极的斗争》 茨威格  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sz="4000" b="1">
                <a:solidFill>
                  <a:srgbClr val="FF0000"/>
                </a:solidFill>
                <a:sym typeface="+mn-ea"/>
              </a:rPr>
              <a:t>6</a:t>
            </a:r>
            <a:r>
              <a:rPr lang="zh-CN" altLang="en-US" sz="4000" b="1">
                <a:solidFill>
                  <a:srgbClr val="FF0000"/>
                </a:solidFill>
                <a:sym typeface="+mn-ea"/>
              </a:rPr>
              <a:t>《南极历险》高登义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 sz="4000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22530" name="图片 2" descr="Img14786241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6600" y="354013"/>
            <a:ext cx="8604250" cy="619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668588" y="911225"/>
            <a:ext cx="4008437" cy="50355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alibri" panose="020F0502020204030204" pitchFamily="34" charset="0"/>
              </a:rPr>
              <a:t> </a:t>
            </a:r>
            <a:r>
              <a:rPr lang="en-US" altLang="zh-CN" sz="3600" b="1">
                <a:latin typeface="Calibri" panose="020F0502020204030204" pitchFamily="34" charset="0"/>
              </a:rPr>
              <a:t>        2002</a:t>
            </a:r>
            <a:r>
              <a:rPr lang="zh-CN" altLang="en-US" sz="3600" b="1">
                <a:latin typeface="Calibri" panose="020F0502020204030204" pitchFamily="34" charset="0"/>
              </a:rPr>
              <a:t>年2月7日，英国的安妮公主到达南极大陆，开始她为期三天的南极探险之旅。安妮此行旨在纪念英国人罗伯特·福尔肯·斯科特登上南极</a:t>
            </a:r>
            <a:r>
              <a:rPr lang="en-US" altLang="zh-CN" sz="3600" b="1">
                <a:latin typeface="Calibri" panose="020F0502020204030204" pitchFamily="34" charset="0"/>
              </a:rPr>
              <a:t>90</a:t>
            </a:r>
            <a:r>
              <a:rPr lang="zh-CN" altLang="en-US" sz="3600" b="1">
                <a:latin typeface="Calibri" panose="020F0502020204030204" pitchFamily="34" charset="0"/>
              </a:rPr>
              <a:t>周年。</a:t>
            </a: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678113" y="1123950"/>
            <a:ext cx="3998912" cy="43592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宋体" panose="02010600030101010101" pitchFamily="2" charset="-122"/>
              </a:rPr>
              <a:t>    </a:t>
            </a:r>
            <a:r>
              <a:rPr lang="zh-CN" altLang="en-US" sz="4000" b="1">
                <a:latin typeface="宋体" panose="02010600030101010101" pitchFamily="2" charset="-122"/>
              </a:rPr>
              <a:t>假设你是安妮公主，请发挥天才的想象力，写一篇文章，记录安妮登上南极三天的所见所感。题目自拟。</a:t>
            </a:r>
            <a:endParaRPr lang="zh-CN" altLang="en-US" sz="4000" b="1">
              <a:latin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83063" y="976313"/>
            <a:ext cx="6365875" cy="4754562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>
            <a:spAutoFit/>
          </a:bodyPr>
          <a:lstStyle/>
          <a:p>
            <a:pPr indent="355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>
                <a:latin typeface="+mn-ea"/>
                <a:ea typeface="+mn-ea"/>
                <a:cs typeface="宋体" panose="02010600030101010101" pitchFamily="2" charset="-122"/>
              </a:rPr>
              <a:t>提示</a:t>
            </a:r>
            <a:r>
              <a:rPr lang="zh-CN" altLang="en-US" sz="4000" b="1">
                <a:latin typeface="+mn-ea"/>
                <a:ea typeface="+mn-ea"/>
                <a:cs typeface="宋体" panose="02010600030101010101" pitchFamily="2" charset="-122"/>
              </a:rPr>
              <a:t>：</a:t>
            </a:r>
          </a:p>
          <a:p>
            <a:pPr indent="355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>
                <a:latin typeface="+mn-ea"/>
                <a:ea typeface="+mn-ea"/>
                <a:cs typeface="宋体" panose="02010600030101010101" pitchFamily="2" charset="-122"/>
              </a:rPr>
              <a:t>1</a:t>
            </a:r>
            <a:r>
              <a:rPr lang="zh-CN" altLang="en-US" sz="4000" b="1">
                <a:latin typeface="+mn-ea"/>
                <a:ea typeface="+mn-ea"/>
                <a:cs typeface="宋体" panose="02010600030101010101" pitchFamily="2" charset="-122"/>
              </a:rPr>
              <a:t>、可以运用日记的形式；</a:t>
            </a:r>
          </a:p>
          <a:p>
            <a:pPr indent="355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>
                <a:latin typeface="+mn-ea"/>
                <a:ea typeface="+mn-ea"/>
                <a:cs typeface="宋体" panose="02010600030101010101" pitchFamily="2" charset="-122"/>
              </a:rPr>
              <a:t>2</a:t>
            </a:r>
            <a:r>
              <a:rPr lang="zh-CN" altLang="en-US" sz="4000" b="1">
                <a:latin typeface="+mn-ea"/>
                <a:ea typeface="+mn-ea"/>
                <a:cs typeface="宋体" panose="02010600030101010101" pitchFamily="2" charset="-122"/>
              </a:rPr>
              <a:t>、引用本课中收集的名言片段；</a:t>
            </a:r>
          </a:p>
          <a:p>
            <a:pPr indent="355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>
                <a:latin typeface="+mn-ea"/>
                <a:ea typeface="+mn-ea"/>
                <a:cs typeface="宋体" panose="02010600030101010101" pitchFamily="2" charset="-122"/>
              </a:rPr>
              <a:t>3</a:t>
            </a:r>
            <a:r>
              <a:rPr lang="zh-CN" altLang="en-US" sz="4000" b="1">
                <a:latin typeface="+mn-ea"/>
                <a:ea typeface="+mn-ea"/>
                <a:cs typeface="宋体" panose="02010600030101010101" pitchFamily="2" charset="-122"/>
              </a:rPr>
              <a:t>、查找资料并发挥</a:t>
            </a:r>
            <a:r>
              <a:rPr lang="zh-CN" altLang="en-US" sz="4000" b="1">
                <a:latin typeface="+mn-ea"/>
                <a:ea typeface="+mn-ea"/>
                <a:cs typeface="宋体" panose="02010600030101010101" pitchFamily="2" charset="-122"/>
                <a:sym typeface="+mn-ea"/>
              </a:rPr>
              <a:t>联想和</a:t>
            </a:r>
            <a:r>
              <a:rPr lang="zh-CN" altLang="en-US" sz="4000" b="1">
                <a:latin typeface="+mn-ea"/>
                <a:ea typeface="+mn-ea"/>
                <a:cs typeface="宋体" panose="02010600030101010101" pitchFamily="2" charset="-122"/>
              </a:rPr>
              <a:t>想象；</a:t>
            </a:r>
            <a:endParaRPr lang="zh-CN" altLang="en-US" sz="4000" b="1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69653" y="829310"/>
            <a:ext cx="3243579" cy="192024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0" b="1">
                <a:solidFill>
                  <a:schemeClr val="accent2"/>
                </a:solid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  <a:latin typeface="+mn-lt"/>
                <a:ea typeface="+mn-ea"/>
              </a:rPr>
              <a:t>作业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bldLvl="0" animBg="1"/>
      <p:bldP spid="100" grpId="0" bldLvl="0" animBg="1"/>
      <p:bldP spid="100" grpId="1" bldLvl="0" animBg="1"/>
      <p:bldP spid="5" grpId="0" bldLvl="0" animBg="1"/>
      <p:bldP spid="5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     </a:t>
            </a:r>
            <a:r>
              <a:rPr lang="en-US" altLang="zh-CN" b="1" smtClean="0">
                <a:solidFill>
                  <a:srgbClr val="0070C0"/>
                </a:solidFill>
              </a:rPr>
              <a:t> </a:t>
            </a:r>
            <a:r>
              <a:rPr lang="zh-CN" altLang="en-US" sz="6600" b="1" smtClean="0">
                <a:solidFill>
                  <a:srgbClr val="0070C0"/>
                </a:solidFill>
              </a:rPr>
              <a:t>学习目标：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1600" y="1843088"/>
            <a:ext cx="9251950" cy="4351337"/>
          </a:xfrm>
        </p:spPr>
        <p:txBody>
          <a:bodyPr rtlCol="0">
            <a:noAutofit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600" b="1"/>
              <a:t>  1</a:t>
            </a:r>
            <a:r>
              <a:rPr lang="zh-CN" altLang="en-US" sz="3600" b="1"/>
              <a:t>、概括课文内容，</a:t>
            </a:r>
            <a:r>
              <a:rPr lang="zh-CN" altLang="en-US" sz="3600" b="1">
                <a:sym typeface="+mn-ea"/>
              </a:rPr>
              <a:t>领会</a:t>
            </a:r>
            <a:r>
              <a:rPr lang="en-US" altLang="zh-CN" sz="3600" b="1">
                <a:sym typeface="+mn-ea"/>
              </a:rPr>
              <a:t>“</a:t>
            </a:r>
            <a:r>
              <a:rPr lang="zh-CN" altLang="en-US" sz="3600" b="1">
                <a:sym typeface="+mn-ea"/>
              </a:rPr>
              <a:t>悲剧</a:t>
            </a:r>
            <a:r>
              <a:rPr lang="en-US" altLang="zh-CN" sz="3600" b="1">
                <a:sym typeface="+mn-ea"/>
              </a:rPr>
              <a:t>”</a:t>
            </a:r>
            <a:r>
              <a:rPr lang="zh-CN" altLang="en-US" sz="3600" b="1">
                <a:sym typeface="+mn-ea"/>
              </a:rPr>
              <a:t>的</a:t>
            </a:r>
            <a:r>
              <a:rPr lang="en-US" altLang="zh-CN" sz="3600" b="1">
                <a:sym typeface="+mn-ea"/>
              </a:rPr>
              <a:t>“</a:t>
            </a:r>
            <a:r>
              <a:rPr lang="zh-CN" altLang="en-US" sz="3600" b="1">
                <a:sym typeface="+mn-ea"/>
              </a:rPr>
              <a:t>伟大</a:t>
            </a:r>
            <a:r>
              <a:rPr lang="en-US" altLang="zh-CN" sz="3600" b="1">
                <a:sym typeface="+mn-ea"/>
              </a:rPr>
              <a:t>”</a:t>
            </a:r>
            <a:r>
              <a:rPr lang="zh-CN" altLang="en-US" sz="3600" b="1">
                <a:sym typeface="+mn-ea"/>
              </a:rPr>
              <a:t>之处。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 sz="3600" b="1">
              <a:sym typeface="+mn-ea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600" b="1"/>
              <a:t>   2</a:t>
            </a:r>
            <a:r>
              <a:rPr lang="zh-CN" altLang="en-US" sz="3600" b="1"/>
              <a:t>、探索悲剧发生的根源，提高科学意识。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zh-CN" altLang="en-US" sz="3600" b="1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600" b="1"/>
              <a:t>   3</a:t>
            </a:r>
            <a:r>
              <a:rPr lang="zh-CN" altLang="en-US" sz="3600" b="1"/>
              <a:t>、感受悲剧的力量，接受心灵的洗礼。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38" name="文本框 2"/>
          <p:cNvSpPr txBox="1">
            <a:spLocks noChangeArrowheads="1"/>
          </p:cNvSpPr>
          <p:nvPr/>
        </p:nvSpPr>
        <p:spPr bwMode="auto">
          <a:xfrm>
            <a:off x="2454275" y="258763"/>
            <a:ext cx="4392613" cy="109696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600" b="1">
                <a:solidFill>
                  <a:schemeClr val="accent1"/>
                </a:solidFill>
                <a:latin typeface="Calibri" panose="020F0502020204030204" pitchFamily="34" charset="0"/>
                <a:sym typeface="+mn-ea"/>
              </a:rPr>
              <a:t>悲情再现：</a:t>
            </a: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255838" y="1768475"/>
            <a:ext cx="8585200" cy="1431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>
                <a:latin typeface="宋体" panose="02010600030101010101" pitchFamily="2" charset="-122"/>
              </a:rPr>
              <a:t>1</a:t>
            </a:r>
            <a:r>
              <a:rPr lang="zh-CN" altLang="en-US" sz="4400" b="1">
                <a:latin typeface="宋体" panose="02010600030101010101" pitchFamily="2" charset="-122"/>
              </a:rPr>
              <a:t>、请同学们回顾课文，用</a:t>
            </a:r>
            <a:r>
              <a:rPr lang="zh-CN" altLang="en-US" sz="4400" b="1">
                <a:solidFill>
                  <a:schemeClr val="accent2"/>
                </a:solidFill>
                <a:latin typeface="宋体" panose="02010600030101010101" pitchFamily="2" charset="-122"/>
              </a:rPr>
              <a:t>简练的语言</a:t>
            </a:r>
            <a:r>
              <a:rPr lang="zh-CN" altLang="en-US" sz="4400" b="1">
                <a:latin typeface="宋体" panose="02010600030101010101" pitchFamily="2" charset="-122"/>
              </a:rPr>
              <a:t>概括课文主要内容。</a:t>
            </a:r>
            <a:endParaRPr lang="zh-CN" altLang="en-US" sz="44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62818"/>
          <p:cNvSpPr>
            <a:spLocks noChangeArrowheads="1"/>
          </p:cNvSpPr>
          <p:nvPr/>
        </p:nvSpPr>
        <p:spPr bwMode="auto">
          <a:xfrm>
            <a:off x="1231900" y="1489075"/>
            <a:ext cx="10990263" cy="704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Verdana" panose="020B0604030504040204" pitchFamily="34" charset="0"/>
              </a:rPr>
              <a:t>       </a:t>
            </a:r>
            <a:endParaRPr lang="zh-CN" altLang="en-US" sz="4000" b="1">
              <a:latin typeface="Verdana" panose="020B0604030504040204" pitchFamily="34" charset="0"/>
            </a:endParaRPr>
          </a:p>
        </p:txBody>
      </p:sp>
      <p:sp>
        <p:nvSpPr>
          <p:cNvPr id="17411" name="文本框 17410"/>
          <p:cNvSpPr txBox="1"/>
          <p:nvPr/>
        </p:nvSpPr>
        <p:spPr>
          <a:xfrm>
            <a:off x="1462088" y="868363"/>
            <a:ext cx="9677400" cy="51212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4400" b="1">
                <a:solidFill>
                  <a:schemeClr val="bg2"/>
                </a:solidFill>
                <a:latin typeface="+mn-ea"/>
                <a:ea typeface="+mn-ea"/>
              </a:rPr>
              <a:t>     </a:t>
            </a:r>
            <a:r>
              <a:rPr sz="4400" b="1">
                <a:latin typeface="+mn-ea"/>
                <a:ea typeface="+mn-ea"/>
              </a:rPr>
              <a:t> </a:t>
            </a:r>
            <a:r>
              <a:rPr lang="en-US" sz="4400" b="1">
                <a:latin typeface="+mn-ea"/>
                <a:ea typeface="+mn-ea"/>
              </a:rPr>
              <a:t>2</a:t>
            </a:r>
            <a:r>
              <a:rPr sz="4400" b="1">
                <a:latin typeface="+mn-ea"/>
                <a:ea typeface="+mn-ea"/>
              </a:rPr>
              <a:t>、 鲁迅说过，悲剧就是把有价值的东西毁灭给人看。课文题为《伟大的悲剧》，所谓“</a:t>
            </a:r>
            <a:r>
              <a:rPr sz="4400" b="1">
                <a:solidFill>
                  <a:schemeClr val="accent2"/>
                </a:solidFill>
                <a:latin typeface="+mn-ea"/>
                <a:ea typeface="+mn-ea"/>
              </a:rPr>
              <a:t>悲剧</a:t>
            </a:r>
            <a:r>
              <a:rPr sz="4400" b="1">
                <a:latin typeface="+mn-ea"/>
                <a:ea typeface="+mn-ea"/>
              </a:rPr>
              <a:t>”表现在哪些方面？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斯科特一行人的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44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伟大</a:t>
            </a: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表现在哪些方面？请结合课文内容说明</a:t>
            </a:r>
            <a:r>
              <a:rPr lang="zh-CN" altLang="en-US" sz="4400" b="1" dirty="0">
                <a:latin typeface="Verdana" panose="020B0604030504040204" pitchFamily="34" charset="0"/>
                <a:ea typeface="宋体" panose="02010600030101010101" pitchFamily="2" charset="-122"/>
                <a:sym typeface="+mn-ea"/>
              </a:rPr>
              <a:t>用</a:t>
            </a:r>
            <a:r>
              <a:rPr lang="zh-CN" altLang="en-US" sz="44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  <a:sym typeface="+mn-ea"/>
              </a:rPr>
              <a:t>“悲”在</a:t>
            </a:r>
            <a:r>
              <a:rPr lang="en-US" altLang="zh-CN" sz="44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  <a:sym typeface="+mn-ea"/>
              </a:rPr>
              <a:t>___</a:t>
            </a:r>
            <a:r>
              <a:rPr lang="zh-CN" altLang="en-US" sz="44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  <a:sym typeface="+mn-ea"/>
              </a:rPr>
              <a:t>，而</a:t>
            </a:r>
            <a:r>
              <a:rPr lang="en-US" altLang="zh-CN" sz="44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  <a:sym typeface="+mn-ea"/>
              </a:rPr>
              <a:t>_____“</a:t>
            </a:r>
            <a:r>
              <a:rPr lang="zh-CN" altLang="en-US" sz="4400" b="1" dirty="0">
                <a:solidFill>
                  <a:srgbClr val="FF3300"/>
                </a:solidFill>
                <a:latin typeface="Verdana" panose="020B0604030504040204" pitchFamily="34" charset="0"/>
                <a:ea typeface="宋体" panose="02010600030101010101" pitchFamily="2" charset="-122"/>
                <a:sym typeface="+mn-ea"/>
              </a:rPr>
              <a:t>伟大”</a:t>
            </a: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atin typeface="Verdana" panose="020B0604030504040204" pitchFamily="34" charset="0"/>
                <a:ea typeface="宋体" panose="02010600030101010101" pitchFamily="2" charset="-122"/>
                <a:sym typeface="+mn-ea"/>
              </a:rPr>
              <a:t>的句式表述。</a:t>
            </a:r>
            <a:endParaRPr sz="4400" b="1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17638" y="2073275"/>
            <a:ext cx="9882187" cy="1316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Calibri" panose="020F0502020204030204" pitchFamily="34" charset="0"/>
                <a:sym typeface="+mn-ea"/>
              </a:rPr>
              <a:t>        </a:t>
            </a:r>
            <a:r>
              <a:rPr lang="zh-CN" altLang="en-US" sz="4000" b="1">
                <a:latin typeface="Calibri" panose="020F0502020204030204" pitchFamily="34" charset="0"/>
                <a:sym typeface="+mn-ea"/>
              </a:rPr>
              <a:t>1、参考课外所搜集的资料，小组分析</a:t>
            </a:r>
          </a:p>
          <a:p>
            <a:r>
              <a:rPr lang="zh-CN" altLang="en-US" sz="4000" b="1">
                <a:latin typeface="Calibri" panose="020F0502020204030204" pitchFamily="34" charset="0"/>
                <a:sym typeface="+mn-ea"/>
              </a:rPr>
              <a:t>讨论：导致斯科特失败的主要原因是什么？</a:t>
            </a:r>
          </a:p>
        </p:txBody>
      </p:sp>
      <p:sp>
        <p:nvSpPr>
          <p:cNvPr id="16386" name="文本框 4"/>
          <p:cNvSpPr txBox="1">
            <a:spLocks noChangeArrowheads="1"/>
          </p:cNvSpPr>
          <p:nvPr/>
        </p:nvSpPr>
        <p:spPr bwMode="auto">
          <a:xfrm>
            <a:off x="2454275" y="258763"/>
            <a:ext cx="4402138" cy="109696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 b="1">
                <a:solidFill>
                  <a:schemeClr val="accent1"/>
                </a:solidFill>
                <a:latin typeface="Calibri" panose="020F0502020204030204" pitchFamily="34" charset="0"/>
                <a:sym typeface="+mn-ea"/>
              </a:rPr>
              <a:t>悲情探源：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57275" y="685800"/>
            <a:ext cx="10885488" cy="5638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55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>
                <a:latin typeface="+mn-ea"/>
                <a:ea typeface="+mn-ea"/>
                <a:cs typeface="宋体" panose="02010600030101010101" pitchFamily="2" charset="-122"/>
              </a:rPr>
              <a:t>                       </a:t>
            </a:r>
            <a:r>
              <a:rPr lang="zh-CN" altLang="en-US" sz="4400" b="1">
                <a:solidFill>
                  <a:schemeClr val="accent5"/>
                </a:solidFill>
                <a:latin typeface="+mn-ea"/>
                <a:ea typeface="+mn-ea"/>
                <a:cs typeface="宋体" panose="02010600030101010101" pitchFamily="2" charset="-122"/>
              </a:rPr>
              <a:t>参考资料</a:t>
            </a:r>
          </a:p>
          <a:p>
            <a:pPr indent="3556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>
                <a:latin typeface="+mn-ea"/>
                <a:ea typeface="+mn-ea"/>
                <a:cs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研究南极探险史的科学家指出，阿蒙森的胜利和斯科特的失败并非在于两者的计划周密与否，而在于前者凭借丰富的实践经验制订计划，后者则凭推理设想来制订计划。阿蒙森断定，人的体力和西伯利亚矮种马都无法抗御南极的严寒，惟有北极的爱斯基摩狗才能在极圏拉着雪橇前进，于是他用了</a:t>
            </a:r>
            <a:r>
              <a:rPr lang="en-US" altLang="zh-CN" sz="3200" b="1">
                <a:solidFill>
                  <a:srgbClr val="FF0000"/>
                </a:solidFill>
                <a:latin typeface="+mn-ea"/>
                <a:ea typeface="+mn-ea"/>
                <a:cs typeface="Calibri" panose="020F0502020204030204" pitchFamily="34" charset="0"/>
              </a:rPr>
              <a:t>20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条膘肥体壮的狗胜利完成了去南极点的往返路程。而斯科特则主要用西伯利亚矮种马和少量的爱斯基摩狗，结果，狗跑掉了，矮种马冻死，使这支队伍过早地接受了严峻的挑战</a:t>
            </a:r>
            <a:r>
              <a:rPr lang="en-US" altLang="zh-CN" sz="3200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──</a:t>
            </a: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cs typeface="宋体" panose="02010600030101010101" pitchFamily="2" charset="-122"/>
              </a:rPr>
              <a:t>在以后的时间里，他们只能靠人拉雪橇前进。这样前进的速度就大打折扣，遭受灭顶之灾也就成为必然了。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99"/>
          <p:cNvSpPr txBox="1">
            <a:spLocks noChangeArrowheads="1"/>
          </p:cNvSpPr>
          <p:nvPr/>
        </p:nvSpPr>
        <p:spPr bwMode="auto">
          <a:xfrm>
            <a:off x="1476375" y="2073275"/>
            <a:ext cx="9823450" cy="191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latin typeface="宋体" panose="02010600030101010101" pitchFamily="2" charset="-122"/>
              </a:rPr>
              <a:t>           </a:t>
            </a:r>
            <a:r>
              <a:rPr lang="en-US" altLang="zh-CN" sz="4000" b="1">
                <a:latin typeface="宋体" panose="02010600030101010101" pitchFamily="2" charset="-122"/>
              </a:rPr>
              <a:t>2</a:t>
            </a:r>
            <a:r>
              <a:rPr lang="zh-CN" altLang="en-US" sz="4000" b="1">
                <a:latin typeface="宋体" panose="02010600030101010101" pitchFamily="2" charset="-122"/>
              </a:rPr>
              <a:t>、斯科特一行明知困难重重、明知已经不能第一个到达了，还要继续前进，到底值不值</a:t>
            </a:r>
            <a:r>
              <a:rPr lang="en-US" altLang="zh-CN" sz="4000" b="1">
                <a:latin typeface="Calibri" panose="020F0502020204030204" pitchFamily="34" charset="0"/>
              </a:rPr>
              <a:t>?</a:t>
            </a:r>
            <a:r>
              <a:rPr lang="zh-CN" altLang="en-US" sz="4000" b="1">
                <a:latin typeface="宋体" panose="02010600030101010101" pitchFamily="2" charset="-122"/>
              </a:rPr>
              <a:t>请你谈谈你的看法。（同桌交流）</a:t>
            </a:r>
            <a:endParaRPr lang="zh-CN" altLang="en-US" sz="40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27175" y="1965325"/>
            <a:ext cx="9728200" cy="3138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>
                <a:latin typeface="+mn-ea"/>
                <a:ea typeface="+mn-ea"/>
              </a:rPr>
              <a:t>       3</a:t>
            </a:r>
            <a:r>
              <a:rPr lang="zh-CN" altLang="en-US" sz="4000" b="1">
                <a:latin typeface="+mn-ea"/>
                <a:ea typeface="+mn-ea"/>
              </a:rPr>
              <a:t>、</a:t>
            </a:r>
            <a:r>
              <a:rPr sz="4000" b="1">
                <a:latin typeface="+mn-ea"/>
                <a:ea typeface="+mn-ea"/>
              </a:rPr>
              <a:t>斯科特没能实现“第一”的目标，也没能成功地返回祖国，可以说他是一个失败者，但他却赢得了胜利者都没有的尊重和赞誉。生活中我们每个人都会经历一些事情，我们该如何对待成败呢?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27649"/>
          <p:cNvSpPr>
            <a:spLocks noGrp="1"/>
          </p:cNvSpPr>
          <p:nvPr>
            <p:ph type="title"/>
          </p:nvPr>
        </p:nvSpPr>
        <p:spPr>
          <a:xfrm>
            <a:off x="3429000" y="609600"/>
            <a:ext cx="4495800" cy="1143000"/>
          </a:xfrm>
        </p:spPr>
        <p:txBody>
          <a:bodyPr lIns="92075" tIns="46038" rIns="92075" bIns="46038"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6600" b="1">
                <a:solidFill>
                  <a:schemeClr val="accent5">
                    <a:lumMod val="75000"/>
                  </a:schemeClr>
                </a:solidFill>
                <a:latin typeface="+mn-ea"/>
                <a:ea typeface="+mn-ea"/>
              </a:rPr>
              <a:t>悲情同构：</a:t>
            </a:r>
          </a:p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1477963" y="1979613"/>
            <a:ext cx="9464675" cy="289877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4000" b="1">
                <a:solidFill>
                  <a:schemeClr val="bg1"/>
                </a:solidFill>
                <a:latin typeface="+mn-ea"/>
              </a:rPr>
              <a:t>同样</a:t>
            </a:r>
            <a:r>
              <a:rPr lang="zh-CN" altLang="en-US" sz="4000" b="1">
                <a:latin typeface="+mn-ea"/>
              </a:rPr>
              <a:t>1、</a:t>
            </a:r>
            <a:r>
              <a:rPr lang="zh-CN" altLang="en-US" sz="4000" b="1">
                <a:latin typeface="+mn-ea"/>
                <a:sym typeface="+mn-ea"/>
              </a:rPr>
              <a:t>茨威格这位著名的传记作家，为何不给胜利者阿蒙森作传，却充满激情地为失败的斯科特写下这悲壮的一幕？</a:t>
            </a: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787525" y="3276600"/>
            <a:ext cx="901223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355600"/>
            <a:r>
              <a:rPr lang="en-US" altLang="zh-CN" sz="4000" b="1">
                <a:latin typeface="宋体" panose="02010600030101010101" pitchFamily="2" charset="-122"/>
              </a:rPr>
              <a:t>2</a:t>
            </a:r>
            <a:r>
              <a:rPr lang="zh-CN" altLang="en-US" sz="4000" b="1">
                <a:latin typeface="宋体" panose="02010600030101010101" pitchFamily="2" charset="-122"/>
              </a:rPr>
              <a:t>、你知道的探险英雄还有哪些？</a:t>
            </a:r>
            <a:endParaRPr lang="zh-CN" altLang="en-US" sz="40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uiExpand="1" build="p"/>
      <p:bldP spid="27651" grpId="1" build="p"/>
      <p:bldP spid="27651" grpId="2" build="p"/>
      <p:bldP spid="100" grpId="0"/>
      <p:bldP spid="100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805</Words>
  <Paragraphs>33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主题</vt:lpstr>
      <vt:lpstr>Slide 1</vt:lpstr>
      <vt:lpstr>      学习目标：</vt:lpstr>
      <vt:lpstr>Slide 3</vt:lpstr>
      <vt:lpstr>Slide 4</vt:lpstr>
      <vt:lpstr>Slide 5</vt:lpstr>
      <vt:lpstr>Slide 6</vt:lpstr>
      <vt:lpstr>Slide 7</vt:lpstr>
      <vt:lpstr>Slide 8</vt:lpstr>
      <vt:lpstr>悲情同构：</vt:lpstr>
      <vt:lpstr>【资料平台】 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xbany</cp:lastModifiedBy>
  <dcterms:created xsi:type="dcterms:W3CDTF">2016-06-26T02:54:00Z</dcterms:created>
  <dcterms:modified xsi:type="dcterms:W3CDTF">2019-03-29T20:13:02Z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