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9" r:id="rId3"/>
    <p:sldId id="281" r:id="rId4"/>
    <p:sldId id="303" r:id="rId5"/>
    <p:sldId id="304" r:id="rId6"/>
    <p:sldId id="282" r:id="rId7"/>
    <p:sldId id="284" r:id="rId8"/>
    <p:sldId id="285" r:id="rId9"/>
    <p:sldId id="286" r:id="rId10"/>
    <p:sldId id="287" r:id="rId11"/>
    <p:sldId id="288" r:id="rId12"/>
    <p:sldId id="294" r:id="rId13"/>
    <p:sldId id="296" r:id="rId14"/>
    <p:sldId id="297" r:id="rId15"/>
    <p:sldId id="299" r:id="rId16"/>
    <p:sldId id="300" r:id="rId17"/>
    <p:sldId id="298" r:id="rId18"/>
    <p:sldId id="289" r:id="rId19"/>
    <p:sldId id="283" r:id="rId20"/>
    <p:sldId id="302" r:id="rId21"/>
    <p:sldId id="301" r:id="rId22"/>
    <p:sldId id="305" r:id="rId23"/>
    <p:sldId id="312" r:id="rId24"/>
    <p:sldId id="310" r:id="rId25"/>
    <p:sldId id="311" r:id="rId26"/>
    <p:sldId id="309" r:id="rId27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FF3300"/>
    <a:srgbClr val="0000FF"/>
    <a:srgbClr val="ABB16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114" d="100"/>
          <a:sy n="114" d="100"/>
        </p:scale>
        <p:origin x="-900" y="-108"/>
      </p:cViewPr>
      <p:guideLst>
        <p:guide orient="horz" pos="218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AE048-44CE-46FA-B62B-F0FFE44B851B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C1DDC4-A11C-4E57-B723-86930A08FF6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DA2A20-481D-4177-A970-38EA1080ABE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47E16-2B64-4E07-ADD6-FE5B5C3CF613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 eaLnBrk="1" hangingPunct="1">
              <a:buFont typeface="Arial" panose="020B0604020202020204" pitchFamily="34" charset="0"/>
              <a:buNone/>
              <a:defRPr sz="1400" noProof="1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charset="0"/>
              <a:buNone/>
              <a:defRPr sz="1400" noProof="1"/>
            </a:lvl1pPr>
          </a:lstStyle>
          <a:p>
            <a:pPr>
              <a:defRPr/>
            </a:pPr>
            <a:fld id="{495F5806-F02C-44BC-B33F-70F1309C095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2"/>
          <p:cNvSpPr txBox="1">
            <a:spLocks noChangeArrowheads="1"/>
          </p:cNvSpPr>
          <p:nvPr/>
        </p:nvSpPr>
        <p:spPr bwMode="auto">
          <a:xfrm>
            <a:off x="1778000" y="2200275"/>
            <a:ext cx="52228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6000" b="1">
                <a:solidFill>
                  <a:srgbClr val="0000CC"/>
                </a:solidFill>
                <a:latin typeface="幼圆" pitchFamily="49" charset="-122"/>
                <a:ea typeface="幼圆" pitchFamily="49" charset="-122"/>
              </a:rPr>
              <a:t>看图讲故事</a:t>
            </a:r>
          </a:p>
        </p:txBody>
      </p:sp>
      <p:sp>
        <p:nvSpPr>
          <p:cNvPr id="2051" name="TextBox 3"/>
          <p:cNvSpPr txBox="1">
            <a:spLocks noChangeArrowheads="1"/>
          </p:cNvSpPr>
          <p:nvPr/>
        </p:nvSpPr>
        <p:spPr bwMode="auto">
          <a:xfrm>
            <a:off x="500063" y="428625"/>
            <a:ext cx="54435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400" b="1">
                <a:latin typeface="方正姚体" pitchFamily="2" charset="-122"/>
                <a:ea typeface="方正姚体" pitchFamily="2" charset="-122"/>
              </a:rPr>
              <a:t>部编教材二年级上册第六单元口语交际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2143125" y="4525963"/>
            <a:ext cx="63293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sz="2400" b="1" dirty="0">
                <a:latin typeface="华文新魏" pitchFamily="2" charset="-122"/>
                <a:ea typeface="华文新魏" pitchFamily="2" charset="-122"/>
              </a:rPr>
              <a:t>江苏省江阴市辅延中心小学   顾萍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123950" y="1071563"/>
            <a:ext cx="6894513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看懂图意</a:t>
            </a:r>
            <a:endParaRPr lang="zh-CN" altLang="en-US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009650" y="857250"/>
            <a:ext cx="7123113" cy="567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看懂图意</a:t>
            </a:r>
            <a:endParaRPr lang="zh-CN" altLang="en-US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1000125"/>
            <a:ext cx="27860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1000125"/>
            <a:ext cx="2571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571875"/>
            <a:ext cx="31432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317" name="组合 12"/>
          <p:cNvGrpSpPr>
            <a:grpSpLocks/>
          </p:cNvGrpSpPr>
          <p:nvPr/>
        </p:nvGrpSpPr>
        <p:grpSpPr bwMode="auto">
          <a:xfrm>
            <a:off x="214313" y="1000125"/>
            <a:ext cx="3000375" cy="2500313"/>
            <a:chOff x="214282" y="1000108"/>
            <a:chExt cx="3000396" cy="2500330"/>
          </a:xfrm>
        </p:grpSpPr>
        <p:pic>
          <p:nvPicPr>
            <p:cNvPr id="13322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4282" y="1000108"/>
              <a:ext cx="3000396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3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40000"/>
            </a:blip>
            <a:srcRect/>
            <a:stretch>
              <a:fillRect/>
            </a:stretch>
          </p:blipFill>
          <p:spPr bwMode="auto">
            <a:xfrm>
              <a:off x="357158" y="2214554"/>
              <a:ext cx="64294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3318" name="组合 13"/>
          <p:cNvGrpSpPr>
            <a:grpSpLocks/>
          </p:cNvGrpSpPr>
          <p:nvPr/>
        </p:nvGrpSpPr>
        <p:grpSpPr bwMode="auto">
          <a:xfrm>
            <a:off x="928688" y="3544888"/>
            <a:ext cx="3143250" cy="2598737"/>
            <a:chOff x="928662" y="3544891"/>
            <a:chExt cx="3143272" cy="2598753"/>
          </a:xfrm>
        </p:grpSpPr>
        <p:pic>
          <p:nvPicPr>
            <p:cNvPr id="13320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28662" y="3544891"/>
              <a:ext cx="3143272" cy="259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1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40000"/>
            </a:blip>
            <a:srcRect/>
            <a:stretch>
              <a:fillRect/>
            </a:stretch>
          </p:blipFill>
          <p:spPr bwMode="auto">
            <a:xfrm>
              <a:off x="3000364" y="4857760"/>
              <a:ext cx="64294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矩形 12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看懂图意</a:t>
            </a:r>
            <a:endParaRPr lang="zh-CN" altLang="en-US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口语交际：看图讲故事</a:t>
            </a:r>
          </a:p>
        </p:txBody>
      </p:sp>
      <p:sp>
        <p:nvSpPr>
          <p:cNvPr id="6" name="矩形 5"/>
          <p:cNvSpPr/>
          <p:nvPr/>
        </p:nvSpPr>
        <p:spPr>
          <a:xfrm>
            <a:off x="1000100" y="3214686"/>
            <a:ext cx="7358114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80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我说你猜</a:t>
            </a:r>
          </a:p>
        </p:txBody>
      </p:sp>
      <p:sp>
        <p:nvSpPr>
          <p:cNvPr id="9" name="矩形 8"/>
          <p:cNvSpPr/>
          <p:nvPr/>
        </p:nvSpPr>
        <p:spPr>
          <a:xfrm>
            <a:off x="3071802" y="1785926"/>
            <a:ext cx="285752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小游戏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1000125"/>
            <a:ext cx="27860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1000125"/>
            <a:ext cx="2571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571875"/>
            <a:ext cx="31432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365" name="组合 12"/>
          <p:cNvGrpSpPr>
            <a:grpSpLocks/>
          </p:cNvGrpSpPr>
          <p:nvPr/>
        </p:nvGrpSpPr>
        <p:grpSpPr bwMode="auto">
          <a:xfrm>
            <a:off x="214313" y="1000125"/>
            <a:ext cx="3000375" cy="2500313"/>
            <a:chOff x="214282" y="1000108"/>
            <a:chExt cx="3000396" cy="2500330"/>
          </a:xfrm>
        </p:grpSpPr>
        <p:pic>
          <p:nvPicPr>
            <p:cNvPr id="15370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4282" y="1000108"/>
              <a:ext cx="3000396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40000"/>
            </a:blip>
            <a:srcRect/>
            <a:stretch>
              <a:fillRect/>
            </a:stretch>
          </p:blipFill>
          <p:spPr bwMode="auto">
            <a:xfrm>
              <a:off x="357158" y="2214554"/>
              <a:ext cx="64294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5366" name="组合 13"/>
          <p:cNvGrpSpPr>
            <a:grpSpLocks/>
          </p:cNvGrpSpPr>
          <p:nvPr/>
        </p:nvGrpSpPr>
        <p:grpSpPr bwMode="auto">
          <a:xfrm>
            <a:off x="928688" y="3544888"/>
            <a:ext cx="3143250" cy="2598737"/>
            <a:chOff x="928662" y="3544891"/>
            <a:chExt cx="3143272" cy="2598753"/>
          </a:xfrm>
        </p:grpSpPr>
        <p:pic>
          <p:nvPicPr>
            <p:cNvPr id="15368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28662" y="3544891"/>
              <a:ext cx="3143272" cy="259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40000"/>
            </a:blip>
            <a:srcRect/>
            <a:stretch>
              <a:fillRect/>
            </a:stretch>
          </p:blipFill>
          <p:spPr bwMode="auto">
            <a:xfrm>
              <a:off x="3000364" y="4857760"/>
              <a:ext cx="64294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5" name="矩形 14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练讲故事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Group 5"/>
          <p:cNvGrpSpPr>
            <a:grpSpLocks/>
          </p:cNvGrpSpPr>
          <p:nvPr/>
        </p:nvGrpSpPr>
        <p:grpSpPr bwMode="auto">
          <a:xfrm>
            <a:off x="2971800" y="4762500"/>
            <a:ext cx="3286125" cy="2095500"/>
            <a:chOff x="1872" y="2592"/>
            <a:chExt cx="2070" cy="1320"/>
          </a:xfrm>
        </p:grpSpPr>
        <p:pic>
          <p:nvPicPr>
            <p:cNvPr id="16397" name="Picture 6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72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475" y="3024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声音响亮</a:t>
              </a:r>
            </a:p>
          </p:txBody>
        </p:sp>
      </p:grpSp>
      <p:grpSp>
        <p:nvGrpSpPr>
          <p:cNvPr id="16387" name="Group 8"/>
          <p:cNvGrpSpPr>
            <a:grpSpLocks/>
          </p:cNvGrpSpPr>
          <p:nvPr/>
        </p:nvGrpSpPr>
        <p:grpSpPr bwMode="auto">
          <a:xfrm>
            <a:off x="5857875" y="4762500"/>
            <a:ext cx="3286125" cy="2095500"/>
            <a:chOff x="3690" y="2592"/>
            <a:chExt cx="2070" cy="1320"/>
          </a:xfrm>
        </p:grpSpPr>
        <p:pic>
          <p:nvPicPr>
            <p:cNvPr id="16395" name="Picture 9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0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4275" y="3072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生动精彩</a:t>
              </a:r>
            </a:p>
          </p:txBody>
        </p:sp>
      </p:grpSp>
      <p:grpSp>
        <p:nvGrpSpPr>
          <p:cNvPr id="16388" name="Group 11"/>
          <p:cNvGrpSpPr>
            <a:grpSpLocks/>
          </p:cNvGrpSpPr>
          <p:nvPr/>
        </p:nvGrpSpPr>
        <p:grpSpPr bwMode="auto">
          <a:xfrm>
            <a:off x="0" y="4762500"/>
            <a:ext cx="3286125" cy="2095500"/>
            <a:chOff x="240" y="2688"/>
            <a:chExt cx="2070" cy="1320"/>
          </a:xfrm>
        </p:grpSpPr>
        <p:pic>
          <p:nvPicPr>
            <p:cNvPr id="16393" name="Picture 12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" y="2688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4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825" y="3120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讲清图意</a:t>
              </a:r>
            </a:p>
          </p:txBody>
        </p:sp>
      </p:grpSp>
      <p:grpSp>
        <p:nvGrpSpPr>
          <p:cNvPr id="16389" name="组合 16"/>
          <p:cNvGrpSpPr>
            <a:grpSpLocks/>
          </p:cNvGrpSpPr>
          <p:nvPr/>
        </p:nvGrpSpPr>
        <p:grpSpPr bwMode="auto">
          <a:xfrm>
            <a:off x="0" y="-571500"/>
            <a:ext cx="9144000" cy="5256213"/>
            <a:chOff x="0" y="-1147859"/>
            <a:chExt cx="9144000" cy="5610782"/>
          </a:xfrm>
        </p:grpSpPr>
        <p:pic>
          <p:nvPicPr>
            <p:cNvPr id="16390" name="Picture 2" descr="E:\语文\语文优秀资源\学会劝阻辅延中心胡婕妤1\{9CB13F65-0D12-4E83-8B92-4BED0766EC79}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-537737"/>
              <a:ext cx="9144000" cy="5000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1" name="图片 14" descr="8969659_164931570000_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 l="6357" b="4167"/>
            <a:stretch>
              <a:fillRect/>
            </a:stretch>
          </p:blipFill>
          <p:spPr bwMode="auto">
            <a:xfrm>
              <a:off x="1500166" y="-1147859"/>
              <a:ext cx="6500858" cy="5072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28860" y="1597689"/>
              <a:ext cx="4000528" cy="1928826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perspectiveRelaxed" fov="2700000">
                <a:rot lat="18573604" lon="0" rev="0"/>
              </a:camera>
              <a:lightRig rig="threePt" dir="t"/>
            </a:scene3d>
            <a:sp3d>
              <a:bevelT prst="convex"/>
            </a:sp3d>
          </p:spPr>
          <p:txBody>
            <a:bodyPr wrap="none" fromWordArt="1">
              <a:prstTxWarp prst="textDeflate">
                <a:avLst>
                  <a:gd name="adj" fmla="val 10535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40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宋体"/>
                  <a:ea typeface="宋体"/>
                </a:rPr>
                <a:t>故事大王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5"/>
          <p:cNvGrpSpPr>
            <a:grpSpLocks/>
          </p:cNvGrpSpPr>
          <p:nvPr/>
        </p:nvGrpSpPr>
        <p:grpSpPr bwMode="auto">
          <a:xfrm>
            <a:off x="2971800" y="4762500"/>
            <a:ext cx="3286125" cy="2095500"/>
            <a:chOff x="1872" y="2592"/>
            <a:chExt cx="2070" cy="1320"/>
          </a:xfrm>
        </p:grpSpPr>
        <p:pic>
          <p:nvPicPr>
            <p:cNvPr id="17421" name="Picture 6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72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2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496" y="3012"/>
              <a:ext cx="882" cy="34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不做小动作</a:t>
              </a:r>
            </a:p>
          </p:txBody>
        </p:sp>
      </p:grpSp>
      <p:grpSp>
        <p:nvGrpSpPr>
          <p:cNvPr id="17411" name="Group 8"/>
          <p:cNvGrpSpPr>
            <a:grpSpLocks/>
          </p:cNvGrpSpPr>
          <p:nvPr/>
        </p:nvGrpSpPr>
        <p:grpSpPr bwMode="auto">
          <a:xfrm>
            <a:off x="5857875" y="4762500"/>
            <a:ext cx="3286125" cy="2095500"/>
            <a:chOff x="3690" y="2592"/>
            <a:chExt cx="2070" cy="1320"/>
          </a:xfrm>
        </p:grpSpPr>
        <p:pic>
          <p:nvPicPr>
            <p:cNvPr id="17419" name="Picture 9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0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20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4320" y="3012"/>
              <a:ext cx="882" cy="3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专注会思考</a:t>
              </a:r>
            </a:p>
          </p:txBody>
        </p:sp>
      </p:grpSp>
      <p:grpSp>
        <p:nvGrpSpPr>
          <p:cNvPr id="17412" name="Group 11"/>
          <p:cNvGrpSpPr>
            <a:grpSpLocks/>
          </p:cNvGrpSpPr>
          <p:nvPr/>
        </p:nvGrpSpPr>
        <p:grpSpPr bwMode="auto">
          <a:xfrm>
            <a:off x="0" y="4762500"/>
            <a:ext cx="3286125" cy="2095500"/>
            <a:chOff x="240" y="2688"/>
            <a:chExt cx="2070" cy="1320"/>
          </a:xfrm>
        </p:grpSpPr>
        <p:pic>
          <p:nvPicPr>
            <p:cNvPr id="17417" name="Picture 12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" y="2688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418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864" y="3120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不乱插嘴</a:t>
              </a:r>
            </a:p>
          </p:txBody>
        </p:sp>
      </p:grpSp>
      <p:grpSp>
        <p:nvGrpSpPr>
          <p:cNvPr id="17413" name="组合 16"/>
          <p:cNvGrpSpPr>
            <a:grpSpLocks/>
          </p:cNvGrpSpPr>
          <p:nvPr/>
        </p:nvGrpSpPr>
        <p:grpSpPr bwMode="auto">
          <a:xfrm>
            <a:off x="0" y="-571500"/>
            <a:ext cx="9144000" cy="5256213"/>
            <a:chOff x="0" y="-1147859"/>
            <a:chExt cx="9144000" cy="5610782"/>
          </a:xfrm>
        </p:grpSpPr>
        <p:pic>
          <p:nvPicPr>
            <p:cNvPr id="17414" name="Picture 2" descr="E:\语文\语文优秀资源\学会劝阻辅延中心胡婕妤1\{9CB13F65-0D12-4E83-8B92-4BED0766EC79}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-537737"/>
              <a:ext cx="9144000" cy="5000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5" name="图片 14" descr="8969659_164931570000_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 l="6357" b="4167"/>
            <a:stretch>
              <a:fillRect/>
            </a:stretch>
          </p:blipFill>
          <p:spPr bwMode="auto">
            <a:xfrm>
              <a:off x="1500166" y="-1147859"/>
              <a:ext cx="6500858" cy="5072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28860" y="1597689"/>
              <a:ext cx="4000528" cy="1928826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perspectiveRelaxed" fov="2700000">
                <a:rot lat="18573604" lon="0" rev="0"/>
              </a:camera>
              <a:lightRig rig="threePt" dir="t"/>
            </a:scene3d>
            <a:sp3d>
              <a:bevelT prst="convex"/>
            </a:sp3d>
          </p:spPr>
          <p:txBody>
            <a:bodyPr wrap="none" fromWordArt="1">
              <a:prstTxWarp prst="textDeflate">
                <a:avLst>
                  <a:gd name="adj" fmla="val 10535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40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宋体"/>
                  <a:ea typeface="宋体"/>
                </a:rPr>
                <a:t>最美观众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5" descr="IMG_9934.JPG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l="26584" t="21875" r="18922" b="30469"/>
          <a:stretch>
            <a:fillRect/>
          </a:stretch>
        </p:blipFill>
        <p:spPr bwMode="auto">
          <a:xfrm>
            <a:off x="1214438" y="928688"/>
            <a:ext cx="657225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5072063" y="4786313"/>
            <a:ext cx="1571625" cy="111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续编故事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口语交际：看图讲故事</a:t>
            </a:r>
          </a:p>
        </p:txBody>
      </p:sp>
      <p:pic>
        <p:nvPicPr>
          <p:cNvPr id="19459" name="图片 5" descr="q0Tuz4n1.jpg"/>
          <p:cNvPicPr>
            <a:picLocks noChangeAspect="1"/>
          </p:cNvPicPr>
          <p:nvPr/>
        </p:nvPicPr>
        <p:blipFill>
          <a:blip r:embed="rId2" cstate="print"/>
          <a:srcRect t="5333"/>
          <a:stretch>
            <a:fillRect/>
          </a:stretch>
        </p:blipFill>
        <p:spPr bwMode="auto">
          <a:xfrm>
            <a:off x="1500188" y="1000125"/>
            <a:ext cx="61436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口语交际：看图讲故事</a:t>
            </a: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071563" y="1143000"/>
            <a:ext cx="6643687" cy="478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口语交际：看图讲故事</a:t>
            </a:r>
          </a:p>
        </p:txBody>
      </p:sp>
      <p:sp>
        <p:nvSpPr>
          <p:cNvPr id="6" name="矩形 5"/>
          <p:cNvSpPr/>
          <p:nvPr/>
        </p:nvSpPr>
        <p:spPr>
          <a:xfrm>
            <a:off x="1000100" y="3214686"/>
            <a:ext cx="7358114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8000" b="1" dirty="0">
                <a:ln w="11430"/>
                <a:solidFill>
                  <a:srgbClr val="FF006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唤出一家人</a:t>
            </a:r>
            <a:endParaRPr lang="zh-CN" altLang="en-US" sz="8000" b="1" dirty="0">
              <a:ln w="11430"/>
              <a:solidFill>
                <a:srgbClr val="FF0066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71802" y="1785926"/>
            <a:ext cx="285752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小游戏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5" descr="IMG_9934.JPG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l="26584" t="21875" r="18922" b="30469"/>
          <a:stretch>
            <a:fillRect/>
          </a:stretch>
        </p:blipFill>
        <p:spPr bwMode="auto">
          <a:xfrm>
            <a:off x="1214438" y="857250"/>
            <a:ext cx="657225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4929188" y="5643563"/>
            <a:ext cx="2857500" cy="642937"/>
          </a:xfrm>
          <a:prstGeom prst="ellipse">
            <a:avLst/>
          </a:prstGeom>
          <a:solidFill>
            <a:schemeClr val="accent3">
              <a:alpha val="0"/>
            </a:schemeClr>
          </a:solidFill>
          <a:ln w="50800" cmpd="sng">
            <a:solidFill>
              <a:srgbClr val="FF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>
            <a:scene3d>
              <a:camera prst="isometricOffAxis2Top"/>
              <a:lightRig rig="threePt" dir="t"/>
            </a:scene3d>
          </a:bodyPr>
          <a:lstStyle/>
          <a:p>
            <a:pPr algn="ctr">
              <a:defRPr/>
            </a:pPr>
            <a:endParaRPr lang="zh-CN" altLang="en-US" b="1" spc="50">
              <a:ln w="76200" cmpd="sng">
                <a:solidFill>
                  <a:srgbClr val="FF0000"/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21508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口语交际：看图讲故事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220072" y="476672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了解作者</a:t>
            </a:r>
          </a:p>
        </p:txBody>
      </p:sp>
      <p:pic>
        <p:nvPicPr>
          <p:cNvPr id="22531" name="图片 4" descr="1hWY.jpg"/>
          <p:cNvPicPr>
            <a:picLocks noChangeAspect="1"/>
          </p:cNvPicPr>
          <p:nvPr/>
        </p:nvPicPr>
        <p:blipFill>
          <a:blip r:embed="rId2" cstate="print"/>
          <a:srcRect r="3391"/>
          <a:stretch>
            <a:fillRect/>
          </a:stretch>
        </p:blipFill>
        <p:spPr bwMode="auto">
          <a:xfrm>
            <a:off x="1187624" y="692696"/>
            <a:ext cx="3384376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7"/>
          <p:cNvSpPr txBox="1">
            <a:spLocks noChangeArrowheads="1"/>
          </p:cNvSpPr>
          <p:nvPr/>
        </p:nvSpPr>
        <p:spPr bwMode="auto">
          <a:xfrm>
            <a:off x="6228184" y="1844824"/>
            <a:ext cx="677862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埃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奥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卜劳恩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了解作品</a:t>
            </a:r>
          </a:p>
        </p:txBody>
      </p:sp>
      <p:pic>
        <p:nvPicPr>
          <p:cNvPr id="23555" name="图片 5" descr="372f49ee-deea-41ed-b650-b65a0f200ac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143000"/>
            <a:ext cx="2722562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9" descr="T1aNkzXepaXXbjYF.1_040143.jpg_310x3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0" y="1285875"/>
            <a:ext cx="3357563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图片 10" descr="20811363-1_o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63" y="1357313"/>
            <a:ext cx="2786062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5" descr="IMG_9934.JPG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l="26584" t="21875" r="18922" b="30469"/>
          <a:stretch>
            <a:fillRect/>
          </a:stretch>
        </p:blipFill>
        <p:spPr bwMode="auto">
          <a:xfrm>
            <a:off x="1214438" y="928688"/>
            <a:ext cx="657225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143240" y="142852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演好故事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6"/>
          <p:cNvGrpSpPr>
            <a:grpSpLocks/>
          </p:cNvGrpSpPr>
          <p:nvPr/>
        </p:nvGrpSpPr>
        <p:grpSpPr bwMode="auto">
          <a:xfrm>
            <a:off x="0" y="-928688"/>
            <a:ext cx="9144000" cy="7786688"/>
            <a:chOff x="0" y="-1199811"/>
            <a:chExt cx="9144000" cy="5662734"/>
          </a:xfrm>
        </p:grpSpPr>
        <p:pic>
          <p:nvPicPr>
            <p:cNvPr id="25603" name="Picture 2" descr="E:\语文\语文优秀资源\学会劝阻辅延中心胡婕妤1\{9CB13F65-0D12-4E83-8B92-4BED0766EC79}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-537737"/>
              <a:ext cx="9144000" cy="5000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04" name="图片 14" descr="8969659_164931570000_2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 l="6357" b="4167"/>
            <a:stretch>
              <a:fillRect/>
            </a:stretch>
          </p:blipFill>
          <p:spPr bwMode="auto">
            <a:xfrm>
              <a:off x="1500166" y="-1199811"/>
              <a:ext cx="6500858" cy="5072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28860" y="1597689"/>
              <a:ext cx="4000528" cy="1928826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perspectiveRelaxed" fov="2700000">
                <a:rot lat="18573604" lon="0" rev="0"/>
              </a:camera>
              <a:lightRig rig="threePt" dir="t"/>
            </a:scene3d>
            <a:sp3d>
              <a:bevelT prst="convex"/>
            </a:sp3d>
          </p:spPr>
          <p:txBody>
            <a:bodyPr wrap="none" fromWordArt="1">
              <a:prstTxWarp prst="textDeflate">
                <a:avLst>
                  <a:gd name="adj" fmla="val 10535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40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宋体"/>
                  <a:ea typeface="宋体"/>
                </a:rPr>
                <a:t>故事大王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16"/>
          <p:cNvGrpSpPr>
            <a:grpSpLocks/>
          </p:cNvGrpSpPr>
          <p:nvPr/>
        </p:nvGrpSpPr>
        <p:grpSpPr bwMode="auto">
          <a:xfrm>
            <a:off x="0" y="-785813"/>
            <a:ext cx="9144000" cy="7643813"/>
            <a:chOff x="0" y="-1309730"/>
            <a:chExt cx="9144000" cy="5772653"/>
          </a:xfrm>
        </p:grpSpPr>
        <p:pic>
          <p:nvPicPr>
            <p:cNvPr id="26627" name="Picture 2" descr="E:\语文\语文优秀资源\学会劝阻辅延中心胡婕妤1\{9CB13F65-0D12-4E83-8B92-4BED0766EC79}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-716260"/>
              <a:ext cx="9144000" cy="5179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28" name="图片 14" descr="8969659_164931570000_2.jpg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 l="6357" b="4167"/>
            <a:stretch>
              <a:fillRect/>
            </a:stretch>
          </p:blipFill>
          <p:spPr bwMode="auto">
            <a:xfrm>
              <a:off x="1500166" y="-1309730"/>
              <a:ext cx="6500858" cy="5072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28860" y="1597689"/>
              <a:ext cx="4000528" cy="1928826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perspectiveRelaxed" fov="2700000">
                <a:rot lat="18573604" lon="0" rev="0"/>
              </a:camera>
              <a:lightRig rig="threePt" dir="t"/>
            </a:scene3d>
            <a:sp3d>
              <a:bevelT prst="convex"/>
            </a:sp3d>
          </p:spPr>
          <p:txBody>
            <a:bodyPr wrap="none" fromWordArt="1">
              <a:prstTxWarp prst="textDeflate">
                <a:avLst>
                  <a:gd name="adj" fmla="val 10535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40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宋体"/>
                  <a:ea typeface="宋体"/>
                </a:rPr>
                <a:t>最美观众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口语交际：看图讲故事</a:t>
            </a:r>
          </a:p>
        </p:txBody>
      </p:sp>
      <p:sp>
        <p:nvSpPr>
          <p:cNvPr id="6" name="矩形 5"/>
          <p:cNvSpPr/>
          <p:nvPr/>
        </p:nvSpPr>
        <p:spPr>
          <a:xfrm>
            <a:off x="642910" y="2588967"/>
            <a:ext cx="7786742" cy="255454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2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回家和</a:t>
            </a:r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爸爸妈妈一起演一演这个故事。</a:t>
            </a: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endParaRPr lang="en-US" altLang="zh-CN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楷体" pitchFamily="49" charset="-122"/>
              <a:ea typeface="楷体" pitchFamily="49" charset="-122"/>
            </a:endParaRPr>
          </a:p>
          <a:p>
            <a:pPr>
              <a:defRPr/>
            </a:pPr>
            <a:r>
              <a:rPr lang="en-US" altLang="zh-C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和爸爸妈妈一起读</a:t>
            </a:r>
            <a:r>
              <a:rPr lang="en-US" altLang="zh-C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父与子</a:t>
            </a:r>
            <a:r>
              <a:rPr lang="en-US" altLang="zh-CN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楷体" pitchFamily="49" charset="-122"/>
                <a:ea typeface="楷体" pitchFamily="49" charset="-122"/>
              </a:rPr>
              <a:t>全集。选出自己感兴趣的一幅连环画，来讲给同学听。</a:t>
            </a:r>
            <a:endParaRPr lang="zh-CN" altLang="en-US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71736" y="1285860"/>
            <a:ext cx="371477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dirty="0">
                <a:ln w="24500" cmpd="dbl">
                  <a:solidFill>
                    <a:srgbClr val="FF0066"/>
                  </a:solidFill>
                  <a:prstDash val="solid"/>
                  <a:miter lim="800000"/>
                </a:ln>
                <a:solidFill>
                  <a:srgbClr val="FF0066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课外作业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pPr algn="l"/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口语交际：看图讲故事</a:t>
            </a:r>
          </a:p>
        </p:txBody>
      </p:sp>
      <p:pic>
        <p:nvPicPr>
          <p:cNvPr id="4099" name="图片 5" descr="IMG_9934.JPG"/>
          <p:cNvPicPr>
            <a:picLocks noChangeAspect="1"/>
          </p:cNvPicPr>
          <p:nvPr/>
        </p:nvPicPr>
        <p:blipFill>
          <a:blip r:embed="rId2" cstate="print">
            <a:grayscl/>
            <a:biLevel thresh="50000"/>
          </a:blip>
          <a:srcRect l="26584" t="21875" r="18922" b="30469"/>
          <a:stretch>
            <a:fillRect/>
          </a:stretch>
        </p:blipFill>
        <p:spPr bwMode="auto">
          <a:xfrm>
            <a:off x="1214438" y="928688"/>
            <a:ext cx="6572250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1800" y="4762500"/>
            <a:ext cx="3286125" cy="2095500"/>
            <a:chOff x="1872" y="2592"/>
            <a:chExt cx="2070" cy="1320"/>
          </a:xfrm>
        </p:grpSpPr>
        <p:pic>
          <p:nvPicPr>
            <p:cNvPr id="5133" name="Picture 6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72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4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475" y="3024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声音响亮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857875" y="4762500"/>
            <a:ext cx="3286125" cy="2095500"/>
            <a:chOff x="3690" y="2592"/>
            <a:chExt cx="2070" cy="1320"/>
          </a:xfrm>
        </p:grpSpPr>
        <p:pic>
          <p:nvPicPr>
            <p:cNvPr id="5131" name="Picture 9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0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2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4275" y="3072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生动精彩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762500"/>
            <a:ext cx="3286125" cy="2095500"/>
            <a:chOff x="240" y="2688"/>
            <a:chExt cx="2070" cy="1320"/>
          </a:xfrm>
        </p:grpSpPr>
        <p:pic>
          <p:nvPicPr>
            <p:cNvPr id="5129" name="Picture 12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" y="2688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0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825" y="3120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讲清图意</a:t>
              </a:r>
            </a:p>
          </p:txBody>
        </p:sp>
      </p:grpSp>
      <p:grpSp>
        <p:nvGrpSpPr>
          <p:cNvPr id="5125" name="组合 16"/>
          <p:cNvGrpSpPr>
            <a:grpSpLocks/>
          </p:cNvGrpSpPr>
          <p:nvPr/>
        </p:nvGrpSpPr>
        <p:grpSpPr bwMode="auto">
          <a:xfrm>
            <a:off x="0" y="-571500"/>
            <a:ext cx="9144000" cy="5256213"/>
            <a:chOff x="0" y="-1147859"/>
            <a:chExt cx="9144000" cy="5610782"/>
          </a:xfrm>
        </p:grpSpPr>
        <p:pic>
          <p:nvPicPr>
            <p:cNvPr id="5126" name="Picture 2" descr="E:\语文\语文优秀资源\学会劝阻辅延中心胡婕妤1\{9CB13F65-0D12-4E83-8B92-4BED0766EC79}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-537737"/>
              <a:ext cx="9144000" cy="5000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7" name="图片 14" descr="8969659_164931570000_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 l="6357" b="4167"/>
            <a:stretch>
              <a:fillRect/>
            </a:stretch>
          </p:blipFill>
          <p:spPr bwMode="auto">
            <a:xfrm>
              <a:off x="1500166" y="-1147859"/>
              <a:ext cx="6500858" cy="5072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28860" y="1597689"/>
              <a:ext cx="4000528" cy="1928826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perspectiveRelaxed" fov="2700000">
                <a:rot lat="18573604" lon="0" rev="0"/>
              </a:camera>
              <a:lightRig rig="threePt" dir="t"/>
            </a:scene3d>
            <a:sp3d>
              <a:bevelT prst="convex"/>
            </a:sp3d>
          </p:spPr>
          <p:txBody>
            <a:bodyPr wrap="none" fromWordArt="1">
              <a:prstTxWarp prst="textDeflate">
                <a:avLst>
                  <a:gd name="adj" fmla="val 10535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40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宋体"/>
                  <a:ea typeface="宋体"/>
                </a:rPr>
                <a:t>故事大王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971800" y="4762500"/>
            <a:ext cx="3286125" cy="2095500"/>
            <a:chOff x="1872" y="2592"/>
            <a:chExt cx="2070" cy="1320"/>
          </a:xfrm>
        </p:grpSpPr>
        <p:pic>
          <p:nvPicPr>
            <p:cNvPr id="6157" name="Picture 6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72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8" name="WordArt 7"/>
            <p:cNvSpPr>
              <a:spLocks noChangeArrowheads="1" noChangeShapeType="1" noTextEdit="1"/>
            </p:cNvSpPr>
            <p:nvPr/>
          </p:nvSpPr>
          <p:spPr bwMode="auto">
            <a:xfrm>
              <a:off x="2496" y="3012"/>
              <a:ext cx="882" cy="34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不做小动作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857875" y="4762500"/>
            <a:ext cx="3286125" cy="2095500"/>
            <a:chOff x="3690" y="2592"/>
            <a:chExt cx="2070" cy="1320"/>
          </a:xfrm>
        </p:grpSpPr>
        <p:pic>
          <p:nvPicPr>
            <p:cNvPr id="6155" name="Picture 9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0" y="2592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6" name="WordArt 10"/>
            <p:cNvSpPr>
              <a:spLocks noChangeArrowheads="1" noChangeShapeType="1" noTextEdit="1"/>
            </p:cNvSpPr>
            <p:nvPr/>
          </p:nvSpPr>
          <p:spPr bwMode="auto">
            <a:xfrm>
              <a:off x="4320" y="3012"/>
              <a:ext cx="882" cy="34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专注会思考</a:t>
              </a: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0" y="4762500"/>
            <a:ext cx="3286125" cy="2095500"/>
            <a:chOff x="240" y="2808"/>
            <a:chExt cx="2070" cy="1320"/>
          </a:xfrm>
        </p:grpSpPr>
        <p:pic>
          <p:nvPicPr>
            <p:cNvPr id="6153" name="Picture 12" descr="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0" y="2808"/>
              <a:ext cx="2070" cy="1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4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864" y="3255"/>
              <a:ext cx="882" cy="28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effectLst>
                    <a:outerShdw dist="35921" dir="2700000" algn="ctr" rotWithShape="0">
                      <a:srgbClr val="C0C0C0">
                        <a:alpha val="79999"/>
                      </a:srgbClr>
                    </a:outerShdw>
                  </a:effectLst>
                  <a:latin typeface="楷体"/>
                  <a:ea typeface="楷体"/>
                </a:rPr>
                <a:t>不乱插嘴</a:t>
              </a:r>
            </a:p>
          </p:txBody>
        </p:sp>
      </p:grpSp>
      <p:grpSp>
        <p:nvGrpSpPr>
          <p:cNvPr id="6149" name="组合 16"/>
          <p:cNvGrpSpPr>
            <a:grpSpLocks/>
          </p:cNvGrpSpPr>
          <p:nvPr/>
        </p:nvGrpSpPr>
        <p:grpSpPr bwMode="auto">
          <a:xfrm>
            <a:off x="0" y="-571500"/>
            <a:ext cx="9144000" cy="5256213"/>
            <a:chOff x="0" y="-1147859"/>
            <a:chExt cx="9144000" cy="5610782"/>
          </a:xfrm>
        </p:grpSpPr>
        <p:pic>
          <p:nvPicPr>
            <p:cNvPr id="6150" name="Picture 2" descr="E:\语文\语文优秀资源\学会劝阻辅延中心胡婕妤1\{9CB13F65-0D12-4E83-8B92-4BED0766EC79}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-537737"/>
              <a:ext cx="9144000" cy="5000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51" name="图片 14" descr="8969659_164931570000_2.jpg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contrast="20000"/>
            </a:blip>
            <a:srcRect l="6357" b="4167"/>
            <a:stretch>
              <a:fillRect/>
            </a:stretch>
          </p:blipFill>
          <p:spPr bwMode="auto">
            <a:xfrm>
              <a:off x="1500166" y="-1147859"/>
              <a:ext cx="6500858" cy="5072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88" name="WordArt 4"/>
            <p:cNvSpPr>
              <a:spLocks noChangeArrowheads="1" noChangeShapeType="1" noTextEdit="1"/>
            </p:cNvSpPr>
            <p:nvPr/>
          </p:nvSpPr>
          <p:spPr bwMode="auto">
            <a:xfrm>
              <a:off x="2428860" y="1597689"/>
              <a:ext cx="4000528" cy="1928826"/>
            </a:xfrm>
            <a:prstGeom prst="rect">
              <a:avLst/>
            </a:prstGeom>
            <a:effectLst>
              <a:glow rad="228600">
                <a:schemeClr val="accent6">
                  <a:satMod val="175000"/>
                  <a:alpha val="40000"/>
                </a:schemeClr>
              </a:glow>
              <a:innerShdw blurRad="63500" dist="50800" dir="5400000">
                <a:prstClr val="black">
                  <a:alpha val="50000"/>
                </a:prstClr>
              </a:innerShdw>
            </a:effectLst>
            <a:scene3d>
              <a:camera prst="perspectiveRelaxed" fov="2700000">
                <a:rot lat="18573604" lon="0" rev="0"/>
              </a:camera>
              <a:lightRig rig="threePt" dir="t"/>
            </a:scene3d>
            <a:sp3d>
              <a:bevelT prst="convex"/>
            </a:sp3d>
          </p:spPr>
          <p:txBody>
            <a:bodyPr wrap="none" fromWordArt="1">
              <a:prstTxWarp prst="textDeflate">
                <a:avLst>
                  <a:gd name="adj" fmla="val 10535"/>
                </a:avLst>
              </a:prstTxWarp>
            </a:bodyPr>
            <a:lstStyle/>
            <a:p>
              <a:pPr algn="ctr">
                <a:defRPr/>
              </a:pPr>
              <a:r>
                <a:rPr lang="zh-CN" altLang="en-US" sz="4000" b="1" kern="10" dirty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宋体"/>
                  <a:ea typeface="宋体"/>
                </a:rPr>
                <a:t>最美观众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563" y="1000125"/>
            <a:ext cx="278606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1000125"/>
            <a:ext cx="25717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5" y="3571875"/>
            <a:ext cx="31432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173" name="组合 12"/>
          <p:cNvGrpSpPr>
            <a:grpSpLocks/>
          </p:cNvGrpSpPr>
          <p:nvPr/>
        </p:nvGrpSpPr>
        <p:grpSpPr bwMode="auto">
          <a:xfrm>
            <a:off x="214313" y="1000125"/>
            <a:ext cx="3000375" cy="2500313"/>
            <a:chOff x="214282" y="1000108"/>
            <a:chExt cx="3000396" cy="2500330"/>
          </a:xfrm>
        </p:grpSpPr>
        <p:pic>
          <p:nvPicPr>
            <p:cNvPr id="7178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4282" y="1000108"/>
              <a:ext cx="3000396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9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40000"/>
            </a:blip>
            <a:srcRect/>
            <a:stretch>
              <a:fillRect/>
            </a:stretch>
          </p:blipFill>
          <p:spPr bwMode="auto">
            <a:xfrm>
              <a:off x="357158" y="2214554"/>
              <a:ext cx="64294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174" name="组合 13"/>
          <p:cNvGrpSpPr>
            <a:grpSpLocks/>
          </p:cNvGrpSpPr>
          <p:nvPr/>
        </p:nvGrpSpPr>
        <p:grpSpPr bwMode="auto">
          <a:xfrm>
            <a:off x="928688" y="3544888"/>
            <a:ext cx="3143250" cy="2598737"/>
            <a:chOff x="928662" y="3544891"/>
            <a:chExt cx="3143272" cy="2598753"/>
          </a:xfrm>
        </p:grpSpPr>
        <p:pic>
          <p:nvPicPr>
            <p:cNvPr id="7176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28662" y="3544891"/>
              <a:ext cx="3143272" cy="25987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77" name="Picture 7"/>
            <p:cNvPicPr>
              <a:picLocks noChangeAspect="1" noChangeArrowheads="1"/>
            </p:cNvPicPr>
            <p:nvPr/>
          </p:nvPicPr>
          <p:blipFill>
            <a:blip r:embed="rId6" cstate="print">
              <a:lum bright="20000" contrast="40000"/>
            </a:blip>
            <a:srcRect/>
            <a:stretch>
              <a:fillRect/>
            </a:stretch>
          </p:blipFill>
          <p:spPr bwMode="auto">
            <a:xfrm>
              <a:off x="3000364" y="4857760"/>
              <a:ext cx="642942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2" name="矩形 11"/>
          <p:cNvSpPr/>
          <p:nvPr/>
        </p:nvSpPr>
        <p:spPr>
          <a:xfrm>
            <a:off x="3143240" y="214290"/>
            <a:ext cx="2448106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学会看图</a:t>
            </a:r>
            <a:endParaRPr lang="zh-CN" altLang="en-US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225550" y="1001713"/>
            <a:ext cx="6704013" cy="542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看懂图意</a:t>
            </a:r>
            <a:endParaRPr lang="zh-CN" altLang="en-US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357313" y="1143000"/>
            <a:ext cx="6643687" cy="518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看懂图意</a:t>
            </a:r>
            <a:endParaRPr lang="zh-CN" altLang="en-US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grayscl/>
            <a:biLevel thresh="50000"/>
          </a:blip>
          <a:srcRect/>
          <a:stretch>
            <a:fillRect/>
          </a:stretch>
        </p:blipFill>
        <p:spPr bwMode="auto">
          <a:xfrm>
            <a:off x="1000125" y="1000125"/>
            <a:ext cx="7072313" cy="533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143240" y="214290"/>
            <a:ext cx="2448107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楷体" pitchFamily="49" charset="-122"/>
                <a:ea typeface="楷体" pitchFamily="49" charset="-122"/>
              </a:rPr>
              <a:t>看懂图意</a:t>
            </a:r>
            <a:endParaRPr lang="zh-CN" altLang="en-US" sz="4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217</Words>
  <Application>Microsoft Office PowerPoint</Application>
  <PresentationFormat>全屏显示(4:3)</PresentationFormat>
  <Paragraphs>49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Calibri</vt:lpstr>
      <vt:lpstr>幼圆</vt:lpstr>
      <vt:lpstr>方正姚体</vt:lpstr>
      <vt:lpstr>华文新魏</vt:lpstr>
      <vt:lpstr>楷体</vt:lpstr>
      <vt:lpstr>微软雅黑</vt:lpstr>
      <vt:lpstr>默认设计模板</vt:lpstr>
      <vt:lpstr>幻灯片 1</vt:lpstr>
      <vt:lpstr>口语交际：看图讲故事</vt:lpstr>
      <vt:lpstr>口语交际：看图讲故事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口语交际：看图讲故事</vt:lpstr>
      <vt:lpstr>幻灯片 14</vt:lpstr>
      <vt:lpstr>幻灯片 15</vt:lpstr>
      <vt:lpstr>幻灯片 16</vt:lpstr>
      <vt:lpstr>幻灯片 17</vt:lpstr>
      <vt:lpstr>口语交际：看图讲故事</vt:lpstr>
      <vt:lpstr>口语交际：看图讲故事</vt:lpstr>
      <vt:lpstr>口语交际：看图讲故事</vt:lpstr>
      <vt:lpstr>幻灯片 21</vt:lpstr>
      <vt:lpstr>幻灯片 22</vt:lpstr>
      <vt:lpstr>幻灯片 23</vt:lpstr>
      <vt:lpstr>幻灯片 24</vt:lpstr>
      <vt:lpstr>幻灯片 25</vt:lpstr>
      <vt:lpstr>口语交际：看图讲故事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lbx777</cp:lastModifiedBy>
  <cp:revision>56</cp:revision>
  <dcterms:created xsi:type="dcterms:W3CDTF">2017-08-04T14:55:38Z</dcterms:created>
  <dcterms:modified xsi:type="dcterms:W3CDTF">2017-10-09T17:35:50Z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