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950" r:id="rId2"/>
    <p:sldId id="949" r:id="rId3"/>
    <p:sldId id="979" r:id="rId4"/>
    <p:sldId id="825" r:id="rId5"/>
    <p:sldId id="920" r:id="rId6"/>
    <p:sldId id="921" r:id="rId7"/>
    <p:sldId id="981" r:id="rId8"/>
    <p:sldId id="1055" r:id="rId9"/>
    <p:sldId id="1078" r:id="rId10"/>
    <p:sldId id="1079" r:id="rId11"/>
    <p:sldId id="1080" r:id="rId12"/>
    <p:sldId id="1081" r:id="rId13"/>
    <p:sldId id="982" r:id="rId14"/>
    <p:sldId id="978" r:id="rId15"/>
    <p:sldId id="992" r:id="rId16"/>
    <p:sldId id="993" r:id="rId17"/>
    <p:sldId id="994" r:id="rId18"/>
    <p:sldId id="995" r:id="rId19"/>
    <p:sldId id="1082" r:id="rId20"/>
    <p:sldId id="998" r:id="rId21"/>
    <p:sldId id="1058" r:id="rId22"/>
    <p:sldId id="1059" r:id="rId23"/>
    <p:sldId id="1060" r:id="rId24"/>
    <p:sldId id="1062" r:id="rId25"/>
    <p:sldId id="1083" r:id="rId26"/>
    <p:sldId id="1084" r:id="rId27"/>
    <p:sldId id="1085" r:id="rId28"/>
    <p:sldId id="1086" r:id="rId29"/>
    <p:sldId id="1087" r:id="rId30"/>
    <p:sldId id="1088" r:id="rId31"/>
    <p:sldId id="1089" r:id="rId32"/>
    <p:sldId id="1090" r:id="rId33"/>
    <p:sldId id="1091" r:id="rId34"/>
    <p:sldId id="1092" r:id="rId35"/>
    <p:sldId id="1093" r:id="rId36"/>
    <p:sldId id="1069" r:id="rId37"/>
    <p:sldId id="1070" r:id="rId38"/>
    <p:sldId id="1094" r:id="rId39"/>
    <p:sldId id="1095" r:id="rId40"/>
    <p:sldId id="1096" r:id="rId41"/>
    <p:sldId id="977" r:id="rId42"/>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100" d="100"/>
          <a:sy n="100" d="100"/>
        </p:scale>
        <p:origin x="-846" y="-37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2.12\timg (1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909" t="487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4279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核心突破二　分析环境描写</a:t>
            </a:r>
            <a:endParaRPr lang="en-US" altLang="zh-CN" sz="3800" kern="100" dirty="0">
              <a:latin typeface="Times New Roman"/>
              <a:ea typeface="微软雅黑" pitchFamily="34" charset="-122"/>
            </a:endParaRP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聚焦人物舞台，读懂风景意义</a:t>
            </a: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a:solidFill>
                  <a:schemeClr val="tx1">
                    <a:lumMod val="65000"/>
                    <a:lumOff val="35000"/>
                  </a:schemeClr>
                </a:solidFill>
                <a:latin typeface="Times New Roman" pitchFamily="18" charset="0"/>
                <a:ea typeface="微软雅黑"/>
                <a:cs typeface="Times New Roman" pitchFamily="18" charset="0"/>
              </a:rPr>
              <a:t>三</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5624" y="117426"/>
            <a:ext cx="11324037" cy="6586394"/>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小说中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的意义</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衬托</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作为背景出现的风景，往往对事件起着相应的衬托作用。</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在小说中，自然环境与在自然环境中发生的事件往往是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同方向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的，这就是所谓的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。正衬是衬托的一种。</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但有时，自然环境与事件之间却是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反调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异质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反方向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呈现的，这就是所谓的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反衬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个人心情十分苦闷，而他周围的自然却呈现出一番欢乐的景象；一个人的内心在那一刻是焦躁不安的，而他周围的自然却平静如水。反衬的效果是不可思议的，它使那个心情苦闷的人更加心情苦闷，它使那个内心焦躁不安的人内心更加焦躁不安</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3829018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380629"/>
            <a:ext cx="11324037" cy="5857477"/>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有时，自然环境不仅仅是背景，还作为一个与人匹敌的对手存在。自然越是严酷，给人们出的难题越多，就越显得人们战胜自然的英勇。自然环境和人物一样，也是小说中一个不可或缺的重要角色。</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作为幕间音乐</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风景也可作为幕间音乐，起过渡和调整节奏、舒缓情绪的作用。如海明威的小说以笔法简练著称，但他常在小说里穿插一些与情节主干不甚相干的风景描写。《乞力马扎罗的雪》《白象似的群山》如果去掉那些风景的过渡，就只剩下男女主人公的对话，自然会单调许多。</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除此之外，风景还有营造氛围、孕育美感和给人以精神启示等作用。</a:t>
            </a:r>
            <a:endParaRPr lang="zh-CN" altLang="zh-CN" sz="1050" kern="100" dirty="0">
              <a:effectLst/>
              <a:latin typeface="宋体"/>
              <a:cs typeface="Courier New"/>
            </a:endParaRPr>
          </a:p>
        </p:txBody>
      </p:sp>
    </p:spTree>
    <p:extLst>
      <p:ext uri="{BB962C8B-B14F-4D97-AF65-F5344CB8AC3E}">
        <p14:creationId xmlns:p14="http://schemas.microsoft.com/office/powerpoint/2010/main" val="18460171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634458"/>
            <a:ext cx="11614431" cy="6155507"/>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冬季日短，又是雪天，夜色早已笼罩了全市镇。人们都在灯下匆忙，但窗外很寂静。雪花落在积得厚厚的雪褥上面，听去似乎瑟瑟有声，使人更加感得沉寂。我独坐在发出黄光的菜油灯下，想，这百无聊赖的祥林嫂，被人们弃在尘芥堆中的，看得厌倦了的陈旧的玩物，先前还将形骸露在尘芥里，从活得有趣的人们看来，恐怕要怪讶她何以还要存在，现在总算被无常打扫得干干净净了。魂灵的有无，我不知道；然而在现世，则无聊生者不生，即使厌见者不见，为人为己，也还都不错。我静听着窗外似乎瑟瑟作响的雪花声，一面想，反而渐渐的舒畅起来</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4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选自《祝福》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anose="02020603050405020304" pitchFamily="18" charset="0"/>
                <a:ea typeface="微软雅黑"/>
                <a:cs typeface="Times New Roman" panose="02020603050405020304" pitchFamily="18" charset="0"/>
              </a:rPr>
              <a:t>2</a:t>
            </a:r>
            <a:endParaRPr lang="zh-CN" altLang="en-US" sz="2400" b="1" kern="0" dirty="0">
              <a:solidFill>
                <a:sysClr val="window" lastClr="FFFFFF"/>
              </a:solidFill>
              <a:latin typeface="Times New Roman" panose="02020603050405020304" pitchFamily="18" charset="0"/>
              <a:ea typeface="微软雅黑"/>
              <a:cs typeface="Times New Roman" panose="02020603050405020304" pitchFamily="18" charset="0"/>
            </a:endParaRPr>
          </a:p>
        </p:txBody>
      </p:sp>
    </p:spTree>
    <p:extLst>
      <p:ext uri="{BB962C8B-B14F-4D97-AF65-F5344CB8AC3E}">
        <p14:creationId xmlns:p14="http://schemas.microsoft.com/office/powerpoint/2010/main" val="42495171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700878"/>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所选文段中反复提到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瑟瑟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的雪花声，有什么作用？</a:t>
            </a:r>
            <a:endParaRPr lang="zh-CN" altLang="zh-CN" sz="1050" kern="100" dirty="0">
              <a:effectLst/>
              <a:latin typeface="宋体"/>
              <a:cs typeface="Courier New"/>
            </a:endParaRPr>
          </a:p>
        </p:txBody>
      </p:sp>
      <p:sp>
        <p:nvSpPr>
          <p:cNvPr id="9" name="矩形 8"/>
          <p:cNvSpPr/>
          <p:nvPr/>
        </p:nvSpPr>
        <p:spPr>
          <a:xfrm>
            <a:off x="447944" y="1449533"/>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以声衬静</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以动衬静</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瑟瑟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的雪花声反衬冬夜的冷寂</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答出衬托或反衬</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，渲染悲凉沉寂的氛围，烘托了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的无可奈何和无法言说的愤懑之情。</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0" name="图片 9">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18444670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spc="100" dirty="0">
                <a:solidFill>
                  <a:srgbClr val="0070C0"/>
                </a:solidFill>
                <a:latin typeface="Arial Black"/>
                <a:ea typeface="微软雅黑"/>
              </a:rPr>
              <a:t>结合文本具体分析环境的特点和作用</a:t>
            </a: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6" descr="C:\Users\Administrator\Desktop\2.12\u=3928010820,2771446258&amp;fm=27&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l="14879" t="78" b="1"/>
          <a:stretch/>
        </p:blipFill>
        <p:spPr bwMode="auto">
          <a:xfrm>
            <a:off x="8294686" y="0"/>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532" y="189676"/>
            <a:ext cx="11304668" cy="6586394"/>
          </a:xfrm>
          <a:prstGeom prst="rect">
            <a:avLst/>
          </a:prstGeom>
          <a:noFill/>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一、结合文本，分析概括社会环境的特点和作用</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b="1"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一个地方只要历史长了，就会产生些离奇的故事。</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古城就是这样一个地方。当你花费了比去欧洲还要多的时间，从大城市曲里拐弯地来到这里时，疲惫的身心会猛然因眼前远离现代文明的古奥而震颤：唐宋格局、明清街院，这化石一样的小城里，似乎每一扇刻着秦琼尉迟恭的老木门后面，都有一个传承了五千年的大家族在繁衍生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而每一个迎面过来的人，他穿得越是普通，你越是不敢小瞧他，因为他的身上自然地洋溢着只有在这样的古城里生长的人才有的恬静和自信，哪怕他只是一个绱鞋掌钉的小皮匠。</a:t>
            </a:r>
            <a:endParaRPr lang="zh-CN" altLang="zh-CN" sz="1050" kern="100" dirty="0">
              <a:effectLst/>
              <a:latin typeface="宋体"/>
              <a:cs typeface="Courier New"/>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170626"/>
            <a:ext cx="11324037" cy="6586394"/>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沿袭着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食不过午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老规矩的，似乎只有传统小吃。但古城里曾经严格遵守另一种做生意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时不过午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老规矩的，却还有一个人，那就是东坛井的陈皮匠。</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东坛井是一条老街，街头有一口叫东坛井的千年老井。老井现在是文物，周围砌了台子，被重点保护了。陈皮匠的家就是陈家大院子，在老井东边，大院有两套天井一个后花园，一栋小巧的绣楼，后面一套天井是皮匠的藏书室。陈家大院子的正门在与街面丁对着的巷子里，除了家人进出，平时总关着。隔了街道，皮匠的摊子在老井西面的醋吧街沿上。皮匠从十九岁开始就在那里摆摊，没人说他不能在那里摆摊，他是这条街上最正宗的土著。</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3616" y="117426"/>
            <a:ext cx="11324037"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皮匠的手艺好，补的鞋既巴适又牢实。了解他的人都说：可惜哟，一个老高中生，灵巧得能绣花，随便做啥也能成气候嘛，去当皮匠。皮匠才不这样想，他悠闲自在地守在摊子上，不管生意好坏，中午十二点都要准时收摊。他上午挣了多少钱，下午就要买多少钱的书。古城收售旧书和收藏旧书的人，都认得他，晓得他在意哪一类书，只要看到他来了，立马抱一摞出来任他选。钱不够，也没关系，第二天拿来就是了。古城的人都爱老书，或者自己读，或者倒来倒去当古董卖。</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晚上，皮匠一般都待在他的藏书室里。至于他在里面干些啥，皮匠娘子从不过问。要休息的时候，只是在外面喊：老汉，等你哈。皮匠听了，先咳嗽一声，然后才出来</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8523" y="490737"/>
            <a:ext cx="11374157" cy="1333931"/>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皮匠的生活一直都像这样，很平静。古城其他人的生活也很平静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直到上个月皮匠的女儿回来。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选自何晓《东坛井的陈皮匠》</a:t>
            </a:r>
            <a:r>
              <a:rPr lang="en-US" altLang="zh-CN" sz="2800" kern="100" dirty="0">
                <a:latin typeface="Times New Roman"/>
                <a:ea typeface="华文细黑"/>
                <a:cs typeface="Courier New"/>
              </a:rPr>
              <a:t>)</a:t>
            </a:r>
            <a:endParaRPr lang="zh-CN" altLang="zh-CN" sz="1050" kern="100" dirty="0">
              <a:latin typeface="宋体"/>
              <a:cs typeface="Courier New"/>
            </a:endParaRPr>
          </a:p>
        </p:txBody>
      </p:sp>
      <p:sp>
        <p:nvSpPr>
          <p:cNvPr id="3" name="矩形 2"/>
          <p:cNvSpPr/>
          <p:nvPr/>
        </p:nvSpPr>
        <p:spPr>
          <a:xfrm>
            <a:off x="438523" y="1824668"/>
            <a:ext cx="11374157"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文中第</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段的环境描写，突出了古城怎样的特点？这对塑造陈皮匠的形象有何作用？</a:t>
            </a:r>
            <a:endParaRPr lang="zh-CN" altLang="zh-CN" sz="1050" kern="100" dirty="0">
              <a:effectLst/>
              <a:latin typeface="宋体"/>
              <a:cs typeface="Courier New"/>
            </a:endParaRPr>
          </a:p>
        </p:txBody>
      </p:sp>
      <p:sp>
        <p:nvSpPr>
          <p:cNvPr id="5" name="矩形 4"/>
          <p:cNvSpPr/>
          <p:nvPr/>
        </p:nvSpPr>
        <p:spPr>
          <a:xfrm>
            <a:off x="438523" y="3287833"/>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突出了古城鲜明的中国传统文化色彩和丰厚的历史底蕴。</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为陈皮匠鲜明的性格特征的形成，提供了环境依据。</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1" end="1"/>
                                            </p:txEl>
                                          </p:spTgt>
                                        </p:tgtEl>
                                      </p:cBhvr>
                                    </p:animEffect>
                                    <p:set>
                                      <p:cBhvr>
                                        <p:cTn id="20"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693490"/>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a:t>
            </a:r>
            <a:r>
              <a:rPr lang="en-US" altLang="zh-CN" sz="2800" kern="100" dirty="0">
                <a:latin typeface="宋体"/>
                <a:ea typeface="华文细黑"/>
                <a:cs typeface="Times New Roman"/>
              </a:rPr>
              <a:t>②③④</a:t>
            </a:r>
            <a:r>
              <a:rPr lang="zh-CN" altLang="zh-CN" sz="2800" kern="100" dirty="0">
                <a:latin typeface="Times New Roman"/>
                <a:ea typeface="华文细黑"/>
                <a:cs typeface="Times New Roman"/>
              </a:rPr>
              <a:t>段对古城进行了详细的描写，展示了古城什么样的特点？</a:t>
            </a:r>
            <a:endParaRPr lang="zh-CN" altLang="zh-CN" sz="1050" kern="100" dirty="0">
              <a:effectLst/>
              <a:latin typeface="宋体"/>
              <a:cs typeface="Courier New"/>
            </a:endParaRPr>
          </a:p>
        </p:txBody>
      </p:sp>
      <p:sp>
        <p:nvSpPr>
          <p:cNvPr id="5" name="矩形 4"/>
          <p:cNvSpPr/>
          <p:nvPr/>
        </p:nvSpPr>
        <p:spPr>
          <a:xfrm>
            <a:off x="438523" y="1506528"/>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古城历史长，地处偏远，交通不便</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古城远离现代文明，建筑古旧充满传统风格</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古城历史上曾经</a:t>
            </a:r>
            <a:r>
              <a:rPr lang="zh-CN" altLang="zh-CN" sz="2800" kern="100" dirty="0" smtClean="0">
                <a:solidFill>
                  <a:srgbClr val="C00000"/>
                </a:solidFill>
                <a:latin typeface="Times New Roman"/>
                <a:ea typeface="华文细黑"/>
                <a:cs typeface="Times New Roman"/>
              </a:rPr>
              <a:t>出过</a:t>
            </a:r>
            <a:r>
              <a:rPr lang="zh-CN" altLang="zh-CN" sz="2800" kern="100" dirty="0">
                <a:solidFill>
                  <a:srgbClr val="C00000"/>
                </a:solidFill>
                <a:latin typeface="Times New Roman"/>
                <a:ea typeface="华文细黑"/>
                <a:cs typeface="Times New Roman"/>
              </a:rPr>
              <a:t>很多的名人、大族</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古城人的生活恬静、自信。</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1158778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xEl>
                                              <p:pRg st="0" end="0"/>
                                            </p:txEl>
                                          </p:spTgt>
                                        </p:tgtEl>
                                      </p:cBhvr>
                                    </p:animEffect>
                                    <p:set>
                                      <p:cBhvr>
                                        <p:cTn id="27" dur="1" fill="hold">
                                          <p:stCondLst>
                                            <p:cond delay="499"/>
                                          </p:stCondLst>
                                        </p:cTn>
                                        <p:tgtEl>
                                          <p:spTgt spid="5">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xEl>
                                              <p:pRg st="1" end="1"/>
                                            </p:txEl>
                                          </p:spTgt>
                                        </p:tgtEl>
                                      </p:cBhvr>
                                    </p:animEffect>
                                    <p:set>
                                      <p:cBhvr>
                                        <p:cTn id="30" dur="1" fill="hold">
                                          <p:stCondLst>
                                            <p:cond delay="499"/>
                                          </p:stCondLst>
                                        </p:cTn>
                                        <p:tgtEl>
                                          <p:spTgt spid="5">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xEl>
                                              <p:pRg st="2" end="2"/>
                                            </p:txEl>
                                          </p:spTgt>
                                        </p:tgtEl>
                                      </p:cBhvr>
                                    </p:animEffect>
                                    <p:set>
                                      <p:cBhvr>
                                        <p:cTn id="33" dur="1" fill="hold">
                                          <p:stCondLst>
                                            <p:cond delay="499"/>
                                          </p:stCondLst>
                                        </p:cTn>
                                        <p:tgtEl>
                                          <p:spTgt spid="5">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xEl>
                                              <p:pRg st="3" end="3"/>
                                            </p:txEl>
                                          </p:spTgt>
                                        </p:tgtEl>
                                      </p:cBhvr>
                                    </p:animEffect>
                                    <p:set>
                                      <p:cBhvr>
                                        <p:cTn id="36"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3920676" y="2971324"/>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3920676" y="2448104"/>
            <a:ext cx="5980549" cy="523220"/>
          </a:xfrm>
          <a:prstGeom prst="rect">
            <a:avLst/>
          </a:prstGeom>
          <a:noFill/>
        </p:spPr>
        <p:txBody>
          <a:bodyPr wrap="square" rtlCol="0">
            <a:spAutoFit/>
          </a:bodyPr>
          <a:lstStyle/>
          <a:p>
            <a:r>
              <a:rPr lang="zh-CN" altLang="en-US" sz="2800" b="1" spc="100" dirty="0" smtClean="0">
                <a:solidFill>
                  <a:srgbClr val="3114AC"/>
                </a:solidFill>
                <a:latin typeface="Times New Roman" pitchFamily="18" charset="0"/>
                <a:ea typeface="微软雅黑" pitchFamily="34" charset="-122"/>
                <a:cs typeface="Times New Roman" pitchFamily="18" charset="0"/>
              </a:rPr>
              <a:t>社会环境</a:t>
            </a:r>
            <a:r>
              <a:rPr lang="en-US" altLang="zh-CN" sz="2400" b="1" kern="0" spc="100" dirty="0" smtClean="0">
                <a:solidFill>
                  <a:srgbClr val="3114AC"/>
                </a:solidFill>
                <a:latin typeface="微软雅黑"/>
                <a:ea typeface="微软雅黑"/>
                <a:cs typeface="Times New Roman" pitchFamily="18" charset="0"/>
              </a:rPr>
              <a:t>·</a:t>
            </a:r>
            <a:r>
              <a:rPr lang="zh-CN" altLang="en-US" sz="2800" b="1" spc="100" dirty="0" smtClean="0">
                <a:solidFill>
                  <a:srgbClr val="3114AC"/>
                </a:solidFill>
                <a:latin typeface="Times New Roman" pitchFamily="18" charset="0"/>
                <a:ea typeface="微软雅黑" pitchFamily="34" charset="-122"/>
                <a:cs typeface="Times New Roman" pitchFamily="18" charset="0"/>
              </a:rPr>
              <a:t>自然环境</a:t>
            </a:r>
            <a:endParaRPr lang="zh-CN" altLang="en-US" sz="2800" b="1" spc="100"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3920676" y="3556837"/>
            <a:ext cx="5980549"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结合文本具体分析环境的特点和作用</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3920676" y="4077866"/>
            <a:ext cx="5980549"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755527"/>
            <a:ext cx="11499437" cy="5940063"/>
          </a:xfrm>
          <a:prstGeom prst="rect">
            <a:avLst/>
          </a:prstGeom>
        </p:spPr>
        <p:txBody>
          <a:bodyPr wrap="square" lIns="121898" tIns="60948" rIns="121898" bIns="60948">
            <a:spAutoFit/>
          </a:bodyPr>
          <a:lstStyle/>
          <a:p>
            <a:pPr indent="7239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分析概括社会环境特点</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社会环境是极其复杂的，往往是诸多因素的交织。分析概括时要抓住不同的因素展开：</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泛指时间，具体指时代背景、写作时间，比如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抗战时期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，也指自然环境中的时令节气。</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泛指地点，具体指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场所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场合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等，看看它们呈现出怎样的特点。</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因素。主要指建筑物的特点，还有一些独具时代或地域色彩的器物等。</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5311" y="356864"/>
            <a:ext cx="11161240" cy="594006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(4)</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指人物，主要指从人与人之间的关系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团结友善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等角度分析。人际关系是十分重要而十分虚化的社会环境，通过厘清人物之间的交往，判断人际关系是友善的还是紧张冷漠的，等等。另外，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也可扩大为风俗习惯等。</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社会风气、风情及意识观念等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环境特点。</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分析概括社会环境的作用要</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三步走</a:t>
            </a:r>
            <a:r>
              <a:rPr lang="en-US" altLang="zh-CN" sz="2800" b="1" kern="100" dirty="0">
                <a:latin typeface="宋体"/>
                <a:ea typeface="华文细黑"/>
                <a:cs typeface="Times New Roman"/>
              </a:rPr>
              <a:t>”</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找出具体体现社会环境的词句。社会环境描写文字不像自然环境描写文字那样集中，像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软环境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文字是渗透于字里行间的，需要挖掘。</a:t>
            </a:r>
            <a:endParaRPr lang="zh-CN" altLang="zh-CN" sz="1050" kern="100" dirty="0">
              <a:effectLst/>
              <a:latin typeface="宋体"/>
              <a:cs typeface="Courier New"/>
            </a:endParaRPr>
          </a:p>
        </p:txBody>
      </p:sp>
    </p:spTree>
    <p:extLst>
      <p:ext uri="{BB962C8B-B14F-4D97-AF65-F5344CB8AC3E}">
        <p14:creationId xmlns:p14="http://schemas.microsoft.com/office/powerpoint/2010/main" val="2430017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505" y="399679"/>
            <a:ext cx="11272852"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扣住环境特点，打开思考角度。</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只有明白了社会环境的特点，才能把其作用答得准确、全面。因此，分析作用必须建立在对其特点的把握基础之上。然后，沿着五个方向思考：</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交代人物活动的地点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具体场所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和生活环境。</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交代人物活动及其成长的时代背景，揭示各种复杂的社会关系。</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交代人物身份，表现人物性格，或影响或决定人物性格。</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制造悬念，为情节发展做铺垫，使故事产生波澜。</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揭示社会本质特征，揭示主题。</a:t>
            </a:r>
            <a:endParaRPr lang="zh-CN" altLang="zh-CN" sz="1050" kern="100" dirty="0">
              <a:effectLst/>
              <a:latin typeface="宋体"/>
              <a:cs typeface="Courier New"/>
            </a:endParaRPr>
          </a:p>
        </p:txBody>
      </p:sp>
    </p:spTree>
    <p:extLst>
      <p:ext uri="{BB962C8B-B14F-4D97-AF65-F5344CB8AC3E}">
        <p14:creationId xmlns:p14="http://schemas.microsoft.com/office/powerpoint/2010/main" val="28790071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30565" y="462272"/>
            <a:ext cx="11050733" cy="391848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精准表达</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可以采用这种语言组织形式：</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突出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烘托、描写、交代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活动提供了背景，与</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情节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形成对比；</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烘托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衬托、映衬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了</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思想品质、精神世界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，有助于塑造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的形象。</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提示：在分析概括社会环境描写的作用时，要注意中国小说和外国小说在文化、风俗等方面的差异。</a:t>
            </a:r>
            <a:endParaRPr lang="zh-CN" altLang="zh-CN" sz="1050" kern="100" dirty="0">
              <a:effectLst/>
              <a:latin typeface="宋体"/>
              <a:cs typeface="Courier New"/>
            </a:endParaRPr>
          </a:p>
        </p:txBody>
      </p:sp>
    </p:spTree>
    <p:extLst>
      <p:ext uri="{BB962C8B-B14F-4D97-AF65-F5344CB8AC3E}">
        <p14:creationId xmlns:p14="http://schemas.microsoft.com/office/powerpoint/2010/main" val="40790264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15516" y="452637"/>
            <a:ext cx="11437277"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二、结合文本，分析概括自然环境的特点和作用</a:t>
            </a:r>
            <a:endParaRPr lang="zh-CN" altLang="zh-CN" sz="1050"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(2013·</a:t>
            </a:r>
            <a:r>
              <a:rPr lang="zh-CN" altLang="zh-CN" sz="2800" b="1" kern="100" dirty="0">
                <a:latin typeface="Times New Roman"/>
                <a:ea typeface="华文细黑"/>
                <a:cs typeface="Times New Roman"/>
              </a:rPr>
              <a:t>新课标全国</a:t>
            </a:r>
            <a:r>
              <a:rPr lang="en-US" altLang="zh-CN" sz="2800" b="1" kern="100" dirty="0">
                <a:latin typeface="宋体"/>
                <a:ea typeface="华文细黑"/>
                <a:cs typeface="Times New Roman"/>
              </a:rPr>
              <a:t>Ⅱ</a:t>
            </a:r>
            <a:r>
              <a:rPr lang="zh-CN" altLang="zh-CN" sz="2800" b="1" kern="100" dirty="0">
                <a:latin typeface="Times New Roman"/>
                <a:ea typeface="华文细黑"/>
                <a:cs typeface="Times New Roman"/>
              </a:rPr>
              <a:t>改编</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20000" algn="ctr">
              <a:lnSpc>
                <a:spcPct val="150000"/>
              </a:lnSpc>
              <a:spcAft>
                <a:spcPts val="0"/>
              </a:spcAft>
            </a:pPr>
            <a:r>
              <a:rPr lang="zh-CN" altLang="zh-CN" sz="2800" b="1" kern="100" dirty="0">
                <a:solidFill>
                  <a:srgbClr val="C00000"/>
                </a:solidFill>
                <a:latin typeface="Times New Roman"/>
                <a:ea typeface="华文细黑"/>
                <a:cs typeface="Times New Roman"/>
              </a:rPr>
              <a:t>峡　谷</a:t>
            </a:r>
            <a:endParaRPr lang="zh-CN" altLang="zh-CN" sz="1050" kern="100" dirty="0">
              <a:latin typeface="宋体"/>
              <a:cs typeface="Courier New"/>
            </a:endParaRPr>
          </a:p>
          <a:p>
            <a:pPr indent="720000" algn="ctr">
              <a:lnSpc>
                <a:spcPct val="150000"/>
              </a:lnSpc>
              <a:spcAft>
                <a:spcPts val="0"/>
              </a:spcAft>
            </a:pPr>
            <a:r>
              <a:rPr lang="zh-CN" altLang="zh-CN" sz="2800" kern="100" dirty="0">
                <a:latin typeface="Times New Roman"/>
                <a:ea typeface="华文细黑"/>
                <a:cs typeface="Times New Roman"/>
              </a:rPr>
              <a:t>阿　城</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山被直着劈开，于是当中有七八里谷地。大约是那刀有些弯，结果谷地中央高出如许，愈近峡口，便愈低。</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森森冷气漫出峡口，收掉一身黏汗。峡口处，倒一棵大树，连根拔起，似谷里出了什么不测之事，把大树唬得跑，一跤仰翻在那里。峡顶一线蓝天，深得令人不敢久看。一只鹰在空中移来移去。</a:t>
            </a:r>
            <a:endParaRPr lang="zh-CN" altLang="zh-CN" sz="1050" kern="100" dirty="0">
              <a:effectLst/>
              <a:latin typeface="宋体"/>
              <a:cs typeface="Courier New"/>
            </a:endParaRPr>
          </a:p>
        </p:txBody>
      </p:sp>
    </p:spTree>
    <p:extLst>
      <p:ext uri="{BB962C8B-B14F-4D97-AF65-F5344CB8AC3E}">
        <p14:creationId xmlns:p14="http://schemas.microsoft.com/office/powerpoint/2010/main" val="934184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15516" y="189434"/>
            <a:ext cx="11437277" cy="650380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峭壁上草木不甚生长，石头生铁般锈着。一块巨石和百十块斗大石头，昏死在峡壁根，一动不动。巨石上伏着两只四脚蛇，眼睛眨也不眨，只偶尔吐一下舌芯子，与石头们赛呆。</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因有人在峡中走，壁上时时落下些许小石，声音左右荡着升上去。那鹰却忽地不见去向。</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顺路上去，有三五人家在高处。临路立一幢石屋，门开着，却像睡觉的人。门口一幅布旗静静垂着。靠近人家，便有稀松的石板垫路。</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中午的阳光慢慢挤进峡谷，阴气浮开，地气熏上来，石板有些颤。似乎有了噪音，细听却什么也不响。忍不住干咳一两声，总是自讨没趣。一世界都静着，不要谁来多舌。</a:t>
            </a:r>
            <a:endParaRPr lang="zh-CN" altLang="zh-CN" sz="1050" kern="100" dirty="0">
              <a:effectLst/>
              <a:latin typeface="宋体"/>
              <a:cs typeface="Courier New"/>
            </a:endParaRPr>
          </a:p>
        </p:txBody>
      </p:sp>
    </p:spTree>
    <p:extLst>
      <p:ext uri="{BB962C8B-B14F-4D97-AF65-F5344CB8AC3E}">
        <p14:creationId xmlns:p14="http://schemas.microsoft.com/office/powerpoint/2010/main" val="22198089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3700" y="450896"/>
            <a:ext cx="11100909" cy="52111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走近了，方才辨出布旗上有个藏文字，布色已经晒退，字色也相去不远，随旗沉甸甸地垂着。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忽然峡谷中有一点异响，却不辨来源。往身后寻去，只见来路的峡口有一匹马负一条汉，直腿走来。那马腿移得极密，蹄子踏在土路上，闷闷响成一团，骑手侧着身，并不上下颠。</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愈来愈近，一到上坡，马慢下来。骑手轻轻一夹，马上了石板，蹄铁连珠般脆响。马一耸一耸向上走，骑手就一坐一坐随它。蹄声在峡谷中回转，又响又高。那只鹰又出现了，慢慢移来移去。</a:t>
            </a:r>
            <a:endParaRPr lang="zh-CN" altLang="zh-CN" sz="1050" kern="100" dirty="0">
              <a:effectLst/>
              <a:latin typeface="宋体"/>
              <a:cs typeface="Courier New"/>
            </a:endParaRPr>
          </a:p>
        </p:txBody>
      </p:sp>
    </p:spTree>
    <p:extLst>
      <p:ext uri="{BB962C8B-B14F-4D97-AF65-F5344CB8AC3E}">
        <p14:creationId xmlns:p14="http://schemas.microsoft.com/office/powerpoint/2010/main" val="25799417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7793" y="633012"/>
            <a:ext cx="11324037" cy="4647402"/>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骑手走过眼前，结结实实一脸黑肉，直鼻紧嘴，细眼高颧，眉睫似漆。皮袍裹在身上，胸微敞，露出油灰布衣。手隐在袖中，并不拽缰。藏靴上一层细土，脚尖直翘着。眼睛遇着了，脸一短，肉横着默默一笑，随即复原，似乎咔嚓一响。马直走上去，屁股锦缎一样闪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到了布旗下，骑手俯身移下马，将缰绳缚在门前木桩上。马平了脖子立着，甩一甩尾巴，曲一曲前蹄，倒换一下后腿。骑手望望门，那门不算大，骑手似乎比门宽着许多，可拐着腿，左右一晃，竟进去了</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2645611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0643" y="477466"/>
            <a:ext cx="11324037"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屋里极暗，不辨大小。慢慢就看出两张粗木桌子，三四把长凳，墙里一条木柜。木柜后面一个肥脸汉子，两眼陷进肉里，渗不出光，双肘支在柜上，似在瞌睡。骑手走近柜台，捉出几张纸币，撒在柜上。肥汉也不瞧那钱，转身进了里屋，少顷拿出一大木碗干肉，一副筷，放在骑手面前的木桌上，又回去舀来一碗酒，顺手把钱划在柜里。</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骑手喝一口酒，用袖擦一下嘴。又摸出刀割肉，将肉丢进嘴里，脸上凸起，腮紧紧一缩，又紧紧一缩，就咽了。把帽摘了，放在桌上，一头鬈发沉甸甸慢慢松开。手掌在桌上划一划，就有嚓嚓的声音。手指扇一样地散着，一般长短，并不拢。肥汉又端出一碗汤来，放在桌上冒气。</a:t>
            </a:r>
            <a:endParaRPr lang="zh-CN" altLang="zh-CN" sz="1050" kern="100" dirty="0">
              <a:effectLst/>
              <a:latin typeface="宋体"/>
              <a:cs typeface="Courier New"/>
            </a:endParaRPr>
          </a:p>
        </p:txBody>
      </p:sp>
    </p:spTree>
    <p:extLst>
      <p:ext uri="{BB962C8B-B14F-4D97-AF65-F5344CB8AC3E}">
        <p14:creationId xmlns:p14="http://schemas.microsoft.com/office/powerpoint/2010/main" val="40645689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0643" y="515566"/>
            <a:ext cx="11324037" cy="5857477"/>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一刻工夫，一碗肉已不见。骑手将嘴啃进酒碗里，一仰头，喉结猛一缩，又缓缓移下来，并不出长气，就喝汤。一时满屋都是喉咙响。</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不多时，骑手立起身，把帽捏在手里，脸上蒸出一团热气，向肥汉微微一咧嘴，晃出门外，肥汉梦一样呆着。</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阳光又移出峡谷，风又窜来窜去。布旗上下扭着动。马鬃飘起来，马打了一串响鼻。</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骑手戴上帽子，正一正，解下缰绳，马就踏起四蹄。骑手翻上去，紧一紧皮袍，用腿一夹，峡谷里响起一片脆响，不多时又闷闷响成一团，越来越小，越来越小。</a:t>
            </a:r>
            <a:endParaRPr lang="zh-CN" altLang="zh-CN" sz="1050" kern="100" dirty="0">
              <a:effectLst/>
              <a:latin typeface="宋体"/>
              <a:cs typeface="Courier New"/>
            </a:endParaRPr>
          </a:p>
        </p:txBody>
      </p:sp>
    </p:spTree>
    <p:extLst>
      <p:ext uri="{BB962C8B-B14F-4D97-AF65-F5344CB8AC3E}">
        <p14:creationId xmlns:p14="http://schemas.microsoft.com/office/powerpoint/2010/main" val="21029670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C:\Users\Administrator\Desktop\2.12\u=3928010820,2771446258&amp;fm=27&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l="14879" t="78" b="1"/>
          <a:stretch/>
        </p:blipFill>
        <p:spPr bwMode="auto">
          <a:xfrm>
            <a:off x="8294686" y="0"/>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社会环境</a:t>
            </a:r>
            <a:r>
              <a:rPr lang="en-US" altLang="zh-CN" sz="4000" spc="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000" spc="100" dirty="0">
                <a:solidFill>
                  <a:srgbClr val="0070C0"/>
                </a:solidFill>
                <a:latin typeface="Arial Black"/>
                <a:ea typeface="微软雅黑"/>
              </a:rPr>
              <a:t>自然环境</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理解</a:t>
            </a:r>
            <a:r>
              <a:rPr lang="zh-CN" altLang="en-US" sz="2800" b="1" spc="100" dirty="0" smtClean="0">
                <a:latin typeface="黑体" pitchFamily="49" charset="-122"/>
                <a:ea typeface="黑体" pitchFamily="49" charset="-122"/>
              </a:rPr>
              <a:t>必备知识</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8523" y="662187"/>
            <a:ext cx="11374157" cy="686830"/>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耳朵一直支着，不信蹄声竟没有了，许久才辨出风声和布旗的响动。</a:t>
            </a:r>
            <a:endParaRPr lang="zh-CN" altLang="zh-CN" sz="1050" kern="100" dirty="0">
              <a:effectLst/>
              <a:latin typeface="宋体"/>
              <a:cs typeface="Courier New"/>
            </a:endParaRPr>
          </a:p>
        </p:txBody>
      </p:sp>
      <p:sp>
        <p:nvSpPr>
          <p:cNvPr id="3" name="矩形 2"/>
          <p:cNvSpPr/>
          <p:nvPr/>
        </p:nvSpPr>
        <p:spPr>
          <a:xfrm>
            <a:off x="438523" y="1341562"/>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小说开篇写峡谷，写出了它怎样的特点？请简要分析。</a:t>
            </a:r>
            <a:endParaRPr lang="zh-CN" altLang="zh-CN" sz="1050" kern="100" dirty="0">
              <a:effectLst/>
              <a:latin typeface="宋体"/>
              <a:cs typeface="Courier New"/>
            </a:endParaRPr>
          </a:p>
        </p:txBody>
      </p:sp>
      <p:sp>
        <p:nvSpPr>
          <p:cNvPr id="5" name="矩形 4"/>
          <p:cNvSpPr/>
          <p:nvPr/>
        </p:nvSpPr>
        <p:spPr>
          <a:xfrm>
            <a:off x="438523" y="2205658"/>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险。山被直着劈开，两边是峭壁、巨石。</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奇。对大树、巨石和石头的描写。</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静。连壁上落下的些许石头的声音都听得见。</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深。峡顶一线蓝天，深得令人不敢久看。</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3383224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xEl>
                                              <p:pRg st="0" end="0"/>
                                            </p:txEl>
                                          </p:spTgt>
                                        </p:tgtEl>
                                      </p:cBhvr>
                                    </p:animEffect>
                                    <p:set>
                                      <p:cBhvr>
                                        <p:cTn id="27" dur="1" fill="hold">
                                          <p:stCondLst>
                                            <p:cond delay="499"/>
                                          </p:stCondLst>
                                        </p:cTn>
                                        <p:tgtEl>
                                          <p:spTgt spid="5">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xEl>
                                              <p:pRg st="1" end="1"/>
                                            </p:txEl>
                                          </p:spTgt>
                                        </p:tgtEl>
                                      </p:cBhvr>
                                    </p:animEffect>
                                    <p:set>
                                      <p:cBhvr>
                                        <p:cTn id="30" dur="1" fill="hold">
                                          <p:stCondLst>
                                            <p:cond delay="499"/>
                                          </p:stCondLst>
                                        </p:cTn>
                                        <p:tgtEl>
                                          <p:spTgt spid="5">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xEl>
                                              <p:pRg st="2" end="2"/>
                                            </p:txEl>
                                          </p:spTgt>
                                        </p:tgtEl>
                                      </p:cBhvr>
                                    </p:animEffect>
                                    <p:set>
                                      <p:cBhvr>
                                        <p:cTn id="33" dur="1" fill="hold">
                                          <p:stCondLst>
                                            <p:cond delay="499"/>
                                          </p:stCondLst>
                                        </p:cTn>
                                        <p:tgtEl>
                                          <p:spTgt spid="5">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xEl>
                                              <p:pRg st="3" end="3"/>
                                            </p:txEl>
                                          </p:spTgt>
                                        </p:tgtEl>
                                      </p:cBhvr>
                                    </p:animEffect>
                                    <p:set>
                                      <p:cBhvr>
                                        <p:cTn id="36"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693490"/>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小说中三次写到鹰，分别表现了什么意图？请简要分析。</a:t>
            </a:r>
            <a:endParaRPr lang="zh-CN" altLang="zh-CN" sz="1050" kern="100" dirty="0">
              <a:effectLst/>
              <a:latin typeface="宋体"/>
              <a:cs typeface="Courier New"/>
            </a:endParaRPr>
          </a:p>
        </p:txBody>
      </p:sp>
      <p:sp>
        <p:nvSpPr>
          <p:cNvPr id="5" name="矩形 4"/>
          <p:cNvSpPr/>
          <p:nvPr/>
        </p:nvSpPr>
        <p:spPr>
          <a:xfrm>
            <a:off x="438523" y="1485578"/>
            <a:ext cx="11161240"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一只鹰在空中移来移去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，强化了峡谷的荒凉僻静，为骑手的出现提供了独特的背景</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那鹰却忽地不见去向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，暗示骑手来了</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那只鹰又出现了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，空中自由飞翔的鹰与独来独往的骑手相互比照，丰富了骑手的形象内涵。</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6073068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693490"/>
            <a:ext cx="11374157"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小说善于利用环境来塑造人物，突出主题。请结合全文，简要分析小酒店的特点。</a:t>
            </a:r>
            <a:endParaRPr lang="zh-CN" altLang="zh-CN" sz="1050" kern="100" dirty="0">
              <a:effectLst/>
              <a:latin typeface="宋体"/>
              <a:cs typeface="Courier New"/>
            </a:endParaRPr>
          </a:p>
        </p:txBody>
      </p:sp>
      <p:sp>
        <p:nvSpPr>
          <p:cNvPr id="5" name="矩形 4"/>
          <p:cNvSpPr/>
          <p:nvPr/>
        </p:nvSpPr>
        <p:spPr>
          <a:xfrm>
            <a:off x="438523" y="2014990"/>
            <a:ext cx="11161240"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狭小。骑手似乎比门宽着许多，</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骑手喝汤时</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满屋都是喉咙响</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阴暗。屋里极暗，不辨大小，慢慢才看清物件</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简陋。两张粗木桌子，三四把长凳，墙里一条木柜</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简单。一大木碗干肉，一副筷，一碗酒</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⑤</a:t>
            </a:r>
            <a:r>
              <a:rPr lang="zh-CN" altLang="zh-CN" sz="2800" kern="100" dirty="0">
                <a:solidFill>
                  <a:srgbClr val="C00000"/>
                </a:solidFill>
                <a:latin typeface="Times New Roman"/>
                <a:ea typeface="华文细黑"/>
                <a:cs typeface="Times New Roman"/>
              </a:rPr>
              <a:t>年久。门口一幅布旗静静垂着，布旗上有个藏文字，布色已经晒退，字色也相去不远。</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6644878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5">
                                            <p:txEl>
                                              <p:pRg st="0" end="0"/>
                                            </p:txEl>
                                          </p:spTgt>
                                        </p:tgtEl>
                                      </p:cBhvr>
                                    </p:animEffect>
                                    <p:set>
                                      <p:cBhvr>
                                        <p:cTn id="32" dur="1" fill="hold">
                                          <p:stCondLst>
                                            <p:cond delay="499"/>
                                          </p:stCondLst>
                                        </p:cTn>
                                        <p:tgtEl>
                                          <p:spTgt spid="5">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5">
                                            <p:txEl>
                                              <p:pRg st="1" end="1"/>
                                            </p:txEl>
                                          </p:spTgt>
                                        </p:tgtEl>
                                      </p:cBhvr>
                                    </p:animEffect>
                                    <p:set>
                                      <p:cBhvr>
                                        <p:cTn id="35" dur="1" fill="hold">
                                          <p:stCondLst>
                                            <p:cond delay="499"/>
                                          </p:stCondLst>
                                        </p:cTn>
                                        <p:tgtEl>
                                          <p:spTgt spid="5">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5">
                                            <p:txEl>
                                              <p:pRg st="2" end="2"/>
                                            </p:txEl>
                                          </p:spTgt>
                                        </p:tgtEl>
                                      </p:cBhvr>
                                    </p:animEffect>
                                    <p:set>
                                      <p:cBhvr>
                                        <p:cTn id="38" dur="1" fill="hold">
                                          <p:stCondLst>
                                            <p:cond delay="499"/>
                                          </p:stCondLst>
                                        </p:cTn>
                                        <p:tgtEl>
                                          <p:spTgt spid="5">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5">
                                            <p:txEl>
                                              <p:pRg st="3" end="3"/>
                                            </p:txEl>
                                          </p:spTgt>
                                        </p:tgtEl>
                                      </p:cBhvr>
                                    </p:animEffect>
                                    <p:set>
                                      <p:cBhvr>
                                        <p:cTn id="41" dur="1" fill="hold">
                                          <p:stCondLst>
                                            <p:cond delay="499"/>
                                          </p:stCondLst>
                                        </p:cTn>
                                        <p:tgtEl>
                                          <p:spTgt spid="5">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5">
                                            <p:txEl>
                                              <p:pRg st="4" end="4"/>
                                            </p:txEl>
                                          </p:spTgt>
                                        </p:tgtEl>
                                      </p:cBhvr>
                                    </p:animEffect>
                                    <p:set>
                                      <p:cBhvr>
                                        <p:cTn id="44" dur="1" fill="hold">
                                          <p:stCondLst>
                                            <p:cond delay="499"/>
                                          </p:stCondLst>
                                        </p:cTn>
                                        <p:tgtEl>
                                          <p:spTgt spid="5">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477466"/>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小说中多次写到布旗，分别表现了什么意图？请简要分析。</a:t>
            </a:r>
            <a:endParaRPr lang="zh-CN" altLang="zh-CN" sz="1050" kern="100" dirty="0">
              <a:effectLst/>
              <a:latin typeface="宋体"/>
              <a:cs typeface="Courier New"/>
            </a:endParaRPr>
          </a:p>
        </p:txBody>
      </p:sp>
      <p:sp>
        <p:nvSpPr>
          <p:cNvPr id="5" name="矩形 4"/>
          <p:cNvSpPr/>
          <p:nvPr/>
        </p:nvSpPr>
        <p:spPr>
          <a:xfrm>
            <a:off x="438523" y="1197546"/>
            <a:ext cx="11161240"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门口一幅布旗静静垂着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，交代骑手出现的背景，突出峡谷的静</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smtClean="0">
                <a:solidFill>
                  <a:srgbClr val="C00000"/>
                </a:solidFill>
                <a:latin typeface="Times New Roman"/>
                <a:ea typeface="华文细黑"/>
                <a:cs typeface="Times New Roman"/>
              </a:rPr>
              <a:t>布旗上有个藏文字，布色已经晒退，字色也相去不远，随旗沉甸甸地</a:t>
            </a:r>
            <a:r>
              <a:rPr lang="zh-CN" altLang="zh-CN" sz="2800" kern="100" dirty="0">
                <a:solidFill>
                  <a:srgbClr val="C00000"/>
                </a:solidFill>
                <a:latin typeface="Times New Roman"/>
                <a:ea typeface="华文细黑"/>
                <a:cs typeface="Times New Roman"/>
              </a:rPr>
              <a:t>垂着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，突出小酒店年代久远，暗示了骑手的身份</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到了布旗下，骑手俯身移下马</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布旗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代指小酒店，推动情节的发展，引出后文对骑手饮酒的描写</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布旗上下扭着动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，富有象征意味，暗示骑手漂泊不定、惊险的未来生活，动人心魄。</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8671546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xEl>
                                              <p:pRg st="0" end="0"/>
                                            </p:txEl>
                                          </p:spTgt>
                                        </p:tgtEl>
                                      </p:cBhvr>
                                    </p:animEffect>
                                    <p:set>
                                      <p:cBhvr>
                                        <p:cTn id="27" dur="1" fill="hold">
                                          <p:stCondLst>
                                            <p:cond delay="499"/>
                                          </p:stCondLst>
                                        </p:cTn>
                                        <p:tgtEl>
                                          <p:spTgt spid="5">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xEl>
                                              <p:pRg st="1" end="1"/>
                                            </p:txEl>
                                          </p:spTgt>
                                        </p:tgtEl>
                                      </p:cBhvr>
                                    </p:animEffect>
                                    <p:set>
                                      <p:cBhvr>
                                        <p:cTn id="30" dur="1" fill="hold">
                                          <p:stCondLst>
                                            <p:cond delay="499"/>
                                          </p:stCondLst>
                                        </p:cTn>
                                        <p:tgtEl>
                                          <p:spTgt spid="5">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xEl>
                                              <p:pRg st="2" end="2"/>
                                            </p:txEl>
                                          </p:spTgt>
                                        </p:tgtEl>
                                      </p:cBhvr>
                                    </p:animEffect>
                                    <p:set>
                                      <p:cBhvr>
                                        <p:cTn id="33" dur="1" fill="hold">
                                          <p:stCondLst>
                                            <p:cond delay="499"/>
                                          </p:stCondLst>
                                        </p:cTn>
                                        <p:tgtEl>
                                          <p:spTgt spid="5">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xEl>
                                              <p:pRg st="3" end="3"/>
                                            </p:txEl>
                                          </p:spTgt>
                                        </p:tgtEl>
                                      </p:cBhvr>
                                    </p:animEffect>
                                    <p:set>
                                      <p:cBhvr>
                                        <p:cTn id="36"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86192" y="765498"/>
            <a:ext cx="10930343"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小说中的主要人物是骑手，但几乎一半篇幅是在写峡谷。作者为什么这样处理？请结合全文，谈谈你的看法。</a:t>
            </a:r>
            <a:endParaRPr lang="zh-CN" altLang="zh-CN" sz="1050" kern="100" dirty="0">
              <a:effectLst/>
              <a:latin typeface="宋体"/>
              <a:cs typeface="Courier New"/>
            </a:endParaRPr>
          </a:p>
        </p:txBody>
      </p:sp>
      <p:sp>
        <p:nvSpPr>
          <p:cNvPr id="6" name="TextBox 5">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9144791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478582" y="477466"/>
            <a:ext cx="11161240"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从在小说中的地位来看，峡谷是作者有意塑造的一个自然形象，与骑手一样有着重要的审美意义，所以峡谷的描写是小说不可缺少的内容</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从形象塑造上看，峡谷是骑手的主要活动空间，所以峡谷的描写对塑造骑手形象、表现骑手性格起着关键作用</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从艺术表现上看，峡谷的描写，使人与物有机融合，峡谷的原始沉静与骑手的孤独沉默相辅相成，互为比照映衬，产生更好的艺术效果</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从思想内涵上看，峡谷的描写，蕴含着作者对大自然原始美与生命力的赞叹之情，这不仅丰富了小说的内涵，也使小说的主题更为鲜明。</a:t>
            </a:r>
            <a:endParaRPr lang="zh-CN" altLang="zh-CN" sz="1050" kern="100" dirty="0">
              <a:effectLst/>
              <a:latin typeface="宋体"/>
              <a:cs typeface="Courier New"/>
            </a:endParaRPr>
          </a:p>
        </p:txBody>
      </p:sp>
    </p:spTree>
    <p:extLst>
      <p:ext uri="{BB962C8B-B14F-4D97-AF65-F5344CB8AC3E}">
        <p14:creationId xmlns:p14="http://schemas.microsoft.com/office/powerpoint/2010/main" val="606037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8113" y="1016381"/>
            <a:ext cx="11499437" cy="529373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分析概括景物特点</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寓意</a:t>
            </a:r>
            <a:r>
              <a:rPr lang="en-US" altLang="zh-CN" sz="2800" b="1" kern="100" dirty="0">
                <a:latin typeface="Times New Roman"/>
                <a:ea typeface="华文细黑"/>
                <a:cs typeface="Courier New"/>
              </a:rPr>
              <a:t>)</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分析概括景物特点，首先要看描写的是哪些景物；其次要看这些景物有什么共同特征，要特别注意能揭示景物特点的形容词。如果没有这些词语，则需要自己选用词语概括。</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至于分析景物的寓意，则要关注它所运用的手法，或隐喻，或象征，并结合小说背景和主旨准确判定其寓意。</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做这类题时要特别注意审题，注意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景物特点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景物描写的特点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的区别，后者要求答的是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景物描写的技巧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手法</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6421285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5311" y="589090"/>
            <a:ext cx="11161240" cy="5360984"/>
          </a:xfrm>
          <a:prstGeom prst="rect">
            <a:avLst/>
          </a:prstGeom>
        </p:spPr>
        <p:txBody>
          <a:bodyPr wrap="square" lIns="121898" tIns="60948" rIns="121898" bIns="60948">
            <a:spAutoFit/>
          </a:bodyPr>
          <a:lstStyle/>
          <a:p>
            <a:pPr indent="7239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分析概括景物描写的作用</a:t>
            </a:r>
            <a:endParaRPr lang="zh-CN" altLang="zh-CN" sz="1050" b="1" kern="100" dirty="0">
              <a:latin typeface="宋体"/>
              <a:cs typeface="Courier New"/>
            </a:endParaRPr>
          </a:p>
          <a:p>
            <a:pPr indent="7239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掌握景物描写的基本作用</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交代故事发生的时间、地点和人物活动背景；</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渲染气氛，奠定基调；</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暗示人物身份、地位、思想、性格，或烘托、衬托人物心理；</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象征、暗示社会环境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背景、习俗、思想观念以及人与人之间的关系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暗示、铺垫或展开、推动故事情节发展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场景转换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作为情节线索，勾连故事；</a:t>
            </a: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揭示或深化主旨，增强意蕴，情景交融，营造意境。</a:t>
            </a:r>
            <a:endParaRPr lang="zh-CN" altLang="zh-CN" sz="1050" kern="100" dirty="0">
              <a:effectLst/>
              <a:latin typeface="宋体"/>
              <a:cs typeface="Courier New"/>
            </a:endParaRPr>
          </a:p>
        </p:txBody>
      </p:sp>
    </p:spTree>
    <p:extLst>
      <p:ext uri="{BB962C8B-B14F-4D97-AF65-F5344CB8AC3E}">
        <p14:creationId xmlns:p14="http://schemas.microsoft.com/office/powerpoint/2010/main" val="4470483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978" y="185242"/>
            <a:ext cx="11272852"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根据位置判定其作用</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如果所给景物文字出现在开头，那么其作用主要是给全篇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定调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，或者定下感情基调，或者定下叙述基调，使得叙述更加舒缓自然、顺理成章。另外还有营造特定的意境与渲染特定的气氛，以感染读者或主人公的作用。</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如果出现在人物出场前，那么其作用便是导引人物出场；如果置于小说的某个情节中，那么其作用是推动情节发展。</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如果置于人物的描写之中，那么其作用是揭示人物性格。</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如果景物描写作为小说的主背景，那么其作用很可能是作为</a:t>
            </a:r>
            <a:r>
              <a:rPr lang="zh-CN" altLang="zh-CN" sz="2800" kern="100" dirty="0" smtClean="0">
                <a:latin typeface="Times New Roman"/>
                <a:ea typeface="华文细黑"/>
                <a:cs typeface="Times New Roman"/>
              </a:rPr>
              <a:t>一种</a:t>
            </a:r>
            <a:r>
              <a:rPr lang="zh-CN" altLang="zh-CN" sz="2800" kern="100" dirty="0">
                <a:latin typeface="Times New Roman"/>
                <a:ea typeface="华文细黑"/>
                <a:cs typeface="Times New Roman"/>
              </a:rPr>
              <a:t>象征</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1867912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43305" y="380629"/>
            <a:ext cx="11272852"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smtClean="0">
                <a:latin typeface="Times New Roman"/>
                <a:ea typeface="华文细黑"/>
                <a:cs typeface="Courier New"/>
              </a:rPr>
              <a:t>(3)</a:t>
            </a:r>
            <a:r>
              <a:rPr lang="zh-CN" altLang="zh-CN" sz="2800" kern="100" dirty="0" smtClean="0">
                <a:latin typeface="Times New Roman"/>
                <a:ea typeface="华文细黑"/>
                <a:cs typeface="Times New Roman"/>
              </a:rPr>
              <a:t>精准答题，可以采用这样的语言形式组织答案：</a:t>
            </a:r>
            <a:endParaRPr lang="zh-CN" altLang="zh-CN" sz="1050" kern="100" dirty="0" smtClean="0">
              <a:latin typeface="宋体"/>
              <a:cs typeface="Courier New"/>
            </a:endParaRPr>
          </a:p>
          <a:p>
            <a:pPr indent="720000" algn="just">
              <a:lnSpc>
                <a:spcPct val="150000"/>
              </a:lnSpc>
              <a:spcAft>
                <a:spcPts val="0"/>
              </a:spcAft>
            </a:pP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指向环境：交代</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时间</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背景</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，营造</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氛围，渲染</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气氛。</a:t>
            </a:r>
            <a:endParaRPr lang="zh-CN" altLang="zh-CN" sz="1050" kern="100" dirty="0" smtClean="0">
              <a:latin typeface="宋体"/>
              <a:cs typeface="Courier New"/>
            </a:endParaRPr>
          </a:p>
          <a:p>
            <a:pPr indent="720000" algn="just">
              <a:lnSpc>
                <a:spcPct val="150000"/>
              </a:lnSpc>
              <a:spcAft>
                <a:spcPts val="0"/>
              </a:spcAft>
            </a:pP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指向情节：推动</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发展，暗示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转换，勾连</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情节，为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做铺垫，为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埋下伏笔。</a:t>
            </a:r>
            <a:endParaRPr lang="zh-CN" altLang="zh-CN" sz="1050" kern="100" dirty="0" smtClean="0">
              <a:latin typeface="宋体"/>
              <a:cs typeface="Courier New"/>
            </a:endParaRPr>
          </a:p>
          <a:p>
            <a:pPr indent="720000" algn="just">
              <a:lnSpc>
                <a:spcPct val="150000"/>
              </a:lnSpc>
              <a:spcAft>
                <a:spcPts val="0"/>
              </a:spcAft>
            </a:pPr>
            <a:r>
              <a:rPr lang="en-US" altLang="zh-CN" sz="2800" kern="100" dirty="0" smtClean="0">
                <a:latin typeface="宋体"/>
                <a:ea typeface="华文细黑"/>
                <a:cs typeface="Times New Roman"/>
              </a:rPr>
              <a:t>③</a:t>
            </a:r>
            <a:r>
              <a:rPr lang="zh-CN" altLang="zh-CN" sz="2800" kern="100" dirty="0" smtClean="0">
                <a:latin typeface="Times New Roman"/>
                <a:ea typeface="华文细黑"/>
                <a:cs typeface="Times New Roman"/>
              </a:rPr>
              <a:t>指向人物：暗示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思想，侧面写</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性格，烘托</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心理。</a:t>
            </a:r>
            <a:endParaRPr lang="zh-CN" altLang="zh-CN" sz="1050" kern="100" dirty="0" smtClean="0">
              <a:latin typeface="宋体"/>
              <a:cs typeface="Courier New"/>
            </a:endParaRPr>
          </a:p>
          <a:p>
            <a:pPr indent="720000" algn="just">
              <a:lnSpc>
                <a:spcPct val="150000"/>
              </a:lnSpc>
              <a:spcAft>
                <a:spcPts val="0"/>
              </a:spcAft>
            </a:pPr>
            <a:r>
              <a:rPr lang="en-US" altLang="zh-CN" sz="2800" kern="100" dirty="0" smtClean="0">
                <a:latin typeface="宋体"/>
                <a:ea typeface="华文细黑"/>
                <a:cs typeface="Times New Roman"/>
              </a:rPr>
              <a:t>④</a:t>
            </a:r>
            <a:r>
              <a:rPr lang="zh-CN" altLang="zh-CN" sz="2800" kern="100" dirty="0" smtClean="0">
                <a:latin typeface="Times New Roman"/>
                <a:ea typeface="华文细黑"/>
                <a:cs typeface="Times New Roman"/>
              </a:rPr>
              <a:t>指向主题：表达、寄托、暗示、揭示、深化</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主旨。</a:t>
            </a:r>
            <a:endParaRPr lang="zh-CN" altLang="zh-CN" sz="1050" kern="100" dirty="0" smtClean="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另外，要注意两点：</a:t>
            </a:r>
            <a:endParaRPr lang="zh-CN" altLang="zh-CN" sz="1050" kern="100" dirty="0" smtClean="0">
              <a:latin typeface="宋体"/>
              <a:cs typeface="Courier New"/>
            </a:endParaRPr>
          </a:p>
          <a:p>
            <a:pPr indent="720000" algn="just">
              <a:lnSpc>
                <a:spcPct val="150000"/>
              </a:lnSpc>
              <a:spcAft>
                <a:spcPts val="0"/>
              </a:spcAft>
            </a:pP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小说中的景物描写作用不是单一的，而是综合的，要结合具体内容具体分析。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27540449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8905" y="117426"/>
            <a:ext cx="11304668" cy="6758749"/>
          </a:xfrm>
          <a:prstGeom prst="rect">
            <a:avLst/>
          </a:prstGeom>
        </p:spPr>
        <p:txBody>
          <a:bodyPr wrap="square" lIns="121898" tIns="60948" rIns="121898" bIns="60948">
            <a:spAutoFit/>
          </a:bodyPr>
          <a:lstStyle/>
          <a:p>
            <a:pPr indent="723900" algn="just">
              <a:lnSpc>
                <a:spcPct val="140000"/>
              </a:lnSpc>
              <a:spcAft>
                <a:spcPts val="0"/>
              </a:spcAft>
            </a:pPr>
            <a:r>
              <a:rPr lang="zh-CN" altLang="zh-CN" sz="2800" kern="100" dirty="0">
                <a:latin typeface="Times New Roman"/>
                <a:ea typeface="华文细黑"/>
                <a:cs typeface="Times New Roman"/>
              </a:rPr>
              <a:t>小说塑造的人物形象和构设的故事情节，总是出现于一定的时空位置，这就是小说的环境。它包括社会环境和自然环境。自然环境是社会环境的基础，而社会环境又是自然环境的发展。自然环境对人物的命运有时也有影响，但真正决定人物命运的往往是社会环境。</a:t>
            </a:r>
            <a:endParaRPr lang="zh-CN" altLang="zh-CN" sz="1050" kern="100" dirty="0">
              <a:latin typeface="宋体"/>
              <a:cs typeface="Courier New"/>
            </a:endParaRPr>
          </a:p>
          <a:p>
            <a:pPr indent="723900"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社会环境</a:t>
            </a:r>
            <a:endParaRPr lang="zh-CN" altLang="zh-CN" sz="1050" b="1" kern="100" dirty="0">
              <a:latin typeface="宋体"/>
              <a:cs typeface="Courier New"/>
            </a:endParaRPr>
          </a:p>
          <a:p>
            <a:pPr indent="723900"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什么是社会环境？</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所谓社会环境，是指人物活动、事件发生、情节展开的社会背景、历史条件、地方的风土人情、时代风貌、社会关系、政治、经济等，主要是交代人物的生存环境、社会关系等。它包括的范围很广，小至房间住所、一街一巷，大至城区地区。它涉及的内容很多，可以是室内的布局、陈设，住宅内外装饰布置，以及当地风土人情等。</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97815" y="515939"/>
            <a:ext cx="10725733" cy="262582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环境描写作用题，答题很容易模式化、套路化，因而最易答得笼统、空泛。为此，特别强调答题要与文本</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这一个</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特定内容的分析结合起来，因此，作答时首先要认真阅读景物描写的文字。只有读得好，才能答得好。</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2073637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Administrator\Desktop\2.12\timg (1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909" t="487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5344" y="405458"/>
            <a:ext cx="11192741" cy="5940063"/>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社会环境的作用</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交代人物活动及其成长的时代背景，揭示各种复杂的社会关系；</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交代人物身份，表现人物性格；</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揭示社会本质，揭示主题。</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分析社会环境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三注意</a:t>
            </a:r>
            <a:r>
              <a:rPr lang="en-US" altLang="zh-CN" sz="2800" kern="100" dirty="0">
                <a:latin typeface="宋体"/>
                <a:ea typeface="华文细黑"/>
                <a:cs typeface="Times New Roman"/>
              </a:rPr>
              <a:t>”</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在分析社会环境时，应认识到其复杂性。社会环境是极其复杂的，它往往是诸多因素的交织。如小说《装在套子里的人》描写的社会环境，反映了那个时代两个方面的矛盾，一方面是专制主义的潮流，另一方面是民主自由的潮流。当时，反动潮流和进步潮流的矛盾激烈地冲突着。</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0904" y="79326"/>
            <a:ext cx="11437277" cy="6686935"/>
          </a:xfrm>
          <a:prstGeom prst="rect">
            <a:avLst/>
          </a:prstGeom>
        </p:spPr>
        <p:txBody>
          <a:bodyPr wrap="square" lIns="121898" tIns="60948" rIns="121898" bIns="60948">
            <a:spAutoFit/>
          </a:bodyPr>
          <a:lstStyle/>
          <a:p>
            <a:pPr indent="720000"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应透过人物的言行深入挖掘社会环境的内涵和本质。社会环境主要是由小说的主要人物和次要人物以及他们的关系组合而成的。这些人物其实是某种社会力量的代表，也是某种观念的载体。作家在创作时，总是通过具体人物来体现某种社会势力或观念，因此，分析社会环境，应透过这些具体人物的言行，认识其所反映的社会历史内涵及本质。</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要注意人物形象与环境描写的辩证关系。社会环境决定了人物命运及其性格，人物又能动地作用于环境。从人物在社会环境中的不同走向，我们可以看出人物的思想性格。</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对社会、历史诸要素认识得越深刻，对小说中所描写的社会环境的认识也就越深刻。阅读分析作品时，应该自觉地将作品描写的社会环境与我们今天的社会环境加以比较，进而认识社会环境描写的本质和意义。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7524" y="1313251"/>
            <a:ext cx="11499437" cy="45648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正房炕上横设一张炕桌，桌上磊着书籍茶具，靠东壁面西设着半旧的青缎靠背引枕。王夫人却坐在西边下首，亦是半旧的青缎靠背坐褥。见黛玉来了，便往东让。黛玉心中料定这是贾政之位。因见挨炕一溜三张椅子上，也搭着半旧的弹墨椅袱，黛玉便向椅上坐了。王夫人再四携他上炕，他方挨王夫人坐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选自《林黛玉进贾府》</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简析所选文段的环境描写。</a:t>
            </a:r>
            <a:endParaRPr lang="zh-CN" altLang="zh-CN" sz="1050" kern="100" dirty="0">
              <a:effectLst/>
              <a:latin typeface="宋体"/>
              <a:cs typeface="Courier New"/>
            </a:endParaRPr>
          </a:p>
        </p:txBody>
      </p:sp>
      <p:sp>
        <p:nvSpPr>
          <p:cNvPr id="8" name="矩形 7"/>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anose="02020603050405020304" pitchFamily="18" charset="0"/>
                <a:ea typeface="微软雅黑"/>
                <a:cs typeface="Times New Roman" panose="02020603050405020304" pitchFamily="18" charset="0"/>
              </a:rPr>
              <a:t>1</a:t>
            </a:r>
            <a:endParaRPr lang="zh-CN" altLang="en-US" sz="2400" b="1" kern="0" dirty="0">
              <a:solidFill>
                <a:sysClr val="window" lastClr="FFFFFF"/>
              </a:solidFill>
              <a:latin typeface="Times New Roman" panose="02020603050405020304" pitchFamily="18" charset="0"/>
              <a:ea typeface="微软雅黑"/>
              <a:cs typeface="Times New Roman" panose="02020603050405020304" pitchFamily="18" charset="0"/>
            </a:endParaRPr>
          </a:p>
        </p:txBody>
      </p:sp>
      <p:sp>
        <p:nvSpPr>
          <p:cNvPr id="4" name="TextBox 3">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1660099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836633" y="863659"/>
            <a:ext cx="10227125"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桌上磊着书籍茶具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说明主人的生活情趣；从靠背坐垫等陈设看，这是富贵之家；陈设都是半旧的，说明主人家富贵已久，暗示贾府已由盛转衰。</a:t>
            </a:r>
            <a:endParaRPr lang="zh-CN" altLang="zh-CN" sz="1050" kern="100" dirty="0">
              <a:effectLst/>
              <a:latin typeface="宋体"/>
              <a:cs typeface="Courier New"/>
            </a:endParaRPr>
          </a:p>
        </p:txBody>
      </p:sp>
    </p:spTree>
    <p:extLst>
      <p:ext uri="{BB962C8B-B14F-4D97-AF65-F5344CB8AC3E}">
        <p14:creationId xmlns:p14="http://schemas.microsoft.com/office/powerpoint/2010/main" val="1338378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3583" y="380629"/>
            <a:ext cx="11211918" cy="5857477"/>
          </a:xfrm>
          <a:prstGeom prst="rect">
            <a:avLst/>
          </a:prstGeom>
        </p:spPr>
        <p:txBody>
          <a:bodyPr wrap="square" lIns="121898" tIns="60948" rIns="121898" bIns="60948">
            <a:spAutoFit/>
          </a:bodyPr>
          <a:lstStyle/>
          <a:p>
            <a:pPr indent="7239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自然环境</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什么是自然环境？</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所谓自然环境，是指日月星辰、山川河流、花草树木、鸟兽鱼虫、时序节令、风雨雪霜等自然景物，包括人物活动的时间、地点、季节、天气、景物等。</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自然环境的作用</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表现地域风光，提示时间、季节和环境特点；</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渲染气氛，为后面刻画人物做铺垫；</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烘托人物性格或某种心理；</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展开、推动情节发展；</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深化主旨；</a:t>
            </a: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象征和暗示。</a:t>
            </a:r>
            <a:endParaRPr lang="zh-CN" altLang="zh-CN" sz="1050" kern="100" dirty="0">
              <a:effectLst/>
              <a:latin typeface="宋体"/>
              <a:cs typeface="Courier New"/>
            </a:endParaRPr>
          </a:p>
        </p:txBody>
      </p:sp>
    </p:spTree>
    <p:extLst>
      <p:ext uri="{BB962C8B-B14F-4D97-AF65-F5344CB8AC3E}">
        <p14:creationId xmlns:p14="http://schemas.microsoft.com/office/powerpoint/2010/main" val="6538360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7384</TotalTime>
  <Words>4122</Words>
  <Application>Microsoft Office PowerPoint</Application>
  <PresentationFormat>自定义</PresentationFormat>
  <Paragraphs>199</Paragraphs>
  <Slides>41</Slides>
  <Notes>36</Notes>
  <HiddenSlides>2</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900</cp:revision>
  <dcterms:modified xsi:type="dcterms:W3CDTF">2018-03-27T03:05:08Z</dcterms:modified>
</cp:coreProperties>
</file>