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3" r:id="rId2"/>
    <p:sldId id="275" r:id="rId3"/>
    <p:sldId id="340" r:id="rId4"/>
    <p:sldId id="291" r:id="rId5"/>
    <p:sldId id="341" r:id="rId6"/>
    <p:sldId id="334" r:id="rId7"/>
    <p:sldId id="274" r:id="rId8"/>
    <p:sldId id="263" r:id="rId9"/>
    <p:sldId id="264" r:id="rId10"/>
    <p:sldId id="342" r:id="rId11"/>
    <p:sldId id="343" r:id="rId12"/>
    <p:sldId id="267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265" r:id="rId21"/>
    <p:sldId id="351" r:id="rId22"/>
    <p:sldId id="352" r:id="rId23"/>
    <p:sldId id="353" r:id="rId24"/>
    <p:sldId id="266" r:id="rId25"/>
    <p:sldId id="354" r:id="rId26"/>
    <p:sldId id="269" r:id="rId27"/>
    <p:sldId id="339" r:id="rId28"/>
    <p:sldId id="355" r:id="rId29"/>
    <p:sldId id="270" r:id="rId30"/>
    <p:sldId id="356" r:id="rId31"/>
    <p:sldId id="357" r:id="rId32"/>
    <p:sldId id="358" r:id="rId33"/>
    <p:sldId id="359" r:id="rId34"/>
    <p:sldId id="271" r:id="rId35"/>
    <p:sldId id="360" r:id="rId36"/>
    <p:sldId id="361" r:id="rId37"/>
    <p:sldId id="362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807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9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9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9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9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20.xml"/><Relationship Id="rId4" Type="http://schemas.openxmlformats.org/officeDocument/2006/relationships/slide" Target="../slides/slide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8</a:t>
            </a:r>
            <a:r>
              <a:rPr lang="zh-CN" altLang="zh-CN" sz="1600" dirty="0" smtClean="0"/>
              <a:t>　寡人之于国也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第三单元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435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《寡人之于国也》节选自《孟子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梁惠王上》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是孟子游说梁惠王的一篇说辞。孟子生活在战国中期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这时期较孔子生活的春秋末期更为混乱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社会更加动荡不安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同时思想也更加活跃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百家争鸣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的时代。孟子曾仿效孔子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带领门徒游说各国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宣传自己的治国主张和政治理想。据《史记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魏世家》记载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梁惠王三十五年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卑礼厚币以招贤者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于是贤者数人不远千里来到魏都大梁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这其中就有孟子。据《孟子》记载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二人一见面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梁惠王就想得到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以利吾国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的良策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孟子则以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何必曰利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亦有仁义而已矣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指出专言求利的严重危害和躬行仁义的重要意义。二人另一次会面是在禽兽嬉游的池沼边上。梁惠王得意地问孟子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贤者亦乐此乎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贤者而后乐此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虽有此不乐也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并通过历史事实的对比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偕乐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与不贤者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的不同结果。正是在接触、交谈的过程中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孟子与梁惠王彼此有了进一步了解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于是有了《寡人之于国也》这样一篇传诵千古的政事问答。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9141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372—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今山东邹城东南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人。著名的思想家、政治家、教育家。据《史记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孟子荀卿列传》记载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他是子思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的再传弟子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曾游说齐、宋、滕、魏等国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其学说被诸侯认为迂阔、远离实际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不被采纳。于是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退而与万章之徒序《诗》《书》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述仲尼之意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作《孟子》七篇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四书五经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中国儒家的经典书籍。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指的是《论语》《孟子》《大学》和《中庸》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指的是《诗经》《尚书》《礼记》《周易》和《春秋》。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1429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1037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161959"/>
              </p:ext>
            </p:extLst>
          </p:nvPr>
        </p:nvGraphicFramePr>
        <p:xfrm>
          <a:off x="508000" y="1663742"/>
          <a:ext cx="8128000" cy="5046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6" imgW="3893887" imgH="2417315" progId="Word.Document.12">
                  <p:embed/>
                </p:oleObj>
              </mc:Choice>
              <mc:Fallback>
                <p:oleObj name="文档" r:id="rId6" imgW="3893887" imgH="24173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63742"/>
                        <a:ext cx="8128000" cy="5046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无失其时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颁白者不负戴于道路矣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涂有饿莩而不知发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8997" y="3172141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5234" y="3577510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39952" y="3985151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12909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393868"/>
              </p:ext>
            </p:extLst>
          </p:nvPr>
        </p:nvGraphicFramePr>
        <p:xfrm>
          <a:off x="508000" y="1196752"/>
          <a:ext cx="8128000" cy="5135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6" imgW="3837032" imgH="2424154" progId="Word.Document.12">
                  <p:embed/>
                </p:oleObj>
              </mc:Choice>
              <mc:Fallback>
                <p:oleObj name="文档" r:id="rId6" imgW="3837032" imgH="24241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5135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839250" y="1639191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2564" y="2204864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9250" y="2698459"/>
            <a:ext cx="11729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16563" y="3213365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0141" y="3785068"/>
            <a:ext cx="11260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26954" y="4272641"/>
            <a:ext cx="23253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56275" y="4797152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47864" y="5352434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37473" y="5873300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932205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932958"/>
              </p:ext>
            </p:extLst>
          </p:nvPr>
        </p:nvGraphicFramePr>
        <p:xfrm>
          <a:off x="508000" y="1484784"/>
          <a:ext cx="8128000" cy="4277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6" imgW="3837032" imgH="2019169" progId="Word.Document.12">
                  <p:embed/>
                </p:oleObj>
              </mc:Choice>
              <mc:Fallback>
                <p:oleObj name="文档" r:id="rId6" imgW="3837032" imgH="20191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277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364088" y="1548688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6096" y="2121967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36096" y="2643291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56678" y="3181803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70516" y="3702266"/>
            <a:ext cx="22217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67069" y="4279088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97292" y="4799439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91270" y="5326805"/>
            <a:ext cx="14849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9069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120002"/>
              </p:ext>
            </p:extLst>
          </p:nvPr>
        </p:nvGraphicFramePr>
        <p:xfrm>
          <a:off x="508000" y="2229358"/>
          <a:ext cx="8128000" cy="2653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6" imgW="3837032" imgH="1253116" progId="Word.Document.12">
                  <p:embed/>
                </p:oleObj>
              </mc:Choice>
              <mc:Fallback>
                <p:oleObj name="文档" r:id="rId6" imgW="3837032" imgH="12531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29358"/>
                        <a:ext cx="8128000" cy="2653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828859" y="231843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7276" y="2852936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93684" y="3407223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63646" y="394344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89358" y="442950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7260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68168"/>
              </p:ext>
            </p:extLst>
          </p:nvPr>
        </p:nvGraphicFramePr>
        <p:xfrm>
          <a:off x="508000" y="1815726"/>
          <a:ext cx="8128000" cy="3480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6" imgW="3837032" imgH="1642982" progId="Word.Document.12">
                  <p:embed/>
                </p:oleObj>
              </mc:Choice>
              <mc:Fallback>
                <p:oleObj name="文档" r:id="rId6" imgW="3837032" imgH="16429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15726"/>
                        <a:ext cx="8128000" cy="3480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163842" y="2647303"/>
            <a:ext cx="556839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95149" y="3006614"/>
            <a:ext cx="26265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30263" y="3461042"/>
            <a:ext cx="229386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86220" y="3924442"/>
            <a:ext cx="34259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550483" y="4385541"/>
            <a:ext cx="265919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8844" y="4838706"/>
            <a:ext cx="34052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072462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00975"/>
              </p:ext>
            </p:extLst>
          </p:nvPr>
        </p:nvGraphicFramePr>
        <p:xfrm>
          <a:off x="508000" y="1626989"/>
          <a:ext cx="8128000" cy="4322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6" imgW="3946425" imgH="2098366" progId="Word.Document.12">
                  <p:embed/>
                </p:oleObj>
              </mc:Choice>
              <mc:Fallback>
                <p:oleObj name="文档" r:id="rId6" imgW="3946425" imgH="20983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26989"/>
                        <a:ext cx="8128000" cy="4322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63192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885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直不百步耳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是亦走也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则无望民之多于邻国也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非我也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申之以孝悌之义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五亩之宅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树之以桑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五十者可以衣帛矣。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寡人之于国也》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谨庠序之教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申之以孝悌之义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颁白者不负戴于道路矣。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寡人之于国也》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七十者衣帛食肉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黎民不饥不寒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然而不王者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寡人之于国也》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50871" y="160874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68746" y="2010491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45738" y="241841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82893" y="282263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7226" y="3216462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84121" y="402266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09408" y="4829339"/>
            <a:ext cx="18751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230061" y="5627213"/>
            <a:ext cx="162997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18089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风向标h.eps" descr="id:2147494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87824" y="908720"/>
            <a:ext cx="2592288" cy="538701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48977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本单元学习古代议论性散文。我国散文历史悠久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先秦散文开创了我国散文的最基本形式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即叙事散文和议论散文。叙事散文发展为史传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议论散文则由诸子论辩发展为秦汉时的政论文和唐宋的杂说以及以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为代表的议论性小品文。本单元所选四篇文章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从内容上看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或议论治国得失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或总结军事经验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或讨论学习和人才培养。从选取的范围上看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有的出自战国时期的《孟子》《荀子》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有的是汉、唐时期的散文大家贾谊、韩愈的名篇。从表达方式上看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有的十分雄辩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能因势利导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时时把握谈话的主动权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有的善于取譬设喻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由浅入深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循循善诱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诲人不倦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有的气势磅礴、大开大阖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从历史、地理、政治、经济、军事、人才等诸多方面探究原因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警示统治者借鉴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还有的擅长对比分析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通过摆事实、讲道理阐明自己的观点。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察邻国之政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无如寡人之用心者。邻国之民不加少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寡人之民不加多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这是梁惠王见到孟子后提出的首个问题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问题的关键点是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。古代人口少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为了增加劳动力和扩充兵员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各诸侯国都希望人口增多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谁拥有了大量的人口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谁就拥有了大量的耕种者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谁就拥有了大量兵源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谁就能够富国强兵。梁惠王希望更多的人民归附自己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他将自己的做法与邻国君主比较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认为自己国家的政治比邻国的好多了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可是依然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民不加多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梁惠王见到孟子便直接把话题放在人口上面。可见梁惠王想知道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民不加多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原因的迫切心情以及追求富国强兵问鼎天下的政治雄心。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王好战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请以战喻。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孟子面对梁惠王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寡人之民不加多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没有正面加以回答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而是剑走偏锋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王好战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请以战喻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。这七个字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可以分为两层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王好战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为第一层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高度概括了梁惠王的特点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也暗示了当时是诸侯角力的时代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是各国君主希望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这个时代各国君主不喜欢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所以孟子学说陷入窘境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请以战喻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梁惠王的做法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这样孟子又把话题引到了梁惠王的问题上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孟子善于投其所好、因势利导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时时把握谈话的主动权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游说有术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。孟子的语言艺术从这七个字可见一斑。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00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5742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五亩之宅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树之以桑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五十者可以衣帛矣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鸡豚狗彘之畜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无失其时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七十者可以食肉矣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百亩之田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勿夺其时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数口之家可以无饥矣。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是孟子在提出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王道之始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后进一步提出的教养百姓、使民心归顺的仁政主张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使民加多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的根本措施。通俗的说法就是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五亩住宅的场地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种上桑树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五十岁的人就可以穿上丝织品的衣服了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畜养鸡、狗、猪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不要错过繁殖的时机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七十岁的人就可以吃肉食了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百亩大的田地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不要耽误它的耕作时节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数口之家就可以不受饥饿了。这是孟子提出的进一步发展生产的三种措施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以及采取这些措施后所产生的效果。这三种措施从小面积住宅的种植到大面积的田地耕种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从家禽的饲养到家畜养殖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从衣服到食物的准备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从老人到整个家庭的生活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可谓全面而具体。这与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王道之始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的三种措施相比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显然更进了一步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具有更强的吸引力。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60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1375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狗彘食人食而不知检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涂有饿莩而不知发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非我也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岁也。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是何异于刺人而杀之曰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非我也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兵也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王无罪岁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斯天下之民至焉。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这段文字阐述了使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应有的态度。从反面证明自己主张的正确性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同时照应文章的开头。梁惠王口口声声说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狗彘食人食而不知检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涂有饿莩而不知发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哪里谈得上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狗彘食人食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涂有饿莩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形成鲜明的对比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深刻地揭示了当时社会的不平等。接着作者针对统治者归罪于岁的推诿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运用比喻进行驳斥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涂有饿莩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归罪于年成不好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刺人而杀之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归罪于武器一样荒唐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害民的不是荒年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而是统治者的虐政。最后两句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王无罪岁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斯天下之民至焉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言简意赅。不归罪于年成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而是要反省自己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革除虐政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施仁政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使百姓住有房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耕有田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吃饱穿暖用足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懂得礼义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才能使他们归服。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斯天下之民至焉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回答了开篇梁惠王提出的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民不加多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的疑问。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29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孟子在说明梁惠王移民移粟的措施与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邻国之政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并无本质区别时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为什么要抛开梁惠王的问题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五十步笑百步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孟子听到梁惠王的发问后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并没有直接回答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而是先用形象的比喻和生动的描述讲了一个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以五十步笑百步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变答为问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变被动为主动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牢牢地吸引住了梁惠王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并使之按自己的思路走。而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以五十步笑百步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则何如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的梁惠王来说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不但有吸引力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而且也十分简单。熟知兵法的梁惠王自然会回答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直不百步耳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是亦走也。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一旦梁惠王作出正确的回答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孟子就牢牢地把握了主动权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为本次辩论的胜利打下了基础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而且以此巧妙地回答了梁惠王的疑问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言外之意是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你虽然知道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河内凶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则移其民于河东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移其粟于河内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河东凶亦然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但这只不过是为了满足自己扩张土地、敛取资财的需要罢了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这和其他诸侯国没有什么本质的区别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并不是真心实意地推行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梁惠王的所谓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于国并不比邻国之政好多少。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梁惠王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移民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移粟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的救灾措施与今天我们的救灾有什么不同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你是怎样看待梁惠王的救灾措施的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梁惠王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动用大量人力物力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为饥荒的百姓解决了眼前的问题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是拆东墙补西墙的做法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他只顾解决眼前问题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没有从全局、长远来规划。百姓基本的养生丧死问题都没得到根本解决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终究也不能过上稳定安宁的生活。今天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我们面对灾荒和贫困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不再只是一味地捐款捐物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而是理性地给予扶助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协助他们自己重建家园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靠自己的努力走出贫困。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0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16M07.eps" descr="id:214749681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15966" y="1166308"/>
            <a:ext cx="7384426" cy="527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4512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严密的逻辑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生动的譬喻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孟子不仅是一位思想大师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也是一位语言大师。他善于在谦和逊让中蓄势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在生动譬喻中设圈套。进步的思想主张加上无与伦比的语言艺术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使他的论辩有力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令对手心悦诚服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这在本文中可见一斑。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本文逻辑严密。陈述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孟子先说明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使民养生丧死无憾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的开端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五十者可以衣帛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七十者可以食肉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颁白者不负戴于道路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来说明施仁政的进一步要求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先养后教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既让人民无冻馁之苦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又在生活安定的基础上施以教化。从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王道之始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然而不王者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论述结构完整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具有一种不可辩驳的说服力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沛然莫之能御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能够把抽象的道理说得浅显生动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富于文学情趣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于机智幽默之中突出事物的本质。如孟子说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王好战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请以战喻。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五十步笑百步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的比喻来揭穿梁惠王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同别的国君一样没有真正爱人民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只是程度不同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并无本质的区别。文章最后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作者针对统治者归罪于岁的推诿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又用比喻进行驳斥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涂有饿莩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归罪于年成不好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刺人而杀之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归罪于武器一样荒唐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害民的不是荒年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而是统治者的虐政。首尾两处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都能根据对方特定的条件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好战来设喻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既能激发对方的兴趣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又能因势利导地阐明事理。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86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暮色孟子林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孙继泉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林子里静静的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是那种暮春午后特有的宁谧和安详。而且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在春日暖阳的烘烤下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林子里升腾着一股浓郁的柏香。林是孟子林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它铺展在鲁南邹城四基山下。此刻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我们已经在这片山林墓地上徘徊了许久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在这丛茂密的古柏下思索了许久。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我们是专程前来拜谒孟子的。享殿正中绘有孟子像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存有几座从林里迁过来的石碑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再也没有别的了。享殿后面就是孟子墓。这是一个状如小山的大土丘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墓的四周用一圈石墙兜住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墓顶上植满柏树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树下长满了茅草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几株苦菜开着黄的或白的花朵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还有一丛地黄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开着的紫色花苞像一只只小喇叭。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这些文章不仅观点鲜明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气势充沛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能给我们学习写作议论文提供很好的借鉴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同时也能使我们从中了解孟子的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荀子对学习作用和学习意义的阐释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秦王朝灭亡的原因以及唐朝士大夫不从师学习的现状。特别是韩愈对从师学习的呼吁和择师标准的界定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非常值得我们在学习生活中提倡。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78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孟子墓很晚才被查证。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管理所副所长向我们介绍说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孟子逝于公元前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后历经秦汉、三国两晋南北朝和隋唐时期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没人知道孟子葬于何处。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年后的北宋时期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孔子第四十五代孙孔道辅出知兖州府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他发誓一定要不惜代价寻到孟子墓。他派人深入调查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多方了解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并查阅了大量的史料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最后在四基山之阳找到了孟子墓。于是组织当地工匠铲除荆莽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砌石垒土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兴建堂宇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定期祭祀。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孟子墓不同于皇陵、王陵和贵族陵墓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这儿没有那些珍贵的陪葬物品和出土文物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没有任何色彩炫目的图片资料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有的只是一抔黄土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几缕清风。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我们忽然动念攀登四基山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想站在山顶看一看孟子林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看一看孟子墓。山不高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一会儿就到达了山顶。从山顶上回望孟子林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林子像一方深绿色的毯子平铺在山坡上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看不到孟子墓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也看不到孟子林中的唯一建筑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它们全都隐进了这片黛绿中。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8743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孟子为何葬于这片山坡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我的理解是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选择山坡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能够正面与太阳相对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只有带坡度的地面才能在一天中的某一个时刻与金色的阳光呈直角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才能得到太阳完完全全的照射。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下山的路上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我仔细揣摩自己的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猜测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越发觉得有了几分道理。孟子学成之后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率弟子周游列国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推行自己仁政治国的政治抱负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他乘兴而去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却失望而归。孤独的孟子只有与日月相对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与上苍交流。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他说些什么呢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以力服人者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非心服也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力不赡也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以德服人者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中心悦而诚服也。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分人以财谓之惠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教人以善谓之忠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为天下得人者谓之仁。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人不可以无耻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无耻之耻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无耻矣。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穷则独善其身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达则兼善天下。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52833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341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孟子说给谁听呢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他们是鲁平公、滕文公、梁惠王等各据一方的君王。这些人不能说不聪明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这些人间君王却听不进这些话语。那么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他们的覆亡就是早晚的事。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这样的珠玑之言是结在大树顶梢的一串串饱满的果实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是阳光雨露孕育的甘美浆果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由于它挂得高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人们看不到它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由于它隐得深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飞鸟也找不着它。它就只有完好无损地交给太阳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交给苍天了。说完这些话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孟子一无挂碍地走了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因为他真正做到了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仰不愧于天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俯不怍于人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来到山脚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已经是夕阳西下时分。阳光照着这片浓密的林子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似给每一株古柏都镶上了一层金箔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看上去有说不出的和煦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说不出的温暖。几杆树影横在孟子墓上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如太阳的手指。树在风中晃动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影子在墓上游移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像一个白发老人将手按在爱子的头顶反复摩挲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一遍又一遍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一天又一天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一年又一年。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选自《人民日报》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252129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于静谧的暮色中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作者带着深沉的思考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以感性的语言、敬慕的心情去解读孟子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仰不愧于天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俯不怍于人。他是中华大地上顶天立地的大写的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77669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孟子是中国儒家学派的重要代表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被尊为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儒家文化亦被称为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孔孟之道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民为贵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社稷次之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君为轻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是孟子提出的治国理念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老吾老以及人之老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幼吾幼以及人之幼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是孟子向往的理想社会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生于忧患而死于安乐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是孟子提出的忧患意识。孟子目光如炬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他看到了人与社会发展的规律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他以向社会、向时代、向历史赠言的方式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完成了自己一生的使命。有关孟子的素材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可以用在以下诸多话题中。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孟子倡导的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精神是中华民族最闪光的亮点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对塑造民族之魂功莫大焉。中华文化之伟大当然也表现在四大发明、诗词歌赋、音乐书画、故宫长城等方面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但中华文明的伟大之处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集中地表现在其伟大思想家的思想上。孟子的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浩然之气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精神是我们民族文化中最宝贵的精神财富之一。它激励了范仲淹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激励了文天祥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激励了顾炎武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激励了谭嗣同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激励了林则徐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激励了秋瑾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激励了一代代仁人志士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让他们先天下之忧而忧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后天下之乐而乐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让他们敢于舍生取义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敢于承担匹夫之责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敢于爱民忧国。在今天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浩然之气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人格精神依然有其重大意义。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7668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和谐相处。《寡人之于国也》堪称科学发展观的思想萌芽。而今的地球母亲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已像老人一般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她往日那秀美的森林长发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早已变得枯黄甚至脱落殆尽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她往日那漂亮的蓝色海洋衣衫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早已被污染得油迹斑斑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她往日那丰满细嫩的土地肌肤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早已布满皱纹和创痕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到处被涂上难看阴冷的水泥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她往日那结实的大气层外套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早已被破坏得千疮百孔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她往日那众多的孩子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鱼儿、虫儿、飞禽走兽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如今已所剩无几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她的乳汁不再甘甜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她的血液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早已充满沙石和废液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她的气味不再芬芳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花儿凋谢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只剩下呛人的浓烟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孟子的世纪之声是否能够唤醒人们对自然的热爱与保护呢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058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把眼光放长远。丹麦人去钓鱼常会随身带一把尺子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将钓到的鱼量一量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然后将不够尺寸的小鱼放回河里。他们明白若让小鱼在水中慢慢长大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那么河流将永远充满生机和活力。其实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这种有远见的智慧在两千多年前就已诞生。孟子曰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数罟不入洿池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鱼鳖不可胜食也。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这句话用捕鱼的道理生动形象地提醒了人们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真正成功的人往往在别人鼠目寸光之时就看到了远方美景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然后向前迈进。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69762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4724"/>
            <a:ext cx="145424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目标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导航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912381"/>
              </p:ext>
            </p:extLst>
          </p:nvPr>
        </p:nvGraphicFramePr>
        <p:xfrm>
          <a:off x="508000" y="1804944"/>
          <a:ext cx="8128000" cy="385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3945705" imgH="1871214" progId="Word.Document.12">
                  <p:embed/>
                </p:oleObj>
              </mc:Choice>
              <mc:Fallback>
                <p:oleObj name="文档" r:id="rId4" imgW="3945705" imgH="1871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804944"/>
                        <a:ext cx="8128000" cy="3856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928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485310"/>
              </p:ext>
            </p:extLst>
          </p:nvPr>
        </p:nvGraphicFramePr>
        <p:xfrm>
          <a:off x="508000" y="1381777"/>
          <a:ext cx="8128000" cy="4567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5" imgW="3946425" imgH="2217162" progId="Word.Document.12">
                  <p:embed/>
                </p:oleObj>
              </mc:Choice>
              <mc:Fallback>
                <p:oleObj name="文档" r:id="rId5" imgW="3946425" imgH="22171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381777"/>
                        <a:ext cx="8128000" cy="4567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636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3356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把握大意。文言文的学习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首先要消除古今语言之间的障碍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借助工具书和课下注释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疏通语句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了解每句话的含义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然后反复阅读文本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把握文章的基本意思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找出作者在文中阐述的观点和表明的态度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积累文言实词的含义、虚词的用法和古今不同的文言句式。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理清脉络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把握思路。本单元的文本是古代的议论文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议论文是作者提出自己的主张、阐释自己的观点态度的文章。这类文章往往结构谨严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思路严密。理清了思路层次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就可以较为容易地理解文章采用的论证方法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更准确地把握作者的观点态度。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品味语言。本单元四篇文章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采用的论证方法各不相同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语言风格迥异。学习时要重点体会作者采用了哪几种论证方法来阐明自己的观点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体会不同的论证方法产生的论证效果。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46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8</a:t>
            </a:r>
            <a:r>
              <a:rPr lang="zh-CN" altLang="zh-CN" dirty="0"/>
              <a:t>　寡人之于国也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在儒家文化的大河中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有这样一位老人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他继往开来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高举着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奔波于各诸侯间的黄尘古道上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想以自己单薄的力量阻止那些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他著书立说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阐释着自己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保民而王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莫之能御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仁者无敌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的政治观和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贫贱不能移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威武不能屈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的大丈夫人格。历史湮没了黄尘古道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而他的思想凝聚成了光照万世的《孟子》。学习《孟子》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一要了解其思想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二要学习其论辩方法。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Y09.eps" descr="id:214749674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80835" y="1700808"/>
            <a:ext cx="4851405" cy="326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269</TotalTime>
  <Words>4242</Words>
  <Application>Microsoft Office PowerPoint</Application>
  <PresentationFormat>全屏显示(4:3)</PresentationFormat>
  <Paragraphs>140</Paragraphs>
  <Slides>37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第三单元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　寡人之于国也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2015-04-23T00:36:31Z</dcterms:created>
  <dcterms:modified xsi:type="dcterms:W3CDTF">2017-05-15T02:27:53Z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