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7"/>
  </p:notesMasterIdLst>
  <p:handoutMasterIdLst>
    <p:handoutMasterId r:id="rId38"/>
  </p:handoutMasterIdLst>
  <p:sldIdLst>
    <p:sldId id="1520" r:id="rId2"/>
    <p:sldId id="1296" r:id="rId3"/>
    <p:sldId id="1360" r:id="rId4"/>
    <p:sldId id="856" r:id="rId5"/>
    <p:sldId id="1788" r:id="rId6"/>
    <p:sldId id="1790" r:id="rId7"/>
    <p:sldId id="1823" r:id="rId8"/>
    <p:sldId id="1792" r:id="rId9"/>
    <p:sldId id="1832" r:id="rId10"/>
    <p:sldId id="1825" r:id="rId11"/>
    <p:sldId id="1794" r:id="rId12"/>
    <p:sldId id="1827" r:id="rId13"/>
    <p:sldId id="1803" r:id="rId14"/>
    <p:sldId id="1804" r:id="rId15"/>
    <p:sldId id="1833" r:id="rId16"/>
    <p:sldId id="1805" r:id="rId17"/>
    <p:sldId id="1806" r:id="rId18"/>
    <p:sldId id="1807" r:id="rId19"/>
    <p:sldId id="1808" r:id="rId20"/>
    <p:sldId id="1809" r:id="rId21"/>
    <p:sldId id="1789" r:id="rId22"/>
    <p:sldId id="1810" r:id="rId23"/>
    <p:sldId id="1384" r:id="rId24"/>
    <p:sldId id="1755" r:id="rId25"/>
    <p:sldId id="1811" r:id="rId26"/>
    <p:sldId id="1812" r:id="rId27"/>
    <p:sldId id="1813" r:id="rId28"/>
    <p:sldId id="1756" r:id="rId29"/>
    <p:sldId id="1746" r:id="rId30"/>
    <p:sldId id="1770" r:id="rId31"/>
    <p:sldId id="1831" r:id="rId32"/>
    <p:sldId id="1834" r:id="rId33"/>
    <p:sldId id="1835" r:id="rId34"/>
    <p:sldId id="1822" r:id="rId35"/>
    <p:sldId id="1519" r:id="rId36"/>
  </p:sldIdLst>
  <p:sldSz cx="12190413" cy="6859588"/>
  <p:notesSz cx="6858000" cy="9144000"/>
  <p:defaultTextStyle>
    <a:defPPr>
      <a:defRPr lang="zh-CN"/>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CC"/>
    <a:srgbClr val="DCE6F2"/>
    <a:srgbClr val="00CCFF"/>
    <a:srgbClr val="B4C7E7"/>
    <a:srgbClr val="0000FF"/>
    <a:srgbClr val="0066FF"/>
    <a:srgbClr val="9BBD59"/>
    <a:srgbClr val="7BC14A"/>
    <a:srgbClr val="FFD966"/>
    <a:srgbClr val="F3EFE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aximized" horzBarState="maximized">
    <p:restoredLeft sz="15152" autoAdjust="0"/>
    <p:restoredTop sz="96727" autoAdjust="0"/>
  </p:normalViewPr>
  <p:slideViewPr>
    <p:cSldViewPr>
      <p:cViewPr>
        <p:scale>
          <a:sx n="75" d="100"/>
          <a:sy n="75" d="100"/>
        </p:scale>
        <p:origin x="-744" y="-390"/>
      </p:cViewPr>
      <p:guideLst>
        <p:guide orient="horz" pos="2161"/>
        <p:guide pos="3840"/>
      </p:guideLst>
    </p:cSldViewPr>
  </p:slideViewPr>
  <p:notesTextViewPr>
    <p:cViewPr>
      <p:scale>
        <a:sx n="100" d="100"/>
        <a:sy n="100" d="100"/>
      </p:scale>
      <p:origin x="0" y="0"/>
    </p:cViewPr>
  </p:notesTextViewPr>
  <p:sorterViewPr>
    <p:cViewPr>
      <p:scale>
        <a:sx n="100" d="100"/>
        <a:sy n="100" d="100"/>
      </p:scale>
      <p:origin x="0" y="0"/>
    </p:cViewPr>
  </p:sorterViewPr>
  <p:notesViewPr>
    <p:cSldViewPr>
      <p:cViewPr varScale="1">
        <p:scale>
          <a:sx n="79" d="100"/>
          <a:sy n="79" d="100"/>
        </p:scale>
        <p:origin x="-3966" y="-102"/>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BED594FB-2808-45A5-BDC8-80C0F481B27E}" type="datetimeFigureOut">
              <a:rPr lang="zh-CN" altLang="en-US" smtClean="0"/>
              <a:pPr/>
              <a:t>2017/12/21</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985B4082-C5AE-46D0-A000-D929E8B25956}" type="slidenum">
              <a:rPr lang="zh-CN" altLang="en-US" smtClean="0"/>
              <a:pPr/>
              <a:t>‹#›</a:t>
            </a:fld>
            <a:endParaRPr lang="zh-CN" altLang="en-US"/>
          </a:p>
        </p:txBody>
      </p:sp>
    </p:spTree>
    <p:extLst>
      <p:ext uri="{BB962C8B-B14F-4D97-AF65-F5344CB8AC3E}">
        <p14:creationId xmlns:p14="http://schemas.microsoft.com/office/powerpoint/2010/main" xmlns="" val="73811138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29FAA0F-2349-45DA-9EBD-9D94C9A1CFA0}" type="datetimeFigureOut">
              <a:rPr lang="zh-CN" altLang="en-US" smtClean="0"/>
              <a:pPr/>
              <a:t>2017/12/21</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3F37086-15D0-443D-AF17-A3F21825C045}" type="slidenum">
              <a:rPr lang="zh-CN" altLang="en-US" smtClean="0"/>
              <a:pPr/>
              <a:t>‹#›</a:t>
            </a:fld>
            <a:endParaRPr lang="zh-CN" altLang="en-US"/>
          </a:p>
        </p:txBody>
      </p:sp>
    </p:spTree>
    <p:extLst>
      <p:ext uri="{BB962C8B-B14F-4D97-AF65-F5344CB8AC3E}">
        <p14:creationId xmlns:p14="http://schemas.microsoft.com/office/powerpoint/2010/main" xmlns="" val="2725096833"/>
      </p:ext>
    </p:extLst>
  </p:cSld>
  <p:clrMap bg1="lt1" tx1="dk1" bg2="lt2" tx2="dk2" accent1="accent1" accent2="accent2" accent3="accent3" accent4="accent4" accent5="accent5" accent6="accent6" hlink="hlink" folHlink="folHlink"/>
  <p:notesStyle>
    <a:lvl1pPr marL="0" algn="l" defTabSz="1218565" rtl="0" eaLnBrk="1" latinLnBrk="0" hangingPunct="1">
      <a:defRPr sz="1600" kern="1200">
        <a:solidFill>
          <a:schemeClr val="tx1"/>
        </a:solidFill>
        <a:latin typeface="+mn-lt"/>
        <a:ea typeface="+mn-ea"/>
        <a:cs typeface="+mn-cs"/>
      </a:defRPr>
    </a:lvl1pPr>
    <a:lvl2pPr marL="609600" algn="l" defTabSz="1218565" rtl="0" eaLnBrk="1" latinLnBrk="0" hangingPunct="1">
      <a:defRPr sz="1600" kern="1200">
        <a:solidFill>
          <a:schemeClr val="tx1"/>
        </a:solidFill>
        <a:latin typeface="+mn-lt"/>
        <a:ea typeface="+mn-ea"/>
        <a:cs typeface="+mn-cs"/>
      </a:defRPr>
    </a:lvl2pPr>
    <a:lvl3pPr marL="1219200" algn="l" defTabSz="1218565" rtl="0" eaLnBrk="1" latinLnBrk="0" hangingPunct="1">
      <a:defRPr sz="1600" kern="1200">
        <a:solidFill>
          <a:schemeClr val="tx1"/>
        </a:solidFill>
        <a:latin typeface="+mn-lt"/>
        <a:ea typeface="+mn-ea"/>
        <a:cs typeface="+mn-cs"/>
      </a:defRPr>
    </a:lvl3pPr>
    <a:lvl4pPr marL="1828800" algn="l" defTabSz="1218565" rtl="0" eaLnBrk="1" latinLnBrk="0" hangingPunct="1">
      <a:defRPr sz="1600" kern="1200">
        <a:solidFill>
          <a:schemeClr val="tx1"/>
        </a:solidFill>
        <a:latin typeface="+mn-lt"/>
        <a:ea typeface="+mn-ea"/>
        <a:cs typeface="+mn-cs"/>
      </a:defRPr>
    </a:lvl4pPr>
    <a:lvl5pPr marL="2438400" algn="l" defTabSz="1218565" rtl="0" eaLnBrk="1" latinLnBrk="0" hangingPunct="1">
      <a:defRPr sz="1600" kern="1200">
        <a:solidFill>
          <a:schemeClr val="tx1"/>
        </a:solidFill>
        <a:latin typeface="+mn-lt"/>
        <a:ea typeface="+mn-ea"/>
        <a:cs typeface="+mn-cs"/>
      </a:defRPr>
    </a:lvl5pPr>
    <a:lvl6pPr marL="3048000" algn="l" defTabSz="1218565" rtl="0" eaLnBrk="1" latinLnBrk="0" hangingPunct="1">
      <a:defRPr sz="1600" kern="1200">
        <a:solidFill>
          <a:schemeClr val="tx1"/>
        </a:solidFill>
        <a:latin typeface="+mn-lt"/>
        <a:ea typeface="+mn-ea"/>
        <a:cs typeface="+mn-cs"/>
      </a:defRPr>
    </a:lvl6pPr>
    <a:lvl7pPr marL="3657600" algn="l" defTabSz="1218565" rtl="0" eaLnBrk="1" latinLnBrk="0" hangingPunct="1">
      <a:defRPr sz="1600" kern="1200">
        <a:solidFill>
          <a:schemeClr val="tx1"/>
        </a:solidFill>
        <a:latin typeface="+mn-lt"/>
        <a:ea typeface="+mn-ea"/>
        <a:cs typeface="+mn-cs"/>
      </a:defRPr>
    </a:lvl7pPr>
    <a:lvl8pPr marL="4267200" algn="l" defTabSz="1218565" rtl="0" eaLnBrk="1" latinLnBrk="0" hangingPunct="1">
      <a:defRPr sz="1600" kern="1200">
        <a:solidFill>
          <a:schemeClr val="tx1"/>
        </a:solidFill>
        <a:latin typeface="+mn-lt"/>
        <a:ea typeface="+mn-ea"/>
        <a:cs typeface="+mn-cs"/>
      </a:defRPr>
    </a:lvl8pPr>
    <a:lvl9pPr marL="4876800" algn="l" defTabSz="1218565" rtl="0" eaLnBrk="1" latinLnBrk="0" hangingPunct="1">
      <a:defRPr sz="16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userDrawn="1">
  <p:cSld name="6_标题幻灯片">
    <p:bg>
      <p:bgPr>
        <a:solidFill>
          <a:srgbClr val="F3EFE5"/>
        </a:solidFill>
        <a:effectLst/>
      </p:bgPr>
    </p:bg>
    <p:spTree>
      <p:nvGrpSpPr>
        <p:cNvPr id="1" name=""/>
        <p:cNvGrpSpPr/>
        <p:nvPr/>
      </p:nvGrpSpPr>
      <p:grpSpPr>
        <a:xfrm>
          <a:off x="0" y="0"/>
          <a:ext cx="0" cy="0"/>
          <a:chOff x="0" y="0"/>
          <a:chExt cx="0" cy="0"/>
        </a:xfrm>
      </p:grpSpPr>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userDrawn="1">
  <p:cSld name="1_两栏内容">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609520" y="6357823"/>
            <a:ext cx="2844430" cy="365210"/>
          </a:xfrm>
          <a:prstGeom prst="rect">
            <a:avLst/>
          </a:prstGeom>
        </p:spPr>
        <p:txBody>
          <a:bodyPr/>
          <a:lstStyle/>
          <a:p>
            <a:fld id="{7CD490C1-7E7E-423A-91D8-058624AF834B}" type="datetimeFigureOut">
              <a:rPr lang="zh-CN" altLang="en-US" smtClean="0"/>
              <a:pPr/>
              <a:t>2017/12/21</a:t>
            </a:fld>
            <a:endParaRPr lang="zh-CN" altLang="en-US"/>
          </a:p>
        </p:txBody>
      </p:sp>
      <p:sp>
        <p:nvSpPr>
          <p:cNvPr id="3" name="页脚占位符 2"/>
          <p:cNvSpPr>
            <a:spLocks noGrp="1"/>
          </p:cNvSpPr>
          <p:nvPr>
            <p:ph type="ftr" sz="quarter" idx="11"/>
          </p:nvPr>
        </p:nvSpPr>
        <p:spPr>
          <a:xfrm>
            <a:off x="4165058" y="6357823"/>
            <a:ext cx="3860297" cy="365210"/>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736463" y="6357823"/>
            <a:ext cx="2844430" cy="365210"/>
          </a:xfrm>
          <a:prstGeom prst="rect">
            <a:avLst/>
          </a:prstGeom>
        </p:spPr>
        <p:txBody>
          <a:bodyPr/>
          <a:lstStyle/>
          <a:p>
            <a:fld id="{EA5C5624-0453-40A9-9FFF-DD435B6A2D1D}" type="slidenum">
              <a:rPr lang="zh-CN" altLang="en-US" smtClean="0"/>
              <a:pPr/>
              <a:t>‹#›</a:t>
            </a:fld>
            <a:endParaRPr lang="zh-CN" altLang="en-US"/>
          </a:p>
        </p:txBody>
      </p:sp>
    </p:spTree>
    <p:extLst>
      <p:ext uri="{BB962C8B-B14F-4D97-AF65-F5344CB8AC3E}">
        <p14:creationId xmlns:p14="http://schemas.microsoft.com/office/powerpoint/2010/main" xmlns="" val="258213055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3EFE5"/>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3" r:id="rId1"/>
    <p:sldLayoutId id="2147483662" r:id="rId2"/>
    <p:sldLayoutId id="2147483664" r:id="rId3"/>
  </p:sldLayoutIdLst>
  <p:timing>
    <p:tnLst>
      <p:par>
        <p:cTn id="1" dur="indefinite" restart="never" nodeType="tmRoot"/>
      </p:par>
    </p:tnLst>
  </p:timing>
  <p:txStyles>
    <p:titleStyle>
      <a:lvl1pPr algn="ctr" defTabSz="1218565" rtl="0" eaLnBrk="1" latinLnBrk="0" hangingPunct="1">
        <a:spcBef>
          <a:spcPct val="0"/>
        </a:spcBef>
        <a:buNone/>
        <a:defRPr sz="5900" kern="1200">
          <a:solidFill>
            <a:schemeClr val="tx1"/>
          </a:solidFill>
          <a:latin typeface="+mj-lt"/>
          <a:ea typeface="+mj-ea"/>
          <a:cs typeface="+mj-cs"/>
        </a:defRPr>
      </a:lvl1pPr>
    </p:titleStyle>
    <p:bodyStyle>
      <a:lvl1pPr marL="457200" indent="-457200" algn="l" defTabSz="1218565" rtl="0" eaLnBrk="1" latinLnBrk="0" hangingPunct="1">
        <a:spcBef>
          <a:spcPct val="20000"/>
        </a:spcBef>
        <a:buFont typeface="Arial" pitchFamily="34" charset="0"/>
        <a:buChar char="•"/>
        <a:defRPr sz="4300" kern="1200">
          <a:solidFill>
            <a:schemeClr val="tx1"/>
          </a:solidFill>
          <a:latin typeface="+mn-lt"/>
          <a:ea typeface="+mn-ea"/>
          <a:cs typeface="+mn-cs"/>
        </a:defRPr>
      </a:lvl1pPr>
      <a:lvl2pPr marL="990600" indent="-381000" algn="l" defTabSz="1218565" rtl="0" eaLnBrk="1" latinLnBrk="0" hangingPunct="1">
        <a:spcBef>
          <a:spcPct val="20000"/>
        </a:spcBef>
        <a:buFont typeface="Arial" pitchFamily="34" charset="0"/>
        <a:buChar char="–"/>
        <a:defRPr sz="3700" kern="1200">
          <a:solidFill>
            <a:schemeClr val="tx1"/>
          </a:solidFill>
          <a:latin typeface="+mn-lt"/>
          <a:ea typeface="+mn-ea"/>
          <a:cs typeface="+mn-cs"/>
        </a:defRPr>
      </a:lvl2pPr>
      <a:lvl3pPr marL="1524000" indent="-304800" algn="l" defTabSz="1218565"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6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4pPr>
      <a:lvl5pPr marL="27432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5pPr>
      <a:lvl6pPr marL="33528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zh-CN"/>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2.png"/><Relationship Id="rId1" Type="http://schemas.openxmlformats.org/officeDocument/2006/relationships/slideLayout" Target="../slideLayouts/slideLayout2.xml"/><Relationship Id="rId5" Type="http://schemas.openxmlformats.org/officeDocument/2006/relationships/slide" Target="slide29.xml"/><Relationship Id="rId4" Type="http://schemas.openxmlformats.org/officeDocument/2006/relationships/slide" Target="slide23.xml"/></Relationships>
</file>

<file path=ppt/slides/_rels/slide2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 Target="slide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slide" Target="slide26.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 Target="slide2.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 Target="slide2.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2" descr="C:\Users\Administrator\Desktop\用！！！\风景图片\s08.jpg"/>
          <p:cNvPicPr preferRelativeResize="0">
            <a:picLocks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06" y="794"/>
            <a:ext cx="12189600" cy="6858000"/>
          </a:xfrm>
          <a:prstGeom prst="rect">
            <a:avLst/>
          </a:prstGeom>
          <a:noFill/>
          <a:extLst>
            <a:ext uri="{909E8E84-426E-40DD-AFC4-6F175D3DCCD1}">
              <a14:hiddenFill xmlns:a14="http://schemas.microsoft.com/office/drawing/2010/main" xmlns="">
                <a:solidFill>
                  <a:srgbClr val="FFFFFF"/>
                </a:solidFill>
              </a14:hiddenFill>
            </a:ext>
          </a:extLst>
        </p:spPr>
      </p:pic>
      <p:grpSp>
        <p:nvGrpSpPr>
          <p:cNvPr id="29" name="组合 28"/>
          <p:cNvGrpSpPr/>
          <p:nvPr/>
        </p:nvGrpSpPr>
        <p:grpSpPr>
          <a:xfrm>
            <a:off x="-1275" y="3707638"/>
            <a:ext cx="12192000" cy="1375395"/>
            <a:chOff x="-1524000" y="2705990"/>
            <a:chExt cx="12192000" cy="1375395"/>
          </a:xfrm>
        </p:grpSpPr>
        <p:cxnSp>
          <p:nvCxnSpPr>
            <p:cNvPr id="30" name="直接连接符 29"/>
            <p:cNvCxnSpPr/>
            <p:nvPr/>
          </p:nvCxnSpPr>
          <p:spPr>
            <a:xfrm>
              <a:off x="0" y="2807930"/>
              <a:ext cx="9144000" cy="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grpSp>
          <p:nvGrpSpPr>
            <p:cNvPr id="31" name="组合 30"/>
            <p:cNvGrpSpPr/>
            <p:nvPr/>
          </p:nvGrpSpPr>
          <p:grpSpPr>
            <a:xfrm>
              <a:off x="-1524000" y="2705990"/>
              <a:ext cx="12192000" cy="1375395"/>
              <a:chOff x="-1524000" y="2705990"/>
              <a:chExt cx="12192000" cy="1375395"/>
            </a:xfrm>
          </p:grpSpPr>
          <p:sp>
            <p:nvSpPr>
              <p:cNvPr id="32" name="矩形 31"/>
              <p:cNvSpPr/>
              <p:nvPr/>
            </p:nvSpPr>
            <p:spPr>
              <a:xfrm>
                <a:off x="-1524000" y="2705990"/>
                <a:ext cx="12192000" cy="1292787"/>
              </a:xfrm>
              <a:prstGeom prst="rect">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p:nvPr/>
            </p:nvSpPr>
            <p:spPr>
              <a:xfrm>
                <a:off x="3985218" y="3998778"/>
                <a:ext cx="6682781" cy="82606"/>
              </a:xfrm>
              <a:prstGeom prst="rect">
                <a:avLst/>
              </a:prstGeom>
              <a:solidFill>
                <a:srgbClr val="FFC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a:off x="-1524000" y="3998777"/>
                <a:ext cx="5509219" cy="82608"/>
              </a:xfrm>
              <a:prstGeom prst="rect">
                <a:avLst/>
              </a:prstGeom>
              <a:solidFill>
                <a:srgbClr val="92D05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6" name="标题 2"/>
          <p:cNvSpPr txBox="1">
            <a:spLocks/>
          </p:cNvSpPr>
          <p:nvPr/>
        </p:nvSpPr>
        <p:spPr>
          <a:xfrm>
            <a:off x="2825342" y="4346759"/>
            <a:ext cx="9246528" cy="811227"/>
          </a:xfrm>
          <a:prstGeom prst="rect">
            <a:avLst/>
          </a:prstGeom>
        </p:spPr>
        <p:txBody>
          <a:bodyPr>
            <a:noAutofit/>
          </a:bodyPr>
          <a:lstStyle>
            <a:lvl1pPr algn="ctr" defTabSz="1218565" rtl="0" eaLnBrk="1" latinLnBrk="0" hangingPunct="1">
              <a:spcBef>
                <a:spcPct val="0"/>
              </a:spcBef>
              <a:buNone/>
              <a:defRPr sz="5900" kern="1200">
                <a:solidFill>
                  <a:schemeClr val="tx1"/>
                </a:solidFill>
                <a:latin typeface="+mj-lt"/>
                <a:ea typeface="+mj-ea"/>
                <a:cs typeface="+mj-cs"/>
              </a:defRPr>
            </a:lvl1pPr>
          </a:lstStyle>
          <a:p>
            <a:pPr algn="l"/>
            <a:r>
              <a:rPr lang="zh-CN" altLang="en-US" sz="3600" b="1" kern="100" dirty="0">
                <a:solidFill>
                  <a:schemeClr val="tx1">
                    <a:lumMod val="85000"/>
                    <a:lumOff val="15000"/>
                  </a:schemeClr>
                </a:solidFill>
                <a:latin typeface="Times New Roman"/>
                <a:ea typeface="微软雅黑" pitchFamily="34" charset="-122"/>
                <a:cs typeface="Times New Roman"/>
              </a:rPr>
              <a:t>三、东海之大乐</a:t>
            </a:r>
          </a:p>
        </p:txBody>
      </p:sp>
      <p:sp>
        <p:nvSpPr>
          <p:cNvPr id="13" name="标题 2"/>
          <p:cNvSpPr txBox="1">
            <a:spLocks/>
          </p:cNvSpPr>
          <p:nvPr/>
        </p:nvSpPr>
        <p:spPr>
          <a:xfrm>
            <a:off x="2753334" y="3767471"/>
            <a:ext cx="7806368" cy="670435"/>
          </a:xfrm>
          <a:prstGeom prst="rect">
            <a:avLst/>
          </a:prstGeom>
        </p:spPr>
        <p:txBody>
          <a:bodyPr>
            <a:noAutofit/>
          </a:bodyPr>
          <a:lstStyle>
            <a:defPPr>
              <a:defRPr lang="zh-CN"/>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a:lstStyle>
          <a:p>
            <a:pPr algn="l"/>
            <a:r>
              <a:rPr lang="zh-CN" altLang="en-US" b="1" kern="100" dirty="0" smtClean="0">
                <a:solidFill>
                  <a:schemeClr val="tx1">
                    <a:lumMod val="65000"/>
                    <a:lumOff val="35000"/>
                  </a:schemeClr>
                </a:solidFill>
                <a:latin typeface="Times New Roman"/>
                <a:ea typeface="微软雅黑" pitchFamily="34" charset="-122"/>
                <a:cs typeface="Times New Roman"/>
              </a:rPr>
              <a:t>第五单元   </a:t>
            </a:r>
            <a:r>
              <a:rPr lang="en-US" altLang="zh-CN" b="1" kern="100" dirty="0" smtClean="0">
                <a:solidFill>
                  <a:schemeClr val="tx1">
                    <a:lumMod val="65000"/>
                    <a:lumOff val="35000"/>
                  </a:schemeClr>
                </a:solidFill>
                <a:latin typeface="Times New Roman"/>
                <a:ea typeface="微软雅黑" pitchFamily="34" charset="-122"/>
                <a:cs typeface="Times New Roman"/>
              </a:rPr>
              <a:t>《</a:t>
            </a:r>
            <a:r>
              <a:rPr lang="zh-CN" altLang="en-US" b="1" kern="100" dirty="0" smtClean="0">
                <a:solidFill>
                  <a:schemeClr val="tx1">
                    <a:lumMod val="65000"/>
                    <a:lumOff val="35000"/>
                  </a:schemeClr>
                </a:solidFill>
                <a:latin typeface="Times New Roman"/>
                <a:ea typeface="微软雅黑" pitchFamily="34" charset="-122"/>
                <a:cs typeface="Times New Roman"/>
              </a:rPr>
              <a:t>庄子</a:t>
            </a:r>
            <a:r>
              <a:rPr lang="en-US" altLang="zh-CN" b="1" kern="100" dirty="0" smtClean="0">
                <a:solidFill>
                  <a:schemeClr val="tx1">
                    <a:lumMod val="65000"/>
                    <a:lumOff val="35000"/>
                  </a:schemeClr>
                </a:solidFill>
                <a:latin typeface="Times New Roman"/>
                <a:ea typeface="微软雅黑" pitchFamily="34" charset="-122"/>
                <a:cs typeface="Times New Roman"/>
              </a:rPr>
              <a:t>》</a:t>
            </a:r>
            <a:r>
              <a:rPr lang="zh-CN" altLang="en-US" b="1" kern="100" dirty="0" smtClean="0">
                <a:solidFill>
                  <a:schemeClr val="tx1">
                    <a:lumMod val="65000"/>
                    <a:lumOff val="35000"/>
                  </a:schemeClr>
                </a:solidFill>
                <a:latin typeface="Times New Roman"/>
                <a:ea typeface="微软雅黑" pitchFamily="34" charset="-122"/>
                <a:cs typeface="Times New Roman"/>
              </a:rPr>
              <a:t>选读 </a:t>
            </a:r>
            <a:endParaRPr lang="en-US" altLang="zh-CN" b="1" kern="100" dirty="0">
              <a:solidFill>
                <a:schemeClr val="tx1">
                  <a:lumMod val="65000"/>
                  <a:lumOff val="35000"/>
                </a:schemeClr>
              </a:solidFill>
              <a:latin typeface="Times New Roman"/>
              <a:ea typeface="微软雅黑" pitchFamily="34" charset="-122"/>
              <a:cs typeface="Times New Roman"/>
            </a:endParaRPr>
          </a:p>
        </p:txBody>
      </p:sp>
    </p:spTree>
    <p:extLst>
      <p:ext uri="{BB962C8B-B14F-4D97-AF65-F5344CB8AC3E}">
        <p14:creationId xmlns:p14="http://schemas.microsoft.com/office/powerpoint/2010/main" xmlns="" val="948288652"/>
      </p:ext>
    </p:extLst>
  </p:cSld>
  <p:clrMapOvr>
    <a:masterClrMapping/>
  </p:clrMapOvr>
  <mc:AlternateContent xmlns:mc="http://schemas.openxmlformats.org/markup-compatibility/2006">
    <mc:Choice xmlns:p14="http://schemas.microsoft.com/office/powerpoint/2010/main" xmlns="" Requires="p14">
      <p:transition p14:dur="10"/>
    </mc:Choice>
    <mc:Fallback>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 name="图片 41"/>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9407574" y="6026030"/>
            <a:ext cx="2674827" cy="829568"/>
          </a:xfrm>
          <a:prstGeom prst="rect">
            <a:avLst/>
          </a:prstGeom>
        </p:spPr>
      </p:pic>
      <p:sp>
        <p:nvSpPr>
          <p:cNvPr id="17" name="左大括号 16"/>
          <p:cNvSpPr/>
          <p:nvPr/>
        </p:nvSpPr>
        <p:spPr>
          <a:xfrm>
            <a:off x="2017730" y="2782004"/>
            <a:ext cx="158240" cy="1744941"/>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2" name="矩形 21"/>
          <p:cNvSpPr/>
          <p:nvPr/>
        </p:nvSpPr>
        <p:spPr>
          <a:xfrm>
            <a:off x="2134766" y="2637706"/>
            <a:ext cx="7632848" cy="2031325"/>
          </a:xfrm>
          <a:prstGeom prst="rect">
            <a:avLst/>
          </a:prstGeom>
        </p:spPr>
        <p:txBody>
          <a:bodyPr wrap="square">
            <a:spAutoFit/>
          </a:bodyPr>
          <a:lstStyle/>
          <a:p>
            <a:pPr algn="just">
              <a:lnSpc>
                <a:spcPct val="150000"/>
              </a:lnSpc>
              <a:spcAft>
                <a:spcPts val="0"/>
              </a:spcAft>
            </a:pPr>
            <a:r>
              <a:rPr lang="zh-CN" altLang="zh-CN" sz="2800" kern="100" dirty="0">
                <a:latin typeface="Times New Roman"/>
                <a:ea typeface="华文细黑"/>
                <a:cs typeface="Times New Roman"/>
              </a:rPr>
              <a:t>吾非至于子之门则</a:t>
            </a:r>
            <a:r>
              <a:rPr lang="zh-CN" altLang="zh-CN" sz="2800" kern="100" dirty="0">
                <a:solidFill>
                  <a:srgbClr val="0000FF"/>
                </a:solidFill>
                <a:latin typeface="Times New Roman"/>
                <a:ea typeface="华文细黑"/>
                <a:cs typeface="Times New Roman"/>
              </a:rPr>
              <a:t>殆</a:t>
            </a:r>
            <a:r>
              <a:rPr lang="zh-CN" altLang="zh-CN" sz="2800" kern="100" dirty="0">
                <a:latin typeface="Times New Roman"/>
                <a:ea typeface="华文细黑"/>
                <a:cs typeface="Times New Roman"/>
              </a:rPr>
              <a:t>矣</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a:t>
            </a:r>
            <a:r>
              <a:rPr lang="zh-CN" altLang="zh-CN" sz="2800" u="sng" kern="100" dirty="0">
                <a:latin typeface="Times New Roman"/>
                <a:ea typeface="华文细黑"/>
                <a:cs typeface="Times New Roman"/>
              </a:rPr>
              <a:t>　　　　　　　　　</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凡永嘉山水游历</a:t>
            </a:r>
            <a:r>
              <a:rPr lang="zh-CN" altLang="zh-CN" sz="2800" kern="100" dirty="0">
                <a:solidFill>
                  <a:srgbClr val="0000FF"/>
                </a:solidFill>
                <a:latin typeface="Times New Roman"/>
                <a:ea typeface="华文细黑"/>
                <a:cs typeface="Times New Roman"/>
              </a:rPr>
              <a:t>殆</a:t>
            </a:r>
            <a:r>
              <a:rPr lang="zh-CN" altLang="zh-CN" sz="2800" kern="100" dirty="0">
                <a:latin typeface="Times New Roman"/>
                <a:ea typeface="华文细黑"/>
                <a:cs typeface="Times New Roman"/>
              </a:rPr>
              <a:t>遍</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_____</a:t>
            </a:r>
            <a:r>
              <a:rPr lang="zh-CN" altLang="zh-CN" sz="2800" u="sng" kern="100" dirty="0">
                <a:latin typeface="Times New Roman"/>
                <a:ea typeface="华文细黑"/>
                <a:cs typeface="Times New Roman"/>
              </a:rPr>
              <a:t>　　　　　　　　　</a:t>
            </a:r>
            <a:endParaRPr lang="zh-CN" altLang="zh-CN" sz="1050" kern="100" dirty="0">
              <a:latin typeface="宋体"/>
              <a:cs typeface="Courier New"/>
            </a:endParaRPr>
          </a:p>
          <a:p>
            <a:pPr>
              <a:lnSpc>
                <a:spcPct val="150000"/>
              </a:lnSpc>
            </a:pPr>
            <a:r>
              <a:rPr lang="zh-CN" altLang="zh-CN" sz="2800" kern="100" dirty="0">
                <a:latin typeface="Times New Roman"/>
                <a:ea typeface="华文细黑"/>
                <a:cs typeface="Times New Roman"/>
              </a:rPr>
              <a:t>天下贤士，吾</a:t>
            </a:r>
            <a:r>
              <a:rPr lang="zh-CN" altLang="zh-CN" sz="2800" kern="100" dirty="0">
                <a:solidFill>
                  <a:srgbClr val="0000FF"/>
                </a:solidFill>
                <a:latin typeface="Times New Roman"/>
                <a:ea typeface="华文细黑"/>
                <a:cs typeface="Times New Roman"/>
              </a:rPr>
              <a:t>殆</a:t>
            </a:r>
            <a:r>
              <a:rPr lang="zh-CN" altLang="zh-CN" sz="2800" kern="100" dirty="0">
                <a:latin typeface="Times New Roman"/>
                <a:ea typeface="华文细黑"/>
                <a:cs typeface="Times New Roman"/>
              </a:rPr>
              <a:t>弗如也</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_____</a:t>
            </a:r>
            <a:r>
              <a:rPr lang="en-US" altLang="zh-CN" sz="2800" kern="100" dirty="0">
                <a:latin typeface="Times New Roman"/>
                <a:ea typeface="华文细黑"/>
                <a:cs typeface="Times New Roman"/>
              </a:rPr>
              <a:t>_</a:t>
            </a:r>
            <a:r>
              <a:rPr lang="en-US" altLang="zh-CN" sz="2800" kern="100" dirty="0" smtClean="0">
                <a:latin typeface="Times New Roman"/>
                <a:ea typeface="华文细黑"/>
                <a:cs typeface="Times New Roman"/>
              </a:rPr>
              <a:t>___</a:t>
            </a:r>
            <a:r>
              <a:rPr lang="zh-CN" altLang="zh-CN" sz="2800" u="sng" kern="100" dirty="0">
                <a:latin typeface="Times New Roman"/>
                <a:ea typeface="华文细黑"/>
                <a:cs typeface="Times New Roman"/>
              </a:rPr>
              <a:t>　　　　　　　　　</a:t>
            </a:r>
            <a:endParaRPr lang="zh-CN" altLang="en-US" sz="2800" dirty="0"/>
          </a:p>
        </p:txBody>
      </p:sp>
      <p:sp>
        <p:nvSpPr>
          <p:cNvPr id="23" name="矩形 22"/>
          <p:cNvSpPr/>
          <p:nvPr/>
        </p:nvSpPr>
        <p:spPr>
          <a:xfrm>
            <a:off x="1126654" y="3379876"/>
            <a:ext cx="1030225" cy="553974"/>
          </a:xfrm>
          <a:prstGeom prst="rect">
            <a:avLst/>
          </a:prstGeom>
        </p:spPr>
        <p:txBody>
          <a:bodyPr wrap="square" lIns="121898" tIns="60948" rIns="121898" bIns="60948">
            <a:spAutoFit/>
          </a:bodyPr>
          <a:lstStyle/>
          <a:p>
            <a:pPr algn="just"/>
            <a:r>
              <a:rPr lang="en-US" altLang="zh-CN" sz="2800" kern="100" dirty="0">
                <a:latin typeface="宋体"/>
                <a:ea typeface="华文细黑"/>
                <a:cs typeface="Times New Roman"/>
              </a:rPr>
              <a:t>⑦</a:t>
            </a:r>
            <a:r>
              <a:rPr lang="zh-CN" altLang="zh-CN" sz="2800" kern="100" dirty="0">
                <a:latin typeface="Times New Roman"/>
                <a:ea typeface="华文细黑"/>
                <a:cs typeface="Times New Roman"/>
              </a:rPr>
              <a:t>殆</a:t>
            </a:r>
            <a:endParaRPr lang="en-US" altLang="zh-CN" sz="2800" kern="100" dirty="0" smtClean="0">
              <a:latin typeface="Times New Roman"/>
              <a:ea typeface="华文细黑"/>
              <a:cs typeface="Times New Roman"/>
            </a:endParaRPr>
          </a:p>
        </p:txBody>
      </p:sp>
      <p:sp>
        <p:nvSpPr>
          <p:cNvPr id="24" name="矩形 23"/>
          <p:cNvSpPr/>
          <p:nvPr/>
        </p:nvSpPr>
        <p:spPr>
          <a:xfrm>
            <a:off x="1126654" y="1430413"/>
            <a:ext cx="1030225" cy="553974"/>
          </a:xfrm>
          <a:prstGeom prst="rect">
            <a:avLst/>
          </a:prstGeom>
        </p:spPr>
        <p:txBody>
          <a:bodyPr wrap="square" lIns="121898" tIns="60948" rIns="121898" bIns="60948">
            <a:spAutoFit/>
          </a:bodyPr>
          <a:lstStyle/>
          <a:p>
            <a:pPr algn="just"/>
            <a:r>
              <a:rPr lang="en-US" altLang="zh-CN" sz="2800" kern="100" dirty="0">
                <a:latin typeface="宋体"/>
                <a:ea typeface="华文细黑"/>
                <a:cs typeface="Times New Roman"/>
              </a:rPr>
              <a:t>⑥</a:t>
            </a:r>
            <a:r>
              <a:rPr lang="zh-CN" altLang="zh-CN" sz="2800" kern="100" dirty="0">
                <a:latin typeface="Times New Roman"/>
                <a:ea typeface="华文细黑"/>
                <a:cs typeface="Times New Roman"/>
              </a:rPr>
              <a:t>始</a:t>
            </a:r>
            <a:endParaRPr lang="en-US" altLang="zh-CN" sz="2800" kern="100" dirty="0" smtClean="0">
              <a:latin typeface="Times New Roman"/>
              <a:ea typeface="华文细黑"/>
              <a:cs typeface="Times New Roman"/>
            </a:endParaRPr>
          </a:p>
        </p:txBody>
      </p:sp>
      <p:sp>
        <p:nvSpPr>
          <p:cNvPr id="25" name="矩形 24"/>
          <p:cNvSpPr/>
          <p:nvPr/>
        </p:nvSpPr>
        <p:spPr>
          <a:xfrm>
            <a:off x="2058565" y="981522"/>
            <a:ext cx="8915091" cy="1384995"/>
          </a:xfrm>
          <a:prstGeom prst="rect">
            <a:avLst/>
          </a:prstGeom>
        </p:spPr>
        <p:txBody>
          <a:bodyPr wrap="square">
            <a:spAutoFit/>
          </a:bodyPr>
          <a:lstStyle/>
          <a:p>
            <a:pPr algn="just">
              <a:lnSpc>
                <a:spcPct val="150000"/>
              </a:lnSpc>
              <a:spcAft>
                <a:spcPts val="0"/>
              </a:spcAft>
            </a:pPr>
            <a:r>
              <a:rPr lang="zh-CN" altLang="zh-CN" sz="2800" kern="100" dirty="0">
                <a:latin typeface="Times New Roman"/>
                <a:ea typeface="华文细黑"/>
                <a:cs typeface="Times New Roman"/>
              </a:rPr>
              <a:t>于是焉河伯</a:t>
            </a:r>
            <a:r>
              <a:rPr lang="zh-CN" altLang="zh-CN" sz="2800" kern="100" dirty="0">
                <a:solidFill>
                  <a:srgbClr val="0000FF"/>
                </a:solidFill>
                <a:latin typeface="Times New Roman"/>
                <a:ea typeface="华文细黑"/>
                <a:cs typeface="Times New Roman"/>
              </a:rPr>
              <a:t>始</a:t>
            </a:r>
            <a:r>
              <a:rPr lang="zh-CN" altLang="zh-CN" sz="2800" kern="100" dirty="0">
                <a:latin typeface="Times New Roman"/>
                <a:ea typeface="华文细黑"/>
                <a:cs typeface="Times New Roman"/>
              </a:rPr>
              <a:t>旋其面目</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a:t>
            </a:r>
            <a:r>
              <a:rPr lang="zh-CN" altLang="zh-CN" sz="2800" u="sng" kern="100" dirty="0">
                <a:latin typeface="Times New Roman"/>
                <a:ea typeface="华文细黑"/>
                <a:cs typeface="Times New Roman"/>
              </a:rPr>
              <a:t>　　　　　　　　　</a:t>
            </a:r>
            <a:endParaRPr lang="zh-CN" altLang="zh-CN" sz="1050" kern="100" dirty="0">
              <a:latin typeface="宋体"/>
              <a:cs typeface="Courier New"/>
            </a:endParaRPr>
          </a:p>
          <a:p>
            <a:pPr>
              <a:lnSpc>
                <a:spcPct val="150000"/>
              </a:lnSpc>
            </a:pPr>
            <a:r>
              <a:rPr lang="zh-CN" altLang="zh-CN" sz="2800" kern="100" dirty="0">
                <a:solidFill>
                  <a:srgbClr val="0000FF"/>
                </a:solidFill>
                <a:latin typeface="Times New Roman"/>
                <a:ea typeface="华文细黑"/>
                <a:cs typeface="Times New Roman"/>
              </a:rPr>
              <a:t>始</a:t>
            </a:r>
            <a:r>
              <a:rPr lang="zh-CN" altLang="zh-CN" sz="2800" kern="100" dirty="0">
                <a:latin typeface="Times New Roman"/>
                <a:ea typeface="华文细黑"/>
                <a:cs typeface="Times New Roman"/>
              </a:rPr>
              <a:t>吾弗信</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______</a:t>
            </a:r>
            <a:r>
              <a:rPr lang="zh-CN" altLang="zh-CN" sz="2800" u="sng" kern="100" dirty="0">
                <a:latin typeface="Times New Roman"/>
                <a:ea typeface="华文细黑"/>
                <a:cs typeface="Times New Roman"/>
              </a:rPr>
              <a:t>　　　　　　　　　</a:t>
            </a:r>
            <a:endParaRPr lang="zh-CN" altLang="en-US" sz="2800" dirty="0"/>
          </a:p>
        </p:txBody>
      </p:sp>
      <p:sp>
        <p:nvSpPr>
          <p:cNvPr id="26" name="左大括号 25"/>
          <p:cNvSpPr/>
          <p:nvPr/>
        </p:nvSpPr>
        <p:spPr>
          <a:xfrm>
            <a:off x="1972656" y="1162503"/>
            <a:ext cx="169654" cy="1148901"/>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2" name="矩形 11"/>
          <p:cNvSpPr/>
          <p:nvPr/>
        </p:nvSpPr>
        <p:spPr>
          <a:xfrm>
            <a:off x="5972371" y="1106374"/>
            <a:ext cx="543739" cy="523220"/>
          </a:xfrm>
          <a:prstGeom prst="rect">
            <a:avLst/>
          </a:prstGeom>
        </p:spPr>
        <p:txBody>
          <a:bodyPr wrap="none">
            <a:spAutoFit/>
          </a:bodyPr>
          <a:lstStyle/>
          <a:p>
            <a:r>
              <a:rPr lang="zh-CN" altLang="zh-CN" sz="2800" kern="100" dirty="0">
                <a:solidFill>
                  <a:srgbClr val="C00000"/>
                </a:solidFill>
                <a:latin typeface="Times New Roman"/>
                <a:ea typeface="华文细黑"/>
              </a:rPr>
              <a:t>才</a:t>
            </a:r>
            <a:endParaRPr lang="zh-CN" altLang="en-US" sz="2800" kern="100" dirty="0">
              <a:solidFill>
                <a:srgbClr val="C00000"/>
              </a:solidFill>
              <a:latin typeface="Times New Roman"/>
              <a:ea typeface="华文细黑"/>
            </a:endParaRPr>
          </a:p>
        </p:txBody>
      </p:sp>
      <p:sp>
        <p:nvSpPr>
          <p:cNvPr id="14" name="矩形 13"/>
          <p:cNvSpPr/>
          <p:nvPr/>
        </p:nvSpPr>
        <p:spPr>
          <a:xfrm>
            <a:off x="3968259" y="1705168"/>
            <a:ext cx="902811" cy="523220"/>
          </a:xfrm>
          <a:prstGeom prst="rect">
            <a:avLst/>
          </a:prstGeom>
        </p:spPr>
        <p:txBody>
          <a:bodyPr wrap="none">
            <a:spAutoFit/>
          </a:bodyPr>
          <a:lstStyle/>
          <a:p>
            <a:r>
              <a:rPr lang="zh-CN" altLang="zh-CN" sz="2800" kern="100" dirty="0">
                <a:solidFill>
                  <a:srgbClr val="C00000"/>
                </a:solidFill>
                <a:latin typeface="Times New Roman"/>
                <a:ea typeface="华文细黑"/>
              </a:rPr>
              <a:t>开始</a:t>
            </a:r>
            <a:endParaRPr lang="zh-CN" altLang="en-US" sz="2800" kern="100" dirty="0">
              <a:solidFill>
                <a:srgbClr val="C00000"/>
              </a:solidFill>
              <a:latin typeface="Times New Roman"/>
              <a:ea typeface="华文细黑"/>
            </a:endParaRPr>
          </a:p>
        </p:txBody>
      </p:sp>
      <p:sp>
        <p:nvSpPr>
          <p:cNvPr id="15" name="矩形 14"/>
          <p:cNvSpPr/>
          <p:nvPr/>
        </p:nvSpPr>
        <p:spPr>
          <a:xfrm>
            <a:off x="5984483" y="2762558"/>
            <a:ext cx="902811" cy="523220"/>
          </a:xfrm>
          <a:prstGeom prst="rect">
            <a:avLst/>
          </a:prstGeom>
        </p:spPr>
        <p:txBody>
          <a:bodyPr wrap="none">
            <a:spAutoFit/>
          </a:bodyPr>
          <a:lstStyle/>
          <a:p>
            <a:r>
              <a:rPr lang="zh-CN" altLang="zh-CN" sz="2800" kern="100" dirty="0">
                <a:solidFill>
                  <a:srgbClr val="C00000"/>
                </a:solidFill>
                <a:latin typeface="Times New Roman"/>
                <a:ea typeface="华文细黑"/>
              </a:rPr>
              <a:t>危险</a:t>
            </a:r>
            <a:endParaRPr lang="zh-CN" altLang="en-US" sz="2800" kern="100" dirty="0">
              <a:solidFill>
                <a:srgbClr val="C00000"/>
              </a:solidFill>
              <a:latin typeface="Times New Roman"/>
              <a:ea typeface="华文细黑"/>
            </a:endParaRPr>
          </a:p>
        </p:txBody>
      </p:sp>
      <p:sp>
        <p:nvSpPr>
          <p:cNvPr id="16" name="矩形 15"/>
          <p:cNvSpPr/>
          <p:nvPr/>
        </p:nvSpPr>
        <p:spPr>
          <a:xfrm>
            <a:off x="5768459" y="3357786"/>
            <a:ext cx="902811" cy="523220"/>
          </a:xfrm>
          <a:prstGeom prst="rect">
            <a:avLst/>
          </a:prstGeom>
        </p:spPr>
        <p:txBody>
          <a:bodyPr wrap="none">
            <a:spAutoFit/>
          </a:bodyPr>
          <a:lstStyle/>
          <a:p>
            <a:r>
              <a:rPr lang="zh-CN" altLang="zh-CN" sz="2800" kern="100" dirty="0">
                <a:solidFill>
                  <a:srgbClr val="C00000"/>
                </a:solidFill>
                <a:latin typeface="Times New Roman"/>
                <a:ea typeface="华文细黑"/>
              </a:rPr>
              <a:t>几乎</a:t>
            </a:r>
            <a:endParaRPr lang="zh-CN" altLang="en-US" sz="2800" kern="100" dirty="0">
              <a:solidFill>
                <a:srgbClr val="C00000"/>
              </a:solidFill>
              <a:latin typeface="Times New Roman"/>
              <a:ea typeface="华文细黑"/>
            </a:endParaRPr>
          </a:p>
        </p:txBody>
      </p:sp>
      <p:sp>
        <p:nvSpPr>
          <p:cNvPr id="27" name="矩形 26"/>
          <p:cNvSpPr/>
          <p:nvPr/>
        </p:nvSpPr>
        <p:spPr>
          <a:xfrm>
            <a:off x="5947717" y="4003725"/>
            <a:ext cx="1980029" cy="523220"/>
          </a:xfrm>
          <a:prstGeom prst="rect">
            <a:avLst/>
          </a:prstGeom>
        </p:spPr>
        <p:txBody>
          <a:bodyPr wrap="none">
            <a:spAutoFit/>
          </a:bodyPr>
          <a:lstStyle/>
          <a:p>
            <a:r>
              <a:rPr lang="zh-CN" altLang="zh-CN" sz="2800" kern="100" dirty="0">
                <a:solidFill>
                  <a:srgbClr val="C00000"/>
                </a:solidFill>
                <a:latin typeface="Times New Roman"/>
                <a:ea typeface="华文细黑"/>
              </a:rPr>
              <a:t>大概、恐怕</a:t>
            </a:r>
            <a:endParaRPr lang="zh-CN" altLang="en-US" sz="2800" kern="100" dirty="0">
              <a:solidFill>
                <a:srgbClr val="C00000"/>
              </a:solidFill>
              <a:latin typeface="Times New Roman"/>
              <a:ea typeface="华文细黑"/>
            </a:endParaRPr>
          </a:p>
        </p:txBody>
      </p:sp>
    </p:spTree>
    <p:extLst>
      <p:ext uri="{BB962C8B-B14F-4D97-AF65-F5344CB8AC3E}">
        <p14:creationId xmlns:p14="http://schemas.microsoft.com/office/powerpoint/2010/main" xmlns="" val="441447327"/>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42"/>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blinds(horizontal)">
                                      <p:cBhvr>
                                        <p:cTn id="10" dur="500"/>
                                        <p:tgtEl>
                                          <p:spTgt spid="12"/>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blinds(horizontal)">
                                      <p:cBhvr>
                                        <p:cTn id="15" dur="500"/>
                                        <p:tgtEl>
                                          <p:spTgt spid="15"/>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blinds(horizontal)">
                                      <p:cBhvr>
                                        <p:cTn id="18" dur="500"/>
                                        <p:tgtEl>
                                          <p:spTgt spid="16"/>
                                        </p:tgtEl>
                                      </p:cBhvr>
                                    </p:animEffect>
                                  </p:childTnLst>
                                </p:cTn>
                              </p:par>
                              <p:par>
                                <p:cTn id="19" presetID="3" presetClass="entr" presetSubtype="10" fill="hold" grpId="0" nodeType="withEffect">
                                  <p:stCondLst>
                                    <p:cond delay="0"/>
                                  </p:stCondLst>
                                  <p:childTnLst>
                                    <p:set>
                                      <p:cBhvr>
                                        <p:cTn id="20" dur="1" fill="hold">
                                          <p:stCondLst>
                                            <p:cond delay="0"/>
                                          </p:stCondLst>
                                        </p:cTn>
                                        <p:tgtEl>
                                          <p:spTgt spid="27"/>
                                        </p:tgtEl>
                                        <p:attrNameLst>
                                          <p:attrName>style.visibility</p:attrName>
                                        </p:attrNameLst>
                                      </p:cBhvr>
                                      <p:to>
                                        <p:strVal val="visible"/>
                                      </p:to>
                                    </p:set>
                                    <p:animEffect transition="in" filter="blinds(horizontal)">
                                      <p:cBhvr>
                                        <p:cTn id="21" dur="500"/>
                                        <p:tgtEl>
                                          <p:spTgt spid="27"/>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xit" presetSubtype="0" fill="hold" grpId="1" nodeType="clickEffect">
                                  <p:stCondLst>
                                    <p:cond delay="0"/>
                                  </p:stCondLst>
                                  <p:childTnLst>
                                    <p:animEffect transition="out" filter="fade">
                                      <p:cBhvr>
                                        <p:cTn id="25" dur="500"/>
                                        <p:tgtEl>
                                          <p:spTgt spid="14"/>
                                        </p:tgtEl>
                                      </p:cBhvr>
                                    </p:animEffect>
                                    <p:set>
                                      <p:cBhvr>
                                        <p:cTn id="26" dur="1" fill="hold">
                                          <p:stCondLst>
                                            <p:cond delay="499"/>
                                          </p:stCondLst>
                                        </p:cTn>
                                        <p:tgtEl>
                                          <p:spTgt spid="14"/>
                                        </p:tgtEl>
                                        <p:attrNameLst>
                                          <p:attrName>style.visibility</p:attrName>
                                        </p:attrNameLst>
                                      </p:cBhvr>
                                      <p:to>
                                        <p:strVal val="hidden"/>
                                      </p:to>
                                    </p:set>
                                  </p:childTnLst>
                                </p:cTn>
                              </p:par>
                              <p:par>
                                <p:cTn id="27" presetID="10" presetClass="exit" presetSubtype="0" fill="hold" grpId="1" nodeType="withEffect">
                                  <p:stCondLst>
                                    <p:cond delay="0"/>
                                  </p:stCondLst>
                                  <p:childTnLst>
                                    <p:animEffect transition="out" filter="fade">
                                      <p:cBhvr>
                                        <p:cTn id="28" dur="500"/>
                                        <p:tgtEl>
                                          <p:spTgt spid="12"/>
                                        </p:tgtEl>
                                      </p:cBhvr>
                                    </p:animEffect>
                                    <p:set>
                                      <p:cBhvr>
                                        <p:cTn id="29" dur="1" fill="hold">
                                          <p:stCondLst>
                                            <p:cond delay="499"/>
                                          </p:stCondLst>
                                        </p:cTn>
                                        <p:tgtEl>
                                          <p:spTgt spid="12"/>
                                        </p:tgtEl>
                                        <p:attrNameLst>
                                          <p:attrName>style.visibility</p:attrName>
                                        </p:attrNameLst>
                                      </p:cBhvr>
                                      <p:to>
                                        <p:strVal val="hidden"/>
                                      </p:to>
                                    </p:set>
                                  </p:childTnLst>
                                </p:cTn>
                              </p:par>
                              <p:par>
                                <p:cTn id="30" presetID="10" presetClass="exit" presetSubtype="0" fill="hold" grpId="1" nodeType="withEffect">
                                  <p:stCondLst>
                                    <p:cond delay="0"/>
                                  </p:stCondLst>
                                  <p:childTnLst>
                                    <p:animEffect transition="out" filter="fade">
                                      <p:cBhvr>
                                        <p:cTn id="31" dur="500"/>
                                        <p:tgtEl>
                                          <p:spTgt spid="15"/>
                                        </p:tgtEl>
                                      </p:cBhvr>
                                    </p:animEffect>
                                    <p:set>
                                      <p:cBhvr>
                                        <p:cTn id="32" dur="1" fill="hold">
                                          <p:stCondLst>
                                            <p:cond delay="499"/>
                                          </p:stCondLst>
                                        </p:cTn>
                                        <p:tgtEl>
                                          <p:spTgt spid="15"/>
                                        </p:tgtEl>
                                        <p:attrNameLst>
                                          <p:attrName>style.visibility</p:attrName>
                                        </p:attrNameLst>
                                      </p:cBhvr>
                                      <p:to>
                                        <p:strVal val="hidden"/>
                                      </p:to>
                                    </p:set>
                                  </p:childTnLst>
                                </p:cTn>
                              </p:par>
                              <p:par>
                                <p:cTn id="33" presetID="10" presetClass="exit" presetSubtype="0" fill="hold" grpId="1" nodeType="withEffect">
                                  <p:stCondLst>
                                    <p:cond delay="0"/>
                                  </p:stCondLst>
                                  <p:childTnLst>
                                    <p:animEffect transition="out" filter="fade">
                                      <p:cBhvr>
                                        <p:cTn id="34" dur="500"/>
                                        <p:tgtEl>
                                          <p:spTgt spid="16"/>
                                        </p:tgtEl>
                                      </p:cBhvr>
                                    </p:animEffect>
                                    <p:set>
                                      <p:cBhvr>
                                        <p:cTn id="35" dur="1" fill="hold">
                                          <p:stCondLst>
                                            <p:cond delay="499"/>
                                          </p:stCondLst>
                                        </p:cTn>
                                        <p:tgtEl>
                                          <p:spTgt spid="16"/>
                                        </p:tgtEl>
                                        <p:attrNameLst>
                                          <p:attrName>style.visibility</p:attrName>
                                        </p:attrNameLst>
                                      </p:cBhvr>
                                      <p:to>
                                        <p:strVal val="hidden"/>
                                      </p:to>
                                    </p:set>
                                  </p:childTnLst>
                                </p:cTn>
                              </p:par>
                              <p:par>
                                <p:cTn id="36" presetID="10" presetClass="exit" presetSubtype="0" fill="hold" grpId="1" nodeType="withEffect">
                                  <p:stCondLst>
                                    <p:cond delay="0"/>
                                  </p:stCondLst>
                                  <p:childTnLst>
                                    <p:animEffect transition="out" filter="fade">
                                      <p:cBhvr>
                                        <p:cTn id="37" dur="500"/>
                                        <p:tgtEl>
                                          <p:spTgt spid="27"/>
                                        </p:tgtEl>
                                      </p:cBhvr>
                                    </p:animEffect>
                                    <p:set>
                                      <p:cBhvr>
                                        <p:cTn id="38" dur="1" fill="hold">
                                          <p:stCondLst>
                                            <p:cond delay="499"/>
                                          </p:stCondLst>
                                        </p:cTn>
                                        <p:tgtEl>
                                          <p:spTgt spid="27"/>
                                        </p:tgtEl>
                                        <p:attrNameLst>
                                          <p:attrName>style.visibility</p:attrName>
                                        </p:attrNameLst>
                                      </p:cBhvr>
                                      <p:to>
                                        <p:strVal val="hidden"/>
                                      </p:to>
                                    </p:set>
                                  </p:childTnLst>
                                </p:cTn>
                              </p:par>
                            </p:childTnLst>
                          </p:cTn>
                        </p:par>
                      </p:childTnLst>
                    </p:cTn>
                  </p:par>
                </p:childTnLst>
              </p:cTn>
              <p:nextCondLst>
                <p:cond evt="onClick" delay="0">
                  <p:tgtEl>
                    <p:spTgt spid="42"/>
                  </p:tgtEl>
                </p:cond>
              </p:nextCondLst>
            </p:seq>
          </p:childTnLst>
        </p:cTn>
      </p:par>
    </p:tnLst>
    <p:bldLst>
      <p:bldP spid="12" grpId="0"/>
      <p:bldP spid="12" grpId="1"/>
      <p:bldP spid="14" grpId="0"/>
      <p:bldP spid="14" grpId="1"/>
      <p:bldP spid="15" grpId="0"/>
      <p:bldP spid="15" grpId="1"/>
      <p:bldP spid="16" grpId="0"/>
      <p:bldP spid="16" grpId="1"/>
      <p:bldP spid="27" grpId="0"/>
      <p:bldP spid="27"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507791" y="117426"/>
            <a:ext cx="11140921" cy="6586394"/>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古今异义</a:t>
            </a:r>
            <a:endParaRPr lang="zh-CN" altLang="zh-CN" sz="1050"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百川灌</a:t>
            </a:r>
            <a:r>
              <a:rPr lang="zh-CN" altLang="zh-CN" sz="2800" kern="100" dirty="0">
                <a:solidFill>
                  <a:srgbClr val="0000FF"/>
                </a:solidFill>
                <a:latin typeface="Times New Roman"/>
                <a:ea typeface="华文细黑"/>
                <a:cs typeface="Times New Roman"/>
              </a:rPr>
              <a:t>河</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古义：</a:t>
            </a:r>
            <a:r>
              <a:rPr lang="en-US" altLang="zh-CN" sz="2800" kern="100" dirty="0" smtClean="0">
                <a:latin typeface="Times New Roman"/>
                <a:ea typeface="华文细黑"/>
                <a:cs typeface="Courier New"/>
              </a:rPr>
              <a:t>_______</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今义：天然的或人工的大水道或指银河系。</a:t>
            </a:r>
            <a:endParaRPr lang="zh-CN" altLang="zh-CN" sz="1050"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②</a:t>
            </a:r>
            <a:r>
              <a:rPr lang="zh-CN" altLang="zh-CN" sz="2800" kern="100" dirty="0">
                <a:solidFill>
                  <a:srgbClr val="0000FF"/>
                </a:solidFill>
                <a:latin typeface="Times New Roman"/>
                <a:ea typeface="华文细黑"/>
                <a:cs typeface="Times New Roman"/>
              </a:rPr>
              <a:t>至于</a:t>
            </a:r>
            <a:r>
              <a:rPr lang="zh-CN" altLang="zh-CN" sz="2800" kern="100" dirty="0">
                <a:latin typeface="Times New Roman"/>
                <a:ea typeface="华文细黑"/>
                <a:cs typeface="Times New Roman"/>
              </a:rPr>
              <a:t>北海</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古义：</a:t>
            </a:r>
            <a:r>
              <a:rPr lang="en-US" altLang="zh-CN" sz="2800" kern="100" dirty="0" smtClean="0">
                <a:latin typeface="Times New Roman"/>
                <a:ea typeface="华文细黑"/>
                <a:cs typeface="Courier New"/>
              </a:rPr>
              <a:t>________</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今义：表示达到某种程度或表示另提一事</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a:latin typeface="宋体"/>
                <a:ea typeface="华文细黑"/>
                <a:cs typeface="Times New Roman"/>
              </a:rPr>
              <a:t>③</a:t>
            </a:r>
            <a:r>
              <a:rPr lang="zh-CN" altLang="zh-CN" sz="2800" kern="100" dirty="0">
                <a:latin typeface="Times New Roman"/>
                <a:ea typeface="华文细黑"/>
                <a:cs typeface="Times New Roman"/>
              </a:rPr>
              <a:t>于是焉河伯始旋其</a:t>
            </a:r>
            <a:r>
              <a:rPr lang="zh-CN" altLang="zh-CN" sz="2800" kern="100" dirty="0">
                <a:solidFill>
                  <a:srgbClr val="0000FF"/>
                </a:solidFill>
                <a:latin typeface="Times New Roman"/>
                <a:ea typeface="华文细黑"/>
                <a:cs typeface="Times New Roman"/>
              </a:rPr>
              <a:t>面目</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古义：</a:t>
            </a:r>
            <a:r>
              <a:rPr lang="en-US" altLang="zh-CN" sz="2800" kern="100" dirty="0" smtClean="0">
                <a:latin typeface="Times New Roman"/>
                <a:ea typeface="华文细黑"/>
                <a:cs typeface="Courier New"/>
              </a:rPr>
              <a:t>____</a:t>
            </a:r>
            <a:r>
              <a:rPr lang="en-US" altLang="zh-CN" sz="2800" kern="100" dirty="0">
                <a:latin typeface="Times New Roman"/>
                <a:ea typeface="华文细黑"/>
                <a:cs typeface="Courier New"/>
              </a:rPr>
              <a:t>_</a:t>
            </a:r>
            <a:r>
              <a:rPr lang="en-US" altLang="zh-CN" sz="2800" kern="100" dirty="0" smtClean="0">
                <a:latin typeface="Times New Roman"/>
                <a:ea typeface="华文细黑"/>
                <a:cs typeface="Courier New"/>
              </a:rPr>
              <a:t>_</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今义：面貌；面子、脸面</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p:txBody>
      </p:sp>
      <p:pic>
        <p:nvPicPr>
          <p:cNvPr id="3" name="图片 2"/>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9407574" y="6026030"/>
            <a:ext cx="2674827" cy="829568"/>
          </a:xfrm>
          <a:prstGeom prst="rect">
            <a:avLst/>
          </a:prstGeom>
        </p:spPr>
      </p:pic>
      <p:sp>
        <p:nvSpPr>
          <p:cNvPr id="11" name="矩形 10"/>
          <p:cNvSpPr/>
          <p:nvPr/>
        </p:nvSpPr>
        <p:spPr>
          <a:xfrm>
            <a:off x="1702718" y="1538422"/>
            <a:ext cx="1261884" cy="523220"/>
          </a:xfrm>
          <a:prstGeom prst="rect">
            <a:avLst/>
          </a:prstGeom>
        </p:spPr>
        <p:txBody>
          <a:bodyPr wrap="none">
            <a:spAutoFit/>
          </a:bodyPr>
          <a:lstStyle/>
          <a:p>
            <a:r>
              <a:rPr lang="zh-CN" altLang="zh-CN" sz="2800" kern="100" dirty="0">
                <a:solidFill>
                  <a:srgbClr val="C00000"/>
                </a:solidFill>
                <a:latin typeface="Times New Roman"/>
                <a:ea typeface="华文细黑"/>
              </a:rPr>
              <a:t>黄河。</a:t>
            </a:r>
            <a:endParaRPr lang="zh-CN" altLang="en-US" sz="2800" kern="100" dirty="0">
              <a:solidFill>
                <a:srgbClr val="C00000"/>
              </a:solidFill>
              <a:latin typeface="Times New Roman"/>
              <a:ea typeface="华文细黑"/>
            </a:endParaRPr>
          </a:p>
        </p:txBody>
      </p:sp>
      <p:sp>
        <p:nvSpPr>
          <p:cNvPr id="13" name="矩形 12"/>
          <p:cNvSpPr/>
          <p:nvPr/>
        </p:nvSpPr>
        <p:spPr>
          <a:xfrm>
            <a:off x="1738913" y="3410630"/>
            <a:ext cx="1261884" cy="523220"/>
          </a:xfrm>
          <a:prstGeom prst="rect">
            <a:avLst/>
          </a:prstGeom>
        </p:spPr>
        <p:txBody>
          <a:bodyPr wrap="none">
            <a:spAutoFit/>
          </a:bodyPr>
          <a:lstStyle/>
          <a:p>
            <a:r>
              <a:rPr lang="zh-CN" altLang="zh-CN" sz="2800" kern="100" dirty="0">
                <a:solidFill>
                  <a:srgbClr val="C00000"/>
                </a:solidFill>
                <a:latin typeface="Times New Roman"/>
                <a:ea typeface="华文细黑"/>
              </a:rPr>
              <a:t>到了</a:t>
            </a:r>
            <a:r>
              <a:rPr lang="zh-CN" altLang="zh-CN" sz="2800" kern="100" dirty="0" smtClean="0">
                <a:solidFill>
                  <a:srgbClr val="C00000"/>
                </a:solidFill>
                <a:latin typeface="Times New Roman"/>
                <a:ea typeface="华文细黑"/>
              </a:rPr>
              <a:t>。</a:t>
            </a:r>
            <a:endParaRPr lang="zh-CN" altLang="en-US" sz="2800" kern="100" dirty="0">
              <a:solidFill>
                <a:srgbClr val="C00000"/>
              </a:solidFill>
              <a:latin typeface="Times New Roman"/>
              <a:ea typeface="华文细黑"/>
            </a:endParaRPr>
          </a:p>
        </p:txBody>
      </p:sp>
      <p:sp>
        <p:nvSpPr>
          <p:cNvPr id="2" name="矩形 1"/>
          <p:cNvSpPr/>
          <p:nvPr/>
        </p:nvSpPr>
        <p:spPr>
          <a:xfrm>
            <a:off x="1664970" y="5374010"/>
            <a:ext cx="1261884" cy="523220"/>
          </a:xfrm>
          <a:prstGeom prst="rect">
            <a:avLst/>
          </a:prstGeom>
        </p:spPr>
        <p:txBody>
          <a:bodyPr wrap="none">
            <a:spAutoFit/>
          </a:bodyPr>
          <a:lstStyle/>
          <a:p>
            <a:r>
              <a:rPr lang="zh-CN" altLang="zh-CN" sz="2800" kern="100" dirty="0">
                <a:solidFill>
                  <a:srgbClr val="C00000"/>
                </a:solidFill>
                <a:latin typeface="Times New Roman"/>
                <a:ea typeface="华文细黑"/>
              </a:rPr>
              <a:t>脸色。</a:t>
            </a:r>
            <a:endParaRPr lang="zh-CN" altLang="en-US" sz="2800" kern="100" dirty="0">
              <a:solidFill>
                <a:srgbClr val="C00000"/>
              </a:solidFill>
              <a:latin typeface="Times New Roman"/>
              <a:ea typeface="华文细黑"/>
            </a:endParaRPr>
          </a:p>
        </p:txBody>
      </p:sp>
    </p:spTree>
    <p:extLst>
      <p:ext uri="{BB962C8B-B14F-4D97-AF65-F5344CB8AC3E}">
        <p14:creationId xmlns:p14="http://schemas.microsoft.com/office/powerpoint/2010/main" xmlns="" val="4260734281"/>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blinds(horizontal)">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blinds(horizontal)">
                                      <p:cBhvr>
                                        <p:cTn id="17" dur="500"/>
                                        <p:tgtEl>
                                          <p:spTgt spid="2"/>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1" nodeType="clickEffect">
                                  <p:stCondLst>
                                    <p:cond delay="0"/>
                                  </p:stCondLst>
                                  <p:childTnLst>
                                    <p:animEffect transition="out" filter="fade">
                                      <p:cBhvr>
                                        <p:cTn id="21" dur="500"/>
                                        <p:tgtEl>
                                          <p:spTgt spid="11"/>
                                        </p:tgtEl>
                                      </p:cBhvr>
                                    </p:animEffect>
                                    <p:set>
                                      <p:cBhvr>
                                        <p:cTn id="22" dur="1" fill="hold">
                                          <p:stCondLst>
                                            <p:cond delay="499"/>
                                          </p:stCondLst>
                                        </p:cTn>
                                        <p:tgtEl>
                                          <p:spTgt spid="11"/>
                                        </p:tgtEl>
                                        <p:attrNameLst>
                                          <p:attrName>style.visibility</p:attrName>
                                        </p:attrNameLst>
                                      </p:cBhvr>
                                      <p:to>
                                        <p:strVal val="hidden"/>
                                      </p:to>
                                    </p:set>
                                  </p:childTnLst>
                                </p:cTn>
                              </p:par>
                              <p:par>
                                <p:cTn id="23" presetID="10" presetClass="exit" presetSubtype="0" fill="hold" grpId="1" nodeType="withEffect">
                                  <p:stCondLst>
                                    <p:cond delay="0"/>
                                  </p:stCondLst>
                                  <p:childTnLst>
                                    <p:animEffect transition="out" filter="fade">
                                      <p:cBhvr>
                                        <p:cTn id="24" dur="500"/>
                                        <p:tgtEl>
                                          <p:spTgt spid="13"/>
                                        </p:tgtEl>
                                      </p:cBhvr>
                                    </p:animEffect>
                                    <p:set>
                                      <p:cBhvr>
                                        <p:cTn id="25" dur="1" fill="hold">
                                          <p:stCondLst>
                                            <p:cond delay="499"/>
                                          </p:stCondLst>
                                        </p:cTn>
                                        <p:tgtEl>
                                          <p:spTgt spid="13"/>
                                        </p:tgtEl>
                                        <p:attrNameLst>
                                          <p:attrName>style.visibility</p:attrName>
                                        </p:attrNameLst>
                                      </p:cBhvr>
                                      <p:to>
                                        <p:strVal val="hidden"/>
                                      </p:to>
                                    </p:set>
                                  </p:childTnLst>
                                </p:cTn>
                              </p:par>
                              <p:par>
                                <p:cTn id="26" presetID="10" presetClass="exit" presetSubtype="0" fill="hold" grpId="1" nodeType="withEffect">
                                  <p:stCondLst>
                                    <p:cond delay="0"/>
                                  </p:stCondLst>
                                  <p:childTnLst>
                                    <p:animEffect transition="out" filter="fade">
                                      <p:cBhvr>
                                        <p:cTn id="27" dur="500"/>
                                        <p:tgtEl>
                                          <p:spTgt spid="2"/>
                                        </p:tgtEl>
                                      </p:cBhvr>
                                    </p:animEffect>
                                    <p:set>
                                      <p:cBhvr>
                                        <p:cTn id="28" dur="1" fill="hold">
                                          <p:stCondLst>
                                            <p:cond delay="499"/>
                                          </p:stCondLst>
                                        </p:cTn>
                                        <p:tgtEl>
                                          <p:spTgt spid="2"/>
                                        </p:tgtEl>
                                        <p:attrNameLst>
                                          <p:attrName>style.visibility</p:attrName>
                                        </p:attrNameLst>
                                      </p:cBhvr>
                                      <p:to>
                                        <p:strVal val="hidden"/>
                                      </p:to>
                                    </p:set>
                                  </p:childTnLst>
                                </p:cTn>
                              </p:par>
                            </p:childTnLst>
                          </p:cTn>
                        </p:par>
                      </p:childTnLst>
                    </p:cTn>
                  </p:par>
                </p:childTnLst>
              </p:cTn>
              <p:nextCondLst>
                <p:cond evt="onClick" delay="0">
                  <p:tgtEl>
                    <p:spTgt spid="3"/>
                  </p:tgtEl>
                </p:cond>
              </p:nextCondLst>
            </p:seq>
          </p:childTnLst>
        </p:cTn>
      </p:par>
    </p:tnLst>
    <p:bldLst>
      <p:bldP spid="11" grpId="0"/>
      <p:bldP spid="11" grpId="1"/>
      <p:bldP spid="13" grpId="0"/>
      <p:bldP spid="13" grpId="1"/>
      <p:bldP spid="2" grpId="0"/>
      <p:bldP spid="2" grpId="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452086" y="117426"/>
            <a:ext cx="11252330" cy="5293733"/>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宋体"/>
                <a:ea typeface="华文细黑"/>
                <a:cs typeface="Times New Roman"/>
              </a:rPr>
              <a:t>④</a:t>
            </a:r>
            <a:r>
              <a:rPr lang="zh-CN" altLang="zh-CN" sz="2800" kern="100" dirty="0">
                <a:latin typeface="Times New Roman"/>
                <a:ea typeface="华文细黑"/>
                <a:cs typeface="Times New Roman"/>
              </a:rPr>
              <a:t>吾长见笑于</a:t>
            </a:r>
            <a:r>
              <a:rPr lang="zh-CN" altLang="zh-CN" sz="2800" kern="100" dirty="0">
                <a:solidFill>
                  <a:srgbClr val="0000FF"/>
                </a:solidFill>
                <a:latin typeface="Times New Roman"/>
                <a:ea typeface="华文细黑"/>
                <a:cs typeface="Times New Roman"/>
              </a:rPr>
              <a:t>大方</a:t>
            </a:r>
            <a:r>
              <a:rPr lang="zh-CN" altLang="zh-CN" sz="2800" kern="100" dirty="0">
                <a:latin typeface="Times New Roman"/>
                <a:ea typeface="华文细黑"/>
                <a:cs typeface="Times New Roman"/>
              </a:rPr>
              <a:t>之家</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古义：</a:t>
            </a:r>
            <a:r>
              <a:rPr lang="en-US" altLang="zh-CN" sz="2800" kern="100" dirty="0" smtClean="0">
                <a:latin typeface="Times New Roman"/>
                <a:ea typeface="华文细黑"/>
                <a:cs typeface="Courier New"/>
              </a:rPr>
              <a:t>______________</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今义：</a:t>
            </a: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对于财物不计较；不吝啬。</a:t>
            </a: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言谈、举止</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自然；不拘束。</a:t>
            </a:r>
            <a:r>
              <a:rPr lang="en-US" altLang="zh-CN" sz="2800" kern="100" dirty="0">
                <a:latin typeface="Times New Roman"/>
                <a:ea typeface="华文细黑"/>
                <a:cs typeface="Courier New"/>
              </a:rPr>
              <a:t>c.(</a:t>
            </a:r>
            <a:r>
              <a:rPr lang="zh-CN" altLang="zh-CN" sz="2800" kern="100" dirty="0">
                <a:latin typeface="Times New Roman"/>
                <a:ea typeface="华文细黑"/>
                <a:cs typeface="Times New Roman"/>
              </a:rPr>
              <a:t>样式、颜色等</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不俗气。</a:t>
            </a:r>
            <a:endParaRPr lang="zh-CN" altLang="zh-CN" sz="1050"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⑤</a:t>
            </a:r>
            <a:r>
              <a:rPr lang="zh-CN" altLang="zh-CN" sz="2800" kern="100" dirty="0">
                <a:latin typeface="Times New Roman"/>
                <a:ea typeface="华文细黑"/>
                <a:cs typeface="Times New Roman"/>
              </a:rPr>
              <a:t>且夫我尝闻</a:t>
            </a:r>
            <a:r>
              <a:rPr lang="zh-CN" altLang="zh-CN" sz="2800" kern="100" dirty="0">
                <a:solidFill>
                  <a:srgbClr val="0000FF"/>
                </a:solidFill>
                <a:latin typeface="Times New Roman"/>
                <a:ea typeface="华文细黑"/>
                <a:cs typeface="Times New Roman"/>
              </a:rPr>
              <a:t>少</a:t>
            </a:r>
            <a:r>
              <a:rPr lang="zh-CN" altLang="zh-CN" sz="2800" kern="100" dirty="0">
                <a:latin typeface="Times New Roman"/>
                <a:ea typeface="华文细黑"/>
                <a:cs typeface="Times New Roman"/>
              </a:rPr>
              <a:t>仲尼之闻而轻伯夷之义者</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古义：</a:t>
            </a:r>
            <a:r>
              <a:rPr lang="en-US" altLang="zh-CN" sz="2800" kern="100" dirty="0" smtClean="0">
                <a:latin typeface="Times New Roman"/>
                <a:ea typeface="华文细黑"/>
                <a:cs typeface="Courier New"/>
              </a:rPr>
              <a:t>_______________</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今义：</a:t>
            </a: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形容词，数量小</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跟</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多</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相对</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动词，不够原有或应有的数目；缺少。</a:t>
            </a:r>
            <a:endParaRPr lang="zh-CN" altLang="zh-CN" sz="1050" kern="100" dirty="0">
              <a:effectLst/>
              <a:latin typeface="宋体"/>
              <a:cs typeface="Courier New"/>
            </a:endParaRPr>
          </a:p>
        </p:txBody>
      </p:sp>
      <p:pic>
        <p:nvPicPr>
          <p:cNvPr id="3" name="图片 2"/>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9407574" y="6026030"/>
            <a:ext cx="2674827" cy="829568"/>
          </a:xfrm>
          <a:prstGeom prst="rect">
            <a:avLst/>
          </a:prstGeom>
        </p:spPr>
      </p:pic>
      <p:sp>
        <p:nvSpPr>
          <p:cNvPr id="11" name="矩形 10"/>
          <p:cNvSpPr/>
          <p:nvPr/>
        </p:nvSpPr>
        <p:spPr>
          <a:xfrm>
            <a:off x="1811888" y="837506"/>
            <a:ext cx="2339102" cy="523220"/>
          </a:xfrm>
          <a:prstGeom prst="rect">
            <a:avLst/>
          </a:prstGeom>
        </p:spPr>
        <p:txBody>
          <a:bodyPr wrap="none">
            <a:spAutoFit/>
          </a:bodyPr>
          <a:lstStyle/>
          <a:p>
            <a:r>
              <a:rPr lang="zh-CN" altLang="en-US" sz="2800" kern="100" dirty="0">
                <a:solidFill>
                  <a:srgbClr val="C00000"/>
                </a:solidFill>
                <a:latin typeface="Times New Roman"/>
                <a:ea typeface="华文细黑"/>
                <a:cs typeface="Times New Roman"/>
              </a:rPr>
              <a:t>懂得大道理。</a:t>
            </a:r>
            <a:endParaRPr lang="zh-CN" altLang="en-US" sz="2800" dirty="0"/>
          </a:p>
        </p:txBody>
      </p:sp>
      <p:sp>
        <p:nvSpPr>
          <p:cNvPr id="7" name="矩形 6"/>
          <p:cNvSpPr/>
          <p:nvPr/>
        </p:nvSpPr>
        <p:spPr>
          <a:xfrm>
            <a:off x="1630710" y="3410630"/>
            <a:ext cx="2698175" cy="523220"/>
          </a:xfrm>
          <a:prstGeom prst="rect">
            <a:avLst/>
          </a:prstGeom>
        </p:spPr>
        <p:txBody>
          <a:bodyPr wrap="none">
            <a:spAutoFit/>
          </a:bodyPr>
          <a:lstStyle/>
          <a:p>
            <a:r>
              <a:rPr lang="zh-CN" altLang="en-US" sz="2800" kern="100" dirty="0">
                <a:solidFill>
                  <a:srgbClr val="C00000"/>
                </a:solidFill>
                <a:latin typeface="Times New Roman"/>
                <a:ea typeface="华文细黑"/>
                <a:cs typeface="Times New Roman"/>
              </a:rPr>
              <a:t>看不起、轻视。</a:t>
            </a:r>
            <a:endParaRPr lang="zh-CN" altLang="en-US" sz="2800" dirty="0">
              <a:solidFill>
                <a:srgbClr val="C00000"/>
              </a:solidFill>
            </a:endParaRPr>
          </a:p>
        </p:txBody>
      </p:sp>
    </p:spTree>
    <p:extLst>
      <p:ext uri="{BB962C8B-B14F-4D97-AF65-F5344CB8AC3E}">
        <p14:creationId xmlns:p14="http://schemas.microsoft.com/office/powerpoint/2010/main" xmlns="" val="1458828659"/>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1" nodeType="clickEffect">
                                  <p:stCondLst>
                                    <p:cond delay="0"/>
                                  </p:stCondLst>
                                  <p:childTnLst>
                                    <p:animEffect transition="out" filter="fade">
                                      <p:cBhvr>
                                        <p:cTn id="16" dur="500"/>
                                        <p:tgtEl>
                                          <p:spTgt spid="11"/>
                                        </p:tgtEl>
                                      </p:cBhvr>
                                    </p:animEffect>
                                    <p:set>
                                      <p:cBhvr>
                                        <p:cTn id="17" dur="1" fill="hold">
                                          <p:stCondLst>
                                            <p:cond delay="499"/>
                                          </p:stCondLst>
                                        </p:cTn>
                                        <p:tgtEl>
                                          <p:spTgt spid="11"/>
                                        </p:tgtEl>
                                        <p:attrNameLst>
                                          <p:attrName>style.visibility</p:attrName>
                                        </p:attrNameLst>
                                      </p:cBhvr>
                                      <p:to>
                                        <p:strVal val="hidden"/>
                                      </p:to>
                                    </p:set>
                                  </p:childTnLst>
                                </p:cTn>
                              </p:par>
                              <p:par>
                                <p:cTn id="18" presetID="10" presetClass="exit" presetSubtype="0" fill="hold" grpId="1" nodeType="withEffect">
                                  <p:stCondLst>
                                    <p:cond delay="0"/>
                                  </p:stCondLst>
                                  <p:childTnLst>
                                    <p:animEffect transition="out" filter="fade">
                                      <p:cBhvr>
                                        <p:cTn id="19" dur="500"/>
                                        <p:tgtEl>
                                          <p:spTgt spid="7"/>
                                        </p:tgtEl>
                                      </p:cBhvr>
                                    </p:animEffect>
                                    <p:set>
                                      <p:cBhvr>
                                        <p:cTn id="20" dur="1" fill="hold">
                                          <p:stCondLst>
                                            <p:cond delay="499"/>
                                          </p:stCondLst>
                                        </p:cTn>
                                        <p:tgtEl>
                                          <p:spTgt spid="7"/>
                                        </p:tgtEl>
                                        <p:attrNameLst>
                                          <p:attrName>style.visibility</p:attrName>
                                        </p:attrNameLst>
                                      </p:cBhvr>
                                      <p:to>
                                        <p:strVal val="hidden"/>
                                      </p:to>
                                    </p:set>
                                  </p:childTnLst>
                                </p:cTn>
                              </p:par>
                            </p:childTnLst>
                          </p:cTn>
                        </p:par>
                      </p:childTnLst>
                    </p:cTn>
                  </p:par>
                </p:childTnLst>
              </p:cTn>
              <p:nextCondLst>
                <p:cond evt="onClick" delay="0">
                  <p:tgtEl>
                    <p:spTgt spid="3"/>
                  </p:tgtEl>
                </p:cond>
              </p:nextCondLst>
            </p:seq>
          </p:childTnLst>
        </p:cTn>
      </p:par>
    </p:tnLst>
    <p:bldLst>
      <p:bldP spid="11" grpId="0"/>
      <p:bldP spid="11" grpId="1"/>
      <p:bldP spid="7" grpId="0"/>
      <p:bldP spid="7" grpId="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452086" y="294560"/>
            <a:ext cx="11252330" cy="4647402"/>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宋体"/>
                <a:ea typeface="华文细黑"/>
                <a:cs typeface="Times New Roman"/>
              </a:rPr>
              <a:t>⑥</a:t>
            </a:r>
            <a:r>
              <a:rPr lang="zh-CN" altLang="zh-CN" sz="2800" kern="100" dirty="0">
                <a:latin typeface="Times New Roman"/>
                <a:ea typeface="华文细黑"/>
                <a:cs typeface="Times New Roman"/>
              </a:rPr>
              <a:t>乃知尔</a:t>
            </a:r>
            <a:r>
              <a:rPr lang="zh-CN" altLang="zh-CN" sz="2800" kern="100" dirty="0">
                <a:solidFill>
                  <a:srgbClr val="0000FF"/>
                </a:solidFill>
                <a:latin typeface="Times New Roman"/>
                <a:ea typeface="华文细黑"/>
                <a:cs typeface="Times New Roman"/>
              </a:rPr>
              <a:t>丑</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古义：</a:t>
            </a:r>
            <a:r>
              <a:rPr lang="en-US" altLang="zh-CN" sz="2800" kern="100" dirty="0" smtClean="0">
                <a:latin typeface="Times New Roman"/>
                <a:ea typeface="华文细黑"/>
                <a:cs typeface="Courier New"/>
              </a:rPr>
              <a:t>_______</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今义：丑陋、不好看</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跟</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美</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相对</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；叫人厌恶或瞧不起的；不好的、不光彩的事物；坏，不好。</a:t>
            </a:r>
            <a:endParaRPr lang="zh-CN" altLang="zh-CN" sz="1050"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⑦</a:t>
            </a:r>
            <a:r>
              <a:rPr lang="zh-CN" altLang="zh-CN" sz="2800" kern="100" dirty="0">
                <a:solidFill>
                  <a:srgbClr val="0000FF"/>
                </a:solidFill>
                <a:latin typeface="Times New Roman"/>
                <a:ea typeface="华文细黑"/>
                <a:cs typeface="Times New Roman"/>
              </a:rPr>
              <a:t>是非</a:t>
            </a:r>
            <a:r>
              <a:rPr lang="zh-CN" altLang="zh-CN" sz="2800" kern="100" dirty="0">
                <a:latin typeface="Times New Roman"/>
                <a:ea typeface="华文细黑"/>
                <a:cs typeface="Times New Roman"/>
              </a:rPr>
              <a:t>坎井之蛙与</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古义：</a:t>
            </a:r>
            <a:r>
              <a:rPr lang="en-US" altLang="zh-CN" sz="2800" kern="100" dirty="0" smtClean="0">
                <a:latin typeface="Times New Roman"/>
                <a:ea typeface="华文细黑"/>
                <a:cs typeface="Courier New"/>
              </a:rPr>
              <a:t>_____________________</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今义：事理的正确和错误或口舌</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p:txBody>
      </p:sp>
      <p:pic>
        <p:nvPicPr>
          <p:cNvPr id="3" name="图片 2"/>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9407574" y="6026030"/>
            <a:ext cx="2674827" cy="829568"/>
          </a:xfrm>
          <a:prstGeom prst="rect">
            <a:avLst/>
          </a:prstGeom>
        </p:spPr>
      </p:pic>
      <p:sp>
        <p:nvSpPr>
          <p:cNvPr id="4" name="矩形 3"/>
          <p:cNvSpPr/>
          <p:nvPr/>
        </p:nvSpPr>
        <p:spPr>
          <a:xfrm>
            <a:off x="1607840" y="1053530"/>
            <a:ext cx="8015758" cy="523220"/>
          </a:xfrm>
          <a:prstGeom prst="rect">
            <a:avLst/>
          </a:prstGeom>
        </p:spPr>
        <p:txBody>
          <a:bodyPr wrap="square">
            <a:spAutoFit/>
          </a:bodyPr>
          <a:lstStyle/>
          <a:p>
            <a:r>
              <a:rPr lang="zh-CN" altLang="en-US" sz="2800" kern="100" dirty="0">
                <a:solidFill>
                  <a:srgbClr val="C00000"/>
                </a:solidFill>
                <a:latin typeface="Times New Roman"/>
                <a:ea typeface="华文细黑"/>
              </a:rPr>
              <a:t>鄙陋。</a:t>
            </a:r>
          </a:p>
        </p:txBody>
      </p:sp>
      <p:sp>
        <p:nvSpPr>
          <p:cNvPr id="7" name="矩形 6"/>
          <p:cNvSpPr/>
          <p:nvPr/>
        </p:nvSpPr>
        <p:spPr>
          <a:xfrm>
            <a:off x="1679848" y="3554646"/>
            <a:ext cx="8015758" cy="523220"/>
          </a:xfrm>
          <a:prstGeom prst="rect">
            <a:avLst/>
          </a:prstGeom>
        </p:spPr>
        <p:txBody>
          <a:bodyPr wrap="square">
            <a:spAutoFit/>
          </a:bodyPr>
          <a:lstStyle/>
          <a:p>
            <a:r>
              <a:rPr lang="zh-CN" altLang="en-US" sz="2800" kern="100" dirty="0">
                <a:solidFill>
                  <a:srgbClr val="C00000"/>
                </a:solidFill>
                <a:latin typeface="Times New Roman"/>
                <a:ea typeface="华文细黑"/>
                <a:cs typeface="Times New Roman"/>
              </a:rPr>
              <a:t>是，这；非，不是。</a:t>
            </a:r>
            <a:endParaRPr lang="zh-CN" altLang="en-US" sz="2800" dirty="0"/>
          </a:p>
        </p:txBody>
      </p:sp>
    </p:spTree>
    <p:extLst>
      <p:ext uri="{BB962C8B-B14F-4D97-AF65-F5344CB8AC3E}">
        <p14:creationId xmlns:p14="http://schemas.microsoft.com/office/powerpoint/2010/main" xmlns="" val="3744209095"/>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1" nodeType="clickEffect">
                                  <p:stCondLst>
                                    <p:cond delay="0"/>
                                  </p:stCondLst>
                                  <p:childTnLst>
                                    <p:animEffect transition="out" filter="fade">
                                      <p:cBhvr>
                                        <p:cTn id="16" dur="500"/>
                                        <p:tgtEl>
                                          <p:spTgt spid="4"/>
                                        </p:tgtEl>
                                      </p:cBhvr>
                                    </p:animEffect>
                                    <p:set>
                                      <p:cBhvr>
                                        <p:cTn id="17" dur="1" fill="hold">
                                          <p:stCondLst>
                                            <p:cond delay="499"/>
                                          </p:stCondLst>
                                        </p:cTn>
                                        <p:tgtEl>
                                          <p:spTgt spid="4"/>
                                        </p:tgtEl>
                                        <p:attrNameLst>
                                          <p:attrName>style.visibility</p:attrName>
                                        </p:attrNameLst>
                                      </p:cBhvr>
                                      <p:to>
                                        <p:strVal val="hidden"/>
                                      </p:to>
                                    </p:set>
                                  </p:childTnLst>
                                </p:cTn>
                              </p:par>
                              <p:par>
                                <p:cTn id="18" presetID="10" presetClass="exit" presetSubtype="0" fill="hold" grpId="1" nodeType="withEffect">
                                  <p:stCondLst>
                                    <p:cond delay="0"/>
                                  </p:stCondLst>
                                  <p:childTnLst>
                                    <p:animEffect transition="out" filter="fade">
                                      <p:cBhvr>
                                        <p:cTn id="19" dur="500"/>
                                        <p:tgtEl>
                                          <p:spTgt spid="7"/>
                                        </p:tgtEl>
                                      </p:cBhvr>
                                    </p:animEffect>
                                    <p:set>
                                      <p:cBhvr>
                                        <p:cTn id="20" dur="1" fill="hold">
                                          <p:stCondLst>
                                            <p:cond delay="499"/>
                                          </p:stCondLst>
                                        </p:cTn>
                                        <p:tgtEl>
                                          <p:spTgt spid="7"/>
                                        </p:tgtEl>
                                        <p:attrNameLst>
                                          <p:attrName>style.visibility</p:attrName>
                                        </p:attrNameLst>
                                      </p:cBhvr>
                                      <p:to>
                                        <p:strVal val="hidden"/>
                                      </p:to>
                                    </p:set>
                                  </p:childTnLst>
                                </p:cTn>
                              </p:par>
                            </p:childTnLst>
                          </p:cTn>
                        </p:par>
                      </p:childTnLst>
                    </p:cTn>
                  </p:par>
                </p:childTnLst>
              </p:cTn>
              <p:nextCondLst>
                <p:cond evt="onClick" delay="0">
                  <p:tgtEl>
                    <p:spTgt spid="3"/>
                  </p:tgtEl>
                </p:cond>
              </p:nextCondLst>
            </p:seq>
          </p:childTnLst>
        </p:cTn>
      </p:par>
    </p:tnLst>
    <p:bldLst>
      <p:bldP spid="4" grpId="0"/>
      <p:bldP spid="4" grpId="1"/>
      <p:bldP spid="7" grpId="0"/>
      <p:bldP spid="7" grpId="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 name="图片 41"/>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9407574" y="6026030"/>
            <a:ext cx="2674827" cy="829568"/>
          </a:xfrm>
          <a:prstGeom prst="rect">
            <a:avLst/>
          </a:prstGeom>
        </p:spPr>
      </p:pic>
      <p:sp>
        <p:nvSpPr>
          <p:cNvPr id="3" name="矩形 2"/>
          <p:cNvSpPr/>
          <p:nvPr/>
        </p:nvSpPr>
        <p:spPr>
          <a:xfrm>
            <a:off x="406574" y="-90753"/>
            <a:ext cx="10297144" cy="656846"/>
          </a:xfrm>
          <a:prstGeom prst="rect">
            <a:avLst/>
          </a:prstGeom>
        </p:spPr>
        <p:txBody>
          <a:bodyPr wrap="square">
            <a:spAutoFit/>
          </a:bodyPr>
          <a:lstStyle/>
          <a:p>
            <a:pPr algn="just">
              <a:lnSpc>
                <a:spcPct val="150000"/>
              </a:lnSpc>
              <a:spcAft>
                <a:spcPts val="0"/>
              </a:spcAft>
            </a:pP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虚词归纳</a:t>
            </a:r>
            <a:endParaRPr lang="zh-CN" altLang="zh-CN" sz="1050" kern="100" dirty="0">
              <a:effectLst/>
              <a:latin typeface="宋体"/>
              <a:cs typeface="Courier New"/>
            </a:endParaRPr>
          </a:p>
        </p:txBody>
      </p:sp>
      <p:sp>
        <p:nvSpPr>
          <p:cNvPr id="29" name="矩形 28"/>
          <p:cNvSpPr/>
          <p:nvPr/>
        </p:nvSpPr>
        <p:spPr>
          <a:xfrm>
            <a:off x="487876" y="1696611"/>
            <a:ext cx="1030225" cy="553974"/>
          </a:xfrm>
          <a:prstGeom prst="rect">
            <a:avLst/>
          </a:prstGeom>
        </p:spPr>
        <p:txBody>
          <a:bodyPr wrap="square" lIns="121898" tIns="60948" rIns="121898" bIns="60948">
            <a:spAutoFit/>
          </a:bodyPr>
          <a:lstStyle/>
          <a:p>
            <a:pPr algn="just"/>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焉</a:t>
            </a:r>
            <a:endParaRPr lang="en-US" altLang="zh-CN" sz="2800" kern="100" dirty="0" smtClean="0">
              <a:latin typeface="Times New Roman"/>
              <a:ea typeface="华文细黑"/>
              <a:cs typeface="Times New Roman"/>
            </a:endParaRPr>
          </a:p>
        </p:txBody>
      </p:sp>
      <p:sp>
        <p:nvSpPr>
          <p:cNvPr id="30" name="矩形 29"/>
          <p:cNvSpPr/>
          <p:nvPr/>
        </p:nvSpPr>
        <p:spPr>
          <a:xfrm>
            <a:off x="1414686" y="901144"/>
            <a:ext cx="10297144" cy="2031325"/>
          </a:xfrm>
          <a:prstGeom prst="rect">
            <a:avLst/>
          </a:prstGeom>
        </p:spPr>
        <p:txBody>
          <a:bodyPr wrap="square">
            <a:spAutoFit/>
          </a:bodyPr>
          <a:lstStyle/>
          <a:p>
            <a:pPr algn="just">
              <a:lnSpc>
                <a:spcPct val="150000"/>
              </a:lnSpc>
              <a:spcAft>
                <a:spcPts val="0"/>
              </a:spcAft>
            </a:pPr>
            <a:r>
              <a:rPr lang="zh-CN" altLang="zh-CN" sz="2800" kern="100" dirty="0">
                <a:latin typeface="Times New Roman"/>
                <a:ea typeface="华文细黑"/>
                <a:cs typeface="Times New Roman"/>
              </a:rPr>
              <a:t>于是</a:t>
            </a:r>
            <a:r>
              <a:rPr lang="zh-CN" altLang="zh-CN" sz="2800" kern="100" dirty="0">
                <a:solidFill>
                  <a:srgbClr val="0000FF"/>
                </a:solidFill>
                <a:latin typeface="Times New Roman"/>
                <a:ea typeface="华文细黑"/>
                <a:cs typeface="Times New Roman"/>
              </a:rPr>
              <a:t>焉</a:t>
            </a:r>
            <a:r>
              <a:rPr lang="zh-CN" altLang="zh-CN" sz="2800" kern="100" dirty="0">
                <a:latin typeface="Times New Roman"/>
                <a:ea typeface="华文细黑"/>
                <a:cs typeface="Times New Roman"/>
              </a:rPr>
              <a:t>河伯欣然自喜</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_______________________</a:t>
            </a:r>
            <a:r>
              <a:rPr lang="zh-CN" altLang="zh-CN" sz="2800" u="sng" kern="100" dirty="0">
                <a:latin typeface="Times New Roman"/>
                <a:ea typeface="华文细黑"/>
                <a:cs typeface="Times New Roman"/>
              </a:rPr>
              <a:t>　　　　　　　　　</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不入虎穴，</a:t>
            </a:r>
            <a:r>
              <a:rPr lang="zh-CN" altLang="zh-CN" sz="2800" kern="100" dirty="0">
                <a:solidFill>
                  <a:srgbClr val="0000FF"/>
                </a:solidFill>
                <a:latin typeface="Times New Roman"/>
                <a:ea typeface="华文细黑"/>
                <a:cs typeface="Times New Roman"/>
              </a:rPr>
              <a:t>焉</a:t>
            </a:r>
            <a:r>
              <a:rPr lang="zh-CN" altLang="zh-CN" sz="2800" kern="100" dirty="0">
                <a:latin typeface="Times New Roman"/>
                <a:ea typeface="华文细黑"/>
                <a:cs typeface="Times New Roman"/>
              </a:rPr>
              <a:t>得虎子</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_____________________</a:t>
            </a:r>
            <a:r>
              <a:rPr lang="zh-CN" altLang="zh-CN" sz="2800" u="sng" kern="100" dirty="0">
                <a:latin typeface="Times New Roman"/>
                <a:ea typeface="华文细黑"/>
                <a:cs typeface="Times New Roman"/>
              </a:rPr>
              <a:t>　　　　　　　　　</a:t>
            </a:r>
            <a:endParaRPr lang="zh-CN" altLang="zh-CN" sz="1050" kern="100" dirty="0">
              <a:latin typeface="宋体"/>
              <a:cs typeface="Courier New"/>
            </a:endParaRPr>
          </a:p>
          <a:p>
            <a:pPr>
              <a:lnSpc>
                <a:spcPct val="150000"/>
              </a:lnSpc>
            </a:pPr>
            <a:r>
              <a:rPr lang="zh-CN" altLang="zh-CN" sz="2800" kern="100" dirty="0">
                <a:latin typeface="Times New Roman"/>
                <a:ea typeface="华文细黑"/>
                <a:cs typeface="Times New Roman"/>
              </a:rPr>
              <a:t>今吾子又死</a:t>
            </a:r>
            <a:r>
              <a:rPr lang="zh-CN" altLang="zh-CN" sz="2800" kern="100" dirty="0">
                <a:solidFill>
                  <a:srgbClr val="0000FF"/>
                </a:solidFill>
                <a:latin typeface="Times New Roman"/>
                <a:ea typeface="华文细黑"/>
                <a:cs typeface="Times New Roman"/>
              </a:rPr>
              <a:t>焉</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_______</a:t>
            </a:r>
            <a:r>
              <a:rPr lang="en-US" altLang="zh-CN" sz="2800" kern="100" dirty="0">
                <a:latin typeface="Times New Roman"/>
                <a:ea typeface="华文细黑"/>
                <a:cs typeface="Times New Roman"/>
              </a:rPr>
              <a:t>_</a:t>
            </a:r>
            <a:r>
              <a:rPr lang="en-US" altLang="zh-CN" sz="2800" kern="100" dirty="0" smtClean="0">
                <a:latin typeface="Times New Roman"/>
                <a:ea typeface="华文细黑"/>
                <a:cs typeface="Times New Roman"/>
              </a:rPr>
              <a:t>___</a:t>
            </a:r>
            <a:r>
              <a:rPr lang="zh-CN" altLang="zh-CN" sz="2800" u="sng" kern="100" dirty="0">
                <a:latin typeface="Times New Roman"/>
                <a:ea typeface="华文细黑"/>
                <a:cs typeface="Times New Roman"/>
              </a:rPr>
              <a:t>　　　　　　　　　</a:t>
            </a:r>
            <a:endParaRPr lang="zh-CN" altLang="en-US" sz="2800" dirty="0"/>
          </a:p>
        </p:txBody>
      </p:sp>
      <p:sp>
        <p:nvSpPr>
          <p:cNvPr id="31" name="左大括号 30"/>
          <p:cNvSpPr/>
          <p:nvPr/>
        </p:nvSpPr>
        <p:spPr>
          <a:xfrm>
            <a:off x="1317040" y="1000324"/>
            <a:ext cx="169654" cy="1870813"/>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3" name="矩形 22"/>
          <p:cNvSpPr/>
          <p:nvPr/>
        </p:nvSpPr>
        <p:spPr>
          <a:xfrm>
            <a:off x="478582" y="4211704"/>
            <a:ext cx="1030225" cy="553974"/>
          </a:xfrm>
          <a:prstGeom prst="rect">
            <a:avLst/>
          </a:prstGeom>
        </p:spPr>
        <p:txBody>
          <a:bodyPr wrap="square" lIns="121898" tIns="60948" rIns="121898" bIns="60948">
            <a:spAutoFit/>
          </a:bodyPr>
          <a:lstStyle/>
          <a:p>
            <a:pPr algn="just"/>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于</a:t>
            </a:r>
            <a:endParaRPr lang="en-US" altLang="zh-CN" sz="2800" kern="100" dirty="0" smtClean="0">
              <a:latin typeface="Times New Roman"/>
              <a:ea typeface="华文细黑"/>
              <a:cs typeface="Times New Roman"/>
            </a:endParaRPr>
          </a:p>
        </p:txBody>
      </p:sp>
      <p:sp>
        <p:nvSpPr>
          <p:cNvPr id="24" name="矩形 23"/>
          <p:cNvSpPr/>
          <p:nvPr/>
        </p:nvSpPr>
        <p:spPr>
          <a:xfrm>
            <a:off x="1436799" y="3109494"/>
            <a:ext cx="10297144" cy="2677656"/>
          </a:xfrm>
          <a:prstGeom prst="rect">
            <a:avLst/>
          </a:prstGeom>
        </p:spPr>
        <p:txBody>
          <a:bodyPr wrap="square">
            <a:spAutoFit/>
          </a:bodyPr>
          <a:lstStyle/>
          <a:p>
            <a:pPr algn="just">
              <a:lnSpc>
                <a:spcPct val="150000"/>
              </a:lnSpc>
              <a:spcAft>
                <a:spcPts val="0"/>
              </a:spcAft>
            </a:pPr>
            <a:r>
              <a:rPr lang="zh-CN" altLang="zh-CN" sz="2800" kern="100" dirty="0">
                <a:solidFill>
                  <a:srgbClr val="0000FF"/>
                </a:solidFill>
                <a:latin typeface="Times New Roman"/>
                <a:ea typeface="华文细黑"/>
                <a:cs typeface="Times New Roman"/>
              </a:rPr>
              <a:t>于</a:t>
            </a:r>
            <a:r>
              <a:rPr lang="zh-CN" altLang="zh-CN" sz="2800" kern="100" dirty="0">
                <a:latin typeface="Times New Roman"/>
                <a:ea typeface="华文细黑"/>
                <a:cs typeface="Times New Roman"/>
              </a:rPr>
              <a:t>是焉河伯始旋其面目</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a:t>
            </a:r>
            <a:r>
              <a:rPr lang="zh-CN" altLang="zh-CN" sz="2800" u="sng" kern="100" dirty="0">
                <a:latin typeface="Times New Roman"/>
                <a:ea typeface="华文细黑"/>
                <a:cs typeface="Times New Roman"/>
              </a:rPr>
              <a:t>　　　　　　　　　</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至</a:t>
            </a:r>
            <a:r>
              <a:rPr lang="zh-CN" altLang="zh-CN" sz="2800" kern="100" dirty="0">
                <a:solidFill>
                  <a:srgbClr val="0000FF"/>
                </a:solidFill>
                <a:latin typeface="Times New Roman"/>
                <a:ea typeface="华文细黑"/>
                <a:cs typeface="Times New Roman"/>
              </a:rPr>
              <a:t>于</a:t>
            </a:r>
            <a:r>
              <a:rPr lang="zh-CN" altLang="zh-CN" sz="2800" kern="100" dirty="0">
                <a:latin typeface="Times New Roman"/>
                <a:ea typeface="华文细黑"/>
                <a:cs typeface="Times New Roman"/>
              </a:rPr>
              <a:t>北海，东面而视</a:t>
            </a:r>
            <a:r>
              <a:rPr lang="zh-CN" altLang="zh-CN" sz="2800" kern="100" dirty="0" smtClean="0">
                <a:latin typeface="Times New Roman"/>
                <a:ea typeface="华文细黑"/>
                <a:cs typeface="Times New Roman"/>
              </a:rPr>
              <a:t>：</a:t>
            </a: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_______________ </a:t>
            </a:r>
            <a:r>
              <a:rPr lang="zh-CN" altLang="zh-CN" sz="2800" u="sng" kern="100" dirty="0">
                <a:latin typeface="Times New Roman"/>
                <a:ea typeface="华文细黑"/>
                <a:cs typeface="Times New Roman"/>
              </a:rPr>
              <a:t>　　　　　　　　　</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冰，水为之，而寒</a:t>
            </a:r>
            <a:r>
              <a:rPr lang="zh-CN" altLang="zh-CN" sz="2800" kern="100" dirty="0">
                <a:solidFill>
                  <a:srgbClr val="0000FF"/>
                </a:solidFill>
                <a:latin typeface="Times New Roman"/>
                <a:ea typeface="华文细黑"/>
                <a:cs typeface="Times New Roman"/>
              </a:rPr>
              <a:t>于</a:t>
            </a:r>
            <a:r>
              <a:rPr lang="zh-CN" altLang="zh-CN" sz="2800" kern="100" dirty="0">
                <a:latin typeface="Times New Roman"/>
                <a:ea typeface="华文细黑"/>
                <a:cs typeface="Times New Roman"/>
              </a:rPr>
              <a:t>水</a:t>
            </a:r>
            <a:r>
              <a:rPr lang="zh-CN" altLang="zh-CN" sz="2800" kern="100" dirty="0" smtClean="0">
                <a:latin typeface="Times New Roman"/>
                <a:ea typeface="华文细黑"/>
                <a:cs typeface="Times New Roman"/>
              </a:rPr>
              <a:t>：</a:t>
            </a: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_________ </a:t>
            </a:r>
            <a:r>
              <a:rPr lang="zh-CN" altLang="zh-CN" sz="2800" u="sng" kern="100" dirty="0">
                <a:latin typeface="Times New Roman"/>
                <a:ea typeface="华文细黑"/>
                <a:cs typeface="Times New Roman"/>
              </a:rPr>
              <a:t>　　　　　　　　　</a:t>
            </a:r>
            <a:endParaRPr lang="zh-CN" altLang="zh-CN" sz="1050" kern="100" dirty="0">
              <a:latin typeface="宋体"/>
              <a:cs typeface="Courier New"/>
            </a:endParaRPr>
          </a:p>
          <a:p>
            <a:pPr>
              <a:lnSpc>
                <a:spcPct val="150000"/>
              </a:lnSpc>
            </a:pPr>
            <a:r>
              <a:rPr lang="zh-CN" altLang="zh-CN" sz="2800" kern="100" dirty="0">
                <a:latin typeface="Times New Roman"/>
                <a:ea typeface="华文细黑"/>
                <a:cs typeface="Times New Roman"/>
              </a:rPr>
              <a:t>吾长见笑</a:t>
            </a:r>
            <a:r>
              <a:rPr lang="zh-CN" altLang="zh-CN" sz="2800" kern="100" dirty="0">
                <a:solidFill>
                  <a:srgbClr val="0000FF"/>
                </a:solidFill>
                <a:latin typeface="Times New Roman"/>
                <a:ea typeface="华文细黑"/>
                <a:cs typeface="Times New Roman"/>
              </a:rPr>
              <a:t>于</a:t>
            </a:r>
            <a:r>
              <a:rPr lang="zh-CN" altLang="zh-CN" sz="2800" kern="100" dirty="0">
                <a:latin typeface="Times New Roman"/>
                <a:ea typeface="华文细黑"/>
                <a:cs typeface="Times New Roman"/>
              </a:rPr>
              <a:t>大方之家</a:t>
            </a:r>
            <a:r>
              <a:rPr lang="zh-CN" altLang="zh-CN" sz="2800" kern="100" dirty="0" smtClean="0">
                <a:latin typeface="Times New Roman"/>
                <a:ea typeface="华文细黑"/>
                <a:cs typeface="Times New Roman"/>
              </a:rPr>
              <a:t>：</a:t>
            </a: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_______ </a:t>
            </a:r>
            <a:r>
              <a:rPr lang="zh-CN" altLang="zh-CN" sz="2800" u="sng" kern="100" dirty="0">
                <a:latin typeface="Times New Roman"/>
                <a:ea typeface="华文细黑"/>
                <a:cs typeface="Times New Roman"/>
              </a:rPr>
              <a:t>　　　　　　　　　</a:t>
            </a:r>
            <a:endParaRPr lang="zh-CN" altLang="en-US" sz="2800" dirty="0"/>
          </a:p>
        </p:txBody>
      </p:sp>
      <p:sp>
        <p:nvSpPr>
          <p:cNvPr id="32" name="左大括号 31"/>
          <p:cNvSpPr/>
          <p:nvPr/>
        </p:nvSpPr>
        <p:spPr>
          <a:xfrm>
            <a:off x="1361266" y="3358644"/>
            <a:ext cx="169654" cy="2447414"/>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4" name="矩形 3"/>
          <p:cNvSpPr/>
          <p:nvPr/>
        </p:nvSpPr>
        <p:spPr>
          <a:xfrm>
            <a:off x="5057085" y="1034366"/>
            <a:ext cx="4134465" cy="523220"/>
          </a:xfrm>
          <a:prstGeom prst="rect">
            <a:avLst/>
          </a:prstGeom>
        </p:spPr>
        <p:txBody>
          <a:bodyPr wrap="none">
            <a:spAutoFit/>
          </a:bodyPr>
          <a:lstStyle/>
          <a:p>
            <a:r>
              <a:rPr lang="zh-CN" altLang="zh-CN" sz="2800" kern="100" dirty="0">
                <a:solidFill>
                  <a:srgbClr val="C00000"/>
                </a:solidFill>
                <a:latin typeface="Times New Roman"/>
                <a:ea typeface="华文细黑"/>
              </a:rPr>
              <a:t>语助词，放在句中表停顿</a:t>
            </a:r>
            <a:endParaRPr lang="zh-CN" altLang="en-US" sz="2800" kern="100" dirty="0">
              <a:solidFill>
                <a:srgbClr val="C00000"/>
              </a:solidFill>
              <a:latin typeface="Times New Roman"/>
              <a:ea typeface="华文细黑"/>
            </a:endParaRPr>
          </a:p>
        </p:txBody>
      </p:sp>
      <p:sp>
        <p:nvSpPr>
          <p:cNvPr id="8" name="矩形 7"/>
          <p:cNvSpPr/>
          <p:nvPr/>
        </p:nvSpPr>
        <p:spPr>
          <a:xfrm>
            <a:off x="5015086" y="1655196"/>
            <a:ext cx="3775393" cy="523220"/>
          </a:xfrm>
          <a:prstGeom prst="rect">
            <a:avLst/>
          </a:prstGeom>
        </p:spPr>
        <p:txBody>
          <a:bodyPr wrap="none">
            <a:spAutoFit/>
          </a:bodyPr>
          <a:lstStyle/>
          <a:p>
            <a:r>
              <a:rPr lang="zh-CN" altLang="zh-CN" sz="2800" kern="100" dirty="0">
                <a:solidFill>
                  <a:srgbClr val="C00000"/>
                </a:solidFill>
                <a:latin typeface="Times New Roman"/>
                <a:ea typeface="华文细黑"/>
              </a:rPr>
              <a:t>疑问代词，怎么、哪里</a:t>
            </a:r>
            <a:endParaRPr lang="zh-CN" altLang="en-US" sz="2800" kern="100" dirty="0">
              <a:solidFill>
                <a:srgbClr val="C00000"/>
              </a:solidFill>
              <a:latin typeface="Times New Roman"/>
              <a:ea typeface="华文细黑"/>
            </a:endParaRPr>
          </a:p>
        </p:txBody>
      </p:sp>
      <p:sp>
        <p:nvSpPr>
          <p:cNvPr id="15" name="矩形 14"/>
          <p:cNvSpPr/>
          <p:nvPr/>
        </p:nvSpPr>
        <p:spPr>
          <a:xfrm>
            <a:off x="3971161" y="2277536"/>
            <a:ext cx="1980029" cy="523220"/>
          </a:xfrm>
          <a:prstGeom prst="rect">
            <a:avLst/>
          </a:prstGeom>
        </p:spPr>
        <p:txBody>
          <a:bodyPr wrap="none">
            <a:spAutoFit/>
          </a:bodyPr>
          <a:lstStyle/>
          <a:p>
            <a:r>
              <a:rPr lang="zh-CN" altLang="zh-CN" sz="2800" kern="100" dirty="0">
                <a:solidFill>
                  <a:srgbClr val="C00000"/>
                </a:solidFill>
                <a:latin typeface="Times New Roman"/>
                <a:ea typeface="华文细黑"/>
              </a:rPr>
              <a:t>兼词，于此</a:t>
            </a:r>
            <a:endParaRPr lang="zh-CN" altLang="en-US" sz="2800" kern="100" dirty="0">
              <a:solidFill>
                <a:srgbClr val="C00000"/>
              </a:solidFill>
              <a:latin typeface="Times New Roman"/>
              <a:ea typeface="华文细黑"/>
            </a:endParaRPr>
          </a:p>
        </p:txBody>
      </p:sp>
      <p:sp>
        <p:nvSpPr>
          <p:cNvPr id="16" name="矩形 15"/>
          <p:cNvSpPr/>
          <p:nvPr/>
        </p:nvSpPr>
        <p:spPr>
          <a:xfrm>
            <a:off x="5447134" y="3213770"/>
            <a:ext cx="543739" cy="523220"/>
          </a:xfrm>
          <a:prstGeom prst="rect">
            <a:avLst/>
          </a:prstGeom>
        </p:spPr>
        <p:txBody>
          <a:bodyPr wrap="none">
            <a:spAutoFit/>
          </a:bodyPr>
          <a:lstStyle/>
          <a:p>
            <a:r>
              <a:rPr lang="zh-CN" altLang="zh-CN" sz="2800" kern="100" dirty="0">
                <a:solidFill>
                  <a:srgbClr val="C00000"/>
                </a:solidFill>
                <a:latin typeface="Times New Roman"/>
                <a:ea typeface="华文细黑"/>
              </a:rPr>
              <a:t>在</a:t>
            </a:r>
            <a:endParaRPr lang="zh-CN" altLang="en-US" sz="2800" kern="100" dirty="0">
              <a:solidFill>
                <a:srgbClr val="C00000"/>
              </a:solidFill>
              <a:latin typeface="Times New Roman"/>
              <a:ea typeface="华文细黑"/>
            </a:endParaRPr>
          </a:p>
        </p:txBody>
      </p:sp>
      <p:sp>
        <p:nvSpPr>
          <p:cNvPr id="17" name="矩形 16"/>
          <p:cNvSpPr/>
          <p:nvPr/>
        </p:nvSpPr>
        <p:spPr>
          <a:xfrm>
            <a:off x="5087094" y="3842678"/>
            <a:ext cx="2698175" cy="523220"/>
          </a:xfrm>
          <a:prstGeom prst="rect">
            <a:avLst/>
          </a:prstGeom>
        </p:spPr>
        <p:txBody>
          <a:bodyPr wrap="none">
            <a:spAutoFit/>
          </a:bodyPr>
          <a:lstStyle/>
          <a:p>
            <a:r>
              <a:rPr lang="zh-CN" altLang="zh-CN" sz="2800" kern="100" dirty="0">
                <a:solidFill>
                  <a:srgbClr val="C00000"/>
                </a:solidFill>
                <a:latin typeface="Times New Roman"/>
                <a:ea typeface="华文细黑"/>
              </a:rPr>
              <a:t>引出行为的对象</a:t>
            </a:r>
            <a:endParaRPr lang="zh-CN" altLang="en-US" sz="2800" kern="100" dirty="0">
              <a:solidFill>
                <a:srgbClr val="C00000"/>
              </a:solidFill>
              <a:latin typeface="Times New Roman"/>
              <a:ea typeface="华文细黑"/>
            </a:endParaRPr>
          </a:p>
        </p:txBody>
      </p:sp>
      <p:sp>
        <p:nvSpPr>
          <p:cNvPr id="18" name="矩形 17"/>
          <p:cNvSpPr/>
          <p:nvPr/>
        </p:nvSpPr>
        <p:spPr>
          <a:xfrm>
            <a:off x="5553402" y="4509914"/>
            <a:ext cx="1261884" cy="523220"/>
          </a:xfrm>
          <a:prstGeom prst="rect">
            <a:avLst/>
          </a:prstGeom>
        </p:spPr>
        <p:txBody>
          <a:bodyPr wrap="none">
            <a:spAutoFit/>
          </a:bodyPr>
          <a:lstStyle/>
          <a:p>
            <a:r>
              <a:rPr lang="zh-CN" altLang="zh-CN" sz="2800" kern="100" dirty="0">
                <a:solidFill>
                  <a:srgbClr val="C00000"/>
                </a:solidFill>
                <a:latin typeface="Times New Roman"/>
                <a:ea typeface="华文细黑"/>
              </a:rPr>
              <a:t>表比较</a:t>
            </a:r>
            <a:endParaRPr lang="zh-CN" altLang="en-US" sz="2800" kern="100" dirty="0">
              <a:solidFill>
                <a:srgbClr val="C00000"/>
              </a:solidFill>
              <a:latin typeface="Times New Roman"/>
              <a:ea typeface="华文细黑"/>
            </a:endParaRPr>
          </a:p>
        </p:txBody>
      </p:sp>
      <p:sp>
        <p:nvSpPr>
          <p:cNvPr id="19" name="矩形 18"/>
          <p:cNvSpPr/>
          <p:nvPr/>
        </p:nvSpPr>
        <p:spPr>
          <a:xfrm>
            <a:off x="5159102" y="5157986"/>
            <a:ext cx="1261884" cy="523220"/>
          </a:xfrm>
          <a:prstGeom prst="rect">
            <a:avLst/>
          </a:prstGeom>
        </p:spPr>
        <p:txBody>
          <a:bodyPr wrap="none">
            <a:spAutoFit/>
          </a:bodyPr>
          <a:lstStyle/>
          <a:p>
            <a:r>
              <a:rPr lang="zh-CN" altLang="zh-CN" sz="2800" kern="100" dirty="0">
                <a:solidFill>
                  <a:srgbClr val="C00000"/>
                </a:solidFill>
                <a:latin typeface="Times New Roman"/>
                <a:ea typeface="华文细黑"/>
              </a:rPr>
              <a:t>表被动</a:t>
            </a:r>
            <a:endParaRPr lang="zh-CN" altLang="en-US" sz="2800" kern="100" dirty="0">
              <a:solidFill>
                <a:srgbClr val="C00000"/>
              </a:solidFill>
              <a:latin typeface="Times New Roman"/>
              <a:ea typeface="华文细黑"/>
            </a:endParaRPr>
          </a:p>
        </p:txBody>
      </p:sp>
    </p:spTree>
    <p:extLst>
      <p:ext uri="{BB962C8B-B14F-4D97-AF65-F5344CB8AC3E}">
        <p14:creationId xmlns:p14="http://schemas.microsoft.com/office/powerpoint/2010/main" xmlns="" val="2976912349"/>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42"/>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blinds(horizontal)">
                                      <p:cBhvr>
                                        <p:cTn id="10" dur="500"/>
                                        <p:tgtEl>
                                          <p:spTgt spid="8"/>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blinds(horizontal)">
                                      <p:cBhvr>
                                        <p:cTn id="13" dur="500"/>
                                        <p:tgtEl>
                                          <p:spTgt spid="15"/>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blinds(horizontal)">
                                      <p:cBhvr>
                                        <p:cTn id="18" dur="500"/>
                                        <p:tgtEl>
                                          <p:spTgt spid="16"/>
                                        </p:tgtEl>
                                      </p:cBhvr>
                                    </p:animEffect>
                                  </p:childTnLst>
                                </p:cTn>
                              </p:par>
                              <p:par>
                                <p:cTn id="19" presetID="3" presetClass="entr" presetSubtype="10" fill="hold" grpId="0" nodeType="with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blinds(horizontal)">
                                      <p:cBhvr>
                                        <p:cTn id="21" dur="500"/>
                                        <p:tgtEl>
                                          <p:spTgt spid="17"/>
                                        </p:tgtEl>
                                      </p:cBhvr>
                                    </p:animEffect>
                                  </p:childTnLst>
                                </p:cTn>
                              </p:par>
                              <p:par>
                                <p:cTn id="22" presetID="3" presetClass="entr" presetSubtype="10" fill="hold" grpId="0" nodeType="with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blinds(horizontal)">
                                      <p:cBhvr>
                                        <p:cTn id="24" dur="500"/>
                                        <p:tgtEl>
                                          <p:spTgt spid="18"/>
                                        </p:tgtEl>
                                      </p:cBhvr>
                                    </p:animEffect>
                                  </p:childTnLst>
                                </p:cTn>
                              </p:par>
                              <p:par>
                                <p:cTn id="25" presetID="3" presetClass="entr" presetSubtype="10" fill="hold" grpId="0" nodeType="with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blinds(horizontal)">
                                      <p:cBhvr>
                                        <p:cTn id="27" dur="500"/>
                                        <p:tgtEl>
                                          <p:spTgt spid="19"/>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xit" presetSubtype="0" fill="hold" grpId="1" nodeType="clickEffect">
                                  <p:stCondLst>
                                    <p:cond delay="0"/>
                                  </p:stCondLst>
                                  <p:childTnLst>
                                    <p:animEffect transition="out" filter="fade">
                                      <p:cBhvr>
                                        <p:cTn id="31" dur="500"/>
                                        <p:tgtEl>
                                          <p:spTgt spid="4"/>
                                        </p:tgtEl>
                                      </p:cBhvr>
                                    </p:animEffect>
                                    <p:set>
                                      <p:cBhvr>
                                        <p:cTn id="32" dur="1" fill="hold">
                                          <p:stCondLst>
                                            <p:cond delay="499"/>
                                          </p:stCondLst>
                                        </p:cTn>
                                        <p:tgtEl>
                                          <p:spTgt spid="4"/>
                                        </p:tgtEl>
                                        <p:attrNameLst>
                                          <p:attrName>style.visibility</p:attrName>
                                        </p:attrNameLst>
                                      </p:cBhvr>
                                      <p:to>
                                        <p:strVal val="hidden"/>
                                      </p:to>
                                    </p:set>
                                  </p:childTnLst>
                                </p:cTn>
                              </p:par>
                              <p:par>
                                <p:cTn id="33" presetID="10" presetClass="exit" presetSubtype="0" fill="hold" grpId="1" nodeType="withEffect">
                                  <p:stCondLst>
                                    <p:cond delay="0"/>
                                  </p:stCondLst>
                                  <p:childTnLst>
                                    <p:animEffect transition="out" filter="fade">
                                      <p:cBhvr>
                                        <p:cTn id="34" dur="500"/>
                                        <p:tgtEl>
                                          <p:spTgt spid="8"/>
                                        </p:tgtEl>
                                      </p:cBhvr>
                                    </p:animEffect>
                                    <p:set>
                                      <p:cBhvr>
                                        <p:cTn id="35" dur="1" fill="hold">
                                          <p:stCondLst>
                                            <p:cond delay="499"/>
                                          </p:stCondLst>
                                        </p:cTn>
                                        <p:tgtEl>
                                          <p:spTgt spid="8"/>
                                        </p:tgtEl>
                                        <p:attrNameLst>
                                          <p:attrName>style.visibility</p:attrName>
                                        </p:attrNameLst>
                                      </p:cBhvr>
                                      <p:to>
                                        <p:strVal val="hidden"/>
                                      </p:to>
                                    </p:set>
                                  </p:childTnLst>
                                </p:cTn>
                              </p:par>
                              <p:par>
                                <p:cTn id="36" presetID="10" presetClass="exit" presetSubtype="0" fill="hold" grpId="1" nodeType="withEffect">
                                  <p:stCondLst>
                                    <p:cond delay="0"/>
                                  </p:stCondLst>
                                  <p:childTnLst>
                                    <p:animEffect transition="out" filter="fade">
                                      <p:cBhvr>
                                        <p:cTn id="37" dur="500"/>
                                        <p:tgtEl>
                                          <p:spTgt spid="15"/>
                                        </p:tgtEl>
                                      </p:cBhvr>
                                    </p:animEffect>
                                    <p:set>
                                      <p:cBhvr>
                                        <p:cTn id="38" dur="1" fill="hold">
                                          <p:stCondLst>
                                            <p:cond delay="499"/>
                                          </p:stCondLst>
                                        </p:cTn>
                                        <p:tgtEl>
                                          <p:spTgt spid="15"/>
                                        </p:tgtEl>
                                        <p:attrNameLst>
                                          <p:attrName>style.visibility</p:attrName>
                                        </p:attrNameLst>
                                      </p:cBhvr>
                                      <p:to>
                                        <p:strVal val="hidden"/>
                                      </p:to>
                                    </p:set>
                                  </p:childTnLst>
                                </p:cTn>
                              </p:par>
                              <p:par>
                                <p:cTn id="39" presetID="10" presetClass="exit" presetSubtype="0" fill="hold" grpId="1" nodeType="withEffect">
                                  <p:stCondLst>
                                    <p:cond delay="0"/>
                                  </p:stCondLst>
                                  <p:childTnLst>
                                    <p:animEffect transition="out" filter="fade">
                                      <p:cBhvr>
                                        <p:cTn id="40" dur="500"/>
                                        <p:tgtEl>
                                          <p:spTgt spid="16"/>
                                        </p:tgtEl>
                                      </p:cBhvr>
                                    </p:animEffect>
                                    <p:set>
                                      <p:cBhvr>
                                        <p:cTn id="41" dur="1" fill="hold">
                                          <p:stCondLst>
                                            <p:cond delay="499"/>
                                          </p:stCondLst>
                                        </p:cTn>
                                        <p:tgtEl>
                                          <p:spTgt spid="16"/>
                                        </p:tgtEl>
                                        <p:attrNameLst>
                                          <p:attrName>style.visibility</p:attrName>
                                        </p:attrNameLst>
                                      </p:cBhvr>
                                      <p:to>
                                        <p:strVal val="hidden"/>
                                      </p:to>
                                    </p:set>
                                  </p:childTnLst>
                                </p:cTn>
                              </p:par>
                              <p:par>
                                <p:cTn id="42" presetID="10" presetClass="exit" presetSubtype="0" fill="hold" grpId="1" nodeType="withEffect">
                                  <p:stCondLst>
                                    <p:cond delay="0"/>
                                  </p:stCondLst>
                                  <p:childTnLst>
                                    <p:animEffect transition="out" filter="fade">
                                      <p:cBhvr>
                                        <p:cTn id="43" dur="500"/>
                                        <p:tgtEl>
                                          <p:spTgt spid="17"/>
                                        </p:tgtEl>
                                      </p:cBhvr>
                                    </p:animEffect>
                                    <p:set>
                                      <p:cBhvr>
                                        <p:cTn id="44" dur="1" fill="hold">
                                          <p:stCondLst>
                                            <p:cond delay="499"/>
                                          </p:stCondLst>
                                        </p:cTn>
                                        <p:tgtEl>
                                          <p:spTgt spid="17"/>
                                        </p:tgtEl>
                                        <p:attrNameLst>
                                          <p:attrName>style.visibility</p:attrName>
                                        </p:attrNameLst>
                                      </p:cBhvr>
                                      <p:to>
                                        <p:strVal val="hidden"/>
                                      </p:to>
                                    </p:set>
                                  </p:childTnLst>
                                </p:cTn>
                              </p:par>
                              <p:par>
                                <p:cTn id="45" presetID="10" presetClass="exit" presetSubtype="0" fill="hold" grpId="1" nodeType="withEffect">
                                  <p:stCondLst>
                                    <p:cond delay="0"/>
                                  </p:stCondLst>
                                  <p:childTnLst>
                                    <p:animEffect transition="out" filter="fade">
                                      <p:cBhvr>
                                        <p:cTn id="46" dur="500"/>
                                        <p:tgtEl>
                                          <p:spTgt spid="18"/>
                                        </p:tgtEl>
                                      </p:cBhvr>
                                    </p:animEffect>
                                    <p:set>
                                      <p:cBhvr>
                                        <p:cTn id="47" dur="1" fill="hold">
                                          <p:stCondLst>
                                            <p:cond delay="499"/>
                                          </p:stCondLst>
                                        </p:cTn>
                                        <p:tgtEl>
                                          <p:spTgt spid="18"/>
                                        </p:tgtEl>
                                        <p:attrNameLst>
                                          <p:attrName>style.visibility</p:attrName>
                                        </p:attrNameLst>
                                      </p:cBhvr>
                                      <p:to>
                                        <p:strVal val="hidden"/>
                                      </p:to>
                                    </p:set>
                                  </p:childTnLst>
                                </p:cTn>
                              </p:par>
                              <p:par>
                                <p:cTn id="48" presetID="10" presetClass="exit" presetSubtype="0" fill="hold" grpId="1" nodeType="withEffect">
                                  <p:stCondLst>
                                    <p:cond delay="0"/>
                                  </p:stCondLst>
                                  <p:childTnLst>
                                    <p:animEffect transition="out" filter="fade">
                                      <p:cBhvr>
                                        <p:cTn id="49" dur="500"/>
                                        <p:tgtEl>
                                          <p:spTgt spid="19"/>
                                        </p:tgtEl>
                                      </p:cBhvr>
                                    </p:animEffect>
                                    <p:set>
                                      <p:cBhvr>
                                        <p:cTn id="50" dur="1" fill="hold">
                                          <p:stCondLst>
                                            <p:cond delay="499"/>
                                          </p:stCondLst>
                                        </p:cTn>
                                        <p:tgtEl>
                                          <p:spTgt spid="19"/>
                                        </p:tgtEl>
                                        <p:attrNameLst>
                                          <p:attrName>style.visibility</p:attrName>
                                        </p:attrNameLst>
                                      </p:cBhvr>
                                      <p:to>
                                        <p:strVal val="hidden"/>
                                      </p:to>
                                    </p:set>
                                  </p:childTnLst>
                                </p:cTn>
                              </p:par>
                            </p:childTnLst>
                          </p:cTn>
                        </p:par>
                      </p:childTnLst>
                    </p:cTn>
                  </p:par>
                </p:childTnLst>
              </p:cTn>
              <p:nextCondLst>
                <p:cond evt="onClick" delay="0">
                  <p:tgtEl>
                    <p:spTgt spid="42"/>
                  </p:tgtEl>
                </p:cond>
              </p:nextCondLst>
            </p:seq>
          </p:childTnLst>
        </p:cTn>
      </p:par>
    </p:tnLst>
    <p:bldLst>
      <p:bldP spid="4" grpId="0"/>
      <p:bldP spid="4" grpId="1"/>
      <p:bldP spid="8" grpId="0"/>
      <p:bldP spid="8" grpId="1"/>
      <p:bldP spid="15" grpId="0"/>
      <p:bldP spid="15" grpId="1"/>
      <p:bldP spid="16" grpId="0"/>
      <p:bldP spid="16" grpId="1"/>
      <p:bldP spid="17" grpId="0"/>
      <p:bldP spid="17" grpId="1"/>
      <p:bldP spid="18" grpId="0"/>
      <p:bldP spid="18" grpId="1"/>
      <p:bldP spid="19" grpId="0"/>
      <p:bldP spid="19" grpId="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 name="图片 41"/>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9407574" y="6026030"/>
            <a:ext cx="2674827" cy="829568"/>
          </a:xfrm>
          <a:prstGeom prst="rect">
            <a:avLst/>
          </a:prstGeom>
        </p:spPr>
      </p:pic>
      <p:sp>
        <p:nvSpPr>
          <p:cNvPr id="29" name="矩形 28"/>
          <p:cNvSpPr/>
          <p:nvPr/>
        </p:nvSpPr>
        <p:spPr>
          <a:xfrm>
            <a:off x="622598" y="1125538"/>
            <a:ext cx="1030225" cy="553974"/>
          </a:xfrm>
          <a:prstGeom prst="rect">
            <a:avLst/>
          </a:prstGeom>
        </p:spPr>
        <p:txBody>
          <a:bodyPr wrap="square" lIns="121898" tIns="60948" rIns="121898" bIns="60948">
            <a:spAutoFit/>
          </a:bodyPr>
          <a:lstStyle/>
          <a:p>
            <a:pPr algn="just"/>
            <a:r>
              <a:rPr lang="en-US" altLang="zh-CN" sz="2800" kern="100">
                <a:latin typeface="宋体"/>
                <a:ea typeface="华文细黑"/>
                <a:cs typeface="Times New Roman"/>
              </a:rPr>
              <a:t>③</a:t>
            </a:r>
            <a:r>
              <a:rPr lang="zh-CN" altLang="zh-CN" sz="2800" kern="100" dirty="0" smtClean="0">
                <a:latin typeface="Times New Roman"/>
                <a:ea typeface="华文细黑"/>
                <a:cs typeface="Times New Roman"/>
              </a:rPr>
              <a:t>而</a:t>
            </a:r>
            <a:endParaRPr lang="en-US" altLang="zh-CN" sz="2800" kern="100" dirty="0" smtClean="0">
              <a:latin typeface="Times New Roman"/>
              <a:ea typeface="华文细黑"/>
              <a:cs typeface="Times New Roman"/>
            </a:endParaRPr>
          </a:p>
        </p:txBody>
      </p:sp>
      <p:sp>
        <p:nvSpPr>
          <p:cNvPr id="30" name="矩形 29"/>
          <p:cNvSpPr/>
          <p:nvPr/>
        </p:nvSpPr>
        <p:spPr>
          <a:xfrm>
            <a:off x="1630710" y="-26590"/>
            <a:ext cx="10297144" cy="2677656"/>
          </a:xfrm>
          <a:prstGeom prst="rect">
            <a:avLst/>
          </a:prstGeom>
        </p:spPr>
        <p:txBody>
          <a:bodyPr wrap="square">
            <a:spAutoFit/>
          </a:bodyPr>
          <a:lstStyle/>
          <a:p>
            <a:pPr algn="just">
              <a:lnSpc>
                <a:spcPct val="150000"/>
              </a:lnSpc>
              <a:spcAft>
                <a:spcPts val="0"/>
              </a:spcAft>
            </a:pPr>
            <a:r>
              <a:rPr lang="zh-CN" altLang="zh-CN" sz="2800" kern="100" dirty="0">
                <a:latin typeface="Times New Roman"/>
                <a:ea typeface="华文细黑"/>
                <a:cs typeface="Times New Roman"/>
              </a:rPr>
              <a:t>东面</a:t>
            </a:r>
            <a:r>
              <a:rPr lang="zh-CN" altLang="zh-CN" sz="2800" kern="100" dirty="0">
                <a:solidFill>
                  <a:srgbClr val="0000FF"/>
                </a:solidFill>
                <a:latin typeface="Times New Roman"/>
                <a:ea typeface="华文细黑"/>
                <a:cs typeface="Times New Roman"/>
              </a:rPr>
              <a:t>而</a:t>
            </a:r>
            <a:r>
              <a:rPr lang="zh-CN" altLang="zh-CN" sz="2800" kern="100" dirty="0">
                <a:latin typeface="Times New Roman"/>
                <a:ea typeface="华文细黑"/>
                <a:cs typeface="Times New Roman"/>
              </a:rPr>
              <a:t>视</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________</a:t>
            </a:r>
            <a:r>
              <a:rPr lang="zh-CN" altLang="zh-CN" sz="2800" u="sng" kern="100" dirty="0">
                <a:latin typeface="Times New Roman"/>
                <a:ea typeface="华文细黑"/>
                <a:cs typeface="Times New Roman"/>
              </a:rPr>
              <a:t>　　　　　　　　　</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性贪</a:t>
            </a:r>
            <a:r>
              <a:rPr lang="zh-CN" altLang="zh-CN" sz="2800" kern="100" dirty="0">
                <a:solidFill>
                  <a:srgbClr val="0000FF"/>
                </a:solidFill>
                <a:latin typeface="Times New Roman"/>
                <a:ea typeface="华文细黑"/>
                <a:cs typeface="Times New Roman"/>
              </a:rPr>
              <a:t>而</a:t>
            </a:r>
            <a:r>
              <a:rPr lang="zh-CN" altLang="zh-CN" sz="2800" kern="100" dirty="0">
                <a:latin typeface="Times New Roman"/>
                <a:ea typeface="华文细黑"/>
                <a:cs typeface="Times New Roman"/>
              </a:rPr>
              <a:t>狠</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______</a:t>
            </a:r>
            <a:r>
              <a:rPr lang="zh-CN" altLang="zh-CN" sz="2800" u="sng" kern="100" dirty="0">
                <a:latin typeface="Times New Roman"/>
                <a:ea typeface="华文细黑"/>
                <a:cs typeface="Times New Roman"/>
              </a:rPr>
              <a:t>　　　　　　　　　</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千里马常有，</a:t>
            </a:r>
            <a:r>
              <a:rPr lang="zh-CN" altLang="zh-CN" sz="2800" kern="100" dirty="0">
                <a:solidFill>
                  <a:srgbClr val="0000FF"/>
                </a:solidFill>
                <a:latin typeface="Times New Roman"/>
                <a:ea typeface="华文细黑"/>
                <a:cs typeface="Times New Roman"/>
              </a:rPr>
              <a:t>而</a:t>
            </a:r>
            <a:r>
              <a:rPr lang="zh-CN" altLang="zh-CN" sz="2800" kern="100" dirty="0">
                <a:latin typeface="Times New Roman"/>
                <a:ea typeface="华文细黑"/>
                <a:cs typeface="Times New Roman"/>
              </a:rPr>
              <a:t>伯乐不常有</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______</a:t>
            </a:r>
            <a:r>
              <a:rPr lang="zh-CN" altLang="zh-CN" sz="2800" u="sng" kern="100" dirty="0">
                <a:latin typeface="Times New Roman"/>
                <a:ea typeface="华文细黑"/>
                <a:cs typeface="Times New Roman"/>
              </a:rPr>
              <a:t>　　　　　　　　　</a:t>
            </a:r>
            <a:endParaRPr lang="zh-CN" altLang="zh-CN" sz="1050" kern="100" dirty="0">
              <a:latin typeface="宋体"/>
              <a:cs typeface="Courier New"/>
            </a:endParaRPr>
          </a:p>
          <a:p>
            <a:pPr>
              <a:lnSpc>
                <a:spcPct val="150000"/>
              </a:lnSpc>
            </a:pPr>
            <a:r>
              <a:rPr lang="zh-CN" altLang="zh-CN" sz="2800" kern="100" dirty="0">
                <a:solidFill>
                  <a:srgbClr val="0000FF"/>
                </a:solidFill>
                <a:latin typeface="Times New Roman"/>
                <a:ea typeface="华文细黑"/>
                <a:cs typeface="Times New Roman"/>
              </a:rPr>
              <a:t>而</a:t>
            </a:r>
            <a:r>
              <a:rPr lang="zh-CN" altLang="zh-CN" sz="2800" kern="100" dirty="0">
                <a:latin typeface="Times New Roman"/>
                <a:ea typeface="华文细黑"/>
                <a:cs typeface="Times New Roman"/>
              </a:rPr>
              <a:t>翁归，自与汝复算耳</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_____</a:t>
            </a:r>
            <a:r>
              <a:rPr lang="zh-CN" altLang="zh-CN" sz="2800" u="sng" kern="100" dirty="0">
                <a:latin typeface="Times New Roman"/>
                <a:ea typeface="华文细黑"/>
                <a:cs typeface="Times New Roman"/>
              </a:rPr>
              <a:t>　　　　　　　　　</a:t>
            </a:r>
            <a:endParaRPr lang="zh-CN" altLang="en-US" sz="2800" dirty="0"/>
          </a:p>
        </p:txBody>
      </p:sp>
      <p:sp>
        <p:nvSpPr>
          <p:cNvPr id="31" name="左大括号 30"/>
          <p:cNvSpPr/>
          <p:nvPr/>
        </p:nvSpPr>
        <p:spPr>
          <a:xfrm>
            <a:off x="1533064" y="243956"/>
            <a:ext cx="169654" cy="2375436"/>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3" name="矩形 22"/>
          <p:cNvSpPr/>
          <p:nvPr/>
        </p:nvSpPr>
        <p:spPr>
          <a:xfrm>
            <a:off x="766614" y="3564821"/>
            <a:ext cx="1030225" cy="553974"/>
          </a:xfrm>
          <a:prstGeom prst="rect">
            <a:avLst/>
          </a:prstGeom>
        </p:spPr>
        <p:txBody>
          <a:bodyPr wrap="square" lIns="121898" tIns="60948" rIns="121898" bIns="60948">
            <a:spAutoFit/>
          </a:bodyPr>
          <a:lstStyle/>
          <a:p>
            <a:pPr algn="just"/>
            <a:r>
              <a:rPr lang="en-US" altLang="zh-CN" sz="2800" kern="100" dirty="0">
                <a:latin typeface="宋体"/>
                <a:ea typeface="华文细黑"/>
                <a:cs typeface="Times New Roman"/>
              </a:rPr>
              <a:t>④</a:t>
            </a:r>
            <a:r>
              <a:rPr lang="zh-CN" altLang="zh-CN" sz="2800" kern="100" dirty="0">
                <a:latin typeface="Times New Roman"/>
                <a:ea typeface="华文细黑"/>
                <a:cs typeface="Times New Roman"/>
              </a:rPr>
              <a:t>已</a:t>
            </a:r>
            <a:endParaRPr lang="en-US" altLang="zh-CN" sz="2800" kern="100" dirty="0" smtClean="0">
              <a:latin typeface="Times New Roman"/>
              <a:ea typeface="华文细黑"/>
              <a:cs typeface="Times New Roman"/>
            </a:endParaRPr>
          </a:p>
        </p:txBody>
      </p:sp>
      <p:sp>
        <p:nvSpPr>
          <p:cNvPr id="24" name="矩形 23"/>
          <p:cNvSpPr/>
          <p:nvPr/>
        </p:nvSpPr>
        <p:spPr>
          <a:xfrm>
            <a:off x="1702718" y="2836371"/>
            <a:ext cx="10297144" cy="2031325"/>
          </a:xfrm>
          <a:prstGeom prst="rect">
            <a:avLst/>
          </a:prstGeom>
        </p:spPr>
        <p:txBody>
          <a:bodyPr wrap="square">
            <a:spAutoFit/>
          </a:bodyPr>
          <a:lstStyle/>
          <a:p>
            <a:pPr algn="just">
              <a:lnSpc>
                <a:spcPct val="150000"/>
              </a:lnSpc>
              <a:spcAft>
                <a:spcPts val="0"/>
              </a:spcAft>
            </a:pPr>
            <a:r>
              <a:rPr lang="zh-CN" altLang="zh-CN" sz="2800" kern="100" dirty="0">
                <a:latin typeface="Times New Roman"/>
                <a:ea typeface="华文细黑"/>
                <a:cs typeface="Times New Roman"/>
              </a:rPr>
              <a:t>不知何时</a:t>
            </a:r>
            <a:r>
              <a:rPr lang="zh-CN" altLang="zh-CN" sz="2800" kern="100" dirty="0">
                <a:solidFill>
                  <a:srgbClr val="0000FF"/>
                </a:solidFill>
                <a:latin typeface="Times New Roman"/>
                <a:ea typeface="华文细黑"/>
                <a:cs typeface="Times New Roman"/>
              </a:rPr>
              <a:t>已</a:t>
            </a:r>
            <a:r>
              <a:rPr lang="zh-CN" altLang="zh-CN" sz="2800" kern="100" dirty="0">
                <a:latin typeface="Times New Roman"/>
                <a:ea typeface="华文细黑"/>
                <a:cs typeface="Times New Roman"/>
              </a:rPr>
              <a:t>而不虚</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_____</a:t>
            </a:r>
            <a:r>
              <a:rPr lang="zh-CN" altLang="zh-CN" sz="2800" u="sng" kern="100" dirty="0">
                <a:latin typeface="Times New Roman"/>
                <a:ea typeface="华文细黑"/>
                <a:cs typeface="Times New Roman"/>
              </a:rPr>
              <a:t>　　　　　　　　　</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吾自以为至达</a:t>
            </a:r>
            <a:r>
              <a:rPr lang="zh-CN" altLang="zh-CN" sz="2800" kern="100" dirty="0">
                <a:solidFill>
                  <a:srgbClr val="0000FF"/>
                </a:solidFill>
                <a:latin typeface="Times New Roman"/>
                <a:ea typeface="华文细黑"/>
                <a:cs typeface="Times New Roman"/>
              </a:rPr>
              <a:t>已</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_____________</a:t>
            </a:r>
            <a:r>
              <a:rPr lang="zh-CN" altLang="zh-CN" sz="2800" u="sng" kern="100" dirty="0">
                <a:latin typeface="Times New Roman"/>
                <a:ea typeface="华文细黑"/>
                <a:cs typeface="Times New Roman"/>
              </a:rPr>
              <a:t>　　　　　　　　　</a:t>
            </a:r>
            <a:endParaRPr lang="zh-CN" altLang="zh-CN" sz="1050" kern="100" dirty="0">
              <a:latin typeface="宋体"/>
              <a:cs typeface="Courier New"/>
            </a:endParaRPr>
          </a:p>
          <a:p>
            <a:pPr>
              <a:lnSpc>
                <a:spcPct val="150000"/>
              </a:lnSpc>
            </a:pPr>
            <a:r>
              <a:rPr lang="zh-CN" altLang="zh-CN" sz="2800" kern="100" dirty="0">
                <a:latin typeface="Times New Roman"/>
                <a:ea typeface="华文细黑"/>
                <a:cs typeface="Times New Roman"/>
              </a:rPr>
              <a:t>而右膝</a:t>
            </a:r>
            <a:r>
              <a:rPr lang="zh-CN" altLang="zh-CN" sz="2800" kern="100" dirty="0">
                <a:solidFill>
                  <a:srgbClr val="0000FF"/>
                </a:solidFill>
                <a:latin typeface="Times New Roman"/>
                <a:ea typeface="华文细黑"/>
                <a:cs typeface="Times New Roman"/>
              </a:rPr>
              <a:t>已</a:t>
            </a:r>
            <a:r>
              <a:rPr lang="zh-CN" altLang="zh-CN" sz="2800" kern="100" dirty="0">
                <a:latin typeface="Times New Roman"/>
                <a:ea typeface="华文细黑"/>
                <a:cs typeface="Times New Roman"/>
              </a:rPr>
              <a:t>絷矣</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_____</a:t>
            </a:r>
            <a:r>
              <a:rPr lang="zh-CN" altLang="zh-CN" sz="2800" u="sng" kern="100" dirty="0">
                <a:latin typeface="Times New Roman"/>
                <a:ea typeface="华文细黑"/>
                <a:cs typeface="Times New Roman"/>
              </a:rPr>
              <a:t>　　　　　　　　　</a:t>
            </a:r>
            <a:endParaRPr lang="zh-CN" altLang="en-US" sz="2800" dirty="0"/>
          </a:p>
        </p:txBody>
      </p:sp>
      <p:sp>
        <p:nvSpPr>
          <p:cNvPr id="32" name="左大括号 31"/>
          <p:cNvSpPr/>
          <p:nvPr/>
        </p:nvSpPr>
        <p:spPr>
          <a:xfrm>
            <a:off x="1605072" y="2982154"/>
            <a:ext cx="169654" cy="1815792"/>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 name="矩形 9"/>
          <p:cNvSpPr/>
          <p:nvPr/>
        </p:nvSpPr>
        <p:spPr>
          <a:xfrm>
            <a:off x="816509" y="5446018"/>
            <a:ext cx="1030225" cy="553974"/>
          </a:xfrm>
          <a:prstGeom prst="rect">
            <a:avLst/>
          </a:prstGeom>
        </p:spPr>
        <p:txBody>
          <a:bodyPr wrap="square" lIns="121898" tIns="60948" rIns="121898" bIns="60948">
            <a:spAutoFit/>
          </a:bodyPr>
          <a:lstStyle/>
          <a:p>
            <a:pPr algn="just"/>
            <a:r>
              <a:rPr lang="en-US" altLang="zh-CN" sz="2800" kern="100" dirty="0">
                <a:latin typeface="宋体"/>
                <a:ea typeface="华文细黑"/>
                <a:cs typeface="Times New Roman"/>
              </a:rPr>
              <a:t>⑤</a:t>
            </a:r>
            <a:r>
              <a:rPr lang="zh-CN" altLang="zh-CN" sz="2800" kern="100" dirty="0">
                <a:latin typeface="Times New Roman"/>
                <a:ea typeface="华文细黑"/>
                <a:cs typeface="Times New Roman"/>
              </a:rPr>
              <a:t>然</a:t>
            </a:r>
            <a:endParaRPr lang="en-US" altLang="zh-CN" sz="2800" kern="100" dirty="0" smtClean="0">
              <a:latin typeface="Times New Roman"/>
              <a:ea typeface="华文细黑"/>
              <a:cs typeface="Times New Roman"/>
            </a:endParaRPr>
          </a:p>
        </p:txBody>
      </p:sp>
      <p:sp>
        <p:nvSpPr>
          <p:cNvPr id="11" name="矩形 10"/>
          <p:cNvSpPr/>
          <p:nvPr/>
        </p:nvSpPr>
        <p:spPr>
          <a:xfrm>
            <a:off x="1846734" y="4941962"/>
            <a:ext cx="10297144" cy="1384995"/>
          </a:xfrm>
          <a:prstGeom prst="rect">
            <a:avLst/>
          </a:prstGeom>
        </p:spPr>
        <p:txBody>
          <a:bodyPr wrap="square">
            <a:spAutoFit/>
          </a:bodyPr>
          <a:lstStyle/>
          <a:p>
            <a:pPr algn="just">
              <a:lnSpc>
                <a:spcPct val="150000"/>
              </a:lnSpc>
              <a:spcAft>
                <a:spcPts val="0"/>
              </a:spcAft>
            </a:pPr>
            <a:r>
              <a:rPr lang="zh-CN" altLang="zh-CN" sz="2800" kern="100" dirty="0">
                <a:latin typeface="Times New Roman"/>
                <a:ea typeface="华文细黑"/>
                <a:cs typeface="Times New Roman"/>
              </a:rPr>
              <a:t>然不</a:t>
            </a:r>
            <a:r>
              <a:rPr lang="zh-CN" altLang="zh-CN" sz="2800" kern="100" dirty="0">
                <a:solidFill>
                  <a:srgbClr val="0000FF"/>
                </a:solidFill>
                <a:latin typeface="Times New Roman"/>
                <a:ea typeface="华文细黑"/>
                <a:cs typeface="Times New Roman"/>
              </a:rPr>
              <a:t>然</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_____</a:t>
            </a:r>
            <a:r>
              <a:rPr lang="zh-CN" altLang="zh-CN" sz="2800" u="sng" kern="100" dirty="0">
                <a:latin typeface="Times New Roman"/>
                <a:ea typeface="华文细黑"/>
                <a:cs typeface="Times New Roman"/>
              </a:rPr>
              <a:t>　　　　　　　　　</a:t>
            </a:r>
            <a:endParaRPr lang="zh-CN" altLang="zh-CN" sz="1050" kern="100" dirty="0">
              <a:latin typeface="宋体"/>
              <a:cs typeface="Courier New"/>
            </a:endParaRPr>
          </a:p>
          <a:p>
            <a:pPr>
              <a:lnSpc>
                <a:spcPct val="150000"/>
              </a:lnSpc>
            </a:pPr>
            <a:r>
              <a:rPr lang="zh-CN" altLang="zh-CN" sz="2800" kern="100" dirty="0">
                <a:latin typeface="Times New Roman"/>
                <a:ea typeface="华文细黑"/>
                <a:cs typeface="Times New Roman"/>
              </a:rPr>
              <a:t>汒</a:t>
            </a:r>
            <a:r>
              <a:rPr lang="zh-CN" altLang="zh-CN" sz="2800" kern="100" dirty="0">
                <a:solidFill>
                  <a:srgbClr val="0000FF"/>
                </a:solidFill>
                <a:latin typeface="Times New Roman"/>
                <a:ea typeface="华文细黑"/>
                <a:cs typeface="Times New Roman"/>
              </a:rPr>
              <a:t>然</a:t>
            </a:r>
            <a:r>
              <a:rPr lang="zh-CN" altLang="zh-CN" sz="2800" kern="100" dirty="0">
                <a:latin typeface="Times New Roman"/>
                <a:ea typeface="华文细黑"/>
                <a:cs typeface="Times New Roman"/>
              </a:rPr>
              <a:t>异之</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____________</a:t>
            </a:r>
            <a:r>
              <a:rPr lang="zh-CN" altLang="zh-CN" sz="2800" u="sng" kern="100" dirty="0">
                <a:latin typeface="Times New Roman"/>
                <a:ea typeface="华文细黑"/>
                <a:cs typeface="Times New Roman"/>
              </a:rPr>
              <a:t>　　　　　　　　　</a:t>
            </a:r>
            <a:endParaRPr lang="zh-CN" altLang="en-US" sz="2800" dirty="0"/>
          </a:p>
        </p:txBody>
      </p:sp>
      <p:sp>
        <p:nvSpPr>
          <p:cNvPr id="12" name="左大括号 11"/>
          <p:cNvSpPr/>
          <p:nvPr/>
        </p:nvSpPr>
        <p:spPr>
          <a:xfrm>
            <a:off x="1677080" y="5191852"/>
            <a:ext cx="169654" cy="1148901"/>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 name="矩形 1"/>
          <p:cNvSpPr/>
          <p:nvPr/>
        </p:nvSpPr>
        <p:spPr>
          <a:xfrm>
            <a:off x="3537178" y="98262"/>
            <a:ext cx="1261884" cy="523220"/>
          </a:xfrm>
          <a:prstGeom prst="rect">
            <a:avLst/>
          </a:prstGeom>
        </p:spPr>
        <p:txBody>
          <a:bodyPr wrap="none">
            <a:spAutoFit/>
          </a:bodyPr>
          <a:lstStyle/>
          <a:p>
            <a:r>
              <a:rPr lang="zh-CN" altLang="zh-CN" sz="2800" kern="100" dirty="0">
                <a:solidFill>
                  <a:srgbClr val="C00000"/>
                </a:solidFill>
                <a:latin typeface="Times New Roman"/>
                <a:ea typeface="华文细黑"/>
              </a:rPr>
              <a:t>表修饰</a:t>
            </a:r>
            <a:endParaRPr lang="zh-CN" altLang="en-US" sz="2800" kern="100" dirty="0">
              <a:solidFill>
                <a:srgbClr val="C00000"/>
              </a:solidFill>
              <a:latin typeface="Times New Roman"/>
              <a:ea typeface="华文细黑"/>
            </a:endParaRPr>
          </a:p>
        </p:txBody>
      </p:sp>
      <p:sp>
        <p:nvSpPr>
          <p:cNvPr id="4" name="矩形 3"/>
          <p:cNvSpPr/>
          <p:nvPr/>
        </p:nvSpPr>
        <p:spPr>
          <a:xfrm>
            <a:off x="3430910" y="693490"/>
            <a:ext cx="1261884" cy="523220"/>
          </a:xfrm>
          <a:prstGeom prst="rect">
            <a:avLst/>
          </a:prstGeom>
        </p:spPr>
        <p:txBody>
          <a:bodyPr wrap="none">
            <a:spAutoFit/>
          </a:bodyPr>
          <a:lstStyle/>
          <a:p>
            <a:r>
              <a:rPr lang="zh-CN" altLang="zh-CN" sz="2800" kern="100" dirty="0">
                <a:solidFill>
                  <a:srgbClr val="C00000"/>
                </a:solidFill>
                <a:latin typeface="Times New Roman"/>
                <a:ea typeface="华文细黑"/>
              </a:rPr>
              <a:t>表并列</a:t>
            </a:r>
            <a:endParaRPr lang="zh-CN" altLang="en-US" sz="2800" kern="100" dirty="0">
              <a:solidFill>
                <a:srgbClr val="C00000"/>
              </a:solidFill>
              <a:latin typeface="Times New Roman"/>
              <a:ea typeface="华文细黑"/>
            </a:endParaRPr>
          </a:p>
        </p:txBody>
      </p:sp>
      <p:sp>
        <p:nvSpPr>
          <p:cNvPr id="5" name="矩形 4"/>
          <p:cNvSpPr/>
          <p:nvPr/>
        </p:nvSpPr>
        <p:spPr>
          <a:xfrm>
            <a:off x="6345490" y="1394406"/>
            <a:ext cx="1261884" cy="523220"/>
          </a:xfrm>
          <a:prstGeom prst="rect">
            <a:avLst/>
          </a:prstGeom>
        </p:spPr>
        <p:txBody>
          <a:bodyPr wrap="none">
            <a:spAutoFit/>
          </a:bodyPr>
          <a:lstStyle/>
          <a:p>
            <a:r>
              <a:rPr lang="zh-CN" altLang="zh-CN" sz="2800" kern="100" dirty="0">
                <a:solidFill>
                  <a:srgbClr val="C00000"/>
                </a:solidFill>
                <a:latin typeface="Times New Roman"/>
                <a:ea typeface="华文细黑"/>
              </a:rPr>
              <a:t>表转折</a:t>
            </a:r>
            <a:endParaRPr lang="zh-CN" altLang="en-US" sz="2800" kern="100" dirty="0">
              <a:solidFill>
                <a:srgbClr val="C00000"/>
              </a:solidFill>
              <a:latin typeface="Times New Roman"/>
              <a:ea typeface="华文细黑"/>
            </a:endParaRPr>
          </a:p>
        </p:txBody>
      </p:sp>
      <p:sp>
        <p:nvSpPr>
          <p:cNvPr id="6" name="矩形 5"/>
          <p:cNvSpPr/>
          <p:nvPr/>
        </p:nvSpPr>
        <p:spPr>
          <a:xfrm>
            <a:off x="5624443" y="2042478"/>
            <a:ext cx="902811" cy="523220"/>
          </a:xfrm>
          <a:prstGeom prst="rect">
            <a:avLst/>
          </a:prstGeom>
        </p:spPr>
        <p:txBody>
          <a:bodyPr wrap="none">
            <a:spAutoFit/>
          </a:bodyPr>
          <a:lstStyle/>
          <a:p>
            <a:r>
              <a:rPr lang="zh-CN" altLang="zh-CN" sz="2800" kern="100" dirty="0">
                <a:solidFill>
                  <a:srgbClr val="C00000"/>
                </a:solidFill>
                <a:latin typeface="Times New Roman"/>
                <a:ea typeface="华文细黑"/>
              </a:rPr>
              <a:t>你的</a:t>
            </a:r>
            <a:endParaRPr lang="zh-CN" altLang="en-US" sz="2800" kern="100" dirty="0">
              <a:solidFill>
                <a:srgbClr val="C00000"/>
              </a:solidFill>
              <a:latin typeface="Times New Roman"/>
              <a:ea typeface="华文细黑"/>
            </a:endParaRPr>
          </a:p>
        </p:txBody>
      </p:sp>
      <p:sp>
        <p:nvSpPr>
          <p:cNvPr id="7" name="矩形 6"/>
          <p:cNvSpPr/>
          <p:nvPr/>
        </p:nvSpPr>
        <p:spPr>
          <a:xfrm>
            <a:off x="4943078" y="2978582"/>
            <a:ext cx="902811" cy="523220"/>
          </a:xfrm>
          <a:prstGeom prst="rect">
            <a:avLst/>
          </a:prstGeom>
        </p:spPr>
        <p:txBody>
          <a:bodyPr wrap="none">
            <a:spAutoFit/>
          </a:bodyPr>
          <a:lstStyle/>
          <a:p>
            <a:r>
              <a:rPr lang="zh-CN" altLang="zh-CN" sz="2800" kern="100" dirty="0">
                <a:solidFill>
                  <a:srgbClr val="C00000"/>
                </a:solidFill>
                <a:latin typeface="Times New Roman"/>
                <a:ea typeface="华文细黑"/>
              </a:rPr>
              <a:t>停止</a:t>
            </a:r>
            <a:endParaRPr lang="zh-CN" altLang="en-US" sz="2800" kern="100" dirty="0">
              <a:solidFill>
                <a:srgbClr val="C00000"/>
              </a:solidFill>
              <a:latin typeface="Times New Roman"/>
              <a:ea typeface="华文细黑"/>
            </a:endParaRPr>
          </a:p>
        </p:txBody>
      </p:sp>
      <p:sp>
        <p:nvSpPr>
          <p:cNvPr id="8" name="矩形 7"/>
          <p:cNvSpPr/>
          <p:nvPr/>
        </p:nvSpPr>
        <p:spPr>
          <a:xfrm>
            <a:off x="4583038" y="3573810"/>
            <a:ext cx="2339102" cy="523220"/>
          </a:xfrm>
          <a:prstGeom prst="rect">
            <a:avLst/>
          </a:prstGeom>
        </p:spPr>
        <p:txBody>
          <a:bodyPr wrap="none">
            <a:spAutoFit/>
          </a:bodyPr>
          <a:lstStyle/>
          <a:p>
            <a:r>
              <a:rPr lang="zh-CN" altLang="zh-CN" sz="2800" kern="100" dirty="0">
                <a:solidFill>
                  <a:srgbClr val="C00000"/>
                </a:solidFill>
                <a:latin typeface="Times New Roman"/>
                <a:ea typeface="华文细黑"/>
              </a:rPr>
              <a:t>表示确定语气</a:t>
            </a:r>
            <a:endParaRPr lang="zh-CN" altLang="en-US" sz="2800" kern="100" dirty="0">
              <a:solidFill>
                <a:srgbClr val="C00000"/>
              </a:solidFill>
              <a:latin typeface="Times New Roman"/>
              <a:ea typeface="华文细黑"/>
            </a:endParaRPr>
          </a:p>
        </p:txBody>
      </p:sp>
      <p:sp>
        <p:nvSpPr>
          <p:cNvPr id="9" name="矩形 8"/>
          <p:cNvSpPr/>
          <p:nvPr/>
        </p:nvSpPr>
        <p:spPr>
          <a:xfrm>
            <a:off x="4222998" y="4221882"/>
            <a:ext cx="902811" cy="523220"/>
          </a:xfrm>
          <a:prstGeom prst="rect">
            <a:avLst/>
          </a:prstGeom>
        </p:spPr>
        <p:txBody>
          <a:bodyPr wrap="none">
            <a:spAutoFit/>
          </a:bodyPr>
          <a:lstStyle/>
          <a:p>
            <a:r>
              <a:rPr lang="zh-CN" altLang="zh-CN" sz="2800" kern="100" dirty="0">
                <a:solidFill>
                  <a:srgbClr val="C00000"/>
                </a:solidFill>
                <a:latin typeface="Times New Roman"/>
                <a:ea typeface="华文细黑"/>
              </a:rPr>
              <a:t>已经</a:t>
            </a:r>
            <a:endParaRPr lang="zh-CN" altLang="en-US" sz="2800" kern="100" dirty="0">
              <a:solidFill>
                <a:srgbClr val="C00000"/>
              </a:solidFill>
              <a:latin typeface="Times New Roman"/>
              <a:ea typeface="华文细黑"/>
            </a:endParaRPr>
          </a:p>
        </p:txBody>
      </p:sp>
      <p:sp>
        <p:nvSpPr>
          <p:cNvPr id="13" name="矩形 12"/>
          <p:cNvSpPr/>
          <p:nvPr/>
        </p:nvSpPr>
        <p:spPr>
          <a:xfrm>
            <a:off x="3430910" y="5066814"/>
            <a:ext cx="543739" cy="523220"/>
          </a:xfrm>
          <a:prstGeom prst="rect">
            <a:avLst/>
          </a:prstGeom>
        </p:spPr>
        <p:txBody>
          <a:bodyPr wrap="none">
            <a:spAutoFit/>
          </a:bodyPr>
          <a:lstStyle/>
          <a:p>
            <a:r>
              <a:rPr lang="zh-CN" altLang="zh-CN" sz="2800" kern="100" dirty="0">
                <a:solidFill>
                  <a:srgbClr val="C00000"/>
                </a:solidFill>
                <a:latin typeface="Times New Roman"/>
                <a:ea typeface="华文细黑"/>
              </a:rPr>
              <a:t>对</a:t>
            </a:r>
            <a:endParaRPr lang="zh-CN" altLang="en-US" sz="2800" kern="100" dirty="0">
              <a:solidFill>
                <a:srgbClr val="C00000"/>
              </a:solidFill>
              <a:latin typeface="Times New Roman"/>
              <a:ea typeface="华文细黑"/>
            </a:endParaRPr>
          </a:p>
        </p:txBody>
      </p:sp>
      <p:sp>
        <p:nvSpPr>
          <p:cNvPr id="15" name="矩形 14"/>
          <p:cNvSpPr/>
          <p:nvPr/>
        </p:nvSpPr>
        <p:spPr>
          <a:xfrm>
            <a:off x="3755137" y="5720773"/>
            <a:ext cx="1980029" cy="523220"/>
          </a:xfrm>
          <a:prstGeom prst="rect">
            <a:avLst/>
          </a:prstGeom>
        </p:spPr>
        <p:txBody>
          <a:bodyPr wrap="none">
            <a:spAutoFit/>
          </a:bodyPr>
          <a:lstStyle/>
          <a:p>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的样子</a:t>
            </a:r>
            <a:endParaRPr lang="zh-CN" altLang="en-US" sz="2800" dirty="0"/>
          </a:p>
        </p:txBody>
      </p:sp>
    </p:spTree>
    <p:extLst>
      <p:ext uri="{BB962C8B-B14F-4D97-AF65-F5344CB8AC3E}">
        <p14:creationId xmlns:p14="http://schemas.microsoft.com/office/powerpoint/2010/main" xmlns="" val="3331734927"/>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42"/>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linds(horizontal)">
                                      <p:cBhvr>
                                        <p:cTn id="10" dur="500"/>
                                        <p:tgtEl>
                                          <p:spTgt spid="4"/>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linds(horizontal)">
                                      <p:cBhvr>
                                        <p:cTn id="13" dur="500"/>
                                        <p:tgtEl>
                                          <p:spTgt spid="5"/>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blinds(horizontal)">
                                      <p:cBhvr>
                                        <p:cTn id="16" dur="500"/>
                                        <p:tgtEl>
                                          <p:spTgt spid="6"/>
                                        </p:tgtEl>
                                      </p:cBhvr>
                                    </p:animEffect>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grpId="0" nodeType="click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blinds(horizontal)">
                                      <p:cBhvr>
                                        <p:cTn id="21" dur="500"/>
                                        <p:tgtEl>
                                          <p:spTgt spid="8"/>
                                        </p:tgtEl>
                                      </p:cBhvr>
                                    </p:animEffect>
                                  </p:childTnLst>
                                </p:cTn>
                              </p:par>
                              <p:par>
                                <p:cTn id="22" presetID="3" presetClass="entr" presetSubtype="10" fill="hold" grpId="0" nodeType="with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blinds(horizontal)">
                                      <p:cBhvr>
                                        <p:cTn id="24" dur="500"/>
                                        <p:tgtEl>
                                          <p:spTgt spid="7"/>
                                        </p:tgtEl>
                                      </p:cBhvr>
                                    </p:animEffect>
                                  </p:childTnLst>
                                </p:cTn>
                              </p:par>
                              <p:par>
                                <p:cTn id="25" presetID="3" presetClass="entr" presetSubtype="10" fill="hold" grpId="0" nodeType="with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blinds(horizontal)">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blinds(horizontal)">
                                      <p:cBhvr>
                                        <p:cTn id="32" dur="500"/>
                                        <p:tgtEl>
                                          <p:spTgt spid="13"/>
                                        </p:tgtEl>
                                      </p:cBhvr>
                                    </p:animEffect>
                                  </p:childTnLst>
                                </p:cTn>
                              </p:par>
                              <p:par>
                                <p:cTn id="33" presetID="3" presetClass="entr" presetSubtype="10" fill="hold" grpId="0" nodeType="with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blinds(horizontal)">
                                      <p:cBhvr>
                                        <p:cTn id="35" dur="500"/>
                                        <p:tgtEl>
                                          <p:spTgt spid="15"/>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xit" presetSubtype="0" fill="hold" grpId="1" nodeType="clickEffect">
                                  <p:stCondLst>
                                    <p:cond delay="0"/>
                                  </p:stCondLst>
                                  <p:childTnLst>
                                    <p:animEffect transition="out" filter="fade">
                                      <p:cBhvr>
                                        <p:cTn id="39" dur="500"/>
                                        <p:tgtEl>
                                          <p:spTgt spid="2"/>
                                        </p:tgtEl>
                                      </p:cBhvr>
                                    </p:animEffect>
                                    <p:set>
                                      <p:cBhvr>
                                        <p:cTn id="40" dur="1" fill="hold">
                                          <p:stCondLst>
                                            <p:cond delay="499"/>
                                          </p:stCondLst>
                                        </p:cTn>
                                        <p:tgtEl>
                                          <p:spTgt spid="2"/>
                                        </p:tgtEl>
                                        <p:attrNameLst>
                                          <p:attrName>style.visibility</p:attrName>
                                        </p:attrNameLst>
                                      </p:cBhvr>
                                      <p:to>
                                        <p:strVal val="hidden"/>
                                      </p:to>
                                    </p:set>
                                  </p:childTnLst>
                                </p:cTn>
                              </p:par>
                              <p:par>
                                <p:cTn id="41" presetID="10" presetClass="exit" presetSubtype="0" fill="hold" grpId="1" nodeType="withEffect">
                                  <p:stCondLst>
                                    <p:cond delay="0"/>
                                  </p:stCondLst>
                                  <p:childTnLst>
                                    <p:animEffect transition="out" filter="fade">
                                      <p:cBhvr>
                                        <p:cTn id="42" dur="500"/>
                                        <p:tgtEl>
                                          <p:spTgt spid="4"/>
                                        </p:tgtEl>
                                      </p:cBhvr>
                                    </p:animEffect>
                                    <p:set>
                                      <p:cBhvr>
                                        <p:cTn id="43" dur="1" fill="hold">
                                          <p:stCondLst>
                                            <p:cond delay="499"/>
                                          </p:stCondLst>
                                        </p:cTn>
                                        <p:tgtEl>
                                          <p:spTgt spid="4"/>
                                        </p:tgtEl>
                                        <p:attrNameLst>
                                          <p:attrName>style.visibility</p:attrName>
                                        </p:attrNameLst>
                                      </p:cBhvr>
                                      <p:to>
                                        <p:strVal val="hidden"/>
                                      </p:to>
                                    </p:set>
                                  </p:childTnLst>
                                </p:cTn>
                              </p:par>
                              <p:par>
                                <p:cTn id="44" presetID="10" presetClass="exit" presetSubtype="0" fill="hold" grpId="1" nodeType="withEffect">
                                  <p:stCondLst>
                                    <p:cond delay="0"/>
                                  </p:stCondLst>
                                  <p:childTnLst>
                                    <p:animEffect transition="out" filter="fade">
                                      <p:cBhvr>
                                        <p:cTn id="45" dur="500"/>
                                        <p:tgtEl>
                                          <p:spTgt spid="5"/>
                                        </p:tgtEl>
                                      </p:cBhvr>
                                    </p:animEffect>
                                    <p:set>
                                      <p:cBhvr>
                                        <p:cTn id="46" dur="1" fill="hold">
                                          <p:stCondLst>
                                            <p:cond delay="499"/>
                                          </p:stCondLst>
                                        </p:cTn>
                                        <p:tgtEl>
                                          <p:spTgt spid="5"/>
                                        </p:tgtEl>
                                        <p:attrNameLst>
                                          <p:attrName>style.visibility</p:attrName>
                                        </p:attrNameLst>
                                      </p:cBhvr>
                                      <p:to>
                                        <p:strVal val="hidden"/>
                                      </p:to>
                                    </p:set>
                                  </p:childTnLst>
                                </p:cTn>
                              </p:par>
                              <p:par>
                                <p:cTn id="47" presetID="10" presetClass="exit" presetSubtype="0" fill="hold" grpId="1" nodeType="withEffect">
                                  <p:stCondLst>
                                    <p:cond delay="0"/>
                                  </p:stCondLst>
                                  <p:childTnLst>
                                    <p:animEffect transition="out" filter="fade">
                                      <p:cBhvr>
                                        <p:cTn id="48" dur="500"/>
                                        <p:tgtEl>
                                          <p:spTgt spid="6"/>
                                        </p:tgtEl>
                                      </p:cBhvr>
                                    </p:animEffect>
                                    <p:set>
                                      <p:cBhvr>
                                        <p:cTn id="49" dur="1" fill="hold">
                                          <p:stCondLst>
                                            <p:cond delay="499"/>
                                          </p:stCondLst>
                                        </p:cTn>
                                        <p:tgtEl>
                                          <p:spTgt spid="6"/>
                                        </p:tgtEl>
                                        <p:attrNameLst>
                                          <p:attrName>style.visibility</p:attrName>
                                        </p:attrNameLst>
                                      </p:cBhvr>
                                      <p:to>
                                        <p:strVal val="hidden"/>
                                      </p:to>
                                    </p:set>
                                  </p:childTnLst>
                                </p:cTn>
                              </p:par>
                              <p:par>
                                <p:cTn id="50" presetID="10" presetClass="exit" presetSubtype="0" fill="hold" grpId="1" nodeType="withEffect">
                                  <p:stCondLst>
                                    <p:cond delay="0"/>
                                  </p:stCondLst>
                                  <p:childTnLst>
                                    <p:animEffect transition="out" filter="fade">
                                      <p:cBhvr>
                                        <p:cTn id="51" dur="500"/>
                                        <p:tgtEl>
                                          <p:spTgt spid="8"/>
                                        </p:tgtEl>
                                      </p:cBhvr>
                                    </p:animEffect>
                                    <p:set>
                                      <p:cBhvr>
                                        <p:cTn id="52" dur="1" fill="hold">
                                          <p:stCondLst>
                                            <p:cond delay="499"/>
                                          </p:stCondLst>
                                        </p:cTn>
                                        <p:tgtEl>
                                          <p:spTgt spid="8"/>
                                        </p:tgtEl>
                                        <p:attrNameLst>
                                          <p:attrName>style.visibility</p:attrName>
                                        </p:attrNameLst>
                                      </p:cBhvr>
                                      <p:to>
                                        <p:strVal val="hidden"/>
                                      </p:to>
                                    </p:set>
                                  </p:childTnLst>
                                </p:cTn>
                              </p:par>
                              <p:par>
                                <p:cTn id="53" presetID="10" presetClass="exit" presetSubtype="0" fill="hold" grpId="1" nodeType="withEffect">
                                  <p:stCondLst>
                                    <p:cond delay="0"/>
                                  </p:stCondLst>
                                  <p:childTnLst>
                                    <p:animEffect transition="out" filter="fade">
                                      <p:cBhvr>
                                        <p:cTn id="54" dur="500"/>
                                        <p:tgtEl>
                                          <p:spTgt spid="7"/>
                                        </p:tgtEl>
                                      </p:cBhvr>
                                    </p:animEffect>
                                    <p:set>
                                      <p:cBhvr>
                                        <p:cTn id="55" dur="1" fill="hold">
                                          <p:stCondLst>
                                            <p:cond delay="499"/>
                                          </p:stCondLst>
                                        </p:cTn>
                                        <p:tgtEl>
                                          <p:spTgt spid="7"/>
                                        </p:tgtEl>
                                        <p:attrNameLst>
                                          <p:attrName>style.visibility</p:attrName>
                                        </p:attrNameLst>
                                      </p:cBhvr>
                                      <p:to>
                                        <p:strVal val="hidden"/>
                                      </p:to>
                                    </p:set>
                                  </p:childTnLst>
                                </p:cTn>
                              </p:par>
                              <p:par>
                                <p:cTn id="56" presetID="10" presetClass="exit" presetSubtype="0" fill="hold" grpId="1" nodeType="withEffect">
                                  <p:stCondLst>
                                    <p:cond delay="0"/>
                                  </p:stCondLst>
                                  <p:childTnLst>
                                    <p:animEffect transition="out" filter="fade">
                                      <p:cBhvr>
                                        <p:cTn id="57" dur="500"/>
                                        <p:tgtEl>
                                          <p:spTgt spid="9"/>
                                        </p:tgtEl>
                                      </p:cBhvr>
                                    </p:animEffect>
                                    <p:set>
                                      <p:cBhvr>
                                        <p:cTn id="58" dur="1" fill="hold">
                                          <p:stCondLst>
                                            <p:cond delay="499"/>
                                          </p:stCondLst>
                                        </p:cTn>
                                        <p:tgtEl>
                                          <p:spTgt spid="9"/>
                                        </p:tgtEl>
                                        <p:attrNameLst>
                                          <p:attrName>style.visibility</p:attrName>
                                        </p:attrNameLst>
                                      </p:cBhvr>
                                      <p:to>
                                        <p:strVal val="hidden"/>
                                      </p:to>
                                    </p:set>
                                  </p:childTnLst>
                                </p:cTn>
                              </p:par>
                              <p:par>
                                <p:cTn id="59" presetID="10" presetClass="exit" presetSubtype="0" fill="hold" grpId="1" nodeType="withEffect">
                                  <p:stCondLst>
                                    <p:cond delay="0"/>
                                  </p:stCondLst>
                                  <p:childTnLst>
                                    <p:animEffect transition="out" filter="fade">
                                      <p:cBhvr>
                                        <p:cTn id="60" dur="500"/>
                                        <p:tgtEl>
                                          <p:spTgt spid="13"/>
                                        </p:tgtEl>
                                      </p:cBhvr>
                                    </p:animEffect>
                                    <p:set>
                                      <p:cBhvr>
                                        <p:cTn id="61" dur="1" fill="hold">
                                          <p:stCondLst>
                                            <p:cond delay="499"/>
                                          </p:stCondLst>
                                        </p:cTn>
                                        <p:tgtEl>
                                          <p:spTgt spid="13"/>
                                        </p:tgtEl>
                                        <p:attrNameLst>
                                          <p:attrName>style.visibility</p:attrName>
                                        </p:attrNameLst>
                                      </p:cBhvr>
                                      <p:to>
                                        <p:strVal val="hidden"/>
                                      </p:to>
                                    </p:set>
                                  </p:childTnLst>
                                </p:cTn>
                              </p:par>
                              <p:par>
                                <p:cTn id="62" presetID="10" presetClass="exit" presetSubtype="0" fill="hold" grpId="1" nodeType="withEffect">
                                  <p:stCondLst>
                                    <p:cond delay="0"/>
                                  </p:stCondLst>
                                  <p:childTnLst>
                                    <p:animEffect transition="out" filter="fade">
                                      <p:cBhvr>
                                        <p:cTn id="63" dur="500"/>
                                        <p:tgtEl>
                                          <p:spTgt spid="15"/>
                                        </p:tgtEl>
                                      </p:cBhvr>
                                    </p:animEffect>
                                    <p:set>
                                      <p:cBhvr>
                                        <p:cTn id="64" dur="1" fill="hold">
                                          <p:stCondLst>
                                            <p:cond delay="499"/>
                                          </p:stCondLst>
                                        </p:cTn>
                                        <p:tgtEl>
                                          <p:spTgt spid="15"/>
                                        </p:tgtEl>
                                        <p:attrNameLst>
                                          <p:attrName>style.visibility</p:attrName>
                                        </p:attrNameLst>
                                      </p:cBhvr>
                                      <p:to>
                                        <p:strVal val="hidden"/>
                                      </p:to>
                                    </p:set>
                                  </p:childTnLst>
                                </p:cTn>
                              </p:par>
                            </p:childTnLst>
                          </p:cTn>
                        </p:par>
                      </p:childTnLst>
                    </p:cTn>
                  </p:par>
                </p:childTnLst>
              </p:cTn>
              <p:nextCondLst>
                <p:cond evt="onClick" delay="0">
                  <p:tgtEl>
                    <p:spTgt spid="42"/>
                  </p:tgtEl>
                </p:cond>
              </p:nextCondLst>
            </p:seq>
          </p:childTnLst>
        </p:cTn>
      </p:par>
    </p:tnLst>
    <p:bldLst>
      <p:bldP spid="2" grpId="0"/>
      <p:bldP spid="2" grpId="1"/>
      <p:bldP spid="4" grpId="0"/>
      <p:bldP spid="4" grpId="1"/>
      <p:bldP spid="5" grpId="0"/>
      <p:bldP spid="5" grpId="1"/>
      <p:bldP spid="6" grpId="0"/>
      <p:bldP spid="6" grpId="1"/>
      <p:bldP spid="7" grpId="0"/>
      <p:bldP spid="7" grpId="1"/>
      <p:bldP spid="8" grpId="0"/>
      <p:bldP spid="8" grpId="1"/>
      <p:bldP spid="9" grpId="0"/>
      <p:bldP spid="9" grpId="1"/>
      <p:bldP spid="13" grpId="0"/>
      <p:bldP spid="13" grpId="1"/>
      <p:bldP spid="15" grpId="0"/>
      <p:bldP spid="15" grpId="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 name="图片 41"/>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9407574" y="6026030"/>
            <a:ext cx="2674827" cy="829568"/>
          </a:xfrm>
          <a:prstGeom prst="rect">
            <a:avLst/>
          </a:prstGeom>
        </p:spPr>
      </p:pic>
      <p:sp>
        <p:nvSpPr>
          <p:cNvPr id="3" name="矩形 2"/>
          <p:cNvSpPr/>
          <p:nvPr/>
        </p:nvSpPr>
        <p:spPr>
          <a:xfrm>
            <a:off x="406574" y="42505"/>
            <a:ext cx="11634558" cy="6555641"/>
          </a:xfrm>
          <a:prstGeom prst="rect">
            <a:avLst/>
          </a:prstGeom>
        </p:spPr>
        <p:txBody>
          <a:bodyPr wrap="square">
            <a:spAutoFit/>
          </a:bodyPr>
          <a:lstStyle/>
          <a:p>
            <a:pPr algn="just">
              <a:lnSpc>
                <a:spcPct val="150000"/>
              </a:lnSpc>
              <a:spcAft>
                <a:spcPts val="0"/>
              </a:spcAft>
            </a:pPr>
            <a:r>
              <a:rPr lang="en-US" altLang="zh-CN" sz="2800" b="1" kern="100" dirty="0">
                <a:latin typeface="Times New Roman"/>
                <a:ea typeface="华文细黑"/>
                <a:cs typeface="Courier New"/>
              </a:rPr>
              <a:t>2.</a:t>
            </a:r>
            <a:r>
              <a:rPr lang="zh-CN" altLang="zh-CN" sz="2800" b="1" kern="100" dirty="0">
                <a:latin typeface="Times New Roman"/>
                <a:ea typeface="华文细黑"/>
                <a:cs typeface="Times New Roman"/>
              </a:rPr>
              <a:t>词类活用</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井鱼不可以</a:t>
            </a:r>
            <a:r>
              <a:rPr lang="zh-CN" altLang="zh-CN" sz="2800" kern="100" dirty="0">
                <a:solidFill>
                  <a:srgbClr val="0000FF"/>
                </a:solidFill>
                <a:latin typeface="Times New Roman"/>
                <a:ea typeface="华文细黑"/>
                <a:cs typeface="Times New Roman"/>
              </a:rPr>
              <a:t>语</a:t>
            </a:r>
            <a:r>
              <a:rPr lang="zh-CN" altLang="zh-CN" sz="2800" kern="100" dirty="0">
                <a:latin typeface="Times New Roman"/>
                <a:ea typeface="华文细黑"/>
                <a:cs typeface="Times New Roman"/>
              </a:rPr>
              <a:t>于海者：</a:t>
            </a:r>
            <a:r>
              <a:rPr lang="en-US" altLang="zh-CN" sz="2800" kern="100" dirty="0" smtClean="0">
                <a:latin typeface="Times New Roman"/>
                <a:ea typeface="华文细黑"/>
                <a:cs typeface="Courier New"/>
              </a:rPr>
              <a:t>_________________</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秋水</a:t>
            </a:r>
            <a:r>
              <a:rPr lang="zh-CN" altLang="zh-CN" sz="2800" kern="100" dirty="0">
                <a:solidFill>
                  <a:srgbClr val="0000FF"/>
                </a:solidFill>
                <a:latin typeface="Times New Roman"/>
                <a:ea typeface="华文细黑"/>
                <a:cs typeface="Times New Roman"/>
              </a:rPr>
              <a:t>时</a:t>
            </a:r>
            <a:r>
              <a:rPr lang="zh-CN" altLang="zh-CN" sz="2800" kern="100" dirty="0">
                <a:latin typeface="Times New Roman"/>
                <a:ea typeface="华文细黑"/>
                <a:cs typeface="Times New Roman"/>
              </a:rPr>
              <a:t>至：</a:t>
            </a:r>
            <a:r>
              <a:rPr lang="en-US" altLang="zh-CN" sz="2800" kern="100" dirty="0" smtClean="0">
                <a:latin typeface="Times New Roman"/>
                <a:ea typeface="华文细黑"/>
                <a:cs typeface="Courier New"/>
              </a:rPr>
              <a:t>________________</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顺流而</a:t>
            </a:r>
            <a:r>
              <a:rPr lang="zh-CN" altLang="zh-CN" sz="2800" kern="100" dirty="0">
                <a:solidFill>
                  <a:srgbClr val="0000FF"/>
                </a:solidFill>
                <a:latin typeface="Times New Roman"/>
                <a:ea typeface="华文细黑"/>
                <a:cs typeface="Times New Roman"/>
              </a:rPr>
              <a:t>东</a:t>
            </a:r>
            <a:r>
              <a:rPr lang="zh-CN" altLang="zh-CN" sz="2800" kern="100" dirty="0">
                <a:latin typeface="Times New Roman"/>
                <a:ea typeface="华文细黑"/>
                <a:cs typeface="Times New Roman"/>
              </a:rPr>
              <a:t>行：</a:t>
            </a:r>
            <a:r>
              <a:rPr lang="en-US" altLang="zh-CN" sz="2800" kern="100" dirty="0" smtClean="0">
                <a:latin typeface="Times New Roman"/>
                <a:ea typeface="华文细黑"/>
                <a:cs typeface="Courier New"/>
              </a:rPr>
              <a:t>_________________</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(4)</a:t>
            </a:r>
            <a:r>
              <a:rPr lang="zh-CN" altLang="zh-CN" sz="2800" kern="100" dirty="0">
                <a:solidFill>
                  <a:srgbClr val="0000FF"/>
                </a:solidFill>
                <a:latin typeface="Times New Roman"/>
                <a:ea typeface="华文细黑"/>
                <a:cs typeface="Times New Roman"/>
              </a:rPr>
              <a:t>东</a:t>
            </a:r>
            <a:r>
              <a:rPr lang="zh-CN" altLang="zh-CN" sz="2800" kern="100" dirty="0">
                <a:latin typeface="Times New Roman"/>
                <a:ea typeface="华文细黑"/>
                <a:cs typeface="Times New Roman"/>
              </a:rPr>
              <a:t>面而视：</a:t>
            </a:r>
            <a:r>
              <a:rPr lang="en-US" altLang="zh-CN" sz="2800" kern="100" dirty="0" smtClean="0">
                <a:latin typeface="Times New Roman"/>
                <a:ea typeface="华文细黑"/>
                <a:cs typeface="Courier New"/>
              </a:rPr>
              <a:t>_____________________</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(5)</a:t>
            </a:r>
            <a:r>
              <a:rPr lang="zh-CN" altLang="zh-CN" sz="2800" kern="100" dirty="0">
                <a:latin typeface="Times New Roman"/>
                <a:ea typeface="华文细黑"/>
                <a:cs typeface="Times New Roman"/>
              </a:rPr>
              <a:t>且夫我尝闻</a:t>
            </a:r>
            <a:r>
              <a:rPr lang="zh-CN" altLang="zh-CN" sz="2800" kern="100" dirty="0">
                <a:solidFill>
                  <a:srgbClr val="0000FF"/>
                </a:solidFill>
                <a:latin typeface="Times New Roman"/>
                <a:ea typeface="华文细黑"/>
                <a:cs typeface="Times New Roman"/>
              </a:rPr>
              <a:t>少</a:t>
            </a:r>
            <a:r>
              <a:rPr lang="zh-CN" altLang="zh-CN" sz="2800" kern="100" dirty="0">
                <a:latin typeface="Times New Roman"/>
                <a:ea typeface="华文细黑"/>
                <a:cs typeface="Times New Roman"/>
              </a:rPr>
              <a:t>仲尼之闻而</a:t>
            </a:r>
            <a:r>
              <a:rPr lang="zh-CN" altLang="zh-CN" sz="2800" kern="100" dirty="0">
                <a:solidFill>
                  <a:srgbClr val="0000FF"/>
                </a:solidFill>
                <a:latin typeface="Times New Roman"/>
                <a:ea typeface="华文细黑"/>
                <a:cs typeface="Times New Roman"/>
              </a:rPr>
              <a:t>轻</a:t>
            </a:r>
            <a:r>
              <a:rPr lang="zh-CN" altLang="zh-CN" sz="2800" kern="100" dirty="0">
                <a:latin typeface="Times New Roman"/>
                <a:ea typeface="华文细黑"/>
                <a:cs typeface="Times New Roman"/>
              </a:rPr>
              <a:t>伯夷之义者：</a:t>
            </a:r>
            <a:r>
              <a:rPr lang="en-US" altLang="zh-CN" sz="2800" kern="100" dirty="0" smtClean="0">
                <a:latin typeface="Times New Roman"/>
                <a:ea typeface="华文细黑"/>
                <a:cs typeface="Courier New"/>
              </a:rPr>
              <a:t>_________________________</a:t>
            </a:r>
          </a:p>
          <a:p>
            <a:pPr algn="just">
              <a:lnSpc>
                <a:spcPct val="150000"/>
              </a:lnSpc>
              <a:spcAft>
                <a:spcPts val="0"/>
              </a:spcAft>
            </a:pPr>
            <a:r>
              <a:rPr lang="en-US" altLang="zh-CN" sz="2800" kern="100" dirty="0" smtClean="0">
                <a:latin typeface="Times New Roman"/>
                <a:ea typeface="华文细黑"/>
                <a:cs typeface="Courier New"/>
              </a:rPr>
              <a:t>_____________________________</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(6)</a:t>
            </a:r>
            <a:r>
              <a:rPr lang="zh-CN" altLang="zh-CN" sz="2800" kern="100" dirty="0">
                <a:solidFill>
                  <a:srgbClr val="0000FF"/>
                </a:solidFill>
                <a:latin typeface="Times New Roman"/>
                <a:ea typeface="华文细黑"/>
                <a:cs typeface="Times New Roman"/>
              </a:rPr>
              <a:t>然</a:t>
            </a:r>
            <a:r>
              <a:rPr lang="zh-CN" altLang="zh-CN" sz="2800" kern="100" dirty="0">
                <a:latin typeface="Times New Roman"/>
                <a:ea typeface="华文细黑"/>
                <a:cs typeface="Times New Roman"/>
              </a:rPr>
              <a:t>不然：</a:t>
            </a:r>
            <a:r>
              <a:rPr lang="en-US" altLang="zh-CN" sz="2800" kern="100" dirty="0" smtClean="0">
                <a:latin typeface="Times New Roman"/>
                <a:ea typeface="华文细黑"/>
                <a:cs typeface="Courier New"/>
              </a:rPr>
              <a:t>______________________________</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(7)</a:t>
            </a:r>
            <a:r>
              <a:rPr lang="zh-CN" altLang="zh-CN" sz="2800" kern="100" dirty="0">
                <a:latin typeface="Times New Roman"/>
                <a:ea typeface="华文细黑"/>
                <a:cs typeface="Times New Roman"/>
              </a:rPr>
              <a:t>汒然</a:t>
            </a:r>
            <a:r>
              <a:rPr lang="zh-CN" altLang="zh-CN" sz="2800" kern="100" dirty="0">
                <a:solidFill>
                  <a:srgbClr val="0000FF"/>
                </a:solidFill>
                <a:latin typeface="Times New Roman"/>
                <a:ea typeface="华文细黑"/>
                <a:cs typeface="Times New Roman"/>
              </a:rPr>
              <a:t>异</a:t>
            </a:r>
            <a:r>
              <a:rPr lang="zh-CN" altLang="zh-CN" sz="2800" kern="100" dirty="0">
                <a:latin typeface="Times New Roman"/>
                <a:ea typeface="华文细黑"/>
                <a:cs typeface="Times New Roman"/>
              </a:rPr>
              <a:t>之：</a:t>
            </a:r>
            <a:r>
              <a:rPr lang="en-US" altLang="zh-CN" sz="2800" kern="100" dirty="0" smtClean="0">
                <a:latin typeface="Times New Roman"/>
                <a:ea typeface="华文细黑"/>
                <a:cs typeface="Courier New"/>
              </a:rPr>
              <a:t>__________________________________</a:t>
            </a:r>
          </a:p>
          <a:p>
            <a:pPr algn="just">
              <a:lnSpc>
                <a:spcPct val="150000"/>
              </a:lnSpc>
              <a:spcAft>
                <a:spcPts val="0"/>
              </a:spcAft>
            </a:pPr>
            <a:r>
              <a:rPr lang="en-US" altLang="zh-CN" sz="2800" kern="100" dirty="0">
                <a:latin typeface="Times New Roman"/>
                <a:ea typeface="华文细黑"/>
                <a:cs typeface="Courier New"/>
              </a:rPr>
              <a:t>(8)</a:t>
            </a:r>
            <a:r>
              <a:rPr lang="zh-CN" altLang="zh-CN" sz="2800" kern="100" dirty="0">
                <a:latin typeface="Times New Roman"/>
                <a:ea typeface="华文细黑"/>
                <a:cs typeface="Times New Roman"/>
              </a:rPr>
              <a:t>舌举而不</a:t>
            </a:r>
            <a:r>
              <a:rPr lang="zh-CN" altLang="zh-CN" sz="2800" kern="100" dirty="0">
                <a:solidFill>
                  <a:srgbClr val="0000FF"/>
                </a:solidFill>
                <a:latin typeface="Times New Roman"/>
                <a:ea typeface="华文细黑"/>
                <a:cs typeface="Times New Roman"/>
              </a:rPr>
              <a:t>下</a:t>
            </a:r>
            <a:r>
              <a:rPr lang="zh-CN" altLang="zh-CN" sz="2800" kern="100" dirty="0">
                <a:latin typeface="Times New Roman"/>
                <a:ea typeface="华文细黑"/>
                <a:cs typeface="Times New Roman"/>
              </a:rPr>
              <a:t>：</a:t>
            </a:r>
            <a:r>
              <a:rPr lang="en-US" altLang="zh-CN" sz="2800" kern="100" dirty="0" smtClean="0">
                <a:latin typeface="Times New Roman"/>
                <a:ea typeface="华文细黑"/>
                <a:cs typeface="Courier New"/>
              </a:rPr>
              <a:t>_________________</a:t>
            </a:r>
            <a:endParaRPr lang="zh-CN" altLang="zh-CN" sz="1050" kern="100" dirty="0">
              <a:latin typeface="宋体"/>
              <a:cs typeface="Courier New"/>
            </a:endParaRPr>
          </a:p>
        </p:txBody>
      </p:sp>
      <p:sp>
        <p:nvSpPr>
          <p:cNvPr id="18" name="矩形 17"/>
          <p:cNvSpPr/>
          <p:nvPr/>
        </p:nvSpPr>
        <p:spPr>
          <a:xfrm>
            <a:off x="4487439" y="743421"/>
            <a:ext cx="5814970" cy="523220"/>
          </a:xfrm>
          <a:prstGeom prst="rect">
            <a:avLst/>
          </a:prstGeom>
        </p:spPr>
        <p:txBody>
          <a:bodyPr wrap="square">
            <a:spAutoFit/>
          </a:bodyPr>
          <a:lstStyle/>
          <a:p>
            <a:pPr algn="just">
              <a:spcAft>
                <a:spcPts val="0"/>
              </a:spcAft>
            </a:pPr>
            <a:r>
              <a:rPr lang="zh-CN" altLang="zh-CN" sz="2800" kern="100" dirty="0">
                <a:solidFill>
                  <a:srgbClr val="C00000"/>
                </a:solidFill>
                <a:latin typeface="Times New Roman"/>
                <a:ea typeface="华文细黑"/>
                <a:cs typeface="Times New Roman"/>
              </a:rPr>
              <a:t>名词作动词，谈论</a:t>
            </a:r>
            <a:endParaRPr lang="zh-CN" altLang="en-US" sz="2800" dirty="0"/>
          </a:p>
        </p:txBody>
      </p:sp>
      <p:sp>
        <p:nvSpPr>
          <p:cNvPr id="16" name="矩形 15"/>
          <p:cNvSpPr/>
          <p:nvPr/>
        </p:nvSpPr>
        <p:spPr>
          <a:xfrm>
            <a:off x="2584492" y="1441082"/>
            <a:ext cx="5814970" cy="523220"/>
          </a:xfrm>
          <a:prstGeom prst="rect">
            <a:avLst/>
          </a:prstGeom>
        </p:spPr>
        <p:txBody>
          <a:bodyPr wrap="square">
            <a:spAutoFit/>
          </a:bodyPr>
          <a:lstStyle/>
          <a:p>
            <a:pPr algn="just">
              <a:spcAft>
                <a:spcPts val="0"/>
              </a:spcAft>
            </a:pPr>
            <a:r>
              <a:rPr lang="zh-CN" altLang="zh-CN" sz="2800" kern="100" dirty="0">
                <a:solidFill>
                  <a:srgbClr val="C00000"/>
                </a:solidFill>
                <a:latin typeface="Times New Roman"/>
                <a:ea typeface="华文细黑"/>
                <a:cs typeface="Times New Roman"/>
              </a:rPr>
              <a:t>名词作状语，按时</a:t>
            </a:r>
            <a:endParaRPr lang="zh-CN" altLang="en-US" sz="2800" dirty="0"/>
          </a:p>
        </p:txBody>
      </p:sp>
      <p:sp>
        <p:nvSpPr>
          <p:cNvPr id="17" name="矩形 16"/>
          <p:cNvSpPr/>
          <p:nvPr/>
        </p:nvSpPr>
        <p:spPr>
          <a:xfrm>
            <a:off x="2872524" y="2061642"/>
            <a:ext cx="5814970" cy="523220"/>
          </a:xfrm>
          <a:prstGeom prst="rect">
            <a:avLst/>
          </a:prstGeom>
        </p:spPr>
        <p:txBody>
          <a:bodyPr wrap="square">
            <a:spAutoFit/>
          </a:bodyPr>
          <a:lstStyle/>
          <a:p>
            <a:pPr algn="just">
              <a:spcAft>
                <a:spcPts val="0"/>
              </a:spcAft>
            </a:pPr>
            <a:r>
              <a:rPr lang="zh-CN" altLang="zh-CN" sz="2800" kern="100" dirty="0">
                <a:solidFill>
                  <a:srgbClr val="C00000"/>
                </a:solidFill>
                <a:latin typeface="Times New Roman"/>
                <a:ea typeface="华文细黑"/>
                <a:cs typeface="Times New Roman"/>
              </a:rPr>
              <a:t>名词作状语，向东</a:t>
            </a:r>
            <a:endParaRPr lang="zh-CN" altLang="en-US" sz="2800" dirty="0"/>
          </a:p>
        </p:txBody>
      </p:sp>
      <p:sp>
        <p:nvSpPr>
          <p:cNvPr id="19" name="矩形 18"/>
          <p:cNvSpPr/>
          <p:nvPr/>
        </p:nvSpPr>
        <p:spPr>
          <a:xfrm>
            <a:off x="2782838" y="2690550"/>
            <a:ext cx="5814970" cy="523220"/>
          </a:xfrm>
          <a:prstGeom prst="rect">
            <a:avLst/>
          </a:prstGeom>
        </p:spPr>
        <p:txBody>
          <a:bodyPr wrap="square">
            <a:spAutoFit/>
          </a:bodyPr>
          <a:lstStyle/>
          <a:p>
            <a:pPr algn="just">
              <a:spcAft>
                <a:spcPts val="0"/>
              </a:spcAft>
            </a:pPr>
            <a:r>
              <a:rPr lang="zh-CN" altLang="zh-CN" sz="2800" kern="100" dirty="0">
                <a:solidFill>
                  <a:srgbClr val="C00000"/>
                </a:solidFill>
                <a:latin typeface="Times New Roman"/>
                <a:ea typeface="华文细黑"/>
                <a:cs typeface="Times New Roman"/>
              </a:rPr>
              <a:t>名词作状语，向东</a:t>
            </a:r>
            <a:endParaRPr lang="zh-CN" altLang="en-US" sz="2800" dirty="0"/>
          </a:p>
        </p:txBody>
      </p:sp>
      <p:sp>
        <p:nvSpPr>
          <p:cNvPr id="9" name="矩形 8"/>
          <p:cNvSpPr/>
          <p:nvPr/>
        </p:nvSpPr>
        <p:spPr>
          <a:xfrm>
            <a:off x="7259581" y="3285778"/>
            <a:ext cx="4852610"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少：形容词作动词，看不起、</a:t>
            </a:r>
            <a:endParaRPr lang="zh-CN" altLang="en-US" sz="2800" dirty="0"/>
          </a:p>
        </p:txBody>
      </p:sp>
      <p:sp>
        <p:nvSpPr>
          <p:cNvPr id="20" name="矩形 19"/>
          <p:cNvSpPr/>
          <p:nvPr/>
        </p:nvSpPr>
        <p:spPr>
          <a:xfrm>
            <a:off x="478582" y="4005858"/>
            <a:ext cx="5211683"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轻视。轻：形容词作动词，轻视</a:t>
            </a:r>
            <a:endParaRPr lang="zh-CN" altLang="en-US" sz="2800" dirty="0"/>
          </a:p>
        </p:txBody>
      </p:sp>
      <p:sp>
        <p:nvSpPr>
          <p:cNvPr id="21" name="矩形 20"/>
          <p:cNvSpPr/>
          <p:nvPr/>
        </p:nvSpPr>
        <p:spPr>
          <a:xfrm>
            <a:off x="2278782" y="4562758"/>
            <a:ext cx="5211683"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形容词的意动用法，以</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为然</a:t>
            </a:r>
            <a:endParaRPr lang="zh-CN" altLang="en-US" sz="2800" dirty="0"/>
          </a:p>
        </p:txBody>
      </p:sp>
      <p:sp>
        <p:nvSpPr>
          <p:cNvPr id="22" name="矩形 21"/>
          <p:cNvSpPr/>
          <p:nvPr/>
        </p:nvSpPr>
        <p:spPr>
          <a:xfrm>
            <a:off x="2611715" y="5210830"/>
            <a:ext cx="5929828"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形容词的为动用法，为</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感到惊异</a:t>
            </a:r>
            <a:endParaRPr lang="zh-CN" altLang="en-US" sz="2800" dirty="0"/>
          </a:p>
        </p:txBody>
      </p:sp>
      <p:sp>
        <p:nvSpPr>
          <p:cNvPr id="23" name="矩形 22"/>
          <p:cNvSpPr/>
          <p:nvPr/>
        </p:nvSpPr>
        <p:spPr>
          <a:xfrm>
            <a:off x="2965951" y="5917594"/>
            <a:ext cx="3057247" cy="523220"/>
          </a:xfrm>
          <a:prstGeom prst="rect">
            <a:avLst/>
          </a:prstGeom>
        </p:spPr>
        <p:txBody>
          <a:bodyPr wrap="none">
            <a:spAutoFit/>
          </a:bodyPr>
          <a:lstStyle/>
          <a:p>
            <a:r>
              <a:rPr lang="zh-CN" altLang="en-US" sz="2800" kern="100" dirty="0">
                <a:solidFill>
                  <a:srgbClr val="C00000"/>
                </a:solidFill>
                <a:latin typeface="Times New Roman"/>
                <a:ea typeface="华文细黑"/>
                <a:cs typeface="Times New Roman"/>
              </a:rPr>
              <a:t>名词作动词，放下</a:t>
            </a:r>
            <a:endParaRPr lang="zh-CN" altLang="en-US" sz="2800" dirty="0"/>
          </a:p>
        </p:txBody>
      </p:sp>
    </p:spTree>
    <p:extLst>
      <p:ext uri="{BB962C8B-B14F-4D97-AF65-F5344CB8AC3E}">
        <p14:creationId xmlns:p14="http://schemas.microsoft.com/office/powerpoint/2010/main" xmlns="" val="333030418"/>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42"/>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linds(horizontal)">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blinds(horizontal)">
                                      <p:cBhvr>
                                        <p:cTn id="12" dur="500"/>
                                        <p:tgtEl>
                                          <p:spTgt spid="1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blinds(horizontal)">
                                      <p:cBhvr>
                                        <p:cTn id="17" dur="500"/>
                                        <p:tgtEl>
                                          <p:spTgt spid="17"/>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blinds(horizontal)">
                                      <p:cBhvr>
                                        <p:cTn id="22" dur="500"/>
                                        <p:tgtEl>
                                          <p:spTgt spid="19"/>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blinds(horizontal)">
                                      <p:cBhvr>
                                        <p:cTn id="27" dur="500"/>
                                        <p:tgtEl>
                                          <p:spTgt spid="9"/>
                                        </p:tgtEl>
                                      </p:cBhvr>
                                    </p:animEffect>
                                  </p:childTnLst>
                                </p:cTn>
                              </p:par>
                              <p:par>
                                <p:cTn id="28" presetID="3" presetClass="entr" presetSubtype="10" fill="hold" grpId="0" nodeType="withEffect">
                                  <p:stCondLst>
                                    <p:cond delay="0"/>
                                  </p:stCondLst>
                                  <p:childTnLst>
                                    <p:set>
                                      <p:cBhvr>
                                        <p:cTn id="29" dur="1" fill="hold">
                                          <p:stCondLst>
                                            <p:cond delay="0"/>
                                          </p:stCondLst>
                                        </p:cTn>
                                        <p:tgtEl>
                                          <p:spTgt spid="20"/>
                                        </p:tgtEl>
                                        <p:attrNameLst>
                                          <p:attrName>style.visibility</p:attrName>
                                        </p:attrNameLst>
                                      </p:cBhvr>
                                      <p:to>
                                        <p:strVal val="visible"/>
                                      </p:to>
                                    </p:set>
                                    <p:animEffect transition="in" filter="blinds(horizontal)">
                                      <p:cBhvr>
                                        <p:cTn id="30" dur="500"/>
                                        <p:tgtEl>
                                          <p:spTgt spid="20"/>
                                        </p:tgtEl>
                                      </p:cBhvr>
                                    </p:animEffect>
                                  </p:childTnLst>
                                </p:cTn>
                              </p:par>
                            </p:childTnLst>
                          </p:cTn>
                        </p:par>
                      </p:childTnLst>
                    </p:cTn>
                  </p:par>
                  <p:par>
                    <p:cTn id="31" fill="hold">
                      <p:stCondLst>
                        <p:cond delay="indefinite"/>
                      </p:stCondLst>
                      <p:childTnLst>
                        <p:par>
                          <p:cTn id="32" fill="hold">
                            <p:stCondLst>
                              <p:cond delay="0"/>
                            </p:stCondLst>
                            <p:childTnLst>
                              <p:par>
                                <p:cTn id="33" presetID="3" presetClass="entr" presetSubtype="10" fill="hold" grpId="0" nodeType="clickEffect">
                                  <p:stCondLst>
                                    <p:cond delay="0"/>
                                  </p:stCondLst>
                                  <p:childTnLst>
                                    <p:set>
                                      <p:cBhvr>
                                        <p:cTn id="34" dur="1" fill="hold">
                                          <p:stCondLst>
                                            <p:cond delay="0"/>
                                          </p:stCondLst>
                                        </p:cTn>
                                        <p:tgtEl>
                                          <p:spTgt spid="21"/>
                                        </p:tgtEl>
                                        <p:attrNameLst>
                                          <p:attrName>style.visibility</p:attrName>
                                        </p:attrNameLst>
                                      </p:cBhvr>
                                      <p:to>
                                        <p:strVal val="visible"/>
                                      </p:to>
                                    </p:set>
                                    <p:animEffect transition="in" filter="blinds(horizontal)">
                                      <p:cBhvr>
                                        <p:cTn id="35" dur="500"/>
                                        <p:tgtEl>
                                          <p:spTgt spid="21"/>
                                        </p:tgtEl>
                                      </p:cBhvr>
                                    </p:animEffect>
                                  </p:childTnLst>
                                </p:cTn>
                              </p:par>
                            </p:childTnLst>
                          </p:cTn>
                        </p:par>
                      </p:childTnLst>
                    </p:cTn>
                  </p:par>
                  <p:par>
                    <p:cTn id="36" fill="hold">
                      <p:stCondLst>
                        <p:cond delay="indefinite"/>
                      </p:stCondLst>
                      <p:childTnLst>
                        <p:par>
                          <p:cTn id="37" fill="hold">
                            <p:stCondLst>
                              <p:cond delay="0"/>
                            </p:stCondLst>
                            <p:childTnLst>
                              <p:par>
                                <p:cTn id="38" presetID="3" presetClass="entr" presetSubtype="10" fill="hold" grpId="0" nodeType="clickEffect">
                                  <p:stCondLst>
                                    <p:cond delay="0"/>
                                  </p:stCondLst>
                                  <p:childTnLst>
                                    <p:set>
                                      <p:cBhvr>
                                        <p:cTn id="39" dur="1" fill="hold">
                                          <p:stCondLst>
                                            <p:cond delay="0"/>
                                          </p:stCondLst>
                                        </p:cTn>
                                        <p:tgtEl>
                                          <p:spTgt spid="22"/>
                                        </p:tgtEl>
                                        <p:attrNameLst>
                                          <p:attrName>style.visibility</p:attrName>
                                        </p:attrNameLst>
                                      </p:cBhvr>
                                      <p:to>
                                        <p:strVal val="visible"/>
                                      </p:to>
                                    </p:set>
                                    <p:animEffect transition="in" filter="blinds(horizontal)">
                                      <p:cBhvr>
                                        <p:cTn id="40" dur="500"/>
                                        <p:tgtEl>
                                          <p:spTgt spid="22"/>
                                        </p:tgtEl>
                                      </p:cBhvr>
                                    </p:animEffect>
                                  </p:childTnLst>
                                </p:cTn>
                              </p:par>
                            </p:childTnLst>
                          </p:cTn>
                        </p:par>
                      </p:childTnLst>
                    </p:cTn>
                  </p:par>
                  <p:par>
                    <p:cTn id="41" fill="hold">
                      <p:stCondLst>
                        <p:cond delay="indefinite"/>
                      </p:stCondLst>
                      <p:childTnLst>
                        <p:par>
                          <p:cTn id="42" fill="hold">
                            <p:stCondLst>
                              <p:cond delay="0"/>
                            </p:stCondLst>
                            <p:childTnLst>
                              <p:par>
                                <p:cTn id="43" presetID="3" presetClass="entr" presetSubtype="10" fill="hold" grpId="0" nodeType="clickEffect">
                                  <p:stCondLst>
                                    <p:cond delay="0"/>
                                  </p:stCondLst>
                                  <p:childTnLst>
                                    <p:set>
                                      <p:cBhvr>
                                        <p:cTn id="44" dur="1" fill="hold">
                                          <p:stCondLst>
                                            <p:cond delay="0"/>
                                          </p:stCondLst>
                                        </p:cTn>
                                        <p:tgtEl>
                                          <p:spTgt spid="23"/>
                                        </p:tgtEl>
                                        <p:attrNameLst>
                                          <p:attrName>style.visibility</p:attrName>
                                        </p:attrNameLst>
                                      </p:cBhvr>
                                      <p:to>
                                        <p:strVal val="visible"/>
                                      </p:to>
                                    </p:set>
                                    <p:animEffect transition="in" filter="blinds(horizontal)">
                                      <p:cBhvr>
                                        <p:cTn id="45" dur="500"/>
                                        <p:tgtEl>
                                          <p:spTgt spid="23"/>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xit" presetSubtype="0" fill="hold" grpId="1" nodeType="clickEffect">
                                  <p:stCondLst>
                                    <p:cond delay="0"/>
                                  </p:stCondLst>
                                  <p:childTnLst>
                                    <p:animEffect transition="out" filter="fade">
                                      <p:cBhvr>
                                        <p:cTn id="49" dur="500"/>
                                        <p:tgtEl>
                                          <p:spTgt spid="18"/>
                                        </p:tgtEl>
                                      </p:cBhvr>
                                    </p:animEffect>
                                    <p:set>
                                      <p:cBhvr>
                                        <p:cTn id="50" dur="1" fill="hold">
                                          <p:stCondLst>
                                            <p:cond delay="499"/>
                                          </p:stCondLst>
                                        </p:cTn>
                                        <p:tgtEl>
                                          <p:spTgt spid="18"/>
                                        </p:tgtEl>
                                        <p:attrNameLst>
                                          <p:attrName>style.visibility</p:attrName>
                                        </p:attrNameLst>
                                      </p:cBhvr>
                                      <p:to>
                                        <p:strVal val="hidden"/>
                                      </p:to>
                                    </p:set>
                                  </p:childTnLst>
                                </p:cTn>
                              </p:par>
                              <p:par>
                                <p:cTn id="51" presetID="10" presetClass="exit" presetSubtype="0" fill="hold" grpId="1" nodeType="withEffect">
                                  <p:stCondLst>
                                    <p:cond delay="0"/>
                                  </p:stCondLst>
                                  <p:childTnLst>
                                    <p:animEffect transition="out" filter="fade">
                                      <p:cBhvr>
                                        <p:cTn id="52" dur="500"/>
                                        <p:tgtEl>
                                          <p:spTgt spid="16"/>
                                        </p:tgtEl>
                                      </p:cBhvr>
                                    </p:animEffect>
                                    <p:set>
                                      <p:cBhvr>
                                        <p:cTn id="53" dur="1" fill="hold">
                                          <p:stCondLst>
                                            <p:cond delay="499"/>
                                          </p:stCondLst>
                                        </p:cTn>
                                        <p:tgtEl>
                                          <p:spTgt spid="16"/>
                                        </p:tgtEl>
                                        <p:attrNameLst>
                                          <p:attrName>style.visibility</p:attrName>
                                        </p:attrNameLst>
                                      </p:cBhvr>
                                      <p:to>
                                        <p:strVal val="hidden"/>
                                      </p:to>
                                    </p:set>
                                  </p:childTnLst>
                                </p:cTn>
                              </p:par>
                              <p:par>
                                <p:cTn id="54" presetID="10" presetClass="exit" presetSubtype="0" fill="hold" grpId="1" nodeType="withEffect">
                                  <p:stCondLst>
                                    <p:cond delay="0"/>
                                  </p:stCondLst>
                                  <p:childTnLst>
                                    <p:animEffect transition="out" filter="fade">
                                      <p:cBhvr>
                                        <p:cTn id="55" dur="500"/>
                                        <p:tgtEl>
                                          <p:spTgt spid="17"/>
                                        </p:tgtEl>
                                      </p:cBhvr>
                                    </p:animEffect>
                                    <p:set>
                                      <p:cBhvr>
                                        <p:cTn id="56" dur="1" fill="hold">
                                          <p:stCondLst>
                                            <p:cond delay="499"/>
                                          </p:stCondLst>
                                        </p:cTn>
                                        <p:tgtEl>
                                          <p:spTgt spid="17"/>
                                        </p:tgtEl>
                                        <p:attrNameLst>
                                          <p:attrName>style.visibility</p:attrName>
                                        </p:attrNameLst>
                                      </p:cBhvr>
                                      <p:to>
                                        <p:strVal val="hidden"/>
                                      </p:to>
                                    </p:set>
                                  </p:childTnLst>
                                </p:cTn>
                              </p:par>
                              <p:par>
                                <p:cTn id="57" presetID="10" presetClass="exit" presetSubtype="0" fill="hold" grpId="1" nodeType="withEffect">
                                  <p:stCondLst>
                                    <p:cond delay="0"/>
                                  </p:stCondLst>
                                  <p:childTnLst>
                                    <p:animEffect transition="out" filter="fade">
                                      <p:cBhvr>
                                        <p:cTn id="58" dur="500"/>
                                        <p:tgtEl>
                                          <p:spTgt spid="19"/>
                                        </p:tgtEl>
                                      </p:cBhvr>
                                    </p:animEffect>
                                    <p:set>
                                      <p:cBhvr>
                                        <p:cTn id="59" dur="1" fill="hold">
                                          <p:stCondLst>
                                            <p:cond delay="499"/>
                                          </p:stCondLst>
                                        </p:cTn>
                                        <p:tgtEl>
                                          <p:spTgt spid="19"/>
                                        </p:tgtEl>
                                        <p:attrNameLst>
                                          <p:attrName>style.visibility</p:attrName>
                                        </p:attrNameLst>
                                      </p:cBhvr>
                                      <p:to>
                                        <p:strVal val="hidden"/>
                                      </p:to>
                                    </p:set>
                                  </p:childTnLst>
                                </p:cTn>
                              </p:par>
                              <p:par>
                                <p:cTn id="60" presetID="10" presetClass="exit" presetSubtype="0" fill="hold" grpId="1" nodeType="withEffect">
                                  <p:stCondLst>
                                    <p:cond delay="0"/>
                                  </p:stCondLst>
                                  <p:childTnLst>
                                    <p:animEffect transition="out" filter="fade">
                                      <p:cBhvr>
                                        <p:cTn id="61" dur="500"/>
                                        <p:tgtEl>
                                          <p:spTgt spid="9"/>
                                        </p:tgtEl>
                                      </p:cBhvr>
                                    </p:animEffect>
                                    <p:set>
                                      <p:cBhvr>
                                        <p:cTn id="62" dur="1" fill="hold">
                                          <p:stCondLst>
                                            <p:cond delay="499"/>
                                          </p:stCondLst>
                                        </p:cTn>
                                        <p:tgtEl>
                                          <p:spTgt spid="9"/>
                                        </p:tgtEl>
                                        <p:attrNameLst>
                                          <p:attrName>style.visibility</p:attrName>
                                        </p:attrNameLst>
                                      </p:cBhvr>
                                      <p:to>
                                        <p:strVal val="hidden"/>
                                      </p:to>
                                    </p:set>
                                  </p:childTnLst>
                                </p:cTn>
                              </p:par>
                              <p:par>
                                <p:cTn id="63" presetID="10" presetClass="exit" presetSubtype="0" fill="hold" grpId="1" nodeType="withEffect">
                                  <p:stCondLst>
                                    <p:cond delay="0"/>
                                  </p:stCondLst>
                                  <p:childTnLst>
                                    <p:animEffect transition="out" filter="fade">
                                      <p:cBhvr>
                                        <p:cTn id="64" dur="500"/>
                                        <p:tgtEl>
                                          <p:spTgt spid="20"/>
                                        </p:tgtEl>
                                      </p:cBhvr>
                                    </p:animEffect>
                                    <p:set>
                                      <p:cBhvr>
                                        <p:cTn id="65" dur="1" fill="hold">
                                          <p:stCondLst>
                                            <p:cond delay="499"/>
                                          </p:stCondLst>
                                        </p:cTn>
                                        <p:tgtEl>
                                          <p:spTgt spid="20"/>
                                        </p:tgtEl>
                                        <p:attrNameLst>
                                          <p:attrName>style.visibility</p:attrName>
                                        </p:attrNameLst>
                                      </p:cBhvr>
                                      <p:to>
                                        <p:strVal val="hidden"/>
                                      </p:to>
                                    </p:set>
                                  </p:childTnLst>
                                </p:cTn>
                              </p:par>
                              <p:par>
                                <p:cTn id="66" presetID="10" presetClass="exit" presetSubtype="0" fill="hold" grpId="1" nodeType="withEffect">
                                  <p:stCondLst>
                                    <p:cond delay="0"/>
                                  </p:stCondLst>
                                  <p:childTnLst>
                                    <p:animEffect transition="out" filter="fade">
                                      <p:cBhvr>
                                        <p:cTn id="67" dur="500"/>
                                        <p:tgtEl>
                                          <p:spTgt spid="21"/>
                                        </p:tgtEl>
                                      </p:cBhvr>
                                    </p:animEffect>
                                    <p:set>
                                      <p:cBhvr>
                                        <p:cTn id="68" dur="1" fill="hold">
                                          <p:stCondLst>
                                            <p:cond delay="499"/>
                                          </p:stCondLst>
                                        </p:cTn>
                                        <p:tgtEl>
                                          <p:spTgt spid="21"/>
                                        </p:tgtEl>
                                        <p:attrNameLst>
                                          <p:attrName>style.visibility</p:attrName>
                                        </p:attrNameLst>
                                      </p:cBhvr>
                                      <p:to>
                                        <p:strVal val="hidden"/>
                                      </p:to>
                                    </p:set>
                                  </p:childTnLst>
                                </p:cTn>
                              </p:par>
                              <p:par>
                                <p:cTn id="69" presetID="10" presetClass="exit" presetSubtype="0" fill="hold" grpId="1" nodeType="withEffect">
                                  <p:stCondLst>
                                    <p:cond delay="0"/>
                                  </p:stCondLst>
                                  <p:childTnLst>
                                    <p:animEffect transition="out" filter="fade">
                                      <p:cBhvr>
                                        <p:cTn id="70" dur="500"/>
                                        <p:tgtEl>
                                          <p:spTgt spid="22"/>
                                        </p:tgtEl>
                                      </p:cBhvr>
                                    </p:animEffect>
                                    <p:set>
                                      <p:cBhvr>
                                        <p:cTn id="71" dur="1" fill="hold">
                                          <p:stCondLst>
                                            <p:cond delay="499"/>
                                          </p:stCondLst>
                                        </p:cTn>
                                        <p:tgtEl>
                                          <p:spTgt spid="22"/>
                                        </p:tgtEl>
                                        <p:attrNameLst>
                                          <p:attrName>style.visibility</p:attrName>
                                        </p:attrNameLst>
                                      </p:cBhvr>
                                      <p:to>
                                        <p:strVal val="hidden"/>
                                      </p:to>
                                    </p:set>
                                  </p:childTnLst>
                                </p:cTn>
                              </p:par>
                              <p:par>
                                <p:cTn id="72" presetID="10" presetClass="exit" presetSubtype="0" fill="hold" grpId="1" nodeType="withEffect">
                                  <p:stCondLst>
                                    <p:cond delay="0"/>
                                  </p:stCondLst>
                                  <p:childTnLst>
                                    <p:animEffect transition="out" filter="fade">
                                      <p:cBhvr>
                                        <p:cTn id="73" dur="500"/>
                                        <p:tgtEl>
                                          <p:spTgt spid="23"/>
                                        </p:tgtEl>
                                      </p:cBhvr>
                                    </p:animEffect>
                                    <p:set>
                                      <p:cBhvr>
                                        <p:cTn id="74" dur="1" fill="hold">
                                          <p:stCondLst>
                                            <p:cond delay="499"/>
                                          </p:stCondLst>
                                        </p:cTn>
                                        <p:tgtEl>
                                          <p:spTgt spid="23"/>
                                        </p:tgtEl>
                                        <p:attrNameLst>
                                          <p:attrName>style.visibility</p:attrName>
                                        </p:attrNameLst>
                                      </p:cBhvr>
                                      <p:to>
                                        <p:strVal val="hidden"/>
                                      </p:to>
                                    </p:set>
                                  </p:childTnLst>
                                </p:cTn>
                              </p:par>
                            </p:childTnLst>
                          </p:cTn>
                        </p:par>
                      </p:childTnLst>
                    </p:cTn>
                  </p:par>
                </p:childTnLst>
              </p:cTn>
              <p:nextCondLst>
                <p:cond evt="onClick" delay="0">
                  <p:tgtEl>
                    <p:spTgt spid="42"/>
                  </p:tgtEl>
                </p:cond>
              </p:nextCondLst>
            </p:seq>
          </p:childTnLst>
        </p:cTn>
      </p:par>
    </p:tnLst>
    <p:bldLst>
      <p:bldP spid="18" grpId="0"/>
      <p:bldP spid="18" grpId="1"/>
      <p:bldP spid="16" grpId="0"/>
      <p:bldP spid="16" grpId="1"/>
      <p:bldP spid="17" grpId="0"/>
      <p:bldP spid="17" grpId="1"/>
      <p:bldP spid="19" grpId="0"/>
      <p:bldP spid="19" grpId="1"/>
      <p:bldP spid="9" grpId="0"/>
      <p:bldP spid="9" grpId="1"/>
      <p:bldP spid="20" grpId="0"/>
      <p:bldP spid="20" grpId="1"/>
      <p:bldP spid="21" grpId="0"/>
      <p:bldP spid="21" grpId="1"/>
      <p:bldP spid="22" grpId="0"/>
      <p:bldP spid="22" grpId="1"/>
      <p:bldP spid="23" grpId="0"/>
      <p:bldP spid="23" grpId="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 name="图片 41"/>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9407574" y="6026030"/>
            <a:ext cx="2674827" cy="829568"/>
          </a:xfrm>
          <a:prstGeom prst="rect">
            <a:avLst/>
          </a:prstGeom>
        </p:spPr>
      </p:pic>
      <p:sp>
        <p:nvSpPr>
          <p:cNvPr id="3" name="矩形 2"/>
          <p:cNvSpPr/>
          <p:nvPr/>
        </p:nvSpPr>
        <p:spPr>
          <a:xfrm>
            <a:off x="447843" y="328796"/>
            <a:ext cx="11634558" cy="5909310"/>
          </a:xfrm>
          <a:prstGeom prst="rect">
            <a:avLst/>
          </a:prstGeom>
        </p:spPr>
        <p:txBody>
          <a:bodyPr wrap="square">
            <a:spAutoFit/>
          </a:bodyPr>
          <a:lstStyle/>
          <a:p>
            <a:pPr algn="just">
              <a:lnSpc>
                <a:spcPct val="150000"/>
              </a:lnSpc>
              <a:spcAft>
                <a:spcPts val="0"/>
              </a:spcAft>
            </a:pPr>
            <a:r>
              <a:rPr lang="en-US" altLang="zh-CN" sz="2800" b="1" kern="100" dirty="0">
                <a:latin typeface="Times New Roman"/>
                <a:ea typeface="华文细黑"/>
                <a:cs typeface="Courier New"/>
              </a:rPr>
              <a:t>3.</a:t>
            </a:r>
            <a:r>
              <a:rPr lang="zh-CN" altLang="zh-CN" sz="2800" b="1" kern="100" dirty="0">
                <a:latin typeface="Times New Roman"/>
                <a:ea typeface="华文细黑"/>
                <a:cs typeface="Times New Roman"/>
              </a:rPr>
              <a:t>特殊句式</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吾长见笑于大方之家。</a:t>
            </a:r>
            <a:r>
              <a:rPr lang="en-US" altLang="zh-CN" sz="2800" kern="100" dirty="0" smtClean="0">
                <a:latin typeface="Times New Roman"/>
                <a:ea typeface="华文细黑"/>
                <a:cs typeface="Courier New"/>
              </a:rPr>
              <a:t>________</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井鱼不可以语于海者，拘于虚也。</a:t>
            </a:r>
            <a:r>
              <a:rPr lang="en-US" altLang="zh-CN" sz="2800" kern="100" dirty="0" smtClean="0">
                <a:latin typeface="Times New Roman"/>
                <a:ea typeface="华文细黑"/>
                <a:cs typeface="Courier New"/>
              </a:rPr>
              <a:t>_______</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夏虫不可以语于冰者，笃于时也。</a:t>
            </a:r>
            <a:r>
              <a:rPr lang="en-US" altLang="zh-CN" sz="2800" kern="100" dirty="0" smtClean="0">
                <a:latin typeface="Times New Roman"/>
                <a:ea typeface="华文细黑"/>
                <a:cs typeface="Courier New"/>
              </a:rPr>
              <a:t>________</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曲士不可以语于道者，束于教也。</a:t>
            </a:r>
            <a:r>
              <a:rPr lang="en-US" altLang="zh-CN" sz="2800" kern="100" dirty="0" smtClean="0">
                <a:latin typeface="Times New Roman"/>
                <a:ea typeface="华文细黑"/>
                <a:cs typeface="Courier New"/>
              </a:rPr>
              <a:t>_______</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(5)</a:t>
            </a:r>
            <a:r>
              <a:rPr lang="zh-CN" altLang="zh-CN" sz="2800" kern="100" dirty="0">
                <a:latin typeface="Times New Roman"/>
                <a:ea typeface="华文细黑"/>
                <a:cs typeface="Times New Roman"/>
              </a:rPr>
              <a:t>自以比形于天地。</a:t>
            </a:r>
            <a:r>
              <a:rPr lang="en-US" altLang="zh-CN" sz="2800" kern="100" dirty="0" smtClean="0">
                <a:latin typeface="Times New Roman"/>
                <a:ea typeface="华文细黑"/>
                <a:cs typeface="Courier New"/>
              </a:rPr>
              <a:t>_______</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(6)</a:t>
            </a:r>
            <a:r>
              <a:rPr lang="zh-CN" altLang="zh-CN" sz="2800" kern="100" dirty="0">
                <a:latin typeface="Times New Roman"/>
                <a:ea typeface="华文细黑"/>
                <a:cs typeface="Times New Roman"/>
              </a:rPr>
              <a:t>莫大于海。</a:t>
            </a:r>
            <a:r>
              <a:rPr lang="en-US" altLang="zh-CN" sz="2800" kern="100" dirty="0" smtClean="0">
                <a:latin typeface="Times New Roman"/>
                <a:ea typeface="华文细黑"/>
                <a:cs typeface="Courier New"/>
              </a:rPr>
              <a:t>_________</a:t>
            </a:r>
            <a:r>
              <a:rPr lang="en-US" altLang="zh-CN" sz="2800" kern="100" dirty="0">
                <a:latin typeface="Times New Roman"/>
                <a:ea typeface="华文细黑"/>
                <a:cs typeface="Courier New"/>
              </a:rPr>
              <a:t>_</a:t>
            </a:r>
            <a:r>
              <a:rPr lang="en-US" altLang="zh-CN" sz="2800" kern="100" dirty="0" smtClean="0">
                <a:latin typeface="Times New Roman"/>
                <a:ea typeface="华文细黑"/>
                <a:cs typeface="Courier New"/>
              </a:rPr>
              <a:t>____</a:t>
            </a:r>
          </a:p>
          <a:p>
            <a:pPr algn="just">
              <a:lnSpc>
                <a:spcPct val="150000"/>
              </a:lnSpc>
              <a:spcAft>
                <a:spcPts val="0"/>
              </a:spcAft>
            </a:pPr>
            <a:r>
              <a:rPr lang="en-US" altLang="zh-CN" sz="2800" kern="100" dirty="0">
                <a:latin typeface="Times New Roman"/>
                <a:ea typeface="华文细黑"/>
                <a:cs typeface="Courier New"/>
              </a:rPr>
              <a:t>(7)</a:t>
            </a:r>
            <a:r>
              <a:rPr lang="zh-CN" altLang="zh-CN" sz="2800" kern="100" dirty="0">
                <a:latin typeface="Times New Roman"/>
                <a:ea typeface="华文细黑"/>
                <a:cs typeface="Times New Roman"/>
              </a:rPr>
              <a:t>而受气于阴阳。</a:t>
            </a:r>
            <a:r>
              <a:rPr lang="en-US" altLang="zh-CN" sz="2800" kern="100" dirty="0" smtClean="0">
                <a:latin typeface="Times New Roman"/>
                <a:ea typeface="华文细黑"/>
                <a:cs typeface="Courier New"/>
              </a:rPr>
              <a:t>_________</a:t>
            </a:r>
            <a:r>
              <a:rPr lang="en-US" altLang="zh-CN" sz="2800" kern="100" dirty="0">
                <a:latin typeface="Times New Roman"/>
                <a:ea typeface="华文细黑"/>
                <a:cs typeface="Courier New"/>
              </a:rPr>
              <a:t>_</a:t>
            </a:r>
            <a:r>
              <a:rPr lang="en-US" altLang="zh-CN" sz="2800" kern="100" dirty="0" smtClean="0">
                <a:latin typeface="Times New Roman"/>
                <a:ea typeface="华文细黑"/>
                <a:cs typeface="Courier New"/>
              </a:rPr>
              <a:t>____</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(8)</a:t>
            </a:r>
            <a:r>
              <a:rPr lang="zh-CN" altLang="zh-CN" sz="2800" kern="100" dirty="0">
                <a:latin typeface="Times New Roman"/>
                <a:ea typeface="华文细黑"/>
                <a:cs typeface="Times New Roman"/>
              </a:rPr>
              <a:t>公孙龙问于魏牟曰。</a:t>
            </a:r>
            <a:r>
              <a:rPr lang="en-US" altLang="zh-CN" sz="2800" kern="100" dirty="0" smtClean="0">
                <a:latin typeface="Times New Roman"/>
                <a:ea typeface="华文细黑"/>
                <a:cs typeface="Courier New"/>
              </a:rPr>
              <a:t>__</a:t>
            </a:r>
            <a:r>
              <a:rPr lang="en-US" altLang="zh-CN" sz="2800" kern="100" dirty="0">
                <a:latin typeface="Times New Roman"/>
                <a:ea typeface="华文细黑"/>
                <a:cs typeface="Courier New"/>
              </a:rPr>
              <a:t>_</a:t>
            </a:r>
            <a:r>
              <a:rPr lang="en-US" altLang="zh-CN" sz="2800" kern="100" dirty="0" smtClean="0">
                <a:latin typeface="Times New Roman"/>
                <a:ea typeface="华文细黑"/>
                <a:cs typeface="Courier New"/>
              </a:rPr>
              <a:t>___________</a:t>
            </a:r>
            <a:endParaRPr lang="zh-CN" altLang="zh-CN" sz="1050" kern="100" dirty="0">
              <a:latin typeface="宋体"/>
              <a:cs typeface="Courier New"/>
            </a:endParaRPr>
          </a:p>
        </p:txBody>
      </p:sp>
      <p:sp>
        <p:nvSpPr>
          <p:cNvPr id="5" name="矩形 4"/>
          <p:cNvSpPr/>
          <p:nvPr/>
        </p:nvSpPr>
        <p:spPr>
          <a:xfrm>
            <a:off x="4473282" y="1106374"/>
            <a:ext cx="1261884" cy="523220"/>
          </a:xfrm>
          <a:prstGeom prst="rect">
            <a:avLst/>
          </a:prstGeom>
        </p:spPr>
        <p:txBody>
          <a:bodyPr wrap="none">
            <a:spAutoFit/>
          </a:bodyPr>
          <a:lstStyle/>
          <a:p>
            <a:r>
              <a:rPr lang="zh-CN" altLang="en-US" sz="2800" kern="100" dirty="0">
                <a:solidFill>
                  <a:srgbClr val="C00000"/>
                </a:solidFill>
                <a:latin typeface="Times New Roman"/>
                <a:ea typeface="华文细黑"/>
              </a:rPr>
              <a:t>被动句</a:t>
            </a:r>
          </a:p>
        </p:txBody>
      </p:sp>
      <p:sp>
        <p:nvSpPr>
          <p:cNvPr id="14" name="矩形 13"/>
          <p:cNvSpPr/>
          <p:nvPr/>
        </p:nvSpPr>
        <p:spPr>
          <a:xfrm>
            <a:off x="6239498" y="1650882"/>
            <a:ext cx="1261884" cy="523220"/>
          </a:xfrm>
          <a:prstGeom prst="rect">
            <a:avLst/>
          </a:prstGeom>
        </p:spPr>
        <p:txBody>
          <a:bodyPr wrap="none">
            <a:spAutoFit/>
          </a:bodyPr>
          <a:lstStyle/>
          <a:p>
            <a:r>
              <a:rPr lang="zh-CN" altLang="en-US" sz="2800" kern="100" dirty="0">
                <a:solidFill>
                  <a:srgbClr val="C00000"/>
                </a:solidFill>
                <a:latin typeface="Times New Roman"/>
                <a:ea typeface="华文细黑"/>
              </a:rPr>
              <a:t>被动句</a:t>
            </a:r>
          </a:p>
        </p:txBody>
      </p:sp>
      <p:sp>
        <p:nvSpPr>
          <p:cNvPr id="16" name="矩形 15"/>
          <p:cNvSpPr/>
          <p:nvPr/>
        </p:nvSpPr>
        <p:spPr>
          <a:xfrm>
            <a:off x="6249809" y="2326502"/>
            <a:ext cx="1261884" cy="523220"/>
          </a:xfrm>
          <a:prstGeom prst="rect">
            <a:avLst/>
          </a:prstGeom>
        </p:spPr>
        <p:txBody>
          <a:bodyPr wrap="none">
            <a:spAutoFit/>
          </a:bodyPr>
          <a:lstStyle/>
          <a:p>
            <a:r>
              <a:rPr lang="zh-CN" altLang="en-US" sz="2800" kern="100" dirty="0">
                <a:solidFill>
                  <a:srgbClr val="C00000"/>
                </a:solidFill>
                <a:latin typeface="Times New Roman"/>
                <a:ea typeface="华文细黑"/>
              </a:rPr>
              <a:t>被动句</a:t>
            </a:r>
          </a:p>
        </p:txBody>
      </p:sp>
      <p:sp>
        <p:nvSpPr>
          <p:cNvPr id="17" name="矩形 16"/>
          <p:cNvSpPr/>
          <p:nvPr/>
        </p:nvSpPr>
        <p:spPr>
          <a:xfrm>
            <a:off x="6260120" y="3002122"/>
            <a:ext cx="1261884" cy="523220"/>
          </a:xfrm>
          <a:prstGeom prst="rect">
            <a:avLst/>
          </a:prstGeom>
        </p:spPr>
        <p:txBody>
          <a:bodyPr wrap="none">
            <a:spAutoFit/>
          </a:bodyPr>
          <a:lstStyle/>
          <a:p>
            <a:r>
              <a:rPr lang="zh-CN" altLang="en-US" sz="2800" kern="100" dirty="0">
                <a:solidFill>
                  <a:srgbClr val="C00000"/>
                </a:solidFill>
                <a:latin typeface="Times New Roman"/>
                <a:ea typeface="华文细黑"/>
              </a:rPr>
              <a:t>被动句</a:t>
            </a:r>
          </a:p>
        </p:txBody>
      </p:sp>
      <p:sp>
        <p:nvSpPr>
          <p:cNvPr id="18" name="矩形 17"/>
          <p:cNvSpPr/>
          <p:nvPr/>
        </p:nvSpPr>
        <p:spPr>
          <a:xfrm>
            <a:off x="3842340" y="3645818"/>
            <a:ext cx="1261884" cy="523220"/>
          </a:xfrm>
          <a:prstGeom prst="rect">
            <a:avLst/>
          </a:prstGeom>
        </p:spPr>
        <p:txBody>
          <a:bodyPr wrap="none">
            <a:spAutoFit/>
          </a:bodyPr>
          <a:lstStyle/>
          <a:p>
            <a:r>
              <a:rPr lang="zh-CN" altLang="en-US" sz="2800" kern="100" dirty="0">
                <a:solidFill>
                  <a:srgbClr val="C00000"/>
                </a:solidFill>
                <a:latin typeface="Times New Roman"/>
                <a:ea typeface="华文细黑"/>
              </a:rPr>
              <a:t>被动句</a:t>
            </a:r>
          </a:p>
        </p:txBody>
      </p:sp>
      <p:sp>
        <p:nvSpPr>
          <p:cNvPr id="19" name="矩形 18"/>
          <p:cNvSpPr/>
          <p:nvPr/>
        </p:nvSpPr>
        <p:spPr>
          <a:xfrm>
            <a:off x="2604943" y="4274726"/>
            <a:ext cx="2698175" cy="523220"/>
          </a:xfrm>
          <a:prstGeom prst="rect">
            <a:avLst/>
          </a:prstGeom>
        </p:spPr>
        <p:txBody>
          <a:bodyPr wrap="none">
            <a:spAutoFit/>
          </a:bodyPr>
          <a:lstStyle/>
          <a:p>
            <a:r>
              <a:rPr lang="zh-CN" altLang="en-US" sz="2800" kern="100" dirty="0">
                <a:solidFill>
                  <a:srgbClr val="C00000"/>
                </a:solidFill>
                <a:latin typeface="Times New Roman"/>
                <a:ea typeface="华文细黑"/>
              </a:rPr>
              <a:t>介宾短语后置句</a:t>
            </a:r>
          </a:p>
        </p:txBody>
      </p:sp>
      <p:sp>
        <p:nvSpPr>
          <p:cNvPr id="20" name="矩形 19"/>
          <p:cNvSpPr/>
          <p:nvPr/>
        </p:nvSpPr>
        <p:spPr>
          <a:xfrm>
            <a:off x="3430910" y="4922798"/>
            <a:ext cx="2698175" cy="523220"/>
          </a:xfrm>
          <a:prstGeom prst="rect">
            <a:avLst/>
          </a:prstGeom>
        </p:spPr>
        <p:txBody>
          <a:bodyPr wrap="none">
            <a:spAutoFit/>
          </a:bodyPr>
          <a:lstStyle/>
          <a:p>
            <a:r>
              <a:rPr lang="zh-CN" altLang="en-US" sz="2800" kern="100" dirty="0">
                <a:solidFill>
                  <a:srgbClr val="C00000"/>
                </a:solidFill>
                <a:latin typeface="Times New Roman"/>
                <a:ea typeface="华文细黑"/>
              </a:rPr>
              <a:t>介宾短语后置句</a:t>
            </a:r>
          </a:p>
        </p:txBody>
      </p:sp>
      <p:sp>
        <p:nvSpPr>
          <p:cNvPr id="21" name="矩形 20"/>
          <p:cNvSpPr/>
          <p:nvPr/>
        </p:nvSpPr>
        <p:spPr>
          <a:xfrm>
            <a:off x="4045103" y="5518026"/>
            <a:ext cx="2698175" cy="523220"/>
          </a:xfrm>
          <a:prstGeom prst="rect">
            <a:avLst/>
          </a:prstGeom>
        </p:spPr>
        <p:txBody>
          <a:bodyPr wrap="none">
            <a:spAutoFit/>
          </a:bodyPr>
          <a:lstStyle/>
          <a:p>
            <a:r>
              <a:rPr lang="zh-CN" altLang="en-US" sz="2800" kern="100" dirty="0">
                <a:solidFill>
                  <a:srgbClr val="C00000"/>
                </a:solidFill>
                <a:latin typeface="Times New Roman"/>
                <a:ea typeface="华文细黑"/>
              </a:rPr>
              <a:t>介宾短语后置句</a:t>
            </a:r>
          </a:p>
        </p:txBody>
      </p:sp>
    </p:spTree>
    <p:extLst>
      <p:ext uri="{BB962C8B-B14F-4D97-AF65-F5344CB8AC3E}">
        <p14:creationId xmlns:p14="http://schemas.microsoft.com/office/powerpoint/2010/main" xmlns="" val="2033939601"/>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42"/>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blinds(horizontal)">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blinds(horizontal)">
                                      <p:cBhvr>
                                        <p:cTn id="17" dur="500"/>
                                        <p:tgtEl>
                                          <p:spTgt spid="16"/>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blinds(horizontal)">
                                      <p:cBhvr>
                                        <p:cTn id="22" dur="500"/>
                                        <p:tgtEl>
                                          <p:spTgt spid="17"/>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blinds(horizontal)">
                                      <p:cBhvr>
                                        <p:cTn id="27" dur="500"/>
                                        <p:tgtEl>
                                          <p:spTgt spid="18"/>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blinds(horizontal)">
                                      <p:cBhvr>
                                        <p:cTn id="32" dur="500"/>
                                        <p:tgtEl>
                                          <p:spTgt spid="19"/>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20"/>
                                        </p:tgtEl>
                                        <p:attrNameLst>
                                          <p:attrName>style.visibility</p:attrName>
                                        </p:attrNameLst>
                                      </p:cBhvr>
                                      <p:to>
                                        <p:strVal val="visible"/>
                                      </p:to>
                                    </p:set>
                                    <p:animEffect transition="in" filter="blinds(horizontal)">
                                      <p:cBhvr>
                                        <p:cTn id="37" dur="500"/>
                                        <p:tgtEl>
                                          <p:spTgt spid="20"/>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21"/>
                                        </p:tgtEl>
                                        <p:attrNameLst>
                                          <p:attrName>style.visibility</p:attrName>
                                        </p:attrNameLst>
                                      </p:cBhvr>
                                      <p:to>
                                        <p:strVal val="visible"/>
                                      </p:to>
                                    </p:set>
                                    <p:animEffect transition="in" filter="blinds(horizontal)">
                                      <p:cBhvr>
                                        <p:cTn id="42" dur="500"/>
                                        <p:tgtEl>
                                          <p:spTgt spid="21"/>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xit" presetSubtype="0" fill="hold" grpId="1" nodeType="clickEffect">
                                  <p:stCondLst>
                                    <p:cond delay="0"/>
                                  </p:stCondLst>
                                  <p:childTnLst>
                                    <p:animEffect transition="out" filter="fade">
                                      <p:cBhvr>
                                        <p:cTn id="46" dur="500"/>
                                        <p:tgtEl>
                                          <p:spTgt spid="5"/>
                                        </p:tgtEl>
                                      </p:cBhvr>
                                    </p:animEffect>
                                    <p:set>
                                      <p:cBhvr>
                                        <p:cTn id="47" dur="1" fill="hold">
                                          <p:stCondLst>
                                            <p:cond delay="499"/>
                                          </p:stCondLst>
                                        </p:cTn>
                                        <p:tgtEl>
                                          <p:spTgt spid="5"/>
                                        </p:tgtEl>
                                        <p:attrNameLst>
                                          <p:attrName>style.visibility</p:attrName>
                                        </p:attrNameLst>
                                      </p:cBhvr>
                                      <p:to>
                                        <p:strVal val="hidden"/>
                                      </p:to>
                                    </p:set>
                                  </p:childTnLst>
                                </p:cTn>
                              </p:par>
                              <p:par>
                                <p:cTn id="48" presetID="10" presetClass="exit" presetSubtype="0" fill="hold" grpId="1" nodeType="withEffect">
                                  <p:stCondLst>
                                    <p:cond delay="0"/>
                                  </p:stCondLst>
                                  <p:childTnLst>
                                    <p:animEffect transition="out" filter="fade">
                                      <p:cBhvr>
                                        <p:cTn id="49" dur="500"/>
                                        <p:tgtEl>
                                          <p:spTgt spid="14"/>
                                        </p:tgtEl>
                                      </p:cBhvr>
                                    </p:animEffect>
                                    <p:set>
                                      <p:cBhvr>
                                        <p:cTn id="50" dur="1" fill="hold">
                                          <p:stCondLst>
                                            <p:cond delay="499"/>
                                          </p:stCondLst>
                                        </p:cTn>
                                        <p:tgtEl>
                                          <p:spTgt spid="14"/>
                                        </p:tgtEl>
                                        <p:attrNameLst>
                                          <p:attrName>style.visibility</p:attrName>
                                        </p:attrNameLst>
                                      </p:cBhvr>
                                      <p:to>
                                        <p:strVal val="hidden"/>
                                      </p:to>
                                    </p:set>
                                  </p:childTnLst>
                                </p:cTn>
                              </p:par>
                              <p:par>
                                <p:cTn id="51" presetID="10" presetClass="exit" presetSubtype="0" fill="hold" grpId="1" nodeType="withEffect">
                                  <p:stCondLst>
                                    <p:cond delay="0"/>
                                  </p:stCondLst>
                                  <p:childTnLst>
                                    <p:animEffect transition="out" filter="fade">
                                      <p:cBhvr>
                                        <p:cTn id="52" dur="500"/>
                                        <p:tgtEl>
                                          <p:spTgt spid="16"/>
                                        </p:tgtEl>
                                      </p:cBhvr>
                                    </p:animEffect>
                                    <p:set>
                                      <p:cBhvr>
                                        <p:cTn id="53" dur="1" fill="hold">
                                          <p:stCondLst>
                                            <p:cond delay="499"/>
                                          </p:stCondLst>
                                        </p:cTn>
                                        <p:tgtEl>
                                          <p:spTgt spid="16"/>
                                        </p:tgtEl>
                                        <p:attrNameLst>
                                          <p:attrName>style.visibility</p:attrName>
                                        </p:attrNameLst>
                                      </p:cBhvr>
                                      <p:to>
                                        <p:strVal val="hidden"/>
                                      </p:to>
                                    </p:set>
                                  </p:childTnLst>
                                </p:cTn>
                              </p:par>
                              <p:par>
                                <p:cTn id="54" presetID="10" presetClass="exit" presetSubtype="0" fill="hold" grpId="1" nodeType="withEffect">
                                  <p:stCondLst>
                                    <p:cond delay="0"/>
                                  </p:stCondLst>
                                  <p:childTnLst>
                                    <p:animEffect transition="out" filter="fade">
                                      <p:cBhvr>
                                        <p:cTn id="55" dur="500"/>
                                        <p:tgtEl>
                                          <p:spTgt spid="17"/>
                                        </p:tgtEl>
                                      </p:cBhvr>
                                    </p:animEffect>
                                    <p:set>
                                      <p:cBhvr>
                                        <p:cTn id="56" dur="1" fill="hold">
                                          <p:stCondLst>
                                            <p:cond delay="499"/>
                                          </p:stCondLst>
                                        </p:cTn>
                                        <p:tgtEl>
                                          <p:spTgt spid="17"/>
                                        </p:tgtEl>
                                        <p:attrNameLst>
                                          <p:attrName>style.visibility</p:attrName>
                                        </p:attrNameLst>
                                      </p:cBhvr>
                                      <p:to>
                                        <p:strVal val="hidden"/>
                                      </p:to>
                                    </p:set>
                                  </p:childTnLst>
                                </p:cTn>
                              </p:par>
                              <p:par>
                                <p:cTn id="57" presetID="10" presetClass="exit" presetSubtype="0" fill="hold" grpId="1" nodeType="withEffect">
                                  <p:stCondLst>
                                    <p:cond delay="0"/>
                                  </p:stCondLst>
                                  <p:childTnLst>
                                    <p:animEffect transition="out" filter="fade">
                                      <p:cBhvr>
                                        <p:cTn id="58" dur="500"/>
                                        <p:tgtEl>
                                          <p:spTgt spid="18"/>
                                        </p:tgtEl>
                                      </p:cBhvr>
                                    </p:animEffect>
                                    <p:set>
                                      <p:cBhvr>
                                        <p:cTn id="59" dur="1" fill="hold">
                                          <p:stCondLst>
                                            <p:cond delay="499"/>
                                          </p:stCondLst>
                                        </p:cTn>
                                        <p:tgtEl>
                                          <p:spTgt spid="18"/>
                                        </p:tgtEl>
                                        <p:attrNameLst>
                                          <p:attrName>style.visibility</p:attrName>
                                        </p:attrNameLst>
                                      </p:cBhvr>
                                      <p:to>
                                        <p:strVal val="hidden"/>
                                      </p:to>
                                    </p:set>
                                  </p:childTnLst>
                                </p:cTn>
                              </p:par>
                              <p:par>
                                <p:cTn id="60" presetID="10" presetClass="exit" presetSubtype="0" fill="hold" grpId="1" nodeType="withEffect">
                                  <p:stCondLst>
                                    <p:cond delay="0"/>
                                  </p:stCondLst>
                                  <p:childTnLst>
                                    <p:animEffect transition="out" filter="fade">
                                      <p:cBhvr>
                                        <p:cTn id="61" dur="500"/>
                                        <p:tgtEl>
                                          <p:spTgt spid="19"/>
                                        </p:tgtEl>
                                      </p:cBhvr>
                                    </p:animEffect>
                                    <p:set>
                                      <p:cBhvr>
                                        <p:cTn id="62" dur="1" fill="hold">
                                          <p:stCondLst>
                                            <p:cond delay="499"/>
                                          </p:stCondLst>
                                        </p:cTn>
                                        <p:tgtEl>
                                          <p:spTgt spid="19"/>
                                        </p:tgtEl>
                                        <p:attrNameLst>
                                          <p:attrName>style.visibility</p:attrName>
                                        </p:attrNameLst>
                                      </p:cBhvr>
                                      <p:to>
                                        <p:strVal val="hidden"/>
                                      </p:to>
                                    </p:set>
                                  </p:childTnLst>
                                </p:cTn>
                              </p:par>
                              <p:par>
                                <p:cTn id="63" presetID="10" presetClass="exit" presetSubtype="0" fill="hold" grpId="1" nodeType="withEffect">
                                  <p:stCondLst>
                                    <p:cond delay="0"/>
                                  </p:stCondLst>
                                  <p:childTnLst>
                                    <p:animEffect transition="out" filter="fade">
                                      <p:cBhvr>
                                        <p:cTn id="64" dur="500"/>
                                        <p:tgtEl>
                                          <p:spTgt spid="20"/>
                                        </p:tgtEl>
                                      </p:cBhvr>
                                    </p:animEffect>
                                    <p:set>
                                      <p:cBhvr>
                                        <p:cTn id="65" dur="1" fill="hold">
                                          <p:stCondLst>
                                            <p:cond delay="499"/>
                                          </p:stCondLst>
                                        </p:cTn>
                                        <p:tgtEl>
                                          <p:spTgt spid="20"/>
                                        </p:tgtEl>
                                        <p:attrNameLst>
                                          <p:attrName>style.visibility</p:attrName>
                                        </p:attrNameLst>
                                      </p:cBhvr>
                                      <p:to>
                                        <p:strVal val="hidden"/>
                                      </p:to>
                                    </p:set>
                                  </p:childTnLst>
                                </p:cTn>
                              </p:par>
                              <p:par>
                                <p:cTn id="66" presetID="10" presetClass="exit" presetSubtype="0" fill="hold" grpId="1" nodeType="withEffect">
                                  <p:stCondLst>
                                    <p:cond delay="0"/>
                                  </p:stCondLst>
                                  <p:childTnLst>
                                    <p:animEffect transition="out" filter="fade">
                                      <p:cBhvr>
                                        <p:cTn id="67" dur="500"/>
                                        <p:tgtEl>
                                          <p:spTgt spid="21"/>
                                        </p:tgtEl>
                                      </p:cBhvr>
                                    </p:animEffect>
                                    <p:set>
                                      <p:cBhvr>
                                        <p:cTn id="68" dur="1" fill="hold">
                                          <p:stCondLst>
                                            <p:cond delay="499"/>
                                          </p:stCondLst>
                                        </p:cTn>
                                        <p:tgtEl>
                                          <p:spTgt spid="21"/>
                                        </p:tgtEl>
                                        <p:attrNameLst>
                                          <p:attrName>style.visibility</p:attrName>
                                        </p:attrNameLst>
                                      </p:cBhvr>
                                      <p:to>
                                        <p:strVal val="hidden"/>
                                      </p:to>
                                    </p:set>
                                  </p:childTnLst>
                                </p:cTn>
                              </p:par>
                            </p:childTnLst>
                          </p:cTn>
                        </p:par>
                      </p:childTnLst>
                    </p:cTn>
                  </p:par>
                </p:childTnLst>
              </p:cTn>
              <p:nextCondLst>
                <p:cond evt="onClick" delay="0">
                  <p:tgtEl>
                    <p:spTgt spid="42"/>
                  </p:tgtEl>
                </p:cond>
              </p:nextCondLst>
            </p:seq>
          </p:childTnLst>
        </p:cTn>
      </p:par>
    </p:tnLst>
    <p:bldLst>
      <p:bldP spid="5" grpId="0"/>
      <p:bldP spid="5" grpId="1"/>
      <p:bldP spid="14" grpId="0"/>
      <p:bldP spid="14" grpId="1"/>
      <p:bldP spid="16" grpId="0"/>
      <p:bldP spid="16" grpId="1"/>
      <p:bldP spid="17" grpId="0"/>
      <p:bldP spid="17" grpId="1"/>
      <p:bldP spid="18" grpId="0"/>
      <p:bldP spid="18" grpId="1"/>
      <p:bldP spid="19" grpId="0"/>
      <p:bldP spid="19" grpId="1"/>
      <p:bldP spid="20" grpId="0"/>
      <p:bldP spid="20" grpId="1"/>
      <p:bldP spid="21" grpId="0"/>
      <p:bldP spid="21" grpId="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 name="图片 41"/>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9407574" y="6026030"/>
            <a:ext cx="2674827" cy="829568"/>
          </a:xfrm>
          <a:prstGeom prst="rect">
            <a:avLst/>
          </a:prstGeom>
        </p:spPr>
      </p:pic>
      <p:sp>
        <p:nvSpPr>
          <p:cNvPr id="3" name="矩形 2"/>
          <p:cNvSpPr/>
          <p:nvPr/>
        </p:nvSpPr>
        <p:spPr>
          <a:xfrm>
            <a:off x="562467" y="623155"/>
            <a:ext cx="11405311" cy="4616648"/>
          </a:xfrm>
          <a:prstGeom prst="rect">
            <a:avLst/>
          </a:prstGeom>
        </p:spPr>
        <p:txBody>
          <a:bodyPr wrap="square">
            <a:spAutoFit/>
          </a:bodyPr>
          <a:lstStyle/>
          <a:p>
            <a:pPr algn="just">
              <a:lnSpc>
                <a:spcPct val="150000"/>
              </a:lnSpc>
              <a:spcAft>
                <a:spcPts val="0"/>
              </a:spcAft>
            </a:pPr>
            <a:r>
              <a:rPr lang="en-US" altLang="zh-CN" sz="2800" kern="100" dirty="0">
                <a:latin typeface="Times New Roman"/>
                <a:ea typeface="华文细黑"/>
                <a:cs typeface="Courier New"/>
              </a:rPr>
              <a:t>(9)</a:t>
            </a:r>
            <a:r>
              <a:rPr lang="zh-CN" altLang="zh-CN" sz="2800" kern="100" dirty="0">
                <a:latin typeface="Times New Roman"/>
                <a:ea typeface="华文细黑"/>
                <a:cs typeface="Times New Roman"/>
              </a:rPr>
              <a:t>出跳梁乎井</a:t>
            </a:r>
            <a:r>
              <a:rPr lang="en-US" altLang="zh-CN" sz="2800" kern="100" dirty="0">
                <a:latin typeface="Times New Roman"/>
                <a:ea typeface="华文细黑"/>
                <a:cs typeface="Courier New"/>
              </a:rPr>
              <a:t>   </a:t>
            </a:r>
            <a:r>
              <a:rPr lang="en-US" altLang="zh-CN" sz="2800" kern="100" dirty="0" smtClean="0">
                <a:latin typeface="Times New Roman"/>
                <a:ea typeface="华文细黑"/>
                <a:cs typeface="Courier New"/>
              </a:rPr>
              <a:t>  </a:t>
            </a:r>
            <a:r>
              <a:rPr lang="zh-CN" altLang="zh-CN" sz="2800" kern="100" dirty="0" smtClean="0">
                <a:latin typeface="Times New Roman"/>
                <a:ea typeface="华文细黑"/>
                <a:cs typeface="Times New Roman"/>
              </a:rPr>
              <a:t>之上</a:t>
            </a:r>
            <a:r>
              <a:rPr lang="zh-CN" altLang="zh-CN" sz="2800" kern="100" dirty="0">
                <a:latin typeface="Times New Roman"/>
                <a:ea typeface="华文细黑"/>
                <a:cs typeface="Times New Roman"/>
              </a:rPr>
              <a:t>。</a:t>
            </a:r>
            <a:r>
              <a:rPr lang="en-US" altLang="zh-CN" sz="2800" kern="100" dirty="0" smtClean="0">
                <a:latin typeface="Times New Roman"/>
                <a:ea typeface="华文细黑"/>
                <a:cs typeface="Courier New"/>
              </a:rPr>
              <a:t>__________</a:t>
            </a:r>
            <a:r>
              <a:rPr lang="en-US" altLang="zh-CN" sz="2800" kern="100" dirty="0">
                <a:latin typeface="Times New Roman"/>
                <a:ea typeface="华文细黑"/>
                <a:cs typeface="Courier New"/>
              </a:rPr>
              <a:t>_</a:t>
            </a:r>
            <a:r>
              <a:rPr lang="en-US" altLang="zh-CN" sz="2800" kern="100" dirty="0" smtClean="0">
                <a:latin typeface="Times New Roman"/>
                <a:ea typeface="华文细黑"/>
                <a:cs typeface="Courier New"/>
              </a:rPr>
              <a:t>___</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(10)</a:t>
            </a:r>
            <a:r>
              <a:rPr lang="zh-CN" altLang="zh-CN" sz="2800" kern="100" dirty="0">
                <a:latin typeface="Times New Roman"/>
                <a:ea typeface="华文细黑"/>
                <a:cs typeface="Times New Roman"/>
              </a:rPr>
              <a:t>入休乎缺甃之崖。</a:t>
            </a:r>
            <a:r>
              <a:rPr lang="en-US" altLang="zh-CN" sz="2800" kern="100" dirty="0" smtClean="0">
                <a:latin typeface="Times New Roman"/>
                <a:ea typeface="华文细黑"/>
                <a:cs typeface="Courier New"/>
              </a:rPr>
              <a:t>________</a:t>
            </a:r>
            <a:r>
              <a:rPr lang="en-US" altLang="zh-CN" sz="2800" kern="100" dirty="0">
                <a:latin typeface="Times New Roman"/>
                <a:ea typeface="华文细黑"/>
                <a:cs typeface="Courier New"/>
              </a:rPr>
              <a:t>_</a:t>
            </a:r>
            <a:r>
              <a:rPr lang="en-US" altLang="zh-CN" sz="2800" kern="100" dirty="0" smtClean="0">
                <a:latin typeface="Times New Roman"/>
                <a:ea typeface="华文细黑"/>
                <a:cs typeface="Courier New"/>
              </a:rPr>
              <a:t>_____</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(11)</a:t>
            </a:r>
            <a:r>
              <a:rPr lang="zh-CN" altLang="zh-CN" sz="2800" kern="100" dirty="0">
                <a:latin typeface="Times New Roman"/>
                <a:ea typeface="华文细黑"/>
                <a:cs typeface="Times New Roman"/>
              </a:rPr>
              <a:t>闻道百。</a:t>
            </a:r>
            <a:r>
              <a:rPr lang="en-US" altLang="zh-CN" sz="2800" kern="100" dirty="0" smtClean="0">
                <a:latin typeface="Times New Roman"/>
                <a:ea typeface="华文细黑"/>
                <a:cs typeface="Courier New"/>
              </a:rPr>
              <a:t>___________</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(12)</a:t>
            </a:r>
            <a:r>
              <a:rPr lang="zh-CN" altLang="zh-CN" sz="2800" kern="100" dirty="0">
                <a:latin typeface="Times New Roman"/>
                <a:ea typeface="华文细黑"/>
                <a:cs typeface="Times New Roman"/>
              </a:rPr>
              <a:t>以为莫己若者。</a:t>
            </a:r>
            <a:r>
              <a:rPr lang="en-US" altLang="zh-CN" sz="2800" kern="100" dirty="0">
                <a:latin typeface="Times New Roman"/>
                <a:ea typeface="华文细黑"/>
                <a:cs typeface="Courier New"/>
              </a:rPr>
              <a:t>____________</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(13)</a:t>
            </a:r>
            <a:r>
              <a:rPr lang="zh-CN" altLang="zh-CN" sz="2800" kern="100" dirty="0">
                <a:latin typeface="Times New Roman"/>
                <a:ea typeface="华文细黑"/>
                <a:cs typeface="Times New Roman"/>
              </a:rPr>
              <a:t>我之谓也。</a:t>
            </a:r>
            <a:r>
              <a:rPr lang="en-US" altLang="zh-CN" sz="2800" kern="100" dirty="0">
                <a:latin typeface="Times New Roman"/>
                <a:ea typeface="华文细黑"/>
                <a:cs typeface="Courier New"/>
              </a:rPr>
              <a:t>____________</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(14)</a:t>
            </a:r>
            <a:r>
              <a:rPr lang="zh-CN" altLang="zh-CN" sz="2800" kern="100" dirty="0">
                <a:latin typeface="Times New Roman"/>
                <a:ea typeface="华文细黑"/>
                <a:cs typeface="Times New Roman"/>
              </a:rPr>
              <a:t>又奚以自多！</a:t>
            </a:r>
            <a:r>
              <a:rPr lang="en-US" altLang="zh-CN" sz="2800" kern="100" dirty="0">
                <a:latin typeface="Times New Roman"/>
                <a:ea typeface="华文细黑"/>
                <a:cs typeface="Courier New"/>
              </a:rPr>
              <a:t>____________</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(15)</a:t>
            </a:r>
            <a:r>
              <a:rPr lang="zh-CN" altLang="zh-CN" sz="2800" kern="100" dirty="0">
                <a:latin typeface="Times New Roman"/>
                <a:ea typeface="华文细黑"/>
                <a:cs typeface="Times New Roman"/>
              </a:rPr>
              <a:t>莫吾能若也！</a:t>
            </a:r>
            <a:r>
              <a:rPr lang="en-US" altLang="zh-CN" sz="2800" kern="100" dirty="0">
                <a:latin typeface="Times New Roman"/>
                <a:ea typeface="华文细黑"/>
                <a:cs typeface="Courier New"/>
              </a:rPr>
              <a:t>____________</a:t>
            </a:r>
            <a:endParaRPr lang="zh-CN" altLang="zh-CN" sz="1050" kern="100" dirty="0">
              <a:effectLst/>
              <a:latin typeface="宋体"/>
              <a:cs typeface="Courier New"/>
            </a:endParaRPr>
          </a:p>
        </p:txBody>
      </p:sp>
      <p:pic>
        <p:nvPicPr>
          <p:cNvPr id="2050" name="Picture 2" descr="\\司瑞晴\e\2017源文件！！！！\同步\语文【续润卿】先秦诸子散文  稿件\3a.TIF"/>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2863008" y="841832"/>
            <a:ext cx="402049" cy="3958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5" name="矩形 14"/>
          <p:cNvSpPr/>
          <p:nvPr/>
        </p:nvSpPr>
        <p:spPr>
          <a:xfrm>
            <a:off x="4150990" y="765498"/>
            <a:ext cx="2698175" cy="523220"/>
          </a:xfrm>
          <a:prstGeom prst="rect">
            <a:avLst/>
          </a:prstGeom>
        </p:spPr>
        <p:txBody>
          <a:bodyPr wrap="none">
            <a:spAutoFit/>
          </a:bodyPr>
          <a:lstStyle/>
          <a:p>
            <a:r>
              <a:rPr lang="zh-CN" altLang="en-US" sz="2800" kern="100" dirty="0">
                <a:solidFill>
                  <a:srgbClr val="C00000"/>
                </a:solidFill>
                <a:latin typeface="Times New Roman"/>
                <a:ea typeface="华文细黑"/>
              </a:rPr>
              <a:t>介宾短语后置句</a:t>
            </a:r>
          </a:p>
        </p:txBody>
      </p:sp>
      <p:sp>
        <p:nvSpPr>
          <p:cNvPr id="27" name="矩形 26"/>
          <p:cNvSpPr/>
          <p:nvPr/>
        </p:nvSpPr>
        <p:spPr>
          <a:xfrm>
            <a:off x="4045103" y="1394406"/>
            <a:ext cx="2698175" cy="523220"/>
          </a:xfrm>
          <a:prstGeom prst="rect">
            <a:avLst/>
          </a:prstGeom>
        </p:spPr>
        <p:txBody>
          <a:bodyPr wrap="none">
            <a:spAutoFit/>
          </a:bodyPr>
          <a:lstStyle/>
          <a:p>
            <a:r>
              <a:rPr lang="zh-CN" altLang="en-US" sz="2800" kern="100" dirty="0">
                <a:solidFill>
                  <a:srgbClr val="C00000"/>
                </a:solidFill>
                <a:latin typeface="Times New Roman"/>
                <a:ea typeface="华文细黑"/>
              </a:rPr>
              <a:t>介宾短语后置句</a:t>
            </a:r>
          </a:p>
        </p:txBody>
      </p:sp>
      <p:sp>
        <p:nvSpPr>
          <p:cNvPr id="28" name="矩形 27"/>
          <p:cNvSpPr/>
          <p:nvPr/>
        </p:nvSpPr>
        <p:spPr>
          <a:xfrm>
            <a:off x="2675017" y="2042478"/>
            <a:ext cx="1980029" cy="523220"/>
          </a:xfrm>
          <a:prstGeom prst="rect">
            <a:avLst/>
          </a:prstGeom>
        </p:spPr>
        <p:txBody>
          <a:bodyPr wrap="none">
            <a:spAutoFit/>
          </a:bodyPr>
          <a:lstStyle/>
          <a:p>
            <a:r>
              <a:rPr lang="zh-CN" altLang="en-US" sz="2800" kern="100" dirty="0">
                <a:solidFill>
                  <a:srgbClr val="C00000"/>
                </a:solidFill>
                <a:latin typeface="Times New Roman"/>
                <a:ea typeface="华文细黑"/>
              </a:rPr>
              <a:t>定语后置句</a:t>
            </a:r>
          </a:p>
        </p:txBody>
      </p:sp>
      <p:sp>
        <p:nvSpPr>
          <p:cNvPr id="29" name="矩形 28"/>
          <p:cNvSpPr/>
          <p:nvPr/>
        </p:nvSpPr>
        <p:spPr>
          <a:xfrm>
            <a:off x="3827145" y="2637706"/>
            <a:ext cx="1980029" cy="523220"/>
          </a:xfrm>
          <a:prstGeom prst="rect">
            <a:avLst/>
          </a:prstGeom>
        </p:spPr>
        <p:txBody>
          <a:bodyPr wrap="none">
            <a:spAutoFit/>
          </a:bodyPr>
          <a:lstStyle/>
          <a:p>
            <a:r>
              <a:rPr lang="zh-CN" altLang="en-US" sz="2800" kern="100" dirty="0">
                <a:solidFill>
                  <a:srgbClr val="C00000"/>
                </a:solidFill>
                <a:latin typeface="Times New Roman"/>
                <a:ea typeface="华文细黑"/>
              </a:rPr>
              <a:t>宾语前置句</a:t>
            </a:r>
          </a:p>
        </p:txBody>
      </p:sp>
      <p:sp>
        <p:nvSpPr>
          <p:cNvPr id="30" name="矩形 29"/>
          <p:cNvSpPr/>
          <p:nvPr/>
        </p:nvSpPr>
        <p:spPr>
          <a:xfrm>
            <a:off x="3142878" y="3266614"/>
            <a:ext cx="1980029" cy="523220"/>
          </a:xfrm>
          <a:prstGeom prst="rect">
            <a:avLst/>
          </a:prstGeom>
        </p:spPr>
        <p:txBody>
          <a:bodyPr wrap="none">
            <a:spAutoFit/>
          </a:bodyPr>
          <a:lstStyle/>
          <a:p>
            <a:r>
              <a:rPr lang="zh-CN" altLang="en-US" sz="2800" kern="100" dirty="0">
                <a:solidFill>
                  <a:srgbClr val="C00000"/>
                </a:solidFill>
                <a:latin typeface="Times New Roman"/>
                <a:ea typeface="华文细黑"/>
              </a:rPr>
              <a:t>宾语前置句</a:t>
            </a:r>
          </a:p>
        </p:txBody>
      </p:sp>
      <p:sp>
        <p:nvSpPr>
          <p:cNvPr id="31" name="矩形 30"/>
          <p:cNvSpPr/>
          <p:nvPr/>
        </p:nvSpPr>
        <p:spPr>
          <a:xfrm>
            <a:off x="3430910" y="3914686"/>
            <a:ext cx="1980029" cy="523220"/>
          </a:xfrm>
          <a:prstGeom prst="rect">
            <a:avLst/>
          </a:prstGeom>
        </p:spPr>
        <p:txBody>
          <a:bodyPr wrap="none">
            <a:spAutoFit/>
          </a:bodyPr>
          <a:lstStyle/>
          <a:p>
            <a:r>
              <a:rPr lang="zh-CN" altLang="en-US" sz="2800" kern="100" dirty="0">
                <a:solidFill>
                  <a:srgbClr val="C00000"/>
                </a:solidFill>
                <a:latin typeface="Times New Roman"/>
                <a:ea typeface="华文细黑"/>
              </a:rPr>
              <a:t>宾语前置句</a:t>
            </a:r>
          </a:p>
        </p:txBody>
      </p:sp>
      <p:sp>
        <p:nvSpPr>
          <p:cNvPr id="32" name="矩形 31"/>
          <p:cNvSpPr/>
          <p:nvPr/>
        </p:nvSpPr>
        <p:spPr>
          <a:xfrm>
            <a:off x="3358902" y="4562758"/>
            <a:ext cx="1980029" cy="523220"/>
          </a:xfrm>
          <a:prstGeom prst="rect">
            <a:avLst/>
          </a:prstGeom>
        </p:spPr>
        <p:txBody>
          <a:bodyPr wrap="none">
            <a:spAutoFit/>
          </a:bodyPr>
          <a:lstStyle/>
          <a:p>
            <a:r>
              <a:rPr lang="zh-CN" altLang="en-US" sz="2800" kern="100" dirty="0">
                <a:solidFill>
                  <a:srgbClr val="C00000"/>
                </a:solidFill>
                <a:latin typeface="Times New Roman"/>
                <a:ea typeface="华文细黑"/>
              </a:rPr>
              <a:t>宾语前置句</a:t>
            </a:r>
          </a:p>
        </p:txBody>
      </p:sp>
    </p:spTree>
    <p:extLst>
      <p:ext uri="{BB962C8B-B14F-4D97-AF65-F5344CB8AC3E}">
        <p14:creationId xmlns:p14="http://schemas.microsoft.com/office/powerpoint/2010/main" xmlns="" val="598149839"/>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42"/>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linds(horizontal)">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7"/>
                                        </p:tgtEl>
                                        <p:attrNameLst>
                                          <p:attrName>style.visibility</p:attrName>
                                        </p:attrNameLst>
                                      </p:cBhvr>
                                      <p:to>
                                        <p:strVal val="visible"/>
                                      </p:to>
                                    </p:set>
                                    <p:animEffect transition="in" filter="blinds(horizontal)">
                                      <p:cBhvr>
                                        <p:cTn id="12" dur="500"/>
                                        <p:tgtEl>
                                          <p:spTgt spid="27"/>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8"/>
                                        </p:tgtEl>
                                        <p:attrNameLst>
                                          <p:attrName>style.visibility</p:attrName>
                                        </p:attrNameLst>
                                      </p:cBhvr>
                                      <p:to>
                                        <p:strVal val="visible"/>
                                      </p:to>
                                    </p:set>
                                    <p:animEffect transition="in" filter="blinds(horizontal)">
                                      <p:cBhvr>
                                        <p:cTn id="17" dur="500"/>
                                        <p:tgtEl>
                                          <p:spTgt spid="28"/>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29"/>
                                        </p:tgtEl>
                                        <p:attrNameLst>
                                          <p:attrName>style.visibility</p:attrName>
                                        </p:attrNameLst>
                                      </p:cBhvr>
                                      <p:to>
                                        <p:strVal val="visible"/>
                                      </p:to>
                                    </p:set>
                                    <p:animEffect transition="in" filter="blinds(horizontal)">
                                      <p:cBhvr>
                                        <p:cTn id="22" dur="500"/>
                                        <p:tgtEl>
                                          <p:spTgt spid="29"/>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30"/>
                                        </p:tgtEl>
                                        <p:attrNameLst>
                                          <p:attrName>style.visibility</p:attrName>
                                        </p:attrNameLst>
                                      </p:cBhvr>
                                      <p:to>
                                        <p:strVal val="visible"/>
                                      </p:to>
                                    </p:set>
                                    <p:animEffect transition="in" filter="blinds(horizontal)">
                                      <p:cBhvr>
                                        <p:cTn id="27" dur="500"/>
                                        <p:tgtEl>
                                          <p:spTgt spid="30"/>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31"/>
                                        </p:tgtEl>
                                        <p:attrNameLst>
                                          <p:attrName>style.visibility</p:attrName>
                                        </p:attrNameLst>
                                      </p:cBhvr>
                                      <p:to>
                                        <p:strVal val="visible"/>
                                      </p:to>
                                    </p:set>
                                    <p:animEffect transition="in" filter="blinds(horizontal)">
                                      <p:cBhvr>
                                        <p:cTn id="32" dur="500"/>
                                        <p:tgtEl>
                                          <p:spTgt spid="31"/>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32"/>
                                        </p:tgtEl>
                                        <p:attrNameLst>
                                          <p:attrName>style.visibility</p:attrName>
                                        </p:attrNameLst>
                                      </p:cBhvr>
                                      <p:to>
                                        <p:strVal val="visible"/>
                                      </p:to>
                                    </p:set>
                                    <p:animEffect transition="in" filter="blinds(horizontal)">
                                      <p:cBhvr>
                                        <p:cTn id="37" dur="500"/>
                                        <p:tgtEl>
                                          <p:spTgt spid="32"/>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xit" presetSubtype="0" fill="hold" grpId="1" nodeType="clickEffect">
                                  <p:stCondLst>
                                    <p:cond delay="0"/>
                                  </p:stCondLst>
                                  <p:childTnLst>
                                    <p:animEffect transition="out" filter="fade">
                                      <p:cBhvr>
                                        <p:cTn id="41" dur="500"/>
                                        <p:tgtEl>
                                          <p:spTgt spid="15"/>
                                        </p:tgtEl>
                                      </p:cBhvr>
                                    </p:animEffect>
                                    <p:set>
                                      <p:cBhvr>
                                        <p:cTn id="42" dur="1" fill="hold">
                                          <p:stCondLst>
                                            <p:cond delay="499"/>
                                          </p:stCondLst>
                                        </p:cTn>
                                        <p:tgtEl>
                                          <p:spTgt spid="15"/>
                                        </p:tgtEl>
                                        <p:attrNameLst>
                                          <p:attrName>style.visibility</p:attrName>
                                        </p:attrNameLst>
                                      </p:cBhvr>
                                      <p:to>
                                        <p:strVal val="hidden"/>
                                      </p:to>
                                    </p:set>
                                  </p:childTnLst>
                                </p:cTn>
                              </p:par>
                              <p:par>
                                <p:cTn id="43" presetID="10" presetClass="exit" presetSubtype="0" fill="hold" grpId="1" nodeType="withEffect">
                                  <p:stCondLst>
                                    <p:cond delay="0"/>
                                  </p:stCondLst>
                                  <p:childTnLst>
                                    <p:animEffect transition="out" filter="fade">
                                      <p:cBhvr>
                                        <p:cTn id="44" dur="500"/>
                                        <p:tgtEl>
                                          <p:spTgt spid="27"/>
                                        </p:tgtEl>
                                      </p:cBhvr>
                                    </p:animEffect>
                                    <p:set>
                                      <p:cBhvr>
                                        <p:cTn id="45" dur="1" fill="hold">
                                          <p:stCondLst>
                                            <p:cond delay="499"/>
                                          </p:stCondLst>
                                        </p:cTn>
                                        <p:tgtEl>
                                          <p:spTgt spid="27"/>
                                        </p:tgtEl>
                                        <p:attrNameLst>
                                          <p:attrName>style.visibility</p:attrName>
                                        </p:attrNameLst>
                                      </p:cBhvr>
                                      <p:to>
                                        <p:strVal val="hidden"/>
                                      </p:to>
                                    </p:set>
                                  </p:childTnLst>
                                </p:cTn>
                              </p:par>
                              <p:par>
                                <p:cTn id="46" presetID="10" presetClass="exit" presetSubtype="0" fill="hold" grpId="1" nodeType="withEffect">
                                  <p:stCondLst>
                                    <p:cond delay="0"/>
                                  </p:stCondLst>
                                  <p:childTnLst>
                                    <p:animEffect transition="out" filter="fade">
                                      <p:cBhvr>
                                        <p:cTn id="47" dur="500"/>
                                        <p:tgtEl>
                                          <p:spTgt spid="28"/>
                                        </p:tgtEl>
                                      </p:cBhvr>
                                    </p:animEffect>
                                    <p:set>
                                      <p:cBhvr>
                                        <p:cTn id="48" dur="1" fill="hold">
                                          <p:stCondLst>
                                            <p:cond delay="499"/>
                                          </p:stCondLst>
                                        </p:cTn>
                                        <p:tgtEl>
                                          <p:spTgt spid="28"/>
                                        </p:tgtEl>
                                        <p:attrNameLst>
                                          <p:attrName>style.visibility</p:attrName>
                                        </p:attrNameLst>
                                      </p:cBhvr>
                                      <p:to>
                                        <p:strVal val="hidden"/>
                                      </p:to>
                                    </p:set>
                                  </p:childTnLst>
                                </p:cTn>
                              </p:par>
                              <p:par>
                                <p:cTn id="49" presetID="10" presetClass="exit" presetSubtype="0" fill="hold" grpId="1" nodeType="withEffect">
                                  <p:stCondLst>
                                    <p:cond delay="0"/>
                                  </p:stCondLst>
                                  <p:childTnLst>
                                    <p:animEffect transition="out" filter="fade">
                                      <p:cBhvr>
                                        <p:cTn id="50" dur="500"/>
                                        <p:tgtEl>
                                          <p:spTgt spid="29"/>
                                        </p:tgtEl>
                                      </p:cBhvr>
                                    </p:animEffect>
                                    <p:set>
                                      <p:cBhvr>
                                        <p:cTn id="51" dur="1" fill="hold">
                                          <p:stCondLst>
                                            <p:cond delay="499"/>
                                          </p:stCondLst>
                                        </p:cTn>
                                        <p:tgtEl>
                                          <p:spTgt spid="29"/>
                                        </p:tgtEl>
                                        <p:attrNameLst>
                                          <p:attrName>style.visibility</p:attrName>
                                        </p:attrNameLst>
                                      </p:cBhvr>
                                      <p:to>
                                        <p:strVal val="hidden"/>
                                      </p:to>
                                    </p:set>
                                  </p:childTnLst>
                                </p:cTn>
                              </p:par>
                              <p:par>
                                <p:cTn id="52" presetID="10" presetClass="exit" presetSubtype="0" fill="hold" grpId="1" nodeType="withEffect">
                                  <p:stCondLst>
                                    <p:cond delay="0"/>
                                  </p:stCondLst>
                                  <p:childTnLst>
                                    <p:animEffect transition="out" filter="fade">
                                      <p:cBhvr>
                                        <p:cTn id="53" dur="500"/>
                                        <p:tgtEl>
                                          <p:spTgt spid="30"/>
                                        </p:tgtEl>
                                      </p:cBhvr>
                                    </p:animEffect>
                                    <p:set>
                                      <p:cBhvr>
                                        <p:cTn id="54" dur="1" fill="hold">
                                          <p:stCondLst>
                                            <p:cond delay="499"/>
                                          </p:stCondLst>
                                        </p:cTn>
                                        <p:tgtEl>
                                          <p:spTgt spid="30"/>
                                        </p:tgtEl>
                                        <p:attrNameLst>
                                          <p:attrName>style.visibility</p:attrName>
                                        </p:attrNameLst>
                                      </p:cBhvr>
                                      <p:to>
                                        <p:strVal val="hidden"/>
                                      </p:to>
                                    </p:set>
                                  </p:childTnLst>
                                </p:cTn>
                              </p:par>
                              <p:par>
                                <p:cTn id="55" presetID="10" presetClass="exit" presetSubtype="0" fill="hold" grpId="1" nodeType="withEffect">
                                  <p:stCondLst>
                                    <p:cond delay="0"/>
                                  </p:stCondLst>
                                  <p:childTnLst>
                                    <p:animEffect transition="out" filter="fade">
                                      <p:cBhvr>
                                        <p:cTn id="56" dur="500"/>
                                        <p:tgtEl>
                                          <p:spTgt spid="31"/>
                                        </p:tgtEl>
                                      </p:cBhvr>
                                    </p:animEffect>
                                    <p:set>
                                      <p:cBhvr>
                                        <p:cTn id="57" dur="1" fill="hold">
                                          <p:stCondLst>
                                            <p:cond delay="499"/>
                                          </p:stCondLst>
                                        </p:cTn>
                                        <p:tgtEl>
                                          <p:spTgt spid="31"/>
                                        </p:tgtEl>
                                        <p:attrNameLst>
                                          <p:attrName>style.visibility</p:attrName>
                                        </p:attrNameLst>
                                      </p:cBhvr>
                                      <p:to>
                                        <p:strVal val="hidden"/>
                                      </p:to>
                                    </p:set>
                                  </p:childTnLst>
                                </p:cTn>
                              </p:par>
                              <p:par>
                                <p:cTn id="58" presetID="10" presetClass="exit" presetSubtype="0" fill="hold" grpId="1" nodeType="withEffect">
                                  <p:stCondLst>
                                    <p:cond delay="0"/>
                                  </p:stCondLst>
                                  <p:childTnLst>
                                    <p:animEffect transition="out" filter="fade">
                                      <p:cBhvr>
                                        <p:cTn id="59" dur="500"/>
                                        <p:tgtEl>
                                          <p:spTgt spid="32"/>
                                        </p:tgtEl>
                                      </p:cBhvr>
                                    </p:animEffect>
                                    <p:set>
                                      <p:cBhvr>
                                        <p:cTn id="60" dur="1" fill="hold">
                                          <p:stCondLst>
                                            <p:cond delay="499"/>
                                          </p:stCondLst>
                                        </p:cTn>
                                        <p:tgtEl>
                                          <p:spTgt spid="32"/>
                                        </p:tgtEl>
                                        <p:attrNameLst>
                                          <p:attrName>style.visibility</p:attrName>
                                        </p:attrNameLst>
                                      </p:cBhvr>
                                      <p:to>
                                        <p:strVal val="hidden"/>
                                      </p:to>
                                    </p:set>
                                  </p:childTnLst>
                                </p:cTn>
                              </p:par>
                            </p:childTnLst>
                          </p:cTn>
                        </p:par>
                      </p:childTnLst>
                    </p:cTn>
                  </p:par>
                </p:childTnLst>
              </p:cTn>
              <p:nextCondLst>
                <p:cond evt="onClick" delay="0">
                  <p:tgtEl>
                    <p:spTgt spid="42"/>
                  </p:tgtEl>
                </p:cond>
              </p:nextCondLst>
            </p:seq>
          </p:childTnLst>
        </p:cTn>
      </p:par>
    </p:tnLst>
    <p:bldLst>
      <p:bldP spid="15" grpId="0"/>
      <p:bldP spid="15" grpId="1"/>
      <p:bldP spid="27" grpId="0"/>
      <p:bldP spid="27" grpId="1"/>
      <p:bldP spid="28" grpId="0"/>
      <p:bldP spid="28" grpId="1"/>
      <p:bldP spid="29" grpId="0"/>
      <p:bldP spid="29" grpId="1"/>
      <p:bldP spid="30" grpId="0"/>
      <p:bldP spid="30" grpId="1"/>
      <p:bldP spid="31" grpId="0"/>
      <p:bldP spid="31" grpId="1"/>
      <p:bldP spid="32" grpId="0"/>
      <p:bldP spid="32" grpId="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 name="图片 41"/>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9407574" y="6026030"/>
            <a:ext cx="2674827" cy="829568"/>
          </a:xfrm>
          <a:prstGeom prst="rect">
            <a:avLst/>
          </a:prstGeom>
        </p:spPr>
      </p:pic>
      <p:sp>
        <p:nvSpPr>
          <p:cNvPr id="3" name="矩形 2"/>
          <p:cNvSpPr/>
          <p:nvPr/>
        </p:nvSpPr>
        <p:spPr>
          <a:xfrm>
            <a:off x="447843" y="117426"/>
            <a:ext cx="11634558" cy="5262979"/>
          </a:xfrm>
          <a:prstGeom prst="rect">
            <a:avLst/>
          </a:prstGeom>
        </p:spPr>
        <p:txBody>
          <a:bodyPr wrap="square">
            <a:spAutoFit/>
          </a:bodyPr>
          <a:lstStyle/>
          <a:p>
            <a:pPr algn="just">
              <a:lnSpc>
                <a:spcPct val="150000"/>
              </a:lnSpc>
              <a:spcAft>
                <a:spcPts val="0"/>
              </a:spcAft>
            </a:pPr>
            <a:r>
              <a:rPr lang="en-US" altLang="zh-CN" sz="2800" b="1" kern="100" dirty="0">
                <a:latin typeface="Times New Roman"/>
                <a:ea typeface="华文细黑"/>
                <a:cs typeface="Courier New"/>
              </a:rPr>
              <a:t>4.</a:t>
            </a:r>
            <a:r>
              <a:rPr lang="zh-CN" altLang="zh-CN" sz="2800" b="1" kern="100" dirty="0">
                <a:latin typeface="Times New Roman"/>
                <a:ea typeface="华文细黑"/>
                <a:cs typeface="Times New Roman"/>
              </a:rPr>
              <a:t>语句翻译</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于是焉河伯欣然自喜，以天下之美为尽在己。</a:t>
            </a:r>
            <a:endParaRPr lang="zh-CN" altLang="zh-CN" sz="1050" kern="100" dirty="0">
              <a:latin typeface="宋体"/>
              <a:cs typeface="Courier New"/>
            </a:endParaRPr>
          </a:p>
          <a:p>
            <a:pPr algn="just">
              <a:lnSpc>
                <a:spcPct val="150000"/>
              </a:lnSpc>
              <a:spcAft>
                <a:spcPts val="0"/>
              </a:spcAft>
            </a:pPr>
            <a:r>
              <a:rPr lang="zh-CN" altLang="zh-CN" sz="2800" kern="100" dirty="0" smtClean="0">
                <a:latin typeface="Times New Roman"/>
                <a:ea typeface="华文细黑"/>
                <a:cs typeface="Times New Roman"/>
              </a:rPr>
              <a:t>译文</a:t>
            </a:r>
            <a:r>
              <a:rPr lang="zh-CN" altLang="zh-CN" sz="2800" kern="100" dirty="0">
                <a:latin typeface="Times New Roman"/>
                <a:ea typeface="华文细黑"/>
                <a:cs typeface="Times New Roman"/>
              </a:rPr>
              <a:t>：</a:t>
            </a:r>
            <a:r>
              <a:rPr lang="en-US" altLang="zh-CN" sz="2800" kern="100" dirty="0" smtClean="0">
                <a:latin typeface="Times New Roman"/>
                <a:ea typeface="华文细黑"/>
                <a:cs typeface="Courier New"/>
              </a:rPr>
              <a:t>____________________________________________________</a:t>
            </a:r>
          </a:p>
          <a:p>
            <a:pPr algn="just">
              <a:lnSpc>
                <a:spcPct val="150000"/>
              </a:lnSpc>
              <a:spcAft>
                <a:spcPts val="0"/>
              </a:spcAft>
            </a:pPr>
            <a:r>
              <a:rPr lang="en-US" altLang="zh-CN" sz="2800" kern="100" dirty="0" smtClean="0">
                <a:latin typeface="Times New Roman"/>
                <a:ea typeface="华文细黑"/>
                <a:cs typeface="Courier New"/>
              </a:rPr>
              <a:t>(</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吾长见笑于大方之家。</a:t>
            </a:r>
            <a:endParaRPr lang="zh-CN" altLang="zh-CN" sz="1050" kern="100" dirty="0">
              <a:latin typeface="宋体"/>
              <a:cs typeface="Courier New"/>
            </a:endParaRPr>
          </a:p>
          <a:p>
            <a:pPr algn="just">
              <a:lnSpc>
                <a:spcPct val="150000"/>
              </a:lnSpc>
              <a:spcAft>
                <a:spcPts val="0"/>
              </a:spcAft>
            </a:pPr>
            <a:r>
              <a:rPr lang="zh-CN" altLang="zh-CN" sz="2800" kern="100" dirty="0" smtClean="0">
                <a:latin typeface="Times New Roman"/>
                <a:ea typeface="华文细黑"/>
                <a:cs typeface="Times New Roman"/>
              </a:rPr>
              <a:t>译文</a:t>
            </a:r>
            <a:r>
              <a:rPr lang="zh-CN" altLang="zh-CN" sz="2800" kern="100" dirty="0">
                <a:latin typeface="Times New Roman"/>
                <a:ea typeface="华文细黑"/>
                <a:cs typeface="Times New Roman"/>
              </a:rPr>
              <a:t>：</a:t>
            </a:r>
            <a:r>
              <a:rPr lang="en-US" altLang="zh-CN" sz="2800" kern="100" dirty="0" smtClean="0">
                <a:latin typeface="Times New Roman"/>
                <a:ea typeface="华文细黑"/>
                <a:cs typeface="Courier New"/>
              </a:rPr>
              <a:t>_______________________________________</a:t>
            </a:r>
          </a:p>
          <a:p>
            <a:pPr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五帝之所禅，三王之所争，仁人之所忧，任士之所劳，尽此矣</a:t>
            </a:r>
            <a:r>
              <a:rPr lang="en-US" altLang="zh-CN" sz="2800" kern="100" dirty="0">
                <a:latin typeface="宋体"/>
                <a:ea typeface="华文细黑"/>
                <a:cs typeface="Times New Roman"/>
              </a:rPr>
              <a:t>……</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译文：</a:t>
            </a:r>
            <a:r>
              <a:rPr lang="en-US" altLang="zh-CN" sz="2800" kern="100" dirty="0" smtClean="0">
                <a:latin typeface="Times New Roman"/>
                <a:ea typeface="华文细黑"/>
                <a:cs typeface="Courier New"/>
              </a:rPr>
              <a:t>_________________________________________________________</a:t>
            </a:r>
          </a:p>
          <a:p>
            <a:pPr algn="just">
              <a:lnSpc>
                <a:spcPct val="150000"/>
              </a:lnSpc>
              <a:spcAft>
                <a:spcPts val="0"/>
              </a:spcAft>
            </a:pPr>
            <a:r>
              <a:rPr lang="en-US" altLang="zh-CN" sz="2800" kern="100" dirty="0" smtClean="0">
                <a:latin typeface="Times New Roman"/>
                <a:ea typeface="华文细黑"/>
                <a:cs typeface="Courier New"/>
              </a:rPr>
              <a:t>_________________________</a:t>
            </a:r>
            <a:endParaRPr lang="en-US" altLang="zh-CN" sz="2800" kern="100" dirty="0">
              <a:latin typeface="Times New Roman"/>
              <a:ea typeface="华文细黑"/>
              <a:cs typeface="Courier New"/>
            </a:endParaRPr>
          </a:p>
        </p:txBody>
      </p:sp>
      <p:sp>
        <p:nvSpPr>
          <p:cNvPr id="4" name="矩形 3"/>
          <p:cNvSpPr/>
          <p:nvPr/>
        </p:nvSpPr>
        <p:spPr>
          <a:xfrm>
            <a:off x="532327" y="1337039"/>
            <a:ext cx="11179503" cy="656077"/>
          </a:xfrm>
          <a:prstGeom prst="rect">
            <a:avLst/>
          </a:prstGeom>
        </p:spPr>
        <p:txBody>
          <a:bodyPr>
            <a:spAutoFit/>
          </a:bodyPr>
          <a:lstStyle/>
          <a:p>
            <a:pPr algn="just">
              <a:lnSpc>
                <a:spcPct val="150000"/>
              </a:lnSpc>
              <a:spcAft>
                <a:spcPts val="0"/>
              </a:spcAft>
            </a:pPr>
            <a:r>
              <a:rPr lang="en-US" altLang="zh-CN" sz="2800" kern="100" dirty="0" smtClean="0">
                <a:solidFill>
                  <a:srgbClr val="C00000"/>
                </a:solidFill>
                <a:latin typeface="Times New Roman"/>
                <a:ea typeface="华文细黑"/>
                <a:cs typeface="Times New Roman"/>
              </a:rPr>
              <a:t>           </a:t>
            </a:r>
            <a:r>
              <a:rPr lang="zh-CN" altLang="zh-CN" sz="2800" kern="100" dirty="0" smtClean="0">
                <a:solidFill>
                  <a:srgbClr val="C00000"/>
                </a:solidFill>
                <a:latin typeface="Times New Roman"/>
                <a:ea typeface="华文细黑"/>
                <a:cs typeface="Times New Roman"/>
              </a:rPr>
              <a:t>于是</a:t>
            </a:r>
            <a:r>
              <a:rPr lang="zh-CN" altLang="zh-CN" sz="2800" kern="100" dirty="0">
                <a:solidFill>
                  <a:srgbClr val="C00000"/>
                </a:solidFill>
                <a:latin typeface="Times New Roman"/>
                <a:ea typeface="华文细黑"/>
                <a:cs typeface="Times New Roman"/>
              </a:rPr>
              <a:t>河伯自己感到非常</a:t>
            </a:r>
            <a:r>
              <a:rPr lang="zh-CN" altLang="zh-CN" sz="2800" kern="100" dirty="0" smtClean="0">
                <a:solidFill>
                  <a:srgbClr val="C00000"/>
                </a:solidFill>
                <a:latin typeface="Times New Roman"/>
                <a:ea typeface="华文细黑"/>
                <a:cs typeface="Times New Roman"/>
              </a:rPr>
              <a:t>高兴，</a:t>
            </a:r>
            <a:r>
              <a:rPr lang="zh-CN" altLang="zh-CN" sz="2800" kern="100" dirty="0">
                <a:solidFill>
                  <a:srgbClr val="C00000"/>
                </a:solidFill>
                <a:latin typeface="Times New Roman"/>
                <a:ea typeface="华文细黑"/>
                <a:cs typeface="Times New Roman"/>
              </a:rPr>
              <a:t>认为天下的盛美全在自己了。</a:t>
            </a:r>
            <a:endParaRPr lang="zh-CN" altLang="zh-CN" sz="1050" kern="100" dirty="0">
              <a:solidFill>
                <a:srgbClr val="C00000"/>
              </a:solidFill>
              <a:effectLst/>
              <a:latin typeface="宋体"/>
              <a:cs typeface="Courier New"/>
            </a:endParaRPr>
          </a:p>
        </p:txBody>
      </p:sp>
      <p:sp>
        <p:nvSpPr>
          <p:cNvPr id="7" name="矩形 6"/>
          <p:cNvSpPr/>
          <p:nvPr/>
        </p:nvSpPr>
        <p:spPr>
          <a:xfrm>
            <a:off x="1544695" y="2637706"/>
            <a:ext cx="10959223" cy="656077"/>
          </a:xfrm>
          <a:prstGeom prst="rect">
            <a:avLst/>
          </a:prstGeom>
        </p:spPr>
        <p:txBody>
          <a:bodyPr>
            <a:spAutoFit/>
          </a:bodyPr>
          <a:lstStyle/>
          <a:p>
            <a:pPr algn="just">
              <a:lnSpc>
                <a:spcPct val="150000"/>
              </a:lnSpc>
              <a:spcAft>
                <a:spcPts val="0"/>
              </a:spcAft>
            </a:pPr>
            <a:r>
              <a:rPr lang="zh-CN" altLang="zh-CN" sz="2800" kern="100" dirty="0">
                <a:solidFill>
                  <a:srgbClr val="C00000"/>
                </a:solidFill>
                <a:latin typeface="Times New Roman"/>
                <a:ea typeface="华文细黑"/>
                <a:cs typeface="Times New Roman"/>
              </a:rPr>
              <a:t>我就会永远被那些懂得大道理的人笑话了。</a:t>
            </a:r>
            <a:endParaRPr lang="zh-CN" altLang="zh-CN" sz="1050" kern="100" dirty="0">
              <a:solidFill>
                <a:srgbClr val="C00000"/>
              </a:solidFill>
              <a:effectLst/>
              <a:latin typeface="宋体"/>
              <a:cs typeface="Courier New"/>
            </a:endParaRPr>
          </a:p>
        </p:txBody>
      </p:sp>
      <p:sp>
        <p:nvSpPr>
          <p:cNvPr id="5" name="矩形 4"/>
          <p:cNvSpPr/>
          <p:nvPr/>
        </p:nvSpPr>
        <p:spPr>
          <a:xfrm>
            <a:off x="419786" y="3929327"/>
            <a:ext cx="11291298" cy="1302408"/>
          </a:xfrm>
          <a:prstGeom prst="rect">
            <a:avLst/>
          </a:prstGeom>
        </p:spPr>
        <p:txBody>
          <a:bodyPr>
            <a:spAutoFit/>
          </a:bodyPr>
          <a:lstStyle/>
          <a:p>
            <a:pPr algn="just">
              <a:lnSpc>
                <a:spcPct val="150000"/>
              </a:lnSpc>
              <a:spcAft>
                <a:spcPts val="0"/>
              </a:spcAft>
            </a:pPr>
            <a:r>
              <a:rPr lang="en-US" altLang="zh-CN" sz="2800" kern="100" dirty="0" smtClean="0">
                <a:solidFill>
                  <a:srgbClr val="C00000"/>
                </a:solidFill>
                <a:latin typeface="Times New Roman"/>
                <a:ea typeface="华文细黑"/>
                <a:cs typeface="Times New Roman"/>
              </a:rPr>
              <a:t>              </a:t>
            </a:r>
            <a:r>
              <a:rPr lang="zh-CN" altLang="zh-CN" sz="2800" kern="100" dirty="0" smtClean="0">
                <a:solidFill>
                  <a:srgbClr val="C00000"/>
                </a:solidFill>
                <a:latin typeface="Times New Roman"/>
                <a:ea typeface="华文细黑"/>
                <a:cs typeface="Times New Roman"/>
              </a:rPr>
              <a:t>五帝</a:t>
            </a:r>
            <a:r>
              <a:rPr lang="zh-CN" altLang="zh-CN" sz="2800" kern="100" dirty="0">
                <a:solidFill>
                  <a:srgbClr val="C00000"/>
                </a:solidFill>
                <a:latin typeface="Times New Roman"/>
                <a:ea typeface="华文细黑"/>
                <a:cs typeface="Times New Roman"/>
              </a:rPr>
              <a:t>所禅让的，三王所争夺的，仁人所忧虑的，有能力的士所辛劳的，全都在这里了</a:t>
            </a:r>
            <a:r>
              <a:rPr lang="en-US" altLang="zh-CN" sz="2800" kern="100" dirty="0">
                <a:solidFill>
                  <a:srgbClr val="C00000"/>
                </a:solidFill>
                <a:latin typeface="宋体"/>
                <a:ea typeface="华文细黑"/>
                <a:cs typeface="Times New Roman"/>
              </a:rPr>
              <a:t>……</a:t>
            </a:r>
            <a:endParaRPr lang="zh-CN" altLang="zh-CN" sz="2800" kern="100" dirty="0">
              <a:solidFill>
                <a:srgbClr val="C00000"/>
              </a:solidFill>
              <a:effectLst/>
              <a:latin typeface="宋体"/>
              <a:cs typeface="Courier New"/>
            </a:endParaRPr>
          </a:p>
        </p:txBody>
      </p:sp>
    </p:spTree>
    <p:extLst>
      <p:ext uri="{BB962C8B-B14F-4D97-AF65-F5344CB8AC3E}">
        <p14:creationId xmlns:p14="http://schemas.microsoft.com/office/powerpoint/2010/main" xmlns="" val="73962940"/>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42"/>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linds(horizont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1" nodeType="clickEffect">
                                  <p:stCondLst>
                                    <p:cond delay="0"/>
                                  </p:stCondLst>
                                  <p:childTnLst>
                                    <p:animEffect transition="out" filter="fade">
                                      <p:cBhvr>
                                        <p:cTn id="21" dur="500"/>
                                        <p:tgtEl>
                                          <p:spTgt spid="4"/>
                                        </p:tgtEl>
                                      </p:cBhvr>
                                    </p:animEffect>
                                    <p:set>
                                      <p:cBhvr>
                                        <p:cTn id="22" dur="1" fill="hold">
                                          <p:stCondLst>
                                            <p:cond delay="499"/>
                                          </p:stCondLst>
                                        </p:cTn>
                                        <p:tgtEl>
                                          <p:spTgt spid="4"/>
                                        </p:tgtEl>
                                        <p:attrNameLst>
                                          <p:attrName>style.visibility</p:attrName>
                                        </p:attrNameLst>
                                      </p:cBhvr>
                                      <p:to>
                                        <p:strVal val="hidden"/>
                                      </p:to>
                                    </p:set>
                                  </p:childTnLst>
                                </p:cTn>
                              </p:par>
                              <p:par>
                                <p:cTn id="23" presetID="10" presetClass="exit" presetSubtype="0" fill="hold" grpId="1" nodeType="withEffect">
                                  <p:stCondLst>
                                    <p:cond delay="0"/>
                                  </p:stCondLst>
                                  <p:childTnLst>
                                    <p:animEffect transition="out" filter="fade">
                                      <p:cBhvr>
                                        <p:cTn id="24" dur="500"/>
                                        <p:tgtEl>
                                          <p:spTgt spid="7"/>
                                        </p:tgtEl>
                                      </p:cBhvr>
                                    </p:animEffect>
                                    <p:set>
                                      <p:cBhvr>
                                        <p:cTn id="25" dur="1" fill="hold">
                                          <p:stCondLst>
                                            <p:cond delay="499"/>
                                          </p:stCondLst>
                                        </p:cTn>
                                        <p:tgtEl>
                                          <p:spTgt spid="7"/>
                                        </p:tgtEl>
                                        <p:attrNameLst>
                                          <p:attrName>style.visibility</p:attrName>
                                        </p:attrNameLst>
                                      </p:cBhvr>
                                      <p:to>
                                        <p:strVal val="hidden"/>
                                      </p:to>
                                    </p:set>
                                  </p:childTnLst>
                                </p:cTn>
                              </p:par>
                              <p:par>
                                <p:cTn id="26" presetID="10" presetClass="exit" presetSubtype="0" fill="hold" grpId="1" nodeType="withEffect">
                                  <p:stCondLst>
                                    <p:cond delay="0"/>
                                  </p:stCondLst>
                                  <p:childTnLst>
                                    <p:animEffect transition="out" filter="fade">
                                      <p:cBhvr>
                                        <p:cTn id="27" dur="500"/>
                                        <p:tgtEl>
                                          <p:spTgt spid="5"/>
                                        </p:tgtEl>
                                      </p:cBhvr>
                                    </p:animEffect>
                                    <p:set>
                                      <p:cBhvr>
                                        <p:cTn id="28" dur="1" fill="hold">
                                          <p:stCondLst>
                                            <p:cond delay="499"/>
                                          </p:stCondLst>
                                        </p:cTn>
                                        <p:tgtEl>
                                          <p:spTgt spid="5"/>
                                        </p:tgtEl>
                                        <p:attrNameLst>
                                          <p:attrName>style.visibility</p:attrName>
                                        </p:attrNameLst>
                                      </p:cBhvr>
                                      <p:to>
                                        <p:strVal val="hidden"/>
                                      </p:to>
                                    </p:set>
                                  </p:childTnLst>
                                </p:cTn>
                              </p:par>
                            </p:childTnLst>
                          </p:cTn>
                        </p:par>
                      </p:childTnLst>
                    </p:cTn>
                  </p:par>
                </p:childTnLst>
              </p:cTn>
              <p:nextCondLst>
                <p:cond evt="onClick" delay="0">
                  <p:tgtEl>
                    <p:spTgt spid="42"/>
                  </p:tgtEl>
                </p:cond>
              </p:nextCondLst>
            </p:seq>
          </p:childTnLst>
        </p:cTn>
      </p:par>
    </p:tnLst>
    <p:bldLst>
      <p:bldP spid="4" grpId="0"/>
      <p:bldP spid="4" grpId="1"/>
      <p:bldP spid="7" grpId="0"/>
      <p:bldP spid="7" grpId="1"/>
      <p:bldP spid="5" grpId="0"/>
      <p:bldP spid="5"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1"/>
            <a:ext cx="2733675" cy="79511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11" name="TextBox 10"/>
          <p:cNvSpPr txBox="1"/>
          <p:nvPr/>
        </p:nvSpPr>
        <p:spPr>
          <a:xfrm>
            <a:off x="0" y="396912"/>
            <a:ext cx="2733675" cy="400110"/>
          </a:xfrm>
          <a:prstGeom prst="rect">
            <a:avLst/>
          </a:prstGeom>
          <a:solidFill>
            <a:schemeClr val="accent6">
              <a:lumMod val="75000"/>
              <a:alpha val="52000"/>
            </a:schemeClr>
          </a:solidFill>
        </p:spPr>
        <p:txBody>
          <a:bodyPr wrap="square" rtlCol="0">
            <a:spAutoFit/>
          </a:bodyPr>
          <a:lstStyle/>
          <a:p>
            <a:pPr algn="ctr"/>
            <a:r>
              <a:rPr lang="zh-CN" altLang="en-US" sz="2000" b="1" dirty="0" smtClean="0">
                <a:solidFill>
                  <a:schemeClr val="bg1"/>
                </a:solidFill>
                <a:latin typeface="微软雅黑" pitchFamily="34" charset="-122"/>
                <a:ea typeface="微软雅黑" pitchFamily="34" charset="-122"/>
              </a:rPr>
              <a:t>内容索引</a:t>
            </a:r>
            <a:endParaRPr lang="zh-CN" altLang="en-US" sz="2000" b="1" dirty="0">
              <a:solidFill>
                <a:schemeClr val="bg1"/>
              </a:solidFill>
              <a:latin typeface="微软雅黑" pitchFamily="34" charset="-122"/>
              <a:ea typeface="微软雅黑" pitchFamily="34" charset="-122"/>
            </a:endParaRPr>
          </a:p>
        </p:txBody>
      </p:sp>
      <p:cxnSp>
        <p:nvCxnSpPr>
          <p:cNvPr id="16" name="直接连接符 15"/>
          <p:cNvCxnSpPr/>
          <p:nvPr/>
        </p:nvCxnSpPr>
        <p:spPr>
          <a:xfrm>
            <a:off x="2812173" y="2675920"/>
            <a:ext cx="6840000" cy="0"/>
          </a:xfrm>
          <a:prstGeom prst="line">
            <a:avLst/>
          </a:prstGeom>
        </p:spPr>
        <p:style>
          <a:lnRef idx="1">
            <a:schemeClr val="accent1"/>
          </a:lnRef>
          <a:fillRef idx="0">
            <a:schemeClr val="accent1"/>
          </a:fillRef>
          <a:effectRef idx="0">
            <a:schemeClr val="accent1"/>
          </a:effectRef>
          <a:fontRef idx="minor">
            <a:schemeClr val="tx1"/>
          </a:fontRef>
        </p:style>
      </p:cxnSp>
      <p:sp>
        <p:nvSpPr>
          <p:cNvPr id="17" name="TextBox 16">
            <a:hlinkClick r:id="rId3" action="ppaction://hlinksldjump"/>
          </p:cNvPr>
          <p:cNvSpPr txBox="1"/>
          <p:nvPr/>
        </p:nvSpPr>
        <p:spPr>
          <a:xfrm>
            <a:off x="2782838" y="2152700"/>
            <a:ext cx="6903243" cy="523220"/>
          </a:xfrm>
          <a:prstGeom prst="rect">
            <a:avLst/>
          </a:prstGeom>
          <a:noFill/>
        </p:spPr>
        <p:txBody>
          <a:bodyPr wrap="square" rtlCol="0">
            <a:spAutoFit/>
          </a:bodyPr>
          <a:lstStyle/>
          <a:p>
            <a:r>
              <a:rPr lang="zh-CN" altLang="en-US" sz="2800" b="1" dirty="0" smtClean="0">
                <a:solidFill>
                  <a:srgbClr val="3114AC"/>
                </a:solidFill>
                <a:latin typeface="Times New Roman" pitchFamily="18" charset="0"/>
                <a:ea typeface="微软雅黑" pitchFamily="34" charset="-122"/>
                <a:cs typeface="Times New Roman" pitchFamily="18" charset="0"/>
              </a:rPr>
              <a:t>预读先学 </a:t>
            </a:r>
            <a:r>
              <a:rPr lang="en-US" altLang="zh-CN" sz="2800" b="1" dirty="0" smtClean="0">
                <a:solidFill>
                  <a:srgbClr val="3114AC"/>
                </a:solidFill>
                <a:latin typeface="Times New Roman" pitchFamily="18" charset="0"/>
                <a:ea typeface="微软雅黑" pitchFamily="34" charset="-122"/>
                <a:cs typeface="Times New Roman" pitchFamily="18" charset="0"/>
              </a:rPr>
              <a:t>—— </a:t>
            </a:r>
            <a:r>
              <a:rPr lang="zh-CN" altLang="en-US" sz="2800" b="1" dirty="0">
                <a:solidFill>
                  <a:srgbClr val="3114AC"/>
                </a:solidFill>
                <a:latin typeface="Times New Roman" pitchFamily="18" charset="0"/>
                <a:ea typeface="华文细黑" pitchFamily="2" charset="-122"/>
                <a:cs typeface="Times New Roman" pitchFamily="18" charset="0"/>
              </a:rPr>
              <a:t>读文本内容</a:t>
            </a:r>
            <a:r>
              <a:rPr lang="zh-CN" altLang="en-US" sz="2800" b="1" dirty="0" smtClean="0">
                <a:solidFill>
                  <a:srgbClr val="3114AC"/>
                </a:solidFill>
                <a:latin typeface="Times New Roman" pitchFamily="18" charset="0"/>
                <a:ea typeface="华文细黑" pitchFamily="2" charset="-122"/>
                <a:cs typeface="Times New Roman" pitchFamily="18" charset="0"/>
              </a:rPr>
              <a:t>，知文理学基础</a:t>
            </a:r>
            <a:endParaRPr lang="en-US" altLang="zh-CN" sz="2800" b="1" dirty="0">
              <a:solidFill>
                <a:srgbClr val="3114AC"/>
              </a:solidFill>
              <a:latin typeface="Times New Roman" pitchFamily="18" charset="0"/>
              <a:ea typeface="华文细黑" pitchFamily="2" charset="-122"/>
              <a:cs typeface="Times New Roman" pitchFamily="18" charset="0"/>
            </a:endParaRPr>
          </a:p>
        </p:txBody>
      </p:sp>
      <p:cxnSp>
        <p:nvCxnSpPr>
          <p:cNvPr id="18" name="直接连接符 17"/>
          <p:cNvCxnSpPr/>
          <p:nvPr/>
        </p:nvCxnSpPr>
        <p:spPr>
          <a:xfrm>
            <a:off x="2812173" y="3707997"/>
            <a:ext cx="6840000" cy="38"/>
          </a:xfrm>
          <a:prstGeom prst="line">
            <a:avLst/>
          </a:prstGeom>
        </p:spPr>
        <p:style>
          <a:lnRef idx="1">
            <a:schemeClr val="accent1"/>
          </a:lnRef>
          <a:fillRef idx="0">
            <a:schemeClr val="accent1"/>
          </a:fillRef>
          <a:effectRef idx="0">
            <a:schemeClr val="accent1"/>
          </a:effectRef>
          <a:fontRef idx="minor">
            <a:schemeClr val="tx1"/>
          </a:fontRef>
        </p:style>
      </p:cxnSp>
      <p:sp>
        <p:nvSpPr>
          <p:cNvPr id="19" name="TextBox 18">
            <a:hlinkClick r:id="rId4" action="ppaction://hlinksldjump"/>
          </p:cNvPr>
          <p:cNvSpPr txBox="1"/>
          <p:nvPr/>
        </p:nvSpPr>
        <p:spPr>
          <a:xfrm>
            <a:off x="2782838" y="3184815"/>
            <a:ext cx="6903243" cy="523220"/>
          </a:xfrm>
          <a:prstGeom prst="rect">
            <a:avLst/>
          </a:prstGeom>
          <a:noFill/>
        </p:spPr>
        <p:txBody>
          <a:bodyPr wrap="square" rtlCol="0">
            <a:spAutoFit/>
          </a:bodyPr>
          <a:lstStyle/>
          <a:p>
            <a:r>
              <a:rPr lang="zh-CN" altLang="en-US" sz="2800" b="1" dirty="0" smtClean="0">
                <a:solidFill>
                  <a:srgbClr val="3114AC"/>
                </a:solidFill>
                <a:latin typeface="Times New Roman" pitchFamily="18" charset="0"/>
                <a:ea typeface="微软雅黑" pitchFamily="34" charset="-122"/>
                <a:cs typeface="Times New Roman" pitchFamily="18" charset="0"/>
              </a:rPr>
              <a:t>精读研析 </a:t>
            </a:r>
            <a:r>
              <a:rPr lang="en-US" altLang="zh-CN" sz="2800" b="1" dirty="0" smtClean="0">
                <a:solidFill>
                  <a:srgbClr val="3114AC"/>
                </a:solidFill>
                <a:latin typeface="Times New Roman" pitchFamily="18" charset="0"/>
                <a:ea typeface="微软雅黑" pitchFamily="34" charset="-122"/>
                <a:cs typeface="Times New Roman" pitchFamily="18" charset="0"/>
              </a:rPr>
              <a:t>—— </a:t>
            </a:r>
            <a:r>
              <a:rPr lang="zh-CN" altLang="en-US" sz="2800" b="1" dirty="0">
                <a:solidFill>
                  <a:srgbClr val="3114AC"/>
                </a:solidFill>
                <a:latin typeface="Times New Roman" pitchFamily="18" charset="0"/>
                <a:ea typeface="华文细黑" pitchFamily="2" charset="-122"/>
                <a:cs typeface="Times New Roman" pitchFamily="18" charset="0"/>
              </a:rPr>
              <a:t>读课文题点，析思路明答案</a:t>
            </a:r>
            <a:endParaRPr lang="en-US" altLang="zh-CN" sz="2800" b="1" dirty="0">
              <a:solidFill>
                <a:srgbClr val="3114AC"/>
              </a:solidFill>
              <a:latin typeface="Times New Roman" pitchFamily="18" charset="0"/>
              <a:ea typeface="华文细黑" pitchFamily="2" charset="-122"/>
              <a:cs typeface="Times New Roman" pitchFamily="18" charset="0"/>
            </a:endParaRPr>
          </a:p>
        </p:txBody>
      </p:sp>
      <p:sp>
        <p:nvSpPr>
          <p:cNvPr id="20" name="TextBox 19">
            <a:hlinkClick r:id="rId5" action="ppaction://hlinksldjump"/>
          </p:cNvPr>
          <p:cNvSpPr txBox="1"/>
          <p:nvPr/>
        </p:nvSpPr>
        <p:spPr>
          <a:xfrm>
            <a:off x="2782838" y="4274726"/>
            <a:ext cx="6903243" cy="523220"/>
          </a:xfrm>
          <a:prstGeom prst="rect">
            <a:avLst/>
          </a:prstGeom>
          <a:noFill/>
        </p:spPr>
        <p:txBody>
          <a:bodyPr wrap="square" rtlCol="0">
            <a:spAutoFit/>
          </a:bodyPr>
          <a:lstStyle/>
          <a:p>
            <a:r>
              <a:rPr lang="zh-CN" altLang="en-US" sz="2800" b="1" dirty="0" smtClean="0">
                <a:solidFill>
                  <a:srgbClr val="3114AC"/>
                </a:solidFill>
                <a:latin typeface="Times New Roman" pitchFamily="18" charset="0"/>
                <a:ea typeface="微软雅黑" pitchFamily="34" charset="-122"/>
                <a:cs typeface="Times New Roman" pitchFamily="18" charset="0"/>
              </a:rPr>
              <a:t>多读厚积 </a:t>
            </a:r>
            <a:r>
              <a:rPr lang="en-US" altLang="zh-CN" sz="2800" b="1" dirty="0" smtClean="0">
                <a:solidFill>
                  <a:srgbClr val="3114AC"/>
                </a:solidFill>
                <a:latin typeface="Times New Roman" pitchFamily="18" charset="0"/>
                <a:ea typeface="微软雅黑" pitchFamily="34" charset="-122"/>
                <a:cs typeface="Times New Roman" pitchFamily="18" charset="0"/>
              </a:rPr>
              <a:t>——</a:t>
            </a:r>
            <a:r>
              <a:rPr lang="zh-CN" altLang="en-US" sz="2800" b="1" dirty="0">
                <a:solidFill>
                  <a:srgbClr val="3114AC"/>
                </a:solidFill>
                <a:latin typeface="Times New Roman" pitchFamily="18" charset="0"/>
                <a:ea typeface="华文细黑" pitchFamily="2" charset="-122"/>
                <a:cs typeface="Times New Roman" pitchFamily="18" charset="0"/>
              </a:rPr>
              <a:t>读优秀作文，积素养提技能</a:t>
            </a:r>
            <a:endParaRPr lang="en-US" altLang="zh-CN" sz="2800" b="1" dirty="0">
              <a:solidFill>
                <a:srgbClr val="3114AC"/>
              </a:solidFill>
              <a:latin typeface="Times New Roman" pitchFamily="18" charset="0"/>
              <a:ea typeface="华文细黑" pitchFamily="2" charset="-122"/>
              <a:cs typeface="Times New Roman" pitchFamily="18" charset="0"/>
            </a:endParaRPr>
          </a:p>
        </p:txBody>
      </p:sp>
      <p:cxnSp>
        <p:nvCxnSpPr>
          <p:cNvPr id="21" name="直接连接符 20"/>
          <p:cNvCxnSpPr/>
          <p:nvPr/>
        </p:nvCxnSpPr>
        <p:spPr>
          <a:xfrm>
            <a:off x="2787790" y="4797946"/>
            <a:ext cx="6840000" cy="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3451266566"/>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694606" y="189434"/>
            <a:ext cx="10636914" cy="2031325"/>
          </a:xfrm>
          <a:prstGeom prst="rect">
            <a:avLst/>
          </a:prstGeom>
        </p:spPr>
        <p:txBody>
          <a:bodyPr>
            <a:spAutoFit/>
          </a:bodyPr>
          <a:lstStyle/>
          <a:p>
            <a:pPr algn="just">
              <a:lnSpc>
                <a:spcPct val="150000"/>
              </a:lnSpc>
              <a:spcAft>
                <a:spcPts val="0"/>
              </a:spcAft>
            </a:pP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且子独不闻夫寿陵余子之学行于邯郸与？</a:t>
            </a:r>
            <a:r>
              <a:rPr lang="en-US" altLang="zh-CN" sz="2800" kern="100" dirty="0">
                <a:latin typeface="Times New Roman"/>
                <a:ea typeface="华文细黑"/>
                <a:cs typeface="Courier New"/>
              </a:rPr>
              <a:t> </a:t>
            </a:r>
            <a:endParaRPr lang="zh-CN" altLang="zh-CN" sz="1050" kern="100" dirty="0">
              <a:latin typeface="宋体"/>
              <a:cs typeface="Courier New"/>
            </a:endParaRPr>
          </a:p>
          <a:p>
            <a:pPr algn="just">
              <a:lnSpc>
                <a:spcPct val="150000"/>
              </a:lnSpc>
              <a:spcAft>
                <a:spcPts val="0"/>
              </a:spcAft>
            </a:pPr>
            <a:r>
              <a:rPr lang="zh-CN" altLang="zh-CN" sz="2800" kern="100" dirty="0" smtClean="0">
                <a:latin typeface="Times New Roman"/>
                <a:ea typeface="华文细黑"/>
                <a:cs typeface="Times New Roman"/>
              </a:rPr>
              <a:t>译文</a:t>
            </a:r>
            <a:r>
              <a:rPr lang="zh-CN" altLang="zh-CN" sz="2800" kern="100" dirty="0">
                <a:latin typeface="Times New Roman"/>
                <a:ea typeface="华文细黑"/>
                <a:cs typeface="Times New Roman"/>
              </a:rPr>
              <a:t>：</a:t>
            </a:r>
            <a:r>
              <a:rPr lang="en-US" altLang="zh-CN" sz="2800" kern="100" dirty="0" smtClean="0">
                <a:latin typeface="Times New Roman"/>
                <a:ea typeface="华文细黑"/>
                <a:cs typeface="Courier New"/>
              </a:rPr>
              <a:t>_________________________________________________</a:t>
            </a:r>
          </a:p>
          <a:p>
            <a:pPr algn="just">
              <a:lnSpc>
                <a:spcPct val="150000"/>
              </a:lnSpc>
              <a:spcAft>
                <a:spcPts val="0"/>
              </a:spcAft>
            </a:pPr>
            <a:r>
              <a:rPr lang="en-US" altLang="zh-CN" sz="2800" kern="100" dirty="0" smtClean="0">
                <a:latin typeface="Times New Roman"/>
                <a:ea typeface="华文细黑"/>
                <a:cs typeface="Courier New"/>
              </a:rPr>
              <a:t>____________</a:t>
            </a:r>
            <a:r>
              <a:rPr lang="en-US" altLang="zh-CN" sz="2800" kern="100" dirty="0">
                <a:latin typeface="Times New Roman"/>
                <a:ea typeface="华文细黑"/>
                <a:cs typeface="Courier New"/>
              </a:rPr>
              <a:t>____</a:t>
            </a:r>
            <a:r>
              <a:rPr lang="en-US" altLang="zh-CN" sz="2800" kern="100" dirty="0" smtClean="0">
                <a:latin typeface="Times New Roman"/>
                <a:ea typeface="华文细黑"/>
                <a:cs typeface="Courier New"/>
              </a:rPr>
              <a:t>_____</a:t>
            </a:r>
          </a:p>
        </p:txBody>
      </p:sp>
      <p:pic>
        <p:nvPicPr>
          <p:cNvPr id="42" name="图片 41"/>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9407574" y="6026030"/>
            <a:ext cx="2674827" cy="829568"/>
          </a:xfrm>
          <a:prstGeom prst="rect">
            <a:avLst/>
          </a:prstGeom>
        </p:spPr>
      </p:pic>
      <p:sp>
        <p:nvSpPr>
          <p:cNvPr id="4" name="矩形 3"/>
          <p:cNvSpPr/>
          <p:nvPr/>
        </p:nvSpPr>
        <p:spPr>
          <a:xfrm>
            <a:off x="694606" y="768695"/>
            <a:ext cx="9921241" cy="1302408"/>
          </a:xfrm>
          <a:prstGeom prst="rect">
            <a:avLst/>
          </a:prstGeom>
        </p:spPr>
        <p:txBody>
          <a:bodyPr>
            <a:spAutoFit/>
          </a:bodyPr>
          <a:lstStyle/>
          <a:p>
            <a:pPr algn="just">
              <a:lnSpc>
                <a:spcPct val="150000"/>
              </a:lnSpc>
              <a:spcAft>
                <a:spcPts val="0"/>
              </a:spcAft>
            </a:pPr>
            <a:r>
              <a:rPr lang="en-US" altLang="zh-CN" sz="2800" kern="100" dirty="0" smtClean="0">
                <a:solidFill>
                  <a:srgbClr val="C00000"/>
                </a:solidFill>
                <a:latin typeface="Times New Roman"/>
                <a:ea typeface="华文细黑"/>
                <a:cs typeface="Times New Roman"/>
              </a:rPr>
              <a:t>             </a:t>
            </a:r>
            <a:r>
              <a:rPr lang="zh-CN" altLang="zh-CN" sz="2800" kern="100" dirty="0" smtClean="0">
                <a:solidFill>
                  <a:srgbClr val="C00000"/>
                </a:solidFill>
                <a:latin typeface="Times New Roman"/>
                <a:ea typeface="华文细黑"/>
                <a:cs typeface="Times New Roman"/>
              </a:rPr>
              <a:t>而且</a:t>
            </a:r>
            <a:r>
              <a:rPr lang="zh-CN" altLang="zh-CN" sz="2800" kern="100" dirty="0">
                <a:solidFill>
                  <a:srgbClr val="C00000"/>
                </a:solidFill>
                <a:latin typeface="Times New Roman"/>
                <a:ea typeface="华文细黑"/>
                <a:cs typeface="Times New Roman"/>
              </a:rPr>
              <a:t>你难道没有听说过那燕国寿陵的小子到赵国的邯郸去学习走步的故事吗？</a:t>
            </a:r>
            <a:endParaRPr lang="zh-CN" altLang="zh-CN" sz="1050" kern="100" dirty="0">
              <a:solidFill>
                <a:srgbClr val="C00000"/>
              </a:solidFill>
              <a:effectLst/>
              <a:latin typeface="宋体"/>
              <a:cs typeface="Courier New"/>
            </a:endParaRPr>
          </a:p>
        </p:txBody>
      </p:sp>
    </p:spTree>
    <p:extLst>
      <p:ext uri="{BB962C8B-B14F-4D97-AF65-F5344CB8AC3E}">
        <p14:creationId xmlns:p14="http://schemas.microsoft.com/office/powerpoint/2010/main" xmlns="" val="2308759989"/>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42"/>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4"/>
                                        </p:tgtEl>
                                      </p:cBhvr>
                                    </p:animEffect>
                                    <p:set>
                                      <p:cBhvr>
                                        <p:cTn id="12" dur="1" fill="hold">
                                          <p:stCondLst>
                                            <p:cond delay="499"/>
                                          </p:stCondLst>
                                        </p:cTn>
                                        <p:tgtEl>
                                          <p:spTgt spid="4"/>
                                        </p:tgtEl>
                                        <p:attrNameLst>
                                          <p:attrName>style.visibility</p:attrName>
                                        </p:attrNameLst>
                                      </p:cBhvr>
                                      <p:to>
                                        <p:strVal val="hidden"/>
                                      </p:to>
                                    </p:set>
                                  </p:childTnLst>
                                </p:cTn>
                              </p:par>
                            </p:childTnLst>
                          </p:cTn>
                        </p:par>
                      </p:childTnLst>
                    </p:cTn>
                  </p:par>
                </p:childTnLst>
              </p:cTn>
              <p:nextCondLst>
                <p:cond evt="onClick" delay="0">
                  <p:tgtEl>
                    <p:spTgt spid="42"/>
                  </p:tgtEl>
                </p:cond>
              </p:nextCondLst>
            </p:seq>
          </p:childTnLst>
        </p:cTn>
      </p:par>
    </p:tnLst>
    <p:bldLst>
      <p:bldP spid="4" grpId="0"/>
      <p:bldP spid="4" grpId="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05336" y="549474"/>
            <a:ext cx="11478502" cy="686830"/>
          </a:xfrm>
          <a:prstGeom prst="rect">
            <a:avLst/>
          </a:prstGeom>
        </p:spPr>
        <p:txBody>
          <a:bodyPr wrap="square" lIns="121898" tIns="60948" rIns="121898" bIns="60948">
            <a:spAutoFit/>
          </a:bodyPr>
          <a:lstStyle/>
          <a:p>
            <a:pPr algn="just">
              <a:lnSpc>
                <a:spcPct val="150000"/>
              </a:lnSpc>
            </a:pPr>
            <a:r>
              <a:rPr lang="zh-CN" altLang="en-US" sz="2800" b="1" kern="100" dirty="0">
                <a:solidFill>
                  <a:srgbClr val="0000FF"/>
                </a:solidFill>
                <a:latin typeface="微软雅黑"/>
                <a:ea typeface="微软雅黑"/>
                <a:cs typeface="Times New Roman"/>
              </a:rPr>
              <a:t>文本名句</a:t>
            </a:r>
            <a:endParaRPr lang="zh-CN" altLang="zh-CN" sz="2800" b="1" kern="100" dirty="0">
              <a:solidFill>
                <a:srgbClr val="0000FF"/>
              </a:solidFill>
              <a:latin typeface="微软雅黑"/>
              <a:ea typeface="微软雅黑"/>
              <a:cs typeface="Times New Roman"/>
            </a:endParaRPr>
          </a:p>
        </p:txBody>
      </p:sp>
      <p:sp>
        <p:nvSpPr>
          <p:cNvPr id="3" name="矩形 2"/>
          <p:cNvSpPr/>
          <p:nvPr/>
        </p:nvSpPr>
        <p:spPr>
          <a:xfrm>
            <a:off x="17558" y="-26590"/>
            <a:ext cx="12143880" cy="432000"/>
          </a:xfrm>
          <a:prstGeom prst="rect">
            <a:avLst/>
          </a:prstGeom>
          <a:solidFill>
            <a:srgbClr val="36B2E6"/>
          </a:solidFill>
          <a:ln>
            <a:solidFill>
              <a:schemeClr val="bg1"/>
            </a:solidFill>
          </a:ln>
          <a:effectLst>
            <a:outerShdw blurRad="63500" sx="102000" sy="102000" algn="ctr"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rtlCol="0" anchor="ctr"/>
          <a:lstStyle/>
          <a:p>
            <a:pPr algn="ctr"/>
            <a:endParaRPr lang="zh-CN" altLang="en-US" sz="1800" dirty="0">
              <a:solidFill>
                <a:schemeClr val="bg1">
                  <a:lumMod val="75000"/>
                </a:schemeClr>
              </a:solidFill>
              <a:latin typeface="微软雅黑" pitchFamily="34" charset="-122"/>
              <a:ea typeface="微软雅黑" pitchFamily="34" charset="-122"/>
            </a:endParaRPr>
          </a:p>
        </p:txBody>
      </p:sp>
      <p:sp>
        <p:nvSpPr>
          <p:cNvPr id="4" name="矩形 3"/>
          <p:cNvSpPr/>
          <p:nvPr/>
        </p:nvSpPr>
        <p:spPr>
          <a:xfrm>
            <a:off x="-14252" y="-16473"/>
            <a:ext cx="12175690" cy="461665"/>
          </a:xfrm>
          <a:prstGeom prst="rect">
            <a:avLst/>
          </a:prstGeom>
        </p:spPr>
        <p:txBody>
          <a:bodyPr wrap="square">
            <a:spAutoFit/>
          </a:bodyPr>
          <a:lstStyle/>
          <a:p>
            <a:pPr algn="ctr">
              <a:defRPr/>
            </a:pPr>
            <a:r>
              <a:rPr lang="zh-CN" altLang="en-US" b="1" dirty="0" smtClean="0">
                <a:solidFill>
                  <a:srgbClr val="FFFF00"/>
                </a:solidFill>
                <a:latin typeface="微软雅黑" pitchFamily="34" charset="-122"/>
                <a:ea typeface="微软雅黑" pitchFamily="34" charset="-122"/>
              </a:rPr>
              <a:t>名言警句</a:t>
            </a:r>
            <a:endParaRPr lang="zh-CN" altLang="en-US" b="1" dirty="0">
              <a:solidFill>
                <a:srgbClr val="FFFF00"/>
              </a:solidFill>
              <a:latin typeface="微软雅黑" pitchFamily="34" charset="-122"/>
              <a:ea typeface="微软雅黑" pitchFamily="34" charset="-122"/>
            </a:endParaRPr>
          </a:p>
        </p:txBody>
      </p:sp>
      <p:sp>
        <p:nvSpPr>
          <p:cNvPr id="5" name="矩形 4"/>
          <p:cNvSpPr/>
          <p:nvPr/>
        </p:nvSpPr>
        <p:spPr>
          <a:xfrm>
            <a:off x="305336" y="1235250"/>
            <a:ext cx="11030615" cy="2626592"/>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井鱼不可以语于海者，拘于虚也；夏虫不可以语于冰者，笃于时也；曲士不可以语于道者，束于教也。</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夫不为顷久推移、不以多少进退者，此亦东海之大乐也。</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夫千里之远，不足以举其大；千仞之高，不足以极其深。</a:t>
            </a:r>
            <a:endParaRPr lang="zh-CN" altLang="zh-CN" sz="1050" kern="100" dirty="0">
              <a:effectLst/>
              <a:latin typeface="宋体"/>
              <a:cs typeface="Courier New"/>
            </a:endParaRPr>
          </a:p>
        </p:txBody>
      </p:sp>
    </p:spTree>
    <p:extLst>
      <p:ext uri="{BB962C8B-B14F-4D97-AF65-F5344CB8AC3E}">
        <p14:creationId xmlns:p14="http://schemas.microsoft.com/office/powerpoint/2010/main" xmlns="" val="2841082826"/>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39000" y="726740"/>
            <a:ext cx="11478502" cy="686830"/>
          </a:xfrm>
          <a:prstGeom prst="rect">
            <a:avLst/>
          </a:prstGeom>
        </p:spPr>
        <p:txBody>
          <a:bodyPr wrap="square" lIns="121898" tIns="60948" rIns="121898" bIns="60948">
            <a:spAutoFit/>
          </a:bodyPr>
          <a:lstStyle/>
          <a:p>
            <a:pPr algn="just">
              <a:lnSpc>
                <a:spcPct val="150000"/>
              </a:lnSpc>
            </a:pPr>
            <a:r>
              <a:rPr lang="zh-CN" altLang="en-US" sz="2800" b="1" kern="100" dirty="0">
                <a:solidFill>
                  <a:srgbClr val="0000FF"/>
                </a:solidFill>
                <a:latin typeface="微软雅黑"/>
                <a:ea typeface="微软雅黑"/>
                <a:cs typeface="Times New Roman"/>
              </a:rPr>
              <a:t>文外名句</a:t>
            </a:r>
            <a:endParaRPr lang="zh-CN" altLang="zh-CN" sz="2800" b="1" kern="100" dirty="0">
              <a:solidFill>
                <a:srgbClr val="0000FF"/>
              </a:solidFill>
              <a:latin typeface="微软雅黑"/>
              <a:ea typeface="微软雅黑"/>
              <a:cs typeface="Times New Roman"/>
            </a:endParaRPr>
          </a:p>
        </p:txBody>
      </p:sp>
      <p:sp>
        <p:nvSpPr>
          <p:cNvPr id="5" name="矩形 4"/>
          <p:cNvSpPr/>
          <p:nvPr/>
        </p:nvSpPr>
        <p:spPr>
          <a:xfrm>
            <a:off x="406574" y="1413570"/>
            <a:ext cx="11030615" cy="2625823"/>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相与于无相与，相为于无相为。</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以火救火，以水救水，名之曰益多。</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汝不知夫螳螂乎？怒其臂以当车辙，不知其不胜任也，是其才之美者也。</a:t>
            </a:r>
            <a:endParaRPr lang="zh-CN" altLang="zh-CN" sz="1050" kern="100" dirty="0">
              <a:effectLst/>
              <a:latin typeface="宋体"/>
              <a:cs typeface="Courier New"/>
            </a:endParaRPr>
          </a:p>
        </p:txBody>
      </p:sp>
      <p:pic>
        <p:nvPicPr>
          <p:cNvPr id="7" name="图片 6">
            <a:hlinkClick r:id="rId2" action="ppaction://hlinksldjump"/>
          </p:cNvPr>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11589027" y="6255027"/>
            <a:ext cx="602973" cy="602973"/>
          </a:xfrm>
          <a:prstGeom prst="rect">
            <a:avLst/>
          </a:prstGeom>
        </p:spPr>
      </p:pic>
    </p:spTree>
    <p:extLst>
      <p:ext uri="{BB962C8B-B14F-4D97-AF65-F5344CB8AC3E}">
        <p14:creationId xmlns:p14="http://schemas.microsoft.com/office/powerpoint/2010/main" xmlns="" val="4047628584"/>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0"/>
            <a:ext cx="12190413" cy="685958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257985" y="3076446"/>
            <a:ext cx="9674443" cy="707886"/>
          </a:xfrm>
          <a:prstGeom prst="rect">
            <a:avLst/>
          </a:prstGeom>
        </p:spPr>
        <p:txBody>
          <a:bodyPr wrap="none">
            <a:spAutoFit/>
          </a:bodyPr>
          <a:lstStyle/>
          <a:p>
            <a:pPr algn="ctr"/>
            <a:r>
              <a:rPr lang="zh-CN" altLang="en-US" sz="4000" b="1" dirty="0">
                <a:solidFill>
                  <a:schemeClr val="bg1"/>
                </a:solidFill>
                <a:latin typeface="Times New Roman" pitchFamily="18" charset="0"/>
                <a:ea typeface="微软雅黑" pitchFamily="34" charset="-122"/>
                <a:cs typeface="Times New Roman" pitchFamily="18" charset="0"/>
              </a:rPr>
              <a:t>精读研析 </a:t>
            </a:r>
            <a:r>
              <a:rPr lang="en-US" altLang="zh-CN" sz="4000" b="1" dirty="0">
                <a:solidFill>
                  <a:schemeClr val="bg1"/>
                </a:solidFill>
                <a:latin typeface="Times New Roman" pitchFamily="18" charset="0"/>
                <a:ea typeface="微软雅黑" pitchFamily="34" charset="-122"/>
                <a:cs typeface="Times New Roman" pitchFamily="18" charset="0"/>
              </a:rPr>
              <a:t>—— </a:t>
            </a:r>
            <a:r>
              <a:rPr lang="zh-CN" altLang="en-US" sz="4000" dirty="0">
                <a:solidFill>
                  <a:schemeClr val="bg1"/>
                </a:solidFill>
                <a:latin typeface="Times New Roman" pitchFamily="18" charset="0"/>
                <a:ea typeface="华文细黑" pitchFamily="2" charset="-122"/>
                <a:cs typeface="Times New Roman" pitchFamily="18" charset="0"/>
              </a:rPr>
              <a:t>读课文题点，析思路明答案</a:t>
            </a:r>
            <a:endParaRPr lang="en-US" altLang="zh-CN" sz="4000" dirty="0">
              <a:solidFill>
                <a:schemeClr val="bg1"/>
              </a:solidFill>
              <a:latin typeface="Times New Roman" pitchFamily="18" charset="0"/>
              <a:ea typeface="华文细黑" pitchFamily="2" charset="-122"/>
              <a:cs typeface="Times New Roman" pitchFamily="18" charset="0"/>
            </a:endParaRPr>
          </a:p>
        </p:txBody>
      </p:sp>
    </p:spTree>
    <p:extLst>
      <p:ext uri="{BB962C8B-B14F-4D97-AF65-F5344CB8AC3E}">
        <p14:creationId xmlns:p14="http://schemas.microsoft.com/office/powerpoint/2010/main" xmlns="" val="2255220128"/>
      </p:ext>
    </p:extLst>
  </p:cSld>
  <p:clrMapOvr>
    <a:masterClrMapping/>
  </p:clrMapOvr>
  <mc:AlternateContent xmlns:mc="http://schemas.openxmlformats.org/markup-compatibility/2006">
    <mc:Choice xmlns:p14="http://schemas.microsoft.com/office/powerpoint/2010/main" xmlns="" Requires="p14">
      <p:transition p14:dur="10"/>
    </mc:Choice>
    <mc:Fallback>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39000" y="477466"/>
            <a:ext cx="11478502" cy="68760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研读两则寓言故事，简要分析其写法上的特点。</a:t>
            </a:r>
            <a:endParaRPr lang="zh-CN" altLang="zh-CN" sz="1050" kern="100" dirty="0">
              <a:effectLst/>
              <a:latin typeface="宋体"/>
              <a:cs typeface="Courier New"/>
            </a:endParaRPr>
          </a:p>
        </p:txBody>
      </p:sp>
      <p:sp>
        <p:nvSpPr>
          <p:cNvPr id="3" name="矩形 2"/>
          <p:cNvSpPr/>
          <p:nvPr/>
        </p:nvSpPr>
        <p:spPr>
          <a:xfrm>
            <a:off x="17558" y="-26590"/>
            <a:ext cx="12143880" cy="432000"/>
          </a:xfrm>
          <a:prstGeom prst="rect">
            <a:avLst/>
          </a:prstGeom>
          <a:solidFill>
            <a:srgbClr val="36B2E6"/>
          </a:solidFill>
          <a:ln>
            <a:solidFill>
              <a:schemeClr val="bg1"/>
            </a:solidFill>
          </a:ln>
          <a:effectLst>
            <a:outerShdw blurRad="63500" sx="102000" sy="102000" algn="ctr"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rtlCol="0" anchor="ctr"/>
          <a:lstStyle/>
          <a:p>
            <a:pPr algn="ctr"/>
            <a:endParaRPr lang="zh-CN" altLang="en-US" sz="1800" dirty="0">
              <a:solidFill>
                <a:schemeClr val="bg1">
                  <a:lumMod val="75000"/>
                </a:schemeClr>
              </a:solidFill>
              <a:latin typeface="微软雅黑" pitchFamily="34" charset="-122"/>
              <a:ea typeface="微软雅黑" pitchFamily="34" charset="-122"/>
            </a:endParaRPr>
          </a:p>
        </p:txBody>
      </p:sp>
      <p:sp>
        <p:nvSpPr>
          <p:cNvPr id="4" name="矩形 3"/>
          <p:cNvSpPr/>
          <p:nvPr/>
        </p:nvSpPr>
        <p:spPr>
          <a:xfrm>
            <a:off x="-14252" y="-16473"/>
            <a:ext cx="12175690" cy="461665"/>
          </a:xfrm>
          <a:prstGeom prst="rect">
            <a:avLst/>
          </a:prstGeom>
        </p:spPr>
        <p:txBody>
          <a:bodyPr wrap="square">
            <a:spAutoFit/>
          </a:bodyPr>
          <a:lstStyle/>
          <a:p>
            <a:pPr algn="ctr">
              <a:defRPr/>
            </a:pPr>
            <a:r>
              <a:rPr lang="zh-CN" altLang="en-US" b="1" dirty="0" smtClean="0">
                <a:solidFill>
                  <a:srgbClr val="FFFF00"/>
                </a:solidFill>
                <a:latin typeface="微软雅黑" pitchFamily="34" charset="-122"/>
                <a:ea typeface="微软雅黑" pitchFamily="34" charset="-122"/>
              </a:rPr>
              <a:t>要点突破</a:t>
            </a:r>
            <a:endParaRPr lang="zh-CN" altLang="en-US" b="1" dirty="0">
              <a:solidFill>
                <a:srgbClr val="FFFF00"/>
              </a:solidFill>
              <a:latin typeface="微软雅黑" pitchFamily="34" charset="-122"/>
              <a:ea typeface="微软雅黑" pitchFamily="34" charset="-122"/>
            </a:endParaRPr>
          </a:p>
        </p:txBody>
      </p:sp>
      <p:sp>
        <p:nvSpPr>
          <p:cNvPr id="44" name="TextBox 43"/>
          <p:cNvSpPr txBox="1"/>
          <p:nvPr/>
        </p:nvSpPr>
        <p:spPr>
          <a:xfrm>
            <a:off x="8255446" y="703401"/>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mj-ea"/>
                <a:ea typeface="+mj-ea"/>
                <a:cs typeface="Times New Roman" panose="02020603050405020304" pitchFamily="18" charset="0"/>
              </a:rPr>
              <a:t>答案</a:t>
            </a:r>
          </a:p>
        </p:txBody>
      </p:sp>
      <p:sp>
        <p:nvSpPr>
          <p:cNvPr id="46" name="矩形 45"/>
          <p:cNvSpPr/>
          <p:nvPr/>
        </p:nvSpPr>
        <p:spPr>
          <a:xfrm>
            <a:off x="369879" y="1266773"/>
            <a:ext cx="11500473" cy="5180393"/>
          </a:xfrm>
          <a:prstGeom prst="rect">
            <a:avLst/>
          </a:prstGeom>
          <a:solidFill>
            <a:schemeClr val="accent1">
              <a:lumMod val="20000"/>
              <a:lumOff val="80000"/>
            </a:schemeClr>
          </a:solidFill>
        </p:spPr>
        <p:txBody>
          <a:bodyPr wrap="square">
            <a:spAutoFit/>
          </a:bodyPr>
          <a:lstStyle/>
          <a:p>
            <a:pPr algn="just">
              <a:lnSpc>
                <a:spcPct val="150000"/>
              </a:lnSpc>
              <a:spcAft>
                <a:spcPts val="0"/>
              </a:spcAft>
            </a:pPr>
            <a:r>
              <a:rPr lang="en-US" altLang="zh-CN" sz="2800" kern="100" dirty="0" smtClean="0">
                <a:latin typeface="宋体"/>
                <a:ea typeface="华文细黑"/>
                <a:cs typeface="Times New Roman"/>
              </a:rPr>
              <a:t>①</a:t>
            </a:r>
            <a:r>
              <a:rPr lang="zh-CN" altLang="zh-CN" sz="2800" kern="100" dirty="0" smtClean="0">
                <a:latin typeface="Times New Roman"/>
                <a:ea typeface="华文细黑"/>
                <a:cs typeface="Times New Roman"/>
              </a:rPr>
              <a:t>展示了一个奇特的艺术世界。河伯、海神若、坎井之蛙、东海之鳖作为寓言的主体形象，映衬了井鱼、夏虫、蝌蚪等小生物，传达了庄子对社会、人生睿智而深刻的洞察，给读者一种鉴赏童话世界般的愉悦。</a:t>
            </a:r>
            <a:endParaRPr lang="zh-CN" altLang="zh-CN" sz="2800" kern="100" dirty="0" smtClean="0">
              <a:latin typeface="宋体"/>
              <a:cs typeface="Courier New"/>
            </a:endParaRPr>
          </a:p>
          <a:p>
            <a:pPr algn="just">
              <a:lnSpc>
                <a:spcPct val="150000"/>
              </a:lnSpc>
              <a:spcAft>
                <a:spcPts val="0"/>
              </a:spcAft>
            </a:pPr>
            <a:r>
              <a:rPr lang="en-US" altLang="zh-CN" sz="2800" kern="100" dirty="0" smtClean="0">
                <a:latin typeface="宋体"/>
                <a:ea typeface="华文细黑"/>
                <a:cs typeface="Times New Roman"/>
              </a:rPr>
              <a:t>②</a:t>
            </a:r>
            <a:r>
              <a:rPr lang="zh-CN" altLang="zh-CN" sz="2800" kern="100" dirty="0" smtClean="0">
                <a:latin typeface="Times New Roman"/>
                <a:ea typeface="华文细黑"/>
                <a:cs typeface="Times New Roman"/>
              </a:rPr>
              <a:t>两则寓言分别含有一组对比。河伯与海神若，坎井之蛙与东海之鳖。</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smtClean="0">
                <a:latin typeface="宋体"/>
                <a:ea typeface="华文细黑"/>
                <a:cs typeface="Times New Roman"/>
              </a:rPr>
              <a:t>③</a:t>
            </a:r>
            <a:r>
              <a:rPr lang="zh-CN" altLang="zh-CN" sz="2800" kern="100" dirty="0" smtClean="0">
                <a:latin typeface="Times New Roman"/>
                <a:ea typeface="华文细黑"/>
                <a:cs typeface="Times New Roman"/>
              </a:rPr>
              <a:t>运用了一些独具匠心的比喻。</a:t>
            </a:r>
            <a:endParaRPr lang="zh-CN" altLang="zh-CN" sz="2800" kern="100" dirty="0" smtClean="0">
              <a:latin typeface="宋体"/>
              <a:cs typeface="Courier New"/>
            </a:endParaRPr>
          </a:p>
          <a:p>
            <a:pPr algn="just">
              <a:lnSpc>
                <a:spcPct val="150000"/>
              </a:lnSpc>
              <a:spcAft>
                <a:spcPts val="0"/>
              </a:spcAft>
            </a:pPr>
            <a:r>
              <a:rPr lang="en-US" altLang="zh-CN" sz="2800" kern="100" dirty="0" smtClean="0">
                <a:latin typeface="宋体"/>
                <a:ea typeface="华文细黑"/>
                <a:cs typeface="Times New Roman"/>
              </a:rPr>
              <a:t>④</a:t>
            </a:r>
            <a:r>
              <a:rPr lang="zh-CN" altLang="zh-CN" sz="2800" kern="100" dirty="0" smtClean="0">
                <a:latin typeface="Times New Roman"/>
                <a:ea typeface="华文细黑"/>
                <a:cs typeface="Times New Roman"/>
              </a:rPr>
              <a:t>常常用很少的文字写出事物的情态。坎井之蛙听说了东海大乐</a:t>
            </a: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適適然惊，规规然自失也</a:t>
            </a: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，写活了其情貌。</a:t>
            </a:r>
            <a:endParaRPr lang="zh-CN" altLang="zh-CN" sz="2800" kern="100" dirty="0" smtClean="0">
              <a:latin typeface="宋体"/>
              <a:cs typeface="Courier New"/>
            </a:endParaRPr>
          </a:p>
          <a:p>
            <a:pPr algn="just">
              <a:lnSpc>
                <a:spcPct val="150000"/>
              </a:lnSpc>
              <a:spcAft>
                <a:spcPts val="0"/>
              </a:spcAft>
            </a:pPr>
            <a:r>
              <a:rPr lang="en-US" altLang="zh-CN" sz="2800" kern="100" dirty="0" smtClean="0">
                <a:latin typeface="宋体"/>
                <a:ea typeface="华文细黑"/>
                <a:cs typeface="Times New Roman"/>
              </a:rPr>
              <a:t>⑤</a:t>
            </a:r>
            <a:r>
              <a:rPr lang="zh-CN" altLang="zh-CN" sz="2800" kern="100" dirty="0" smtClean="0">
                <a:latin typeface="Times New Roman"/>
                <a:ea typeface="华文细黑"/>
                <a:cs typeface="Times New Roman"/>
              </a:rPr>
              <a:t>想象丰富，气象壮阔。</a:t>
            </a:r>
            <a:endParaRPr lang="zh-CN" altLang="zh-CN" sz="2800" kern="100" dirty="0">
              <a:latin typeface="宋体"/>
              <a:cs typeface="Courier New"/>
            </a:endParaRPr>
          </a:p>
        </p:txBody>
      </p:sp>
    </p:spTree>
    <p:extLst>
      <p:ext uri="{BB962C8B-B14F-4D97-AF65-F5344CB8AC3E}">
        <p14:creationId xmlns:p14="http://schemas.microsoft.com/office/powerpoint/2010/main" xmlns="" val="1913856139"/>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4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blinds(horizontal)">
                                      <p:cBhvr>
                                        <p:cTn id="7" dur="500"/>
                                        <p:tgtEl>
                                          <p:spTgt spid="4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46"/>
                                        </p:tgtEl>
                                      </p:cBhvr>
                                    </p:animEffect>
                                    <p:set>
                                      <p:cBhvr>
                                        <p:cTn id="12" dur="1" fill="hold">
                                          <p:stCondLst>
                                            <p:cond delay="499"/>
                                          </p:stCondLst>
                                        </p:cTn>
                                        <p:tgtEl>
                                          <p:spTgt spid="46"/>
                                        </p:tgtEl>
                                        <p:attrNameLst>
                                          <p:attrName>style.visibility</p:attrName>
                                        </p:attrNameLst>
                                      </p:cBhvr>
                                      <p:to>
                                        <p:strVal val="hidden"/>
                                      </p:to>
                                    </p:set>
                                  </p:childTnLst>
                                </p:cTn>
                              </p:par>
                            </p:childTnLst>
                          </p:cTn>
                        </p:par>
                      </p:childTnLst>
                    </p:cTn>
                  </p:par>
                </p:childTnLst>
              </p:cTn>
              <p:nextCondLst>
                <p:cond evt="onClick" delay="0">
                  <p:tgtEl>
                    <p:spTgt spid="44"/>
                  </p:tgtEl>
                </p:cond>
              </p:nextCondLst>
            </p:seq>
          </p:childTnLst>
        </p:cTn>
      </p:par>
    </p:tnLst>
    <p:bldLst>
      <p:bldP spid="46" grpId="0" animBg="1"/>
      <p:bldP spid="46" grpId="1"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521360" y="614082"/>
            <a:ext cx="11478502" cy="68760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用简洁的语言理清第</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则选文的内容。</a:t>
            </a:r>
            <a:endParaRPr lang="zh-CN" altLang="zh-CN" sz="1050" kern="100" dirty="0">
              <a:effectLst/>
              <a:latin typeface="宋体"/>
              <a:cs typeface="Courier New"/>
            </a:endParaRPr>
          </a:p>
        </p:txBody>
      </p:sp>
      <p:sp>
        <p:nvSpPr>
          <p:cNvPr id="44" name="TextBox 43">
            <a:hlinkClick r:id="rId2" action="ppaction://hlinksldjump"/>
          </p:cNvPr>
          <p:cNvSpPr txBox="1"/>
          <p:nvPr/>
        </p:nvSpPr>
        <p:spPr>
          <a:xfrm>
            <a:off x="581361" y="1485578"/>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mj-ea"/>
                <a:ea typeface="+mj-ea"/>
                <a:cs typeface="Times New Roman" panose="02020603050405020304" pitchFamily="18" charset="0"/>
              </a:rPr>
              <a:t>答案</a:t>
            </a:r>
          </a:p>
        </p:txBody>
      </p:sp>
    </p:spTree>
    <p:extLst>
      <p:ext uri="{BB962C8B-B14F-4D97-AF65-F5344CB8AC3E}">
        <p14:creationId xmlns:p14="http://schemas.microsoft.com/office/powerpoint/2010/main" xmlns="" val="1215882448"/>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6" name="矩形 45"/>
          <p:cNvSpPr/>
          <p:nvPr/>
        </p:nvSpPr>
        <p:spPr>
          <a:xfrm>
            <a:off x="419432" y="549474"/>
            <a:ext cx="11273868" cy="4756541"/>
          </a:xfrm>
          <a:prstGeom prst="rect">
            <a:avLst/>
          </a:prstGeom>
          <a:solidFill>
            <a:schemeClr val="accent1">
              <a:lumMod val="20000"/>
              <a:lumOff val="80000"/>
            </a:schemeClr>
          </a:solidFill>
        </p:spPr>
        <p:txBody>
          <a:bodyPr wrap="square">
            <a:spAutoFit/>
          </a:bodyPr>
          <a:lstStyle/>
          <a:p>
            <a:pPr algn="just">
              <a:lnSpc>
                <a:spcPct val="150000"/>
              </a:lnSpc>
              <a:spcAft>
                <a:spcPts val="0"/>
              </a:spcAft>
            </a:pPr>
            <a:endParaRPr lang="en-US" altLang="zh-CN" sz="1050" kern="100" dirty="0" smtClean="0">
              <a:effectLst/>
              <a:latin typeface="宋体"/>
              <a:cs typeface="Courier New"/>
            </a:endParaRPr>
          </a:p>
          <a:p>
            <a:pPr algn="just">
              <a:lnSpc>
                <a:spcPct val="150000"/>
              </a:lnSpc>
              <a:spcAft>
                <a:spcPts val="0"/>
              </a:spcAft>
            </a:pPr>
            <a:endParaRPr lang="en-US" altLang="zh-CN" sz="1050" kern="100" dirty="0">
              <a:latin typeface="宋体"/>
              <a:cs typeface="Courier New"/>
            </a:endParaRPr>
          </a:p>
          <a:p>
            <a:pPr algn="just">
              <a:lnSpc>
                <a:spcPct val="150000"/>
              </a:lnSpc>
              <a:spcAft>
                <a:spcPts val="0"/>
              </a:spcAft>
            </a:pPr>
            <a:endParaRPr lang="en-US" altLang="zh-CN" sz="1050" kern="100" dirty="0" smtClean="0">
              <a:effectLst/>
              <a:latin typeface="宋体"/>
              <a:cs typeface="Courier New"/>
            </a:endParaRPr>
          </a:p>
          <a:p>
            <a:pPr algn="just">
              <a:lnSpc>
                <a:spcPct val="150000"/>
              </a:lnSpc>
              <a:spcAft>
                <a:spcPts val="0"/>
              </a:spcAft>
            </a:pPr>
            <a:endParaRPr lang="en-US" altLang="zh-CN" sz="1050" kern="100" dirty="0">
              <a:latin typeface="宋体"/>
              <a:cs typeface="Courier New"/>
            </a:endParaRPr>
          </a:p>
          <a:p>
            <a:pPr algn="just">
              <a:lnSpc>
                <a:spcPct val="150000"/>
              </a:lnSpc>
              <a:spcAft>
                <a:spcPts val="0"/>
              </a:spcAft>
            </a:pPr>
            <a:endParaRPr lang="en-US" altLang="zh-CN" sz="1050" kern="100" dirty="0" smtClean="0">
              <a:effectLst/>
              <a:latin typeface="宋体"/>
              <a:cs typeface="Courier New"/>
            </a:endParaRPr>
          </a:p>
          <a:p>
            <a:pPr algn="just">
              <a:lnSpc>
                <a:spcPct val="150000"/>
              </a:lnSpc>
              <a:spcAft>
                <a:spcPts val="0"/>
              </a:spcAft>
            </a:pPr>
            <a:endParaRPr lang="en-US" altLang="zh-CN" sz="1050" kern="100" dirty="0">
              <a:latin typeface="宋体"/>
              <a:cs typeface="Courier New"/>
            </a:endParaRPr>
          </a:p>
          <a:p>
            <a:pPr algn="just">
              <a:lnSpc>
                <a:spcPct val="150000"/>
              </a:lnSpc>
              <a:spcAft>
                <a:spcPts val="0"/>
              </a:spcAft>
            </a:pPr>
            <a:endParaRPr lang="en-US" altLang="zh-CN" sz="1050" kern="100" dirty="0" smtClean="0">
              <a:effectLst/>
              <a:latin typeface="宋体"/>
              <a:cs typeface="Courier New"/>
            </a:endParaRPr>
          </a:p>
          <a:p>
            <a:pPr algn="just">
              <a:lnSpc>
                <a:spcPct val="150000"/>
              </a:lnSpc>
              <a:spcAft>
                <a:spcPts val="0"/>
              </a:spcAft>
            </a:pPr>
            <a:endParaRPr lang="en-US" altLang="zh-CN" sz="1050" kern="100" dirty="0">
              <a:latin typeface="宋体"/>
              <a:cs typeface="Courier New"/>
            </a:endParaRPr>
          </a:p>
          <a:p>
            <a:pPr algn="just">
              <a:lnSpc>
                <a:spcPct val="150000"/>
              </a:lnSpc>
              <a:spcAft>
                <a:spcPts val="0"/>
              </a:spcAft>
            </a:pPr>
            <a:endParaRPr lang="en-US" altLang="zh-CN" sz="1050" kern="100" dirty="0" smtClean="0">
              <a:effectLst/>
              <a:latin typeface="宋体"/>
              <a:cs typeface="Courier New"/>
            </a:endParaRPr>
          </a:p>
          <a:p>
            <a:pPr algn="just">
              <a:lnSpc>
                <a:spcPct val="150000"/>
              </a:lnSpc>
              <a:spcAft>
                <a:spcPts val="0"/>
              </a:spcAft>
            </a:pPr>
            <a:endParaRPr lang="zh-CN" altLang="zh-CN" sz="1050" kern="100" dirty="0">
              <a:effectLst/>
              <a:latin typeface="宋体"/>
              <a:cs typeface="Courier New"/>
            </a:endParaRPr>
          </a:p>
        </p:txBody>
      </p:sp>
      <p:sp>
        <p:nvSpPr>
          <p:cNvPr id="5" name="矩形 4"/>
          <p:cNvSpPr/>
          <p:nvPr/>
        </p:nvSpPr>
        <p:spPr>
          <a:xfrm>
            <a:off x="550590" y="623924"/>
            <a:ext cx="10959223" cy="4534062"/>
          </a:xfrm>
          <a:prstGeom prst="rect">
            <a:avLst/>
          </a:prstGeom>
        </p:spPr>
        <p:txBody>
          <a:bodyPr>
            <a:spAutoFit/>
          </a:bodyPr>
          <a:lstStyle/>
          <a:p>
            <a:pPr algn="just">
              <a:lnSpc>
                <a:spcPct val="150000"/>
              </a:lnSpc>
              <a:spcAft>
                <a:spcPts val="0"/>
              </a:spcAft>
            </a:pPr>
            <a:r>
              <a:rPr lang="zh-CN" altLang="zh-CN" sz="2800" kern="100" dirty="0">
                <a:latin typeface="Times New Roman"/>
                <a:ea typeface="华文细黑"/>
                <a:cs typeface="Times New Roman"/>
              </a:rPr>
              <a:t>公孙龙因庄子的言论而困惑</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自愧弗如</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，魏牟用寓言讲道理</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井蛙与海鳖论</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：井中之蛙自得其乐，海中大鳖言传身教，井蛙便自惭形秽。由物及人谈境界：自快口舌之利如井蛙，四面畅达之说类海鳖。公孙龙汗颜。魏牟又补一妙笔：邯郸学步。公孙龙逸而走。</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以上生动地说明了人的知识技能有限，如果满足于一知半解，盲目自满，无异于井中之蛙、邯郸学步，最终只会自取其辱。启示人们要谦虚好学，不断完善自我，超越自我。</a:t>
            </a:r>
            <a:endParaRPr lang="zh-CN" altLang="zh-CN" sz="1050" kern="100" dirty="0">
              <a:effectLst/>
              <a:latin typeface="宋体"/>
              <a:cs typeface="Courier New"/>
            </a:endParaRPr>
          </a:p>
        </p:txBody>
      </p:sp>
    </p:spTree>
    <p:extLst>
      <p:ext uri="{BB962C8B-B14F-4D97-AF65-F5344CB8AC3E}">
        <p14:creationId xmlns:p14="http://schemas.microsoft.com/office/powerpoint/2010/main" xmlns="" val="2087696135"/>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77344" y="584465"/>
            <a:ext cx="11478502" cy="68760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这两则选文各是从什么方面来阐明</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学无止境，境界无限</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a:t>
            </a:r>
            <a:endParaRPr lang="zh-CN" altLang="zh-CN" sz="1050" kern="100" dirty="0">
              <a:effectLst/>
              <a:latin typeface="宋体"/>
              <a:cs typeface="Courier New"/>
            </a:endParaRPr>
          </a:p>
        </p:txBody>
      </p:sp>
      <p:sp>
        <p:nvSpPr>
          <p:cNvPr id="44" name="TextBox 43"/>
          <p:cNvSpPr txBox="1"/>
          <p:nvPr/>
        </p:nvSpPr>
        <p:spPr>
          <a:xfrm>
            <a:off x="437962" y="1413570"/>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mj-ea"/>
                <a:ea typeface="+mj-ea"/>
                <a:cs typeface="Times New Roman" panose="02020603050405020304" pitchFamily="18" charset="0"/>
              </a:rPr>
              <a:t>答案</a:t>
            </a:r>
          </a:p>
        </p:txBody>
      </p:sp>
      <p:sp>
        <p:nvSpPr>
          <p:cNvPr id="4" name="矩形 3"/>
          <p:cNvSpPr/>
          <p:nvPr/>
        </p:nvSpPr>
        <p:spPr>
          <a:xfrm>
            <a:off x="437962" y="1989634"/>
            <a:ext cx="11273868" cy="2595069"/>
          </a:xfrm>
          <a:prstGeom prst="rect">
            <a:avLst/>
          </a:prstGeom>
          <a:solidFill>
            <a:schemeClr val="accent1">
              <a:lumMod val="20000"/>
              <a:lumOff val="80000"/>
            </a:schemeClr>
          </a:solidFill>
        </p:spPr>
        <p:txBody>
          <a:bodyPr wrap="square">
            <a:spAutoFit/>
          </a:bodyPr>
          <a:lstStyle/>
          <a:p>
            <a:pPr algn="just">
              <a:lnSpc>
                <a:spcPct val="150000"/>
              </a:lnSpc>
              <a:spcAft>
                <a:spcPts val="0"/>
              </a:spcAft>
            </a:pPr>
            <a:r>
              <a:rPr lang="zh-CN" altLang="zh-CN" sz="2800" kern="100" dirty="0">
                <a:latin typeface="Times New Roman"/>
                <a:ea typeface="华文细黑"/>
                <a:cs typeface="Times New Roman"/>
              </a:rPr>
              <a:t>第</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则选文，主旨是说大小的相对性，启发人们超脱对自我的偏执</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pPr>
            <a:r>
              <a:rPr lang="zh-CN" altLang="zh-CN" sz="2800" kern="100" dirty="0" smtClean="0">
                <a:latin typeface="Times New Roman"/>
                <a:ea typeface="华文细黑"/>
                <a:cs typeface="Times New Roman"/>
              </a:rPr>
              <a:t>第</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则选文，主旨是批评公孙龙那种自满于一时口舌之利、自恃见识最高远、最通晓事理的人物。说他们好比井底之蛙，试图以明察和辩说来探求庄子，就好像是用竹管来窥视天之广、用锥子来测量地之深。</a:t>
            </a:r>
            <a:endParaRPr lang="zh-CN" altLang="zh-CN" sz="1050" kern="100" dirty="0">
              <a:effectLst/>
              <a:latin typeface="宋体"/>
              <a:cs typeface="Courier New"/>
            </a:endParaRPr>
          </a:p>
        </p:txBody>
      </p:sp>
    </p:spTree>
    <p:extLst>
      <p:ext uri="{BB962C8B-B14F-4D97-AF65-F5344CB8AC3E}">
        <p14:creationId xmlns:p14="http://schemas.microsoft.com/office/powerpoint/2010/main" xmlns="" val="3952547227"/>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4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4"/>
                                        </p:tgtEl>
                                      </p:cBhvr>
                                    </p:animEffect>
                                    <p:set>
                                      <p:cBhvr>
                                        <p:cTn id="12" dur="1" fill="hold">
                                          <p:stCondLst>
                                            <p:cond delay="499"/>
                                          </p:stCondLst>
                                        </p:cTn>
                                        <p:tgtEl>
                                          <p:spTgt spid="4"/>
                                        </p:tgtEl>
                                        <p:attrNameLst>
                                          <p:attrName>style.visibility</p:attrName>
                                        </p:attrNameLst>
                                      </p:cBhvr>
                                      <p:to>
                                        <p:strVal val="hidden"/>
                                      </p:to>
                                    </p:set>
                                  </p:childTnLst>
                                </p:cTn>
                              </p:par>
                            </p:childTnLst>
                          </p:cTn>
                        </p:par>
                      </p:childTnLst>
                    </p:cTn>
                  </p:par>
                </p:childTnLst>
              </p:cTn>
              <p:nextCondLst>
                <p:cond evt="onClick" delay="0">
                  <p:tgtEl>
                    <p:spTgt spid="44"/>
                  </p:tgtEl>
                </p:cond>
              </p:nextCondLst>
            </p:seq>
          </p:childTnLst>
        </p:cTn>
      </p:par>
    </p:tnLst>
    <p:bldLst>
      <p:bldP spid="4" grpId="0" animBg="1"/>
      <p:bldP spid="4" grpId="1"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16571" y="543210"/>
            <a:ext cx="11478502" cy="686830"/>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你从海神若身上得到了怎样的启示？</a:t>
            </a:r>
            <a:endParaRPr lang="zh-CN" altLang="zh-CN" sz="1050" kern="100" dirty="0">
              <a:effectLst/>
              <a:latin typeface="宋体"/>
              <a:cs typeface="Courier New"/>
            </a:endParaRPr>
          </a:p>
        </p:txBody>
      </p:sp>
      <p:sp>
        <p:nvSpPr>
          <p:cNvPr id="3" name="矩形 2"/>
          <p:cNvSpPr/>
          <p:nvPr/>
        </p:nvSpPr>
        <p:spPr>
          <a:xfrm>
            <a:off x="17558" y="-26590"/>
            <a:ext cx="12143880" cy="432000"/>
          </a:xfrm>
          <a:prstGeom prst="rect">
            <a:avLst/>
          </a:prstGeom>
          <a:solidFill>
            <a:srgbClr val="36B2E6"/>
          </a:solidFill>
          <a:ln>
            <a:solidFill>
              <a:schemeClr val="bg1"/>
            </a:solidFill>
          </a:ln>
          <a:effectLst>
            <a:outerShdw blurRad="63500" sx="102000" sy="102000" algn="ctr"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rtlCol="0" anchor="ctr"/>
          <a:lstStyle/>
          <a:p>
            <a:pPr algn="ctr"/>
            <a:endParaRPr lang="zh-CN" altLang="en-US" sz="1800" dirty="0">
              <a:solidFill>
                <a:schemeClr val="bg1">
                  <a:lumMod val="75000"/>
                </a:schemeClr>
              </a:solidFill>
              <a:latin typeface="微软雅黑" pitchFamily="34" charset="-122"/>
              <a:ea typeface="微软雅黑" pitchFamily="34" charset="-122"/>
            </a:endParaRPr>
          </a:p>
        </p:txBody>
      </p:sp>
      <p:sp>
        <p:nvSpPr>
          <p:cNvPr id="4" name="矩形 3"/>
          <p:cNvSpPr/>
          <p:nvPr/>
        </p:nvSpPr>
        <p:spPr>
          <a:xfrm>
            <a:off x="-14252" y="-16473"/>
            <a:ext cx="12175690" cy="461665"/>
          </a:xfrm>
          <a:prstGeom prst="rect">
            <a:avLst/>
          </a:prstGeom>
        </p:spPr>
        <p:txBody>
          <a:bodyPr wrap="square">
            <a:spAutoFit/>
          </a:bodyPr>
          <a:lstStyle/>
          <a:p>
            <a:pPr algn="ctr">
              <a:defRPr/>
            </a:pPr>
            <a:r>
              <a:rPr lang="zh-CN" altLang="en-US" b="1" dirty="0" smtClean="0">
                <a:solidFill>
                  <a:srgbClr val="FFFF00"/>
                </a:solidFill>
                <a:latin typeface="微软雅黑" pitchFamily="34" charset="-122"/>
                <a:ea typeface="微软雅黑" pitchFamily="34" charset="-122"/>
              </a:rPr>
              <a:t>延伸探究</a:t>
            </a:r>
            <a:endParaRPr lang="zh-CN" altLang="en-US" b="1" dirty="0">
              <a:solidFill>
                <a:srgbClr val="FFFF00"/>
              </a:solidFill>
              <a:latin typeface="微软雅黑" pitchFamily="34" charset="-122"/>
              <a:ea typeface="微软雅黑" pitchFamily="34" charset="-122"/>
            </a:endParaRPr>
          </a:p>
        </p:txBody>
      </p:sp>
      <p:sp>
        <p:nvSpPr>
          <p:cNvPr id="5" name="矩形 4"/>
          <p:cNvSpPr/>
          <p:nvPr/>
        </p:nvSpPr>
        <p:spPr>
          <a:xfrm>
            <a:off x="273186" y="1988594"/>
            <a:ext cx="11654668" cy="2595069"/>
          </a:xfrm>
          <a:prstGeom prst="rect">
            <a:avLst/>
          </a:prstGeom>
          <a:solidFill>
            <a:schemeClr val="accent1">
              <a:lumMod val="20000"/>
              <a:lumOff val="80000"/>
            </a:schemeClr>
          </a:solidFill>
        </p:spPr>
        <p:txBody>
          <a:bodyPr wrap="square">
            <a:spAutoFit/>
          </a:bodyPr>
          <a:lstStyle/>
          <a:p>
            <a:pPr algn="just">
              <a:lnSpc>
                <a:spcPct val="150000"/>
              </a:lnSpc>
              <a:spcAft>
                <a:spcPts val="0"/>
              </a:spcAft>
            </a:pPr>
            <a:r>
              <a:rPr lang="zh-CN" altLang="zh-CN" sz="2800" kern="100" dirty="0">
                <a:latin typeface="Times New Roman"/>
                <a:ea typeface="华文细黑"/>
                <a:cs typeface="Times New Roman"/>
              </a:rPr>
              <a:t>海神若体现了一种大的境界、气象和格局，蕴蓄博大而不自满的精神。世间所有人，如果被空间、时间及所受教育束缚，境界、气象、格局便始终不大。只有像海神若一样不断地超脱于空间、时间及所受教育的束缚，不自我赞许、不自以为是，才能不断地提升自己，达到更高的境界。</a:t>
            </a:r>
            <a:endParaRPr lang="zh-CN" altLang="zh-CN" sz="1050" kern="100" dirty="0">
              <a:effectLst/>
              <a:latin typeface="宋体"/>
              <a:cs typeface="Courier New"/>
            </a:endParaRPr>
          </a:p>
        </p:txBody>
      </p:sp>
      <p:sp>
        <p:nvSpPr>
          <p:cNvPr id="7" name="TextBox 6"/>
          <p:cNvSpPr txBox="1"/>
          <p:nvPr/>
        </p:nvSpPr>
        <p:spPr>
          <a:xfrm>
            <a:off x="316571" y="1311944"/>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mj-ea"/>
                <a:ea typeface="+mj-ea"/>
                <a:cs typeface="Times New Roman" panose="02020603050405020304" pitchFamily="18" charset="0"/>
              </a:rPr>
              <a:t>答案</a:t>
            </a:r>
          </a:p>
        </p:txBody>
      </p:sp>
      <p:pic>
        <p:nvPicPr>
          <p:cNvPr id="8" name="图片 7">
            <a:hlinkClick r:id="rId2" action="ppaction://hlinksldjump"/>
          </p:cNvPr>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11589027" y="6255027"/>
            <a:ext cx="602973" cy="602973"/>
          </a:xfrm>
          <a:prstGeom prst="rect">
            <a:avLst/>
          </a:prstGeom>
        </p:spPr>
      </p:pic>
    </p:spTree>
    <p:extLst>
      <p:ext uri="{BB962C8B-B14F-4D97-AF65-F5344CB8AC3E}">
        <p14:creationId xmlns:p14="http://schemas.microsoft.com/office/powerpoint/2010/main" xmlns="" val="1942063452"/>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childTnLst>
              </p:cTn>
              <p:nextCondLst>
                <p:cond evt="onClick" delay="0">
                  <p:tgtEl>
                    <p:spTgt spid="7"/>
                  </p:tgtEl>
                </p:cond>
              </p:nextCondLst>
            </p:seq>
          </p:childTnLst>
        </p:cTn>
      </p:par>
    </p:tnLst>
    <p:bldLst>
      <p:bldP spid="5" grpId="0" animBg="1"/>
      <p:bldP spid="5" grpId="1"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0413" cy="685958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357763" y="2925738"/>
            <a:ext cx="9674443" cy="707886"/>
          </a:xfrm>
          <a:prstGeom prst="rect">
            <a:avLst/>
          </a:prstGeom>
        </p:spPr>
        <p:txBody>
          <a:bodyPr wrap="none">
            <a:spAutoFit/>
          </a:bodyPr>
          <a:lstStyle/>
          <a:p>
            <a:pPr algn="ctr"/>
            <a:r>
              <a:rPr lang="zh-CN" altLang="en-US" sz="4000" b="1" dirty="0">
                <a:solidFill>
                  <a:schemeClr val="bg1"/>
                </a:solidFill>
                <a:latin typeface="Times New Roman" pitchFamily="18" charset="0"/>
                <a:ea typeface="微软雅黑" pitchFamily="34" charset="-122"/>
                <a:cs typeface="Times New Roman" pitchFamily="18" charset="0"/>
              </a:rPr>
              <a:t>多读厚积 </a:t>
            </a:r>
            <a:r>
              <a:rPr lang="en-US" altLang="zh-CN" sz="4000" b="1" dirty="0">
                <a:solidFill>
                  <a:schemeClr val="bg1"/>
                </a:solidFill>
                <a:latin typeface="Times New Roman" pitchFamily="18" charset="0"/>
                <a:ea typeface="微软雅黑" pitchFamily="34" charset="-122"/>
                <a:cs typeface="Times New Roman" pitchFamily="18" charset="0"/>
              </a:rPr>
              <a:t>—— </a:t>
            </a:r>
            <a:r>
              <a:rPr lang="zh-CN" altLang="en-US" sz="4000" dirty="0">
                <a:solidFill>
                  <a:schemeClr val="bg1"/>
                </a:solidFill>
                <a:latin typeface="Times New Roman" pitchFamily="18" charset="0"/>
                <a:ea typeface="华文细黑" pitchFamily="2" charset="-122"/>
                <a:cs typeface="Times New Roman" pitchFamily="18" charset="0"/>
              </a:rPr>
              <a:t>读优秀作文，积素养提技能</a:t>
            </a:r>
            <a:endParaRPr lang="en-US" altLang="zh-CN" sz="4000" dirty="0">
              <a:solidFill>
                <a:schemeClr val="bg1"/>
              </a:solidFill>
              <a:latin typeface="Times New Roman" pitchFamily="18" charset="0"/>
              <a:ea typeface="华文细黑" pitchFamily="2" charset="-122"/>
              <a:cs typeface="Times New Roman" pitchFamily="18" charset="0"/>
            </a:endParaRPr>
          </a:p>
        </p:txBody>
      </p:sp>
    </p:spTree>
    <p:extLst>
      <p:ext uri="{BB962C8B-B14F-4D97-AF65-F5344CB8AC3E}">
        <p14:creationId xmlns:p14="http://schemas.microsoft.com/office/powerpoint/2010/main" xmlns="" val="2155667115"/>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0413" cy="685958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322105" y="3075851"/>
            <a:ext cx="9546203" cy="707886"/>
          </a:xfrm>
          <a:prstGeom prst="rect">
            <a:avLst/>
          </a:prstGeom>
        </p:spPr>
        <p:txBody>
          <a:bodyPr wrap="none">
            <a:spAutoFit/>
          </a:bodyPr>
          <a:lstStyle/>
          <a:p>
            <a:pPr algn="ctr"/>
            <a:r>
              <a:rPr lang="zh-CN" altLang="en-US" sz="4000" b="1" dirty="0">
                <a:solidFill>
                  <a:schemeClr val="bg1"/>
                </a:solidFill>
                <a:latin typeface="Times New Roman" pitchFamily="18" charset="0"/>
                <a:ea typeface="微软雅黑" pitchFamily="34" charset="-122"/>
                <a:cs typeface="Times New Roman" pitchFamily="18" charset="0"/>
              </a:rPr>
              <a:t>预读先学 </a:t>
            </a:r>
            <a:r>
              <a:rPr lang="en-US" altLang="zh-CN" sz="4000" b="1" dirty="0" smtClean="0">
                <a:solidFill>
                  <a:schemeClr val="bg1"/>
                </a:solidFill>
                <a:latin typeface="Times New Roman" pitchFamily="18" charset="0"/>
                <a:ea typeface="微软雅黑" pitchFamily="34" charset="-122"/>
                <a:cs typeface="Times New Roman" pitchFamily="18" charset="0"/>
              </a:rPr>
              <a:t>——</a:t>
            </a:r>
            <a:r>
              <a:rPr lang="zh-CN" altLang="en-US" sz="4000" dirty="0" smtClean="0">
                <a:solidFill>
                  <a:schemeClr val="bg1"/>
                </a:solidFill>
                <a:latin typeface="Times New Roman" pitchFamily="18" charset="0"/>
                <a:ea typeface="华文细黑" pitchFamily="2" charset="-122"/>
                <a:cs typeface="Times New Roman" pitchFamily="18" charset="0"/>
              </a:rPr>
              <a:t>读</a:t>
            </a:r>
            <a:r>
              <a:rPr lang="zh-CN" altLang="en-US" sz="4000" dirty="0">
                <a:solidFill>
                  <a:schemeClr val="bg1"/>
                </a:solidFill>
                <a:latin typeface="Times New Roman" pitchFamily="18" charset="0"/>
                <a:ea typeface="华文细黑" pitchFamily="2" charset="-122"/>
                <a:cs typeface="Times New Roman" pitchFamily="18" charset="0"/>
              </a:rPr>
              <a:t>文本内容，知文理学基础</a:t>
            </a:r>
            <a:endParaRPr lang="en-US" altLang="zh-CN" sz="4000" dirty="0">
              <a:solidFill>
                <a:schemeClr val="bg1"/>
              </a:solidFill>
              <a:latin typeface="Times New Roman" pitchFamily="18" charset="0"/>
              <a:ea typeface="华文细黑" pitchFamily="2" charset="-122"/>
              <a:cs typeface="Times New Roman" pitchFamily="18" charset="0"/>
            </a:endParaRPr>
          </a:p>
        </p:txBody>
      </p:sp>
    </p:spTree>
    <p:extLst>
      <p:ext uri="{BB962C8B-B14F-4D97-AF65-F5344CB8AC3E}">
        <p14:creationId xmlns:p14="http://schemas.microsoft.com/office/powerpoint/2010/main" xmlns="" val="2479845112"/>
      </p:ext>
    </p:extLst>
  </p:cSld>
  <p:clrMapOvr>
    <a:masterClrMapping/>
  </p:clrMapOvr>
  <mc:AlternateContent xmlns:mc="http://schemas.openxmlformats.org/markup-compatibility/2006">
    <mc:Choice xmlns:p14="http://schemas.microsoft.com/office/powerpoint/2010/main" xmlns="" Requires="p14">
      <p:transition p14:dur="10"/>
    </mc:Choice>
    <mc:Fallback>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06574" y="117426"/>
            <a:ext cx="11252330" cy="4001071"/>
          </a:xfrm>
          <a:prstGeom prst="rect">
            <a:avLst/>
          </a:prstGeom>
        </p:spPr>
        <p:txBody>
          <a:bodyPr wrap="square" lIns="121898" tIns="60948" rIns="121898" bIns="60948">
            <a:spAutoFit/>
          </a:bodyPr>
          <a:lstStyle/>
          <a:p>
            <a:pPr algn="ctr">
              <a:lnSpc>
                <a:spcPct val="150000"/>
              </a:lnSpc>
              <a:spcAft>
                <a:spcPts val="0"/>
              </a:spcAft>
            </a:pPr>
            <a:r>
              <a:rPr lang="zh-CN" altLang="zh-CN" sz="2800" b="1" kern="100" dirty="0">
                <a:solidFill>
                  <a:srgbClr val="C00000"/>
                </a:solidFill>
                <a:latin typeface="Times New Roman"/>
                <a:ea typeface="华文细黑"/>
                <a:cs typeface="Times New Roman"/>
              </a:rPr>
              <a:t>一种人生境界</a:t>
            </a:r>
            <a:endParaRPr lang="zh-CN" altLang="zh-CN" sz="1050" kern="100" dirty="0">
              <a:latin typeface="宋体"/>
              <a:cs typeface="Courier New"/>
            </a:endParaRPr>
          </a:p>
          <a:p>
            <a:pPr indent="718185" algn="just">
              <a:lnSpc>
                <a:spcPct val="150000"/>
              </a:lnSpc>
              <a:spcAft>
                <a:spcPts val="0"/>
              </a:spcAft>
            </a:pP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人类是情感动物群，牵绊他的东西很多很多。对国家、对家人、对朋友，每个人都投入了相当多的感情在里面，我们很容易身陷其中而不能自拔。</a:t>
            </a:r>
            <a:r>
              <a:rPr lang="en-US" altLang="zh-CN" sz="2800" kern="100" dirty="0">
                <a:latin typeface="Times New Roman"/>
                <a:ea typeface="华文细黑"/>
                <a:cs typeface="Courier New"/>
              </a:rPr>
              <a:t>(1)</a:t>
            </a:r>
            <a:endParaRPr lang="zh-CN" altLang="zh-CN" sz="1050" kern="100" dirty="0">
              <a:latin typeface="宋体"/>
              <a:cs typeface="Courier New"/>
            </a:endParaRPr>
          </a:p>
          <a:p>
            <a:pPr algn="just">
              <a:lnSpc>
                <a:spcPct val="150000"/>
              </a:lnSpc>
              <a:spcAft>
                <a:spcPts val="0"/>
              </a:spcAft>
            </a:pPr>
            <a:r>
              <a:rPr lang="en-US" altLang="zh-CN" sz="2800" b="1" kern="100" dirty="0" smtClean="0">
                <a:solidFill>
                  <a:srgbClr val="C00000"/>
                </a:solidFill>
                <a:latin typeface="华文细黑" pitchFamily="2" charset="-122"/>
                <a:ea typeface="华文细黑" pitchFamily="2" charset="-122"/>
                <a:cs typeface="Times New Roman"/>
              </a:rPr>
              <a:t>【</a:t>
            </a:r>
            <a:r>
              <a:rPr lang="zh-CN" altLang="en-US" sz="2800" b="1" kern="100" dirty="0">
                <a:solidFill>
                  <a:srgbClr val="C00000"/>
                </a:solidFill>
                <a:latin typeface="华文细黑" pitchFamily="2" charset="-122"/>
                <a:ea typeface="华文细黑" pitchFamily="2" charset="-122"/>
                <a:cs typeface="Times New Roman"/>
              </a:rPr>
              <a:t>思悟亮点</a:t>
            </a:r>
            <a:r>
              <a:rPr lang="en-US" altLang="zh-CN" sz="2800" b="1" kern="100" dirty="0">
                <a:solidFill>
                  <a:srgbClr val="C00000"/>
                </a:solidFill>
                <a:latin typeface="华文细黑" pitchFamily="2" charset="-122"/>
                <a:ea typeface="华文细黑" pitchFamily="2" charset="-122"/>
                <a:cs typeface="Times New Roman"/>
              </a:rPr>
              <a:t>】</a:t>
            </a:r>
          </a:p>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文章开头论述了什么问题？</a:t>
            </a:r>
            <a:endParaRPr lang="zh-CN" altLang="zh-CN" sz="2000" kern="100" dirty="0">
              <a:effectLst/>
              <a:latin typeface="宋体"/>
              <a:cs typeface="Courier New"/>
            </a:endParaRPr>
          </a:p>
        </p:txBody>
      </p:sp>
      <p:sp>
        <p:nvSpPr>
          <p:cNvPr id="3" name="TextBox 2"/>
          <p:cNvSpPr txBox="1"/>
          <p:nvPr/>
        </p:nvSpPr>
        <p:spPr>
          <a:xfrm>
            <a:off x="5189873" y="3501802"/>
            <a:ext cx="977341" cy="461665"/>
          </a:xfrm>
          <a:prstGeom prst="rect">
            <a:avLst/>
          </a:prstGeom>
          <a:solidFill>
            <a:srgbClr val="B4C7E7"/>
          </a:solidFill>
        </p:spPr>
        <p:txBody>
          <a:bodyPr wrap="square" rtlCol="0">
            <a:spAutoFit/>
          </a:bodyPr>
          <a:lstStyle/>
          <a:p>
            <a:r>
              <a:rPr lang="zh-CN" altLang="en-US" sz="2400" dirty="0" smtClean="0">
                <a:solidFill>
                  <a:schemeClr val="bg1"/>
                </a:solidFill>
                <a:latin typeface="+mj-ea"/>
                <a:ea typeface="+mj-ea"/>
                <a:cs typeface="Times New Roman" panose="02020603050405020304" pitchFamily="18" charset="0"/>
              </a:rPr>
              <a:t> 提示</a:t>
            </a:r>
          </a:p>
        </p:txBody>
      </p:sp>
      <p:sp>
        <p:nvSpPr>
          <p:cNvPr id="5" name="矩形 4"/>
          <p:cNvSpPr/>
          <p:nvPr/>
        </p:nvSpPr>
        <p:spPr>
          <a:xfrm>
            <a:off x="593368" y="4130710"/>
            <a:ext cx="11478502" cy="523220"/>
          </a:xfrm>
          <a:prstGeom prst="rect">
            <a:avLst/>
          </a:prstGeom>
          <a:solidFill>
            <a:schemeClr val="accent1">
              <a:lumMod val="20000"/>
              <a:lumOff val="80000"/>
            </a:schemeClr>
          </a:solidFill>
        </p:spPr>
        <p:txBody>
          <a:bodyPr wrap="square">
            <a:spAutoFit/>
          </a:bodyPr>
          <a:lstStyle/>
          <a:p>
            <a:pPr algn="just">
              <a:spcAft>
                <a:spcPts val="0"/>
              </a:spcAft>
            </a:pPr>
            <a:r>
              <a:rPr lang="zh-CN" altLang="zh-CN" sz="2800" kern="100" dirty="0">
                <a:latin typeface="Times New Roman"/>
                <a:ea typeface="华文细黑"/>
                <a:cs typeface="Times New Roman"/>
              </a:rPr>
              <a:t>文章开篇就论述人生问题给人们带来的困惑与迷茫，引起读者的思考。</a:t>
            </a:r>
            <a:endParaRPr lang="zh-CN" altLang="zh-CN" sz="2000" kern="100" dirty="0">
              <a:effectLst/>
              <a:latin typeface="宋体"/>
              <a:cs typeface="Courier New"/>
            </a:endParaRPr>
          </a:p>
        </p:txBody>
      </p:sp>
    </p:spTree>
    <p:extLst>
      <p:ext uri="{BB962C8B-B14F-4D97-AF65-F5344CB8AC3E}">
        <p14:creationId xmlns:p14="http://schemas.microsoft.com/office/powerpoint/2010/main" xmlns="" val="2885190795"/>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childTnLst>
              </p:cTn>
              <p:nextCondLst>
                <p:cond evt="onClick" delay="0">
                  <p:tgtEl>
                    <p:spTgt spid="3"/>
                  </p:tgtEl>
                </p:cond>
              </p:nextCondLst>
            </p:seq>
          </p:childTnLst>
        </p:cTn>
      </p:par>
    </p:tnLst>
    <p:bldLst>
      <p:bldP spid="5" grpId="0" animBg="1"/>
      <p:bldP spid="5" grpId="1"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06574" y="189434"/>
            <a:ext cx="11252330" cy="5940063"/>
          </a:xfrm>
          <a:prstGeom prst="rect">
            <a:avLst/>
          </a:prstGeom>
        </p:spPr>
        <p:txBody>
          <a:bodyPr wrap="square" lIns="121898" tIns="60948" rIns="121898" bIns="60948">
            <a:spAutoFit/>
          </a:bodyPr>
          <a:lstStyle/>
          <a:p>
            <a:pPr indent="307975" algn="just">
              <a:lnSpc>
                <a:spcPct val="150000"/>
              </a:lnSpc>
              <a:spcAft>
                <a:spcPts val="0"/>
              </a:spcAft>
            </a:pPr>
            <a:r>
              <a:rPr lang="en-US" altLang="zh-CN" sz="2800" kern="100" dirty="0" smtClean="0">
                <a:latin typeface="宋体"/>
                <a:ea typeface="华文细黑"/>
                <a:cs typeface="Times New Roman"/>
              </a:rPr>
              <a:t>  ②</a:t>
            </a:r>
            <a:r>
              <a:rPr lang="zh-CN" altLang="zh-CN" sz="2800" kern="100" dirty="0">
                <a:latin typeface="Times New Roman"/>
                <a:ea typeface="华文细黑"/>
                <a:cs typeface="Times New Roman"/>
              </a:rPr>
              <a:t>人有时也是自私、虚荣并且贪图享受的，这并不可怕，可怕的是你在自私的同时又伤害了他人或国家。所以，我们在现实生活中，不要去争名夺利，不要在金钱、美色的利诱下迷失方向，不要在纸醉金迷中失去自我。这是一个人人生的基本准则。</a:t>
            </a:r>
            <a:endParaRPr lang="zh-CN" altLang="zh-CN" sz="2000" kern="100" dirty="0">
              <a:latin typeface="宋体"/>
              <a:cs typeface="Courier New"/>
            </a:endParaRPr>
          </a:p>
          <a:p>
            <a:pPr indent="307975" algn="just">
              <a:lnSpc>
                <a:spcPct val="150000"/>
              </a:lnSpc>
              <a:spcAft>
                <a:spcPts val="0"/>
              </a:spcAft>
            </a:pPr>
            <a:r>
              <a:rPr lang="en-US" altLang="zh-CN" sz="2800" kern="100" dirty="0" smtClean="0">
                <a:latin typeface="宋体"/>
                <a:ea typeface="华文细黑"/>
                <a:cs typeface="Times New Roman"/>
              </a:rPr>
              <a:t>  ③</a:t>
            </a:r>
            <a:r>
              <a:rPr lang="zh-CN" altLang="zh-CN" sz="2800" kern="100" dirty="0">
                <a:latin typeface="Times New Roman"/>
                <a:ea typeface="华文细黑"/>
                <a:cs typeface="Times New Roman"/>
              </a:rPr>
              <a:t>融入社会生活，体会其中的酸甜苦辣；走出社会生活，又能正确地看待世界，看清人生的本质。达到这种境界是相当不易的。</a:t>
            </a:r>
            <a:endParaRPr lang="zh-CN" altLang="zh-CN" sz="2000" kern="100" dirty="0">
              <a:latin typeface="宋体"/>
              <a:cs typeface="Courier New"/>
            </a:endParaRPr>
          </a:p>
          <a:p>
            <a:pPr indent="307975" algn="just">
              <a:lnSpc>
                <a:spcPct val="150000"/>
              </a:lnSpc>
              <a:spcAft>
                <a:spcPts val="0"/>
              </a:spcAft>
            </a:pPr>
            <a:r>
              <a:rPr lang="en-US" altLang="zh-CN" sz="2800" kern="100" dirty="0" smtClean="0">
                <a:latin typeface="宋体"/>
                <a:ea typeface="华文细黑"/>
                <a:cs typeface="Times New Roman"/>
              </a:rPr>
              <a:t>  ④</a:t>
            </a:r>
            <a:r>
              <a:rPr lang="zh-CN" altLang="zh-CN" sz="2800" kern="100" dirty="0">
                <a:latin typeface="Times New Roman"/>
                <a:ea typeface="华文细黑"/>
                <a:cs typeface="Times New Roman"/>
              </a:rPr>
              <a:t>陶渊明的人生境界让人景仰。他品尝了人生不得志、仕途不顺利的艰辛，但他仍然融入生活，忧国忧民；仍能以一种超然的态度去面对生活、面对人生。这是很了不起的。</a:t>
            </a:r>
            <a:endParaRPr lang="zh-CN" altLang="zh-CN" sz="2000" kern="100" dirty="0">
              <a:effectLst/>
              <a:latin typeface="宋体"/>
              <a:cs typeface="Courier New"/>
            </a:endParaRPr>
          </a:p>
        </p:txBody>
      </p:sp>
    </p:spTree>
    <p:extLst>
      <p:ext uri="{BB962C8B-B14F-4D97-AF65-F5344CB8AC3E}">
        <p14:creationId xmlns:p14="http://schemas.microsoft.com/office/powerpoint/2010/main" xmlns="" val="259149308"/>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06574" y="117426"/>
            <a:ext cx="11252330" cy="4001071"/>
          </a:xfrm>
          <a:prstGeom prst="rect">
            <a:avLst/>
          </a:prstGeom>
        </p:spPr>
        <p:txBody>
          <a:bodyPr wrap="square" lIns="121898" tIns="60948" rIns="121898" bIns="60948">
            <a:spAutoFit/>
          </a:bodyPr>
          <a:lstStyle/>
          <a:p>
            <a:pPr indent="307975" algn="just">
              <a:lnSpc>
                <a:spcPct val="150000"/>
              </a:lnSpc>
              <a:spcAft>
                <a:spcPts val="0"/>
              </a:spcAft>
            </a:pPr>
            <a:r>
              <a:rPr lang="en-US" altLang="zh-CN" sz="2800" kern="100" dirty="0" smtClean="0">
                <a:latin typeface="宋体"/>
                <a:ea typeface="华文细黑"/>
                <a:cs typeface="Times New Roman"/>
              </a:rPr>
              <a:t>  ⑤</a:t>
            </a:r>
            <a:r>
              <a:rPr lang="zh-CN" altLang="zh-CN" sz="2800" kern="100" dirty="0">
                <a:latin typeface="Times New Roman"/>
                <a:ea typeface="华文细黑"/>
                <a:cs typeface="Times New Roman"/>
              </a:rPr>
              <a:t>屈原的人生也让人感动。他与陶渊明的经历有些相似之处，但他以死守节，投江自尽了，因为他执著于国家的忧患，以此明志。其实他已陷于深深的忧虑与痛苦之中而不能自拔，只是一种</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入其内</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却不能</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出其外</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的愤慨与失望。他那以死来解脱人世悲苦的行为，给千秋万代的子民以</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明志</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的启迪，也是一种超然物外的人生境界。</a:t>
            </a:r>
            <a:r>
              <a:rPr lang="en-US" altLang="zh-CN" sz="2800" kern="100" dirty="0">
                <a:latin typeface="Times New Roman"/>
                <a:ea typeface="华文细黑"/>
                <a:cs typeface="Courier New"/>
              </a:rPr>
              <a:t>(2</a:t>
            </a:r>
            <a:r>
              <a:rPr lang="en-US" altLang="zh-CN" sz="2800" kern="100" dirty="0" smtClean="0">
                <a:latin typeface="Times New Roman"/>
                <a:ea typeface="华文细黑"/>
                <a:cs typeface="Courier New"/>
              </a:rPr>
              <a:t>)</a:t>
            </a:r>
          </a:p>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第</a:t>
            </a:r>
            <a:r>
              <a:rPr lang="en-US" altLang="zh-CN" sz="2800" kern="100" dirty="0">
                <a:latin typeface="宋体"/>
                <a:ea typeface="华文细黑"/>
                <a:cs typeface="Times New Roman"/>
              </a:rPr>
              <a:t>④⑤</a:t>
            </a:r>
            <a:r>
              <a:rPr lang="zh-CN" altLang="zh-CN" sz="2800" kern="100" dirty="0">
                <a:latin typeface="Times New Roman"/>
                <a:ea typeface="华文细黑"/>
                <a:cs typeface="Times New Roman"/>
              </a:rPr>
              <a:t>段列举陶渊明、屈原的例子，说明了什么</a:t>
            </a:r>
            <a:r>
              <a:rPr lang="zh-CN" altLang="zh-CN" sz="2800" kern="100" dirty="0" smtClean="0">
                <a:latin typeface="Times New Roman"/>
                <a:ea typeface="华文细黑"/>
                <a:cs typeface="Times New Roman"/>
              </a:rPr>
              <a:t>？</a:t>
            </a:r>
            <a:endParaRPr lang="zh-CN" altLang="zh-CN" sz="2000" kern="100" dirty="0">
              <a:latin typeface="宋体"/>
              <a:cs typeface="Courier New"/>
            </a:endParaRPr>
          </a:p>
        </p:txBody>
      </p:sp>
      <p:sp>
        <p:nvSpPr>
          <p:cNvPr id="3" name="TextBox 2"/>
          <p:cNvSpPr txBox="1"/>
          <p:nvPr/>
        </p:nvSpPr>
        <p:spPr>
          <a:xfrm>
            <a:off x="8759502" y="3501802"/>
            <a:ext cx="977341" cy="461665"/>
          </a:xfrm>
          <a:prstGeom prst="rect">
            <a:avLst/>
          </a:prstGeom>
          <a:solidFill>
            <a:srgbClr val="B4C7E7"/>
          </a:solidFill>
        </p:spPr>
        <p:txBody>
          <a:bodyPr wrap="square" rtlCol="0">
            <a:spAutoFit/>
          </a:bodyPr>
          <a:lstStyle/>
          <a:p>
            <a:r>
              <a:rPr lang="zh-CN" altLang="en-US" sz="2400" dirty="0" smtClean="0">
                <a:solidFill>
                  <a:schemeClr val="bg1"/>
                </a:solidFill>
                <a:latin typeface="+mj-ea"/>
                <a:ea typeface="+mj-ea"/>
                <a:cs typeface="Times New Roman" panose="02020603050405020304" pitchFamily="18" charset="0"/>
              </a:rPr>
              <a:t> 提示</a:t>
            </a:r>
          </a:p>
        </p:txBody>
      </p:sp>
      <p:sp>
        <p:nvSpPr>
          <p:cNvPr id="5" name="矩形 4"/>
          <p:cNvSpPr/>
          <p:nvPr/>
        </p:nvSpPr>
        <p:spPr>
          <a:xfrm>
            <a:off x="521360" y="4071602"/>
            <a:ext cx="11478502" cy="1302408"/>
          </a:xfrm>
          <a:prstGeom prst="rect">
            <a:avLst/>
          </a:prstGeom>
          <a:solidFill>
            <a:schemeClr val="accent1">
              <a:lumMod val="20000"/>
              <a:lumOff val="80000"/>
            </a:schemeClr>
          </a:solidFill>
        </p:spPr>
        <p:txBody>
          <a:bodyPr wrap="square">
            <a:spAutoFit/>
          </a:bodyPr>
          <a:lstStyle/>
          <a:p>
            <a:pPr algn="just">
              <a:lnSpc>
                <a:spcPct val="150000"/>
              </a:lnSpc>
              <a:spcAft>
                <a:spcPts val="0"/>
              </a:spcAft>
            </a:pPr>
            <a:r>
              <a:rPr lang="zh-CN" altLang="zh-CN" sz="2800" kern="100" dirty="0">
                <a:latin typeface="Times New Roman"/>
                <a:ea typeface="华文细黑"/>
                <a:cs typeface="Times New Roman"/>
              </a:rPr>
              <a:t>陶渊明、屈原能融入生活却又超然归隐或以死明志，是一种能入能出的人生境界。</a:t>
            </a:r>
            <a:endParaRPr lang="zh-CN" altLang="zh-CN" sz="2000" kern="100" dirty="0">
              <a:effectLst/>
              <a:latin typeface="宋体"/>
              <a:cs typeface="Courier New"/>
            </a:endParaRPr>
          </a:p>
        </p:txBody>
      </p:sp>
    </p:spTree>
    <p:extLst>
      <p:ext uri="{BB962C8B-B14F-4D97-AF65-F5344CB8AC3E}">
        <p14:creationId xmlns:p14="http://schemas.microsoft.com/office/powerpoint/2010/main" xmlns="" val="3561515349"/>
      </p:ext>
    </p:extLst>
  </p:cSld>
  <p:clrMapOvr>
    <a:masterClrMapping/>
  </p:clrMapOvr>
  <mc:AlternateContent xmlns:mc="http://schemas.openxmlformats.org/markup-compatibility/2006">
    <mc:Choice xmlns:p14="http://schemas.microsoft.com/office/powerpoint/2010/main" xmlns="" Requires="p14">
      <p:transition p14:dur="1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childTnLst>
              </p:cTn>
              <p:nextCondLst>
                <p:cond evt="onClick" delay="0">
                  <p:tgtEl>
                    <p:spTgt spid="3"/>
                  </p:tgtEl>
                </p:cond>
              </p:nextCondLst>
            </p:seq>
          </p:childTnLst>
        </p:cTn>
      </p:par>
    </p:tnLst>
    <p:bldLst>
      <p:bldP spid="5" grpId="0" animBg="1"/>
      <p:bldP spid="5" grpId="1"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06574" y="-107210"/>
            <a:ext cx="11252330" cy="5552265"/>
          </a:xfrm>
          <a:prstGeom prst="rect">
            <a:avLst/>
          </a:prstGeom>
        </p:spPr>
        <p:txBody>
          <a:bodyPr wrap="square" lIns="121898" tIns="60948" rIns="121898" bIns="60948">
            <a:spAutoFit/>
          </a:bodyPr>
          <a:lstStyle/>
          <a:p>
            <a:pPr indent="307975" algn="just">
              <a:lnSpc>
                <a:spcPct val="140000"/>
              </a:lnSpc>
              <a:spcAft>
                <a:spcPts val="0"/>
              </a:spcAft>
            </a:pPr>
            <a:r>
              <a:rPr lang="en-US" altLang="zh-CN" sz="2800" kern="100" dirty="0" smtClean="0">
                <a:latin typeface="宋体"/>
                <a:ea typeface="华文细黑"/>
                <a:cs typeface="Times New Roman"/>
              </a:rPr>
              <a:t>  ⑥</a:t>
            </a:r>
            <a:r>
              <a:rPr lang="zh-CN" altLang="zh-CN" sz="2800" kern="100" dirty="0">
                <a:latin typeface="Times New Roman"/>
                <a:ea typeface="华文细黑"/>
                <a:cs typeface="Times New Roman"/>
              </a:rPr>
              <a:t>英国记者迪克里</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卡特，因一幅反映苏丹大饥荒的新闻照片而荣获普里策奖。照片反映的是一只专吃死尸的兀鹫目光贪婪地盯着一个因饥饿而瘦得皮包骨的苏丹小女孩，等待她死后吃掉她。照片引起人们很大的争议，人们质问迪克里</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卡特：危难时刻为何不向小女孩伸出援助之手？你作为记者的良心何在？迪克里</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卡特陷入深深的自责之中，连家人也不能够理解他，最后他绝望地自杀了，时年只有</a:t>
            </a:r>
            <a:r>
              <a:rPr lang="en-US" altLang="zh-CN" sz="2800" kern="100" dirty="0">
                <a:latin typeface="Times New Roman"/>
                <a:ea typeface="华文细黑"/>
                <a:cs typeface="Courier New"/>
              </a:rPr>
              <a:t>33</a:t>
            </a:r>
            <a:r>
              <a:rPr lang="zh-CN" altLang="zh-CN" sz="2800" kern="100" dirty="0">
                <a:latin typeface="Times New Roman"/>
                <a:ea typeface="华文细黑"/>
                <a:cs typeface="Times New Roman"/>
              </a:rPr>
              <a:t>岁。他陷入了新闻伦理和职业道德这个问题的泥沼而不能自拔，不能</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出乎其外</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，只能留下一个悲剧让人思考。</a:t>
            </a:r>
            <a:r>
              <a:rPr lang="en-US" altLang="zh-CN" sz="2800" kern="100" dirty="0">
                <a:latin typeface="Times New Roman"/>
                <a:ea typeface="华文细黑"/>
                <a:cs typeface="Courier New"/>
              </a:rPr>
              <a:t>(3</a:t>
            </a:r>
            <a:r>
              <a:rPr lang="en-US" altLang="zh-CN" sz="2800" kern="100" dirty="0" smtClean="0">
                <a:latin typeface="Times New Roman"/>
                <a:ea typeface="华文细黑"/>
                <a:cs typeface="Courier New"/>
              </a:rPr>
              <a:t>)</a:t>
            </a:r>
          </a:p>
          <a:p>
            <a:pPr algn="just">
              <a:lnSpc>
                <a:spcPct val="14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第</a:t>
            </a:r>
            <a:r>
              <a:rPr lang="en-US" altLang="zh-CN" sz="2800" kern="100" dirty="0">
                <a:latin typeface="宋体"/>
                <a:ea typeface="华文细黑"/>
                <a:cs typeface="Times New Roman"/>
              </a:rPr>
              <a:t>⑥</a:t>
            </a:r>
            <a:r>
              <a:rPr lang="zh-CN" altLang="zh-CN" sz="2800" kern="100" dirty="0">
                <a:latin typeface="Times New Roman"/>
                <a:ea typeface="华文细黑"/>
                <a:cs typeface="Times New Roman"/>
              </a:rPr>
              <a:t>段列举迪克里</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卡特的例子为了论述什么问题？有什么作用</a:t>
            </a:r>
            <a:r>
              <a:rPr lang="zh-CN" altLang="zh-CN" sz="2800" kern="100" dirty="0" smtClean="0">
                <a:latin typeface="Times New Roman"/>
                <a:ea typeface="华文细黑"/>
                <a:cs typeface="Times New Roman"/>
              </a:rPr>
              <a:t>？</a:t>
            </a:r>
            <a:endParaRPr lang="zh-CN" altLang="zh-CN" sz="2000" kern="100" dirty="0">
              <a:latin typeface="宋体"/>
              <a:cs typeface="Courier New"/>
            </a:endParaRPr>
          </a:p>
        </p:txBody>
      </p:sp>
      <p:sp>
        <p:nvSpPr>
          <p:cNvPr id="3" name="TextBox 2"/>
          <p:cNvSpPr txBox="1"/>
          <p:nvPr/>
        </p:nvSpPr>
        <p:spPr>
          <a:xfrm>
            <a:off x="10878505" y="4797946"/>
            <a:ext cx="977341" cy="461665"/>
          </a:xfrm>
          <a:prstGeom prst="rect">
            <a:avLst/>
          </a:prstGeom>
          <a:solidFill>
            <a:srgbClr val="B4C7E7"/>
          </a:solidFill>
        </p:spPr>
        <p:txBody>
          <a:bodyPr wrap="square" rtlCol="0">
            <a:spAutoFit/>
          </a:bodyPr>
          <a:lstStyle/>
          <a:p>
            <a:r>
              <a:rPr lang="zh-CN" altLang="en-US" sz="2400" dirty="0" smtClean="0">
                <a:solidFill>
                  <a:schemeClr val="bg1"/>
                </a:solidFill>
                <a:latin typeface="+mj-ea"/>
                <a:ea typeface="+mj-ea"/>
                <a:cs typeface="Times New Roman" panose="02020603050405020304" pitchFamily="18" charset="0"/>
              </a:rPr>
              <a:t> 提示</a:t>
            </a:r>
          </a:p>
        </p:txBody>
      </p:sp>
      <p:sp>
        <p:nvSpPr>
          <p:cNvPr id="5" name="矩形 4"/>
          <p:cNvSpPr/>
          <p:nvPr/>
        </p:nvSpPr>
        <p:spPr>
          <a:xfrm>
            <a:off x="478582" y="5374010"/>
            <a:ext cx="11478502" cy="1227003"/>
          </a:xfrm>
          <a:prstGeom prst="rect">
            <a:avLst/>
          </a:prstGeom>
          <a:solidFill>
            <a:schemeClr val="accent1">
              <a:lumMod val="20000"/>
              <a:lumOff val="80000"/>
            </a:schemeClr>
          </a:solidFill>
        </p:spPr>
        <p:txBody>
          <a:bodyPr wrap="square">
            <a:spAutoFit/>
          </a:bodyPr>
          <a:lstStyle/>
          <a:p>
            <a:pPr algn="just">
              <a:lnSpc>
                <a:spcPct val="140000"/>
              </a:lnSpc>
              <a:spcAft>
                <a:spcPts val="0"/>
              </a:spcAft>
            </a:pPr>
            <a:r>
              <a:rPr lang="zh-CN" altLang="zh-CN" sz="2800" kern="100" dirty="0">
                <a:latin typeface="Times New Roman"/>
                <a:ea typeface="华文细黑"/>
                <a:cs typeface="Times New Roman"/>
              </a:rPr>
              <a:t>迪克里</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卡特</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入其里</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却不能</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出其外</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，终以悲剧示人，达不到人生的最高境界。对比分析了两种人生态度所反映出的不同的人生境界。</a:t>
            </a:r>
            <a:endParaRPr lang="zh-CN" altLang="zh-CN" sz="2000" kern="100" dirty="0">
              <a:effectLst/>
              <a:latin typeface="宋体"/>
              <a:cs typeface="Courier New"/>
            </a:endParaRPr>
          </a:p>
        </p:txBody>
      </p:sp>
    </p:spTree>
    <p:extLst>
      <p:ext uri="{BB962C8B-B14F-4D97-AF65-F5344CB8AC3E}">
        <p14:creationId xmlns:p14="http://schemas.microsoft.com/office/powerpoint/2010/main" xmlns="" val="2194252777"/>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childTnLst>
              </p:cTn>
              <p:nextCondLst>
                <p:cond evt="onClick" delay="0">
                  <p:tgtEl>
                    <p:spTgt spid="3"/>
                  </p:tgtEl>
                </p:cond>
              </p:nextCondLst>
            </p:seq>
          </p:childTnLst>
        </p:cTn>
      </p:par>
    </p:tnLst>
    <p:bldLst>
      <p:bldP spid="5" grpId="0" animBg="1"/>
      <p:bldP spid="5" grpId="1"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19383" y="90087"/>
            <a:ext cx="11364853" cy="4001071"/>
          </a:xfrm>
          <a:prstGeom prst="rect">
            <a:avLst/>
          </a:prstGeom>
        </p:spPr>
        <p:txBody>
          <a:bodyPr wrap="square" lIns="121898" tIns="60948" rIns="121898" bIns="60948">
            <a:spAutoFit/>
          </a:bodyPr>
          <a:lstStyle/>
          <a:p>
            <a:pPr indent="307975" algn="just">
              <a:lnSpc>
                <a:spcPct val="150000"/>
              </a:lnSpc>
              <a:spcAft>
                <a:spcPts val="0"/>
              </a:spcAft>
            </a:pPr>
            <a:r>
              <a:rPr lang="en-US" altLang="zh-CN" sz="2800" kern="100" dirty="0" smtClean="0">
                <a:latin typeface="宋体"/>
                <a:ea typeface="华文细黑"/>
                <a:cs typeface="Times New Roman"/>
              </a:rPr>
              <a:t>  ⑦</a:t>
            </a:r>
            <a:r>
              <a:rPr lang="zh-CN" altLang="zh-CN" sz="2800" kern="100" dirty="0">
                <a:latin typeface="Times New Roman"/>
                <a:ea typeface="华文细黑"/>
                <a:cs typeface="Times New Roman"/>
              </a:rPr>
              <a:t>无论是谁，在现实生活中受到的诱惑都会很多，苦难的经历也是不可避免的。但我们可以做到的，不是陷入困苦之中而迷失自我、迷失人生的方向，而是要清醒地把握自己，跳到生活之外去欣赏生活、反思生活。如果这样，你也许可以像陶渊明、屈原等一样获得更多的生活认识，走向一个新的、更高的人生境界。</a:t>
            </a:r>
            <a:r>
              <a:rPr lang="en-US" altLang="zh-CN" sz="2800" kern="100" dirty="0">
                <a:latin typeface="Times New Roman"/>
                <a:ea typeface="华文细黑"/>
                <a:cs typeface="Courier New"/>
              </a:rPr>
              <a:t>(4)</a:t>
            </a:r>
            <a:endParaRPr lang="zh-CN" altLang="zh-CN" sz="200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结尾一段有何特点？</a:t>
            </a:r>
            <a:endParaRPr lang="zh-CN" altLang="zh-CN" sz="2000" kern="100" dirty="0">
              <a:effectLst/>
              <a:latin typeface="宋体"/>
              <a:cs typeface="Courier New"/>
            </a:endParaRPr>
          </a:p>
        </p:txBody>
      </p:sp>
      <p:sp>
        <p:nvSpPr>
          <p:cNvPr id="7" name="矩形 6"/>
          <p:cNvSpPr/>
          <p:nvPr/>
        </p:nvSpPr>
        <p:spPr>
          <a:xfrm>
            <a:off x="334566" y="4099956"/>
            <a:ext cx="11364853" cy="553974"/>
          </a:xfrm>
          <a:prstGeom prst="rect">
            <a:avLst/>
          </a:prstGeom>
          <a:solidFill>
            <a:srgbClr val="DCE6F2"/>
          </a:solidFill>
        </p:spPr>
        <p:txBody>
          <a:bodyPr wrap="square" lIns="121898" tIns="60948" rIns="121898" bIns="60948">
            <a:spAutoFit/>
          </a:bodyPr>
          <a:lstStyle/>
          <a:p>
            <a:pPr algn="just">
              <a:spcAft>
                <a:spcPts val="0"/>
              </a:spcAft>
            </a:pPr>
            <a:r>
              <a:rPr lang="zh-CN" altLang="zh-CN" sz="2800" kern="100" dirty="0">
                <a:latin typeface="Times New Roman"/>
                <a:ea typeface="华文细黑"/>
                <a:cs typeface="Courier New"/>
              </a:rPr>
              <a:t>结尾明理恳切，留有思考的余地。</a:t>
            </a:r>
            <a:endParaRPr lang="zh-CN" altLang="zh-CN" sz="2000" kern="100" dirty="0">
              <a:effectLst/>
              <a:latin typeface="宋体"/>
              <a:cs typeface="Courier New"/>
            </a:endParaRPr>
          </a:p>
        </p:txBody>
      </p:sp>
      <p:sp>
        <p:nvSpPr>
          <p:cNvPr id="8" name="TextBox 7"/>
          <p:cNvSpPr txBox="1"/>
          <p:nvPr/>
        </p:nvSpPr>
        <p:spPr>
          <a:xfrm>
            <a:off x="4109753" y="3501802"/>
            <a:ext cx="977341" cy="461665"/>
          </a:xfrm>
          <a:prstGeom prst="rect">
            <a:avLst/>
          </a:prstGeom>
          <a:solidFill>
            <a:srgbClr val="B4C7E7"/>
          </a:solidFill>
        </p:spPr>
        <p:txBody>
          <a:bodyPr wrap="square" rtlCol="0">
            <a:spAutoFit/>
          </a:bodyPr>
          <a:lstStyle/>
          <a:p>
            <a:r>
              <a:rPr lang="zh-CN" altLang="en-US" sz="2400" dirty="0" smtClean="0">
                <a:solidFill>
                  <a:schemeClr val="bg1"/>
                </a:solidFill>
                <a:latin typeface="+mj-ea"/>
                <a:ea typeface="+mj-ea"/>
                <a:cs typeface="Times New Roman" panose="02020603050405020304" pitchFamily="18" charset="0"/>
              </a:rPr>
              <a:t> 提示</a:t>
            </a:r>
          </a:p>
        </p:txBody>
      </p:sp>
      <p:pic>
        <p:nvPicPr>
          <p:cNvPr id="5" name="图片 4">
            <a:hlinkClick r:id="rId2" action="ppaction://hlinksldjump"/>
          </p:cNvPr>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11589027" y="6255027"/>
            <a:ext cx="602973" cy="602973"/>
          </a:xfrm>
          <a:prstGeom prst="rect">
            <a:avLst/>
          </a:prstGeom>
        </p:spPr>
      </p:pic>
    </p:spTree>
    <p:extLst>
      <p:ext uri="{BB962C8B-B14F-4D97-AF65-F5344CB8AC3E}">
        <p14:creationId xmlns:p14="http://schemas.microsoft.com/office/powerpoint/2010/main" xmlns="" val="3044452469"/>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childTnLst>
              </p:cTn>
              <p:nextCondLst>
                <p:cond evt="onClick" delay="0">
                  <p:tgtEl>
                    <p:spTgt spid="8"/>
                  </p:tgtEl>
                </p:cond>
              </p:nextCondLst>
            </p:seq>
          </p:childTnLst>
        </p:cTn>
      </p:par>
    </p:tnLst>
    <p:bldLst>
      <p:bldP spid="7" grpId="0" animBg="1"/>
      <p:bldP spid="7" grpId="1"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2" descr="C:\Users\Administrator\Desktop\用！！！\风景图片\s08.jpg"/>
          <p:cNvPicPr preferRelativeResize="0">
            <a:picLocks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06" y="794"/>
            <a:ext cx="12189600" cy="6858000"/>
          </a:xfrm>
          <a:prstGeom prst="rect">
            <a:avLst/>
          </a:prstGeom>
          <a:noFill/>
          <a:extLst>
            <a:ext uri="{909E8E84-426E-40DD-AFC4-6F175D3DCCD1}">
              <a14:hiddenFill xmlns:a14="http://schemas.microsoft.com/office/drawing/2010/main" xmlns="">
                <a:solidFill>
                  <a:srgbClr val="FFFFFF"/>
                </a:solidFill>
              </a14:hiddenFill>
            </a:ext>
          </a:extLst>
        </p:spPr>
      </p:pic>
      <p:grpSp>
        <p:nvGrpSpPr>
          <p:cNvPr id="9" name="组合 8"/>
          <p:cNvGrpSpPr/>
          <p:nvPr/>
        </p:nvGrpSpPr>
        <p:grpSpPr>
          <a:xfrm>
            <a:off x="-1275" y="3707638"/>
            <a:ext cx="12192000" cy="1375395"/>
            <a:chOff x="-1524000" y="2705990"/>
            <a:chExt cx="12192000" cy="1375395"/>
          </a:xfrm>
        </p:grpSpPr>
        <p:cxnSp>
          <p:nvCxnSpPr>
            <p:cNvPr id="10" name="直接连接符 9"/>
            <p:cNvCxnSpPr/>
            <p:nvPr/>
          </p:nvCxnSpPr>
          <p:spPr>
            <a:xfrm>
              <a:off x="0" y="2807930"/>
              <a:ext cx="9144000" cy="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grpSp>
          <p:nvGrpSpPr>
            <p:cNvPr id="11" name="组合 10"/>
            <p:cNvGrpSpPr/>
            <p:nvPr/>
          </p:nvGrpSpPr>
          <p:grpSpPr>
            <a:xfrm>
              <a:off x="-1524000" y="2705990"/>
              <a:ext cx="12192000" cy="1375395"/>
              <a:chOff x="-1524000" y="2705990"/>
              <a:chExt cx="12192000" cy="1375395"/>
            </a:xfrm>
          </p:grpSpPr>
          <p:sp>
            <p:nvSpPr>
              <p:cNvPr id="12" name="矩形 11"/>
              <p:cNvSpPr/>
              <p:nvPr/>
            </p:nvSpPr>
            <p:spPr>
              <a:xfrm>
                <a:off x="-1524000" y="2705990"/>
                <a:ext cx="12192000" cy="1292787"/>
              </a:xfrm>
              <a:prstGeom prst="rect">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3985218" y="3998778"/>
                <a:ext cx="6682781" cy="82606"/>
              </a:xfrm>
              <a:prstGeom prst="rect">
                <a:avLst/>
              </a:prstGeom>
              <a:solidFill>
                <a:srgbClr val="FFC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24000" y="3998777"/>
                <a:ext cx="5509219" cy="82608"/>
              </a:xfrm>
              <a:prstGeom prst="rect">
                <a:avLst/>
              </a:prstGeom>
              <a:solidFill>
                <a:srgbClr val="92D05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5" name="矩形 14"/>
          <p:cNvSpPr/>
          <p:nvPr/>
        </p:nvSpPr>
        <p:spPr>
          <a:xfrm>
            <a:off x="3987002" y="3645818"/>
            <a:ext cx="4648455" cy="886749"/>
          </a:xfrm>
          <a:prstGeom prst="rect">
            <a:avLst/>
          </a:prstGeom>
        </p:spPr>
        <p:txBody>
          <a:bodyPr wrap="square" lIns="91410" tIns="45704" rIns="91410" bIns="45704">
            <a:spAutoFit/>
          </a:bodyPr>
          <a:lstStyle/>
          <a:p>
            <a:pPr algn="ctr">
              <a:lnSpc>
                <a:spcPct val="130000"/>
              </a:lnSpc>
              <a:defRPr/>
            </a:pPr>
            <a:r>
              <a:rPr lang="zh-CN" altLang="en-US" sz="4400" b="1" dirty="0" smtClean="0">
                <a:solidFill>
                  <a:srgbClr val="0000FF"/>
                </a:solidFill>
                <a:effectLst/>
                <a:latin typeface="微软雅黑" pitchFamily="34" charset="-122"/>
                <a:ea typeface="微软雅黑" pitchFamily="34" charset="-122"/>
              </a:rPr>
              <a:t>本课结束</a:t>
            </a:r>
            <a:endParaRPr lang="zh-CN" altLang="en-US" sz="4400" b="1" dirty="0">
              <a:solidFill>
                <a:srgbClr val="0000FF"/>
              </a:solidFill>
              <a:effectLst/>
              <a:latin typeface="微软雅黑" pitchFamily="34" charset="-122"/>
              <a:ea typeface="微软雅黑" pitchFamily="34" charset="-122"/>
            </a:endParaRPr>
          </a:p>
        </p:txBody>
      </p:sp>
    </p:spTree>
    <p:extLst>
      <p:ext uri="{BB962C8B-B14F-4D97-AF65-F5344CB8AC3E}">
        <p14:creationId xmlns:p14="http://schemas.microsoft.com/office/powerpoint/2010/main" xmlns="" val="536612002"/>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77320" y="557155"/>
            <a:ext cx="11563765" cy="5896975"/>
          </a:xfrm>
          <a:prstGeom prst="rect">
            <a:avLst/>
          </a:prstGeom>
        </p:spPr>
        <p:txBody>
          <a:bodyPr wrap="square" lIns="121898" tIns="60948" rIns="121898" bIns="60948">
            <a:spAutoFit/>
          </a:bodyPr>
          <a:lstStyle/>
          <a:p>
            <a:pPr algn="just">
              <a:lnSpc>
                <a:spcPct val="140000"/>
              </a:lnSpc>
              <a:spcAft>
                <a:spcPts val="0"/>
              </a:spcAft>
            </a:pPr>
            <a:r>
              <a:rPr lang="zh-CN" altLang="en-US" sz="2800" b="1" kern="100" dirty="0">
                <a:solidFill>
                  <a:srgbClr val="0000FF"/>
                </a:solidFill>
                <a:latin typeface="微软雅黑"/>
                <a:ea typeface="微软雅黑"/>
                <a:cs typeface="Times New Roman"/>
              </a:rPr>
              <a:t>释文</a:t>
            </a:r>
            <a:r>
              <a:rPr lang="zh-CN" altLang="en-US" sz="2800" b="1" kern="100" dirty="0" smtClean="0">
                <a:solidFill>
                  <a:srgbClr val="0000FF"/>
                </a:solidFill>
                <a:latin typeface="微软雅黑"/>
                <a:ea typeface="微软雅黑"/>
                <a:cs typeface="Times New Roman"/>
              </a:rPr>
              <a:t>题</a:t>
            </a:r>
            <a:endParaRPr lang="en-US" altLang="zh-CN" sz="2800" b="1" kern="100" dirty="0" smtClean="0">
              <a:solidFill>
                <a:srgbClr val="0000FF"/>
              </a:solidFill>
              <a:latin typeface="微软雅黑"/>
              <a:ea typeface="微软雅黑"/>
              <a:cs typeface="Times New Roman"/>
            </a:endParaRPr>
          </a:p>
          <a:p>
            <a:pPr algn="just">
              <a:lnSpc>
                <a:spcPct val="150000"/>
              </a:lnSpc>
              <a:spcAft>
                <a:spcPts val="0"/>
              </a:spcAft>
            </a:pP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东海之大乐</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语出《庄子</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秋水》，面对浅井之蛙的自夸自足，东海之鳖向它讲述了大海的情形：</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夫千里之远，不足以举其大；千仞之高，不足以极其深。禹之时，十年九潦，而水弗为加益；汤之时，八年七旱，而崖不为加损。夫不为顷久推移、不以多少进退者，此亦东海之大乐也。</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浅井之蛙听后，</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適適然惊，规规然自失也</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。庄子借这一寓言故事，形象地阐释了小气象和大境界的天壤之别，对故步自封、安于小我、盲目自得的心态进行了辛辣的讽刺，告诉人们</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山外有山，天外有天</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，要永不自满、不断追求更高境界的道理。</a:t>
            </a:r>
            <a:endParaRPr lang="zh-CN" altLang="zh-CN" sz="1050" kern="100" dirty="0">
              <a:effectLst/>
              <a:latin typeface="宋体"/>
              <a:cs typeface="Courier New"/>
            </a:endParaRPr>
          </a:p>
        </p:txBody>
      </p:sp>
      <p:sp>
        <p:nvSpPr>
          <p:cNvPr id="3" name="矩形 2"/>
          <p:cNvSpPr/>
          <p:nvPr/>
        </p:nvSpPr>
        <p:spPr>
          <a:xfrm>
            <a:off x="17558" y="-26590"/>
            <a:ext cx="12143880" cy="432000"/>
          </a:xfrm>
          <a:prstGeom prst="rect">
            <a:avLst/>
          </a:prstGeom>
          <a:solidFill>
            <a:srgbClr val="36B2E6"/>
          </a:solidFill>
          <a:ln>
            <a:solidFill>
              <a:schemeClr val="bg1"/>
            </a:solidFill>
          </a:ln>
          <a:effectLst>
            <a:outerShdw blurRad="63500" sx="102000" sy="102000" algn="ctr"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rtlCol="0" anchor="ctr"/>
          <a:lstStyle/>
          <a:p>
            <a:pPr algn="ctr"/>
            <a:endParaRPr lang="zh-CN" altLang="en-US" sz="1800" dirty="0">
              <a:solidFill>
                <a:schemeClr val="bg1">
                  <a:lumMod val="75000"/>
                </a:schemeClr>
              </a:solidFill>
              <a:latin typeface="微软雅黑" pitchFamily="34" charset="-122"/>
              <a:ea typeface="微软雅黑" pitchFamily="34" charset="-122"/>
            </a:endParaRPr>
          </a:p>
        </p:txBody>
      </p:sp>
      <p:sp>
        <p:nvSpPr>
          <p:cNvPr id="4" name="矩形 3"/>
          <p:cNvSpPr/>
          <p:nvPr/>
        </p:nvSpPr>
        <p:spPr>
          <a:xfrm>
            <a:off x="-14252" y="-16473"/>
            <a:ext cx="12175690" cy="461665"/>
          </a:xfrm>
          <a:prstGeom prst="rect">
            <a:avLst/>
          </a:prstGeom>
        </p:spPr>
        <p:txBody>
          <a:bodyPr wrap="square">
            <a:spAutoFit/>
          </a:bodyPr>
          <a:lstStyle/>
          <a:p>
            <a:pPr algn="ctr">
              <a:defRPr/>
            </a:pPr>
            <a:r>
              <a:rPr lang="zh-CN" altLang="en-US" b="1" dirty="0" smtClean="0">
                <a:solidFill>
                  <a:srgbClr val="FFFF00"/>
                </a:solidFill>
                <a:latin typeface="微软雅黑" pitchFamily="34" charset="-122"/>
                <a:ea typeface="微软雅黑" pitchFamily="34" charset="-122"/>
              </a:rPr>
              <a:t>知文明理</a:t>
            </a:r>
            <a:endParaRPr lang="zh-CN" altLang="en-US" sz="18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xmlns="" val="1277976817"/>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91246" y="227195"/>
            <a:ext cx="11335913" cy="5078289"/>
          </a:xfrm>
          <a:prstGeom prst="rect">
            <a:avLst/>
          </a:prstGeom>
        </p:spPr>
        <p:txBody>
          <a:bodyPr wrap="square" lIns="121898" tIns="60948" rIns="121898" bIns="60948">
            <a:spAutoFit/>
          </a:bodyPr>
          <a:lstStyle/>
          <a:p>
            <a:pPr algn="just">
              <a:spcAft>
                <a:spcPts val="0"/>
              </a:spcAft>
            </a:pPr>
            <a:r>
              <a:rPr lang="zh-CN" altLang="en-US" sz="2800" b="1" kern="100" dirty="0">
                <a:solidFill>
                  <a:srgbClr val="0000FF"/>
                </a:solidFill>
                <a:latin typeface="微软雅黑"/>
                <a:ea typeface="微软雅黑"/>
                <a:cs typeface="Times New Roman"/>
              </a:rPr>
              <a:t>明主旨</a:t>
            </a:r>
            <a:endParaRPr lang="en-US" altLang="zh-CN" sz="2800" b="1" kern="100" dirty="0" smtClean="0">
              <a:solidFill>
                <a:srgbClr val="0000FF"/>
              </a:solidFill>
              <a:latin typeface="微软雅黑"/>
              <a:ea typeface="微软雅黑"/>
              <a:cs typeface="Times New Roman"/>
            </a:endParaRPr>
          </a:p>
          <a:p>
            <a:pPr algn="just">
              <a:lnSpc>
                <a:spcPct val="150000"/>
              </a:lnSpc>
              <a:spcAft>
                <a:spcPts val="0"/>
              </a:spcAft>
            </a:pPr>
            <a:r>
              <a:rPr lang="zh-CN" altLang="zh-CN" sz="2800" kern="100" dirty="0">
                <a:latin typeface="Times New Roman"/>
                <a:ea typeface="华文细黑"/>
                <a:cs typeface="Times New Roman"/>
              </a:rPr>
              <a:t>本课所录两则选文，都运用了寓言说理的方法，且寓言的主旨是一致的，都向我们阐明了为人要虚心，不能故步自封、骄傲自满，要不断追求更高境界、气象、格局的道理。但两则选文的主旨也不完全相同，第</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则选文除了讲明要虚心，不能骄傲自满的道理外，还讲明了虚心学习的时候要看对象、讲方法的道理。庄子警示人们，人自身可能有很多局限，跳出这些局限，才能够提升自己的境界、气象和格局；人外有人，天外有天，人永远不应该自满。</a:t>
            </a:r>
            <a:endParaRPr lang="zh-CN" altLang="zh-CN" sz="1050" kern="100" dirty="0">
              <a:effectLst/>
              <a:latin typeface="宋体"/>
              <a:cs typeface="Courier New"/>
            </a:endParaRPr>
          </a:p>
        </p:txBody>
      </p:sp>
    </p:spTree>
    <p:extLst>
      <p:ext uri="{BB962C8B-B14F-4D97-AF65-F5344CB8AC3E}">
        <p14:creationId xmlns:p14="http://schemas.microsoft.com/office/powerpoint/2010/main" xmlns="" val="963863790"/>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7558" y="-26590"/>
            <a:ext cx="12143880" cy="432000"/>
          </a:xfrm>
          <a:prstGeom prst="rect">
            <a:avLst/>
          </a:prstGeom>
          <a:solidFill>
            <a:srgbClr val="36B2E6"/>
          </a:solidFill>
          <a:ln>
            <a:solidFill>
              <a:schemeClr val="bg1"/>
            </a:solidFill>
          </a:ln>
          <a:effectLst>
            <a:outerShdw blurRad="63500" sx="102000" sy="102000" algn="ctr"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rtlCol="0" anchor="ctr"/>
          <a:lstStyle/>
          <a:p>
            <a:pPr algn="ctr"/>
            <a:endParaRPr lang="zh-CN" altLang="en-US" sz="1800" dirty="0">
              <a:solidFill>
                <a:schemeClr val="bg1">
                  <a:lumMod val="75000"/>
                </a:schemeClr>
              </a:solidFill>
              <a:latin typeface="微软雅黑" pitchFamily="34" charset="-122"/>
              <a:ea typeface="微软雅黑" pitchFamily="34" charset="-122"/>
            </a:endParaRPr>
          </a:p>
        </p:txBody>
      </p:sp>
      <p:sp>
        <p:nvSpPr>
          <p:cNvPr id="4" name="矩形 3"/>
          <p:cNvSpPr/>
          <p:nvPr/>
        </p:nvSpPr>
        <p:spPr>
          <a:xfrm>
            <a:off x="-14252" y="-16473"/>
            <a:ext cx="12175690" cy="461665"/>
          </a:xfrm>
          <a:prstGeom prst="rect">
            <a:avLst/>
          </a:prstGeom>
        </p:spPr>
        <p:txBody>
          <a:bodyPr wrap="square">
            <a:spAutoFit/>
          </a:bodyPr>
          <a:lstStyle/>
          <a:p>
            <a:pPr algn="ctr">
              <a:defRPr/>
            </a:pPr>
            <a:r>
              <a:rPr lang="zh-CN" altLang="en-US" b="1" dirty="0" smtClean="0">
                <a:solidFill>
                  <a:srgbClr val="FFFF00"/>
                </a:solidFill>
                <a:latin typeface="微软雅黑" pitchFamily="34" charset="-122"/>
                <a:ea typeface="微软雅黑" pitchFamily="34" charset="-122"/>
              </a:rPr>
              <a:t>语言积累</a:t>
            </a:r>
            <a:endParaRPr lang="zh-CN" altLang="en-US" sz="1800" b="1" dirty="0">
              <a:solidFill>
                <a:schemeClr val="bg1"/>
              </a:solidFill>
              <a:latin typeface="微软雅黑" pitchFamily="34" charset="-122"/>
              <a:ea typeface="微软雅黑" pitchFamily="34" charset="-122"/>
            </a:endParaRPr>
          </a:p>
        </p:txBody>
      </p:sp>
      <p:sp>
        <p:nvSpPr>
          <p:cNvPr id="5" name="矩形 4"/>
          <p:cNvSpPr/>
          <p:nvPr/>
        </p:nvSpPr>
        <p:spPr>
          <a:xfrm>
            <a:off x="334566" y="549474"/>
            <a:ext cx="11449272" cy="5896975"/>
          </a:xfrm>
          <a:prstGeom prst="rect">
            <a:avLst/>
          </a:prstGeom>
        </p:spPr>
        <p:txBody>
          <a:bodyPr wrap="square" lIns="121898" tIns="60948" rIns="121898" bIns="60948">
            <a:spAutoFit/>
          </a:bodyPr>
          <a:lstStyle/>
          <a:p>
            <a:pPr algn="just">
              <a:lnSpc>
                <a:spcPct val="140000"/>
              </a:lnSpc>
              <a:spcAft>
                <a:spcPts val="0"/>
              </a:spcAft>
            </a:pPr>
            <a:r>
              <a:rPr lang="en-US" altLang="zh-CN" sz="2800" b="1" kern="100" dirty="0">
                <a:latin typeface="Times New Roman"/>
                <a:ea typeface="华文细黑"/>
                <a:cs typeface="Courier New"/>
              </a:rPr>
              <a:t>1.</a:t>
            </a:r>
            <a:r>
              <a:rPr lang="zh-CN" altLang="zh-CN" sz="2800" b="1" kern="100" dirty="0">
                <a:latin typeface="Times New Roman"/>
                <a:ea typeface="华文细黑"/>
                <a:cs typeface="Times New Roman"/>
              </a:rPr>
              <a:t>词语理解</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通假字</a:t>
            </a:r>
            <a:endParaRPr lang="zh-CN" altLang="zh-CN" sz="1050"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不</a:t>
            </a:r>
            <a:r>
              <a:rPr lang="zh-CN" altLang="zh-CN" sz="2800" kern="100" dirty="0">
                <a:solidFill>
                  <a:srgbClr val="0000FF"/>
                </a:solidFill>
                <a:latin typeface="Times New Roman"/>
                <a:ea typeface="华文细黑"/>
                <a:cs typeface="Times New Roman"/>
              </a:rPr>
              <a:t>辩</a:t>
            </a:r>
            <a:r>
              <a:rPr lang="zh-CN" altLang="zh-CN" sz="2800" kern="100" dirty="0">
                <a:latin typeface="Times New Roman"/>
                <a:ea typeface="华文细黑"/>
                <a:cs typeface="Times New Roman"/>
              </a:rPr>
              <a:t>牛马　通</a:t>
            </a:r>
            <a:r>
              <a:rPr lang="en-US" altLang="zh-CN" sz="2800" kern="100" dirty="0" smtClean="0">
                <a:latin typeface="宋体"/>
                <a:ea typeface="华文细黑"/>
                <a:cs typeface="Times New Roman"/>
              </a:rPr>
              <a:t>“</a:t>
            </a:r>
            <a:r>
              <a:rPr lang="en-US" altLang="zh-CN" sz="2800" kern="100" dirty="0" smtClean="0">
                <a:latin typeface="Times New Roman"/>
                <a:ea typeface="华文细黑"/>
                <a:cs typeface="Courier New"/>
              </a:rPr>
              <a:t>____</a:t>
            </a:r>
            <a:r>
              <a:rPr lang="en-US" altLang="zh-CN" sz="2800" kern="100" dirty="0" smtClean="0">
                <a:latin typeface="宋体"/>
                <a:ea typeface="华文细黑"/>
                <a:cs typeface="Times New Roman"/>
              </a:rPr>
              <a:t>”</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____________ </a:t>
            </a:r>
            <a:endParaRPr lang="zh-CN" altLang="zh-CN" sz="1050"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井鱼不可以语于海者，拘于</a:t>
            </a:r>
            <a:r>
              <a:rPr lang="zh-CN" altLang="zh-CN" sz="2800" kern="100" dirty="0">
                <a:solidFill>
                  <a:srgbClr val="0000FF"/>
                </a:solidFill>
                <a:latin typeface="Times New Roman"/>
                <a:ea typeface="华文细黑"/>
                <a:cs typeface="Times New Roman"/>
              </a:rPr>
              <a:t>虚</a:t>
            </a:r>
            <a:r>
              <a:rPr lang="zh-CN" altLang="zh-CN" sz="2800" kern="100" dirty="0">
                <a:latin typeface="Times New Roman"/>
                <a:ea typeface="华文细黑"/>
                <a:cs typeface="Times New Roman"/>
              </a:rPr>
              <a:t>也</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同</a:t>
            </a:r>
            <a:r>
              <a:rPr lang="en-US" altLang="zh-CN" sz="2800" kern="100" dirty="0" smtClean="0">
                <a:latin typeface="宋体"/>
                <a:ea typeface="华文细黑"/>
                <a:cs typeface="Times New Roman"/>
              </a:rPr>
              <a:t>“</a:t>
            </a:r>
            <a:r>
              <a:rPr lang="en-US" altLang="zh-CN" sz="2800" kern="100" dirty="0" smtClean="0">
                <a:latin typeface="Times New Roman"/>
                <a:ea typeface="华文细黑"/>
                <a:cs typeface="Courier New"/>
              </a:rPr>
              <a:t>____</a:t>
            </a:r>
            <a:r>
              <a:rPr lang="en-US" altLang="zh-CN" sz="2800" kern="100" dirty="0" smtClean="0">
                <a:latin typeface="宋体"/>
                <a:ea typeface="华文细黑"/>
                <a:cs typeface="Times New Roman"/>
              </a:rPr>
              <a:t>”</a:t>
            </a:r>
            <a:r>
              <a:rPr lang="zh-CN" altLang="zh-CN" sz="2800" kern="100" dirty="0">
                <a:latin typeface="Times New Roman"/>
                <a:ea typeface="华文细黑"/>
                <a:cs typeface="Times New Roman"/>
              </a:rPr>
              <a:t>，</a:t>
            </a:r>
            <a:r>
              <a:rPr lang="en-US" altLang="zh-CN" sz="2800" kern="100" dirty="0" smtClean="0">
                <a:latin typeface="Times New Roman"/>
                <a:ea typeface="华文细黑"/>
                <a:cs typeface="Courier New"/>
              </a:rPr>
              <a:t>__________</a:t>
            </a:r>
            <a:r>
              <a:rPr lang="en-US" altLang="zh-CN" sz="2800" kern="100" dirty="0">
                <a:latin typeface="Times New Roman"/>
                <a:ea typeface="华文细黑"/>
                <a:cs typeface="Courier New"/>
              </a:rPr>
              <a:t>__</a:t>
            </a:r>
            <a:r>
              <a:rPr lang="en-US" altLang="zh-CN" sz="2800" kern="100" dirty="0" smtClean="0">
                <a:latin typeface="Times New Roman"/>
                <a:ea typeface="华文细黑"/>
                <a:cs typeface="Courier New"/>
              </a:rPr>
              <a:t>__ </a:t>
            </a:r>
            <a:endParaRPr lang="zh-CN" altLang="zh-CN" sz="1050"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③</a:t>
            </a:r>
            <a:r>
              <a:rPr lang="zh-CN" altLang="zh-CN" sz="2800" kern="100" dirty="0">
                <a:latin typeface="Times New Roman"/>
                <a:ea typeface="华文细黑"/>
                <a:cs typeface="Times New Roman"/>
              </a:rPr>
              <a:t>人</a:t>
            </a:r>
            <a:r>
              <a:rPr lang="zh-CN" altLang="zh-CN" sz="2800" kern="100" dirty="0">
                <a:solidFill>
                  <a:srgbClr val="0000FF"/>
                </a:solidFill>
                <a:latin typeface="Times New Roman"/>
                <a:ea typeface="华文细黑"/>
                <a:cs typeface="Times New Roman"/>
              </a:rPr>
              <a:t>卒</a:t>
            </a:r>
            <a:r>
              <a:rPr lang="zh-CN" altLang="zh-CN" sz="2800" kern="100" dirty="0">
                <a:latin typeface="Times New Roman"/>
                <a:ea typeface="华文细黑"/>
                <a:cs typeface="Times New Roman"/>
              </a:rPr>
              <a:t>九州谷食之所生、舟车之所通</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通</a:t>
            </a:r>
            <a:r>
              <a:rPr lang="en-US" altLang="zh-CN" sz="2800" kern="100" dirty="0" smtClean="0">
                <a:latin typeface="宋体"/>
                <a:ea typeface="华文细黑"/>
                <a:cs typeface="Times New Roman"/>
              </a:rPr>
              <a:t>“</a:t>
            </a:r>
            <a:r>
              <a:rPr lang="en-US" altLang="zh-CN" sz="2800" kern="100" dirty="0" smtClean="0">
                <a:latin typeface="Times New Roman"/>
                <a:ea typeface="华文细黑"/>
                <a:cs typeface="Courier New"/>
              </a:rPr>
              <a:t>_____</a:t>
            </a:r>
            <a:r>
              <a:rPr lang="en-US" altLang="zh-CN" sz="2800" kern="100" dirty="0" smtClean="0">
                <a:latin typeface="宋体"/>
                <a:ea typeface="华文细黑"/>
                <a:cs typeface="Times New Roman"/>
              </a:rPr>
              <a:t>”</a:t>
            </a:r>
            <a:r>
              <a:rPr lang="zh-CN" altLang="zh-CN" sz="2800" kern="100" dirty="0">
                <a:latin typeface="Times New Roman"/>
                <a:ea typeface="华文细黑"/>
                <a:cs typeface="Times New Roman"/>
              </a:rPr>
              <a:t>，</a:t>
            </a:r>
            <a:r>
              <a:rPr lang="en-US" altLang="zh-CN" sz="2800" kern="100" dirty="0" smtClean="0">
                <a:latin typeface="Times New Roman"/>
                <a:ea typeface="华文细黑"/>
                <a:cs typeface="Courier New"/>
              </a:rPr>
              <a:t>____ </a:t>
            </a:r>
            <a:endParaRPr lang="zh-CN" altLang="zh-CN" sz="1050"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④</a:t>
            </a:r>
            <a:r>
              <a:rPr lang="zh-CN" altLang="zh-CN" sz="2800" kern="100" dirty="0">
                <a:latin typeface="Times New Roman"/>
                <a:ea typeface="华文细黑"/>
                <a:cs typeface="Times New Roman"/>
              </a:rPr>
              <a:t>不似</a:t>
            </a:r>
            <a:r>
              <a:rPr lang="zh-CN" altLang="zh-CN" sz="2800" kern="100" dirty="0">
                <a:solidFill>
                  <a:srgbClr val="0000FF"/>
                </a:solidFill>
                <a:latin typeface="Times New Roman"/>
                <a:ea typeface="华文细黑"/>
                <a:cs typeface="Times New Roman"/>
              </a:rPr>
              <a:t>豪</a:t>
            </a:r>
            <a:r>
              <a:rPr lang="zh-CN" altLang="zh-CN" sz="2800" kern="100" dirty="0">
                <a:latin typeface="Times New Roman"/>
                <a:ea typeface="华文细黑"/>
                <a:cs typeface="Times New Roman"/>
              </a:rPr>
              <a:t>末之在于马体乎</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通</a:t>
            </a:r>
            <a:r>
              <a:rPr lang="en-US" altLang="zh-CN" sz="2800" kern="100" dirty="0" smtClean="0">
                <a:latin typeface="宋体"/>
                <a:ea typeface="华文细黑"/>
                <a:cs typeface="Times New Roman"/>
              </a:rPr>
              <a:t>“</a:t>
            </a:r>
            <a:r>
              <a:rPr lang="en-US" altLang="zh-CN" sz="2800" kern="100" dirty="0" smtClean="0">
                <a:latin typeface="Times New Roman"/>
                <a:ea typeface="华文细黑"/>
                <a:cs typeface="Courier New"/>
              </a:rPr>
              <a:t>____</a:t>
            </a:r>
            <a:r>
              <a:rPr lang="en-US" altLang="zh-CN" sz="2800" kern="100" dirty="0" smtClean="0">
                <a:latin typeface="宋体"/>
                <a:ea typeface="华文细黑"/>
                <a:cs typeface="Times New Roman"/>
              </a:rPr>
              <a:t>”</a:t>
            </a:r>
            <a:r>
              <a:rPr lang="zh-CN" altLang="zh-CN" sz="2800" kern="100" dirty="0">
                <a:latin typeface="Times New Roman"/>
                <a:ea typeface="华文细黑"/>
                <a:cs typeface="Times New Roman"/>
              </a:rPr>
              <a:t>，</a:t>
            </a:r>
            <a:r>
              <a:rPr lang="en-US" altLang="zh-CN" sz="2800" kern="100" dirty="0" smtClean="0">
                <a:latin typeface="Times New Roman"/>
                <a:ea typeface="华文细黑"/>
                <a:cs typeface="Courier New"/>
              </a:rPr>
              <a:t>__________</a:t>
            </a:r>
            <a:r>
              <a:rPr lang="en-US" altLang="zh-CN" sz="2800" kern="100" dirty="0">
                <a:latin typeface="Times New Roman"/>
                <a:ea typeface="华文细黑"/>
                <a:cs typeface="Courier New"/>
              </a:rPr>
              <a:t>__</a:t>
            </a:r>
            <a:r>
              <a:rPr lang="en-US" altLang="zh-CN" sz="2800" kern="100" dirty="0" smtClean="0">
                <a:latin typeface="Times New Roman"/>
                <a:ea typeface="华文细黑"/>
                <a:cs typeface="Courier New"/>
              </a:rPr>
              <a:t>____ </a:t>
            </a:r>
            <a:endParaRPr lang="zh-CN" altLang="zh-CN" sz="1050" kern="100" dirty="0">
              <a:latin typeface="宋体"/>
              <a:cs typeface="Courier New"/>
            </a:endParaRPr>
          </a:p>
        </p:txBody>
      </p:sp>
      <p:pic>
        <p:nvPicPr>
          <p:cNvPr id="8" name="图片 7"/>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9407574" y="6026030"/>
            <a:ext cx="2674827" cy="829568"/>
          </a:xfrm>
          <a:prstGeom prst="rect">
            <a:avLst/>
          </a:prstGeom>
        </p:spPr>
      </p:pic>
      <p:sp>
        <p:nvSpPr>
          <p:cNvPr id="6" name="矩形 5"/>
          <p:cNvSpPr/>
          <p:nvPr/>
        </p:nvSpPr>
        <p:spPr>
          <a:xfrm>
            <a:off x="3286894" y="1898462"/>
            <a:ext cx="543739" cy="523220"/>
          </a:xfrm>
          <a:prstGeom prst="rect">
            <a:avLst/>
          </a:prstGeom>
        </p:spPr>
        <p:txBody>
          <a:bodyPr wrap="none">
            <a:spAutoFit/>
          </a:bodyPr>
          <a:lstStyle/>
          <a:p>
            <a:r>
              <a:rPr lang="zh-CN" altLang="zh-CN" sz="2800" kern="100" dirty="0">
                <a:solidFill>
                  <a:srgbClr val="C00000"/>
                </a:solidFill>
                <a:latin typeface="Times New Roman"/>
                <a:ea typeface="华文细黑"/>
              </a:rPr>
              <a:t>辨</a:t>
            </a:r>
            <a:endParaRPr lang="zh-CN" altLang="en-US" sz="2800" kern="100" dirty="0">
              <a:solidFill>
                <a:srgbClr val="C00000"/>
              </a:solidFill>
              <a:latin typeface="Times New Roman"/>
              <a:ea typeface="华文细黑"/>
            </a:endParaRPr>
          </a:p>
        </p:txBody>
      </p:sp>
      <p:sp>
        <p:nvSpPr>
          <p:cNvPr id="9" name="矩形 8"/>
          <p:cNvSpPr/>
          <p:nvPr/>
        </p:nvSpPr>
        <p:spPr>
          <a:xfrm>
            <a:off x="4799062" y="1877180"/>
            <a:ext cx="1980029" cy="523220"/>
          </a:xfrm>
          <a:prstGeom prst="rect">
            <a:avLst/>
          </a:prstGeom>
        </p:spPr>
        <p:txBody>
          <a:bodyPr wrap="none">
            <a:spAutoFit/>
          </a:bodyPr>
          <a:lstStyle/>
          <a:p>
            <a:r>
              <a:rPr lang="zh-CN" altLang="zh-CN" sz="2800" kern="100" dirty="0">
                <a:solidFill>
                  <a:srgbClr val="C00000"/>
                </a:solidFill>
                <a:latin typeface="Times New Roman"/>
                <a:ea typeface="华文细黑"/>
              </a:rPr>
              <a:t>分别、辨别</a:t>
            </a:r>
            <a:endParaRPr lang="zh-CN" altLang="en-US" sz="2800" kern="100" dirty="0">
              <a:solidFill>
                <a:srgbClr val="C00000"/>
              </a:solidFill>
              <a:latin typeface="Times New Roman"/>
              <a:ea typeface="华文细黑"/>
            </a:endParaRPr>
          </a:p>
        </p:txBody>
      </p:sp>
      <p:sp>
        <p:nvSpPr>
          <p:cNvPr id="10" name="矩形 9"/>
          <p:cNvSpPr/>
          <p:nvPr/>
        </p:nvSpPr>
        <p:spPr>
          <a:xfrm>
            <a:off x="1270670" y="3198168"/>
            <a:ext cx="543739" cy="523220"/>
          </a:xfrm>
          <a:prstGeom prst="rect">
            <a:avLst/>
          </a:prstGeom>
        </p:spPr>
        <p:txBody>
          <a:bodyPr wrap="none">
            <a:spAutoFit/>
          </a:bodyPr>
          <a:lstStyle/>
          <a:p>
            <a:r>
              <a:rPr lang="zh-CN" altLang="zh-CN" sz="2800" kern="100" dirty="0">
                <a:solidFill>
                  <a:srgbClr val="C00000"/>
                </a:solidFill>
                <a:latin typeface="Times New Roman"/>
                <a:ea typeface="华文细黑"/>
              </a:rPr>
              <a:t>墟</a:t>
            </a:r>
            <a:endParaRPr lang="zh-CN" altLang="en-US" sz="2800" kern="100" dirty="0">
              <a:solidFill>
                <a:srgbClr val="C00000"/>
              </a:solidFill>
              <a:latin typeface="Times New Roman"/>
              <a:ea typeface="华文细黑"/>
            </a:endParaRPr>
          </a:p>
        </p:txBody>
      </p:sp>
      <p:sp>
        <p:nvSpPr>
          <p:cNvPr id="11" name="矩形 10"/>
          <p:cNvSpPr/>
          <p:nvPr/>
        </p:nvSpPr>
        <p:spPr>
          <a:xfrm>
            <a:off x="2481545" y="3194606"/>
            <a:ext cx="2698175" cy="523220"/>
          </a:xfrm>
          <a:prstGeom prst="rect">
            <a:avLst/>
          </a:prstGeom>
        </p:spPr>
        <p:txBody>
          <a:bodyPr wrap="none">
            <a:spAutoFit/>
          </a:bodyPr>
          <a:lstStyle/>
          <a:p>
            <a:r>
              <a:rPr lang="zh-CN" altLang="zh-CN" sz="2800" kern="100" dirty="0">
                <a:solidFill>
                  <a:srgbClr val="C00000"/>
                </a:solidFill>
                <a:latin typeface="Times New Roman"/>
                <a:ea typeface="华文细黑"/>
              </a:rPr>
              <a:t>处所，所居之地</a:t>
            </a:r>
            <a:endParaRPr lang="zh-CN" altLang="en-US" sz="2800" kern="100" dirty="0">
              <a:solidFill>
                <a:srgbClr val="C00000"/>
              </a:solidFill>
              <a:latin typeface="Times New Roman"/>
              <a:ea typeface="华文细黑"/>
            </a:endParaRPr>
          </a:p>
        </p:txBody>
      </p:sp>
      <p:sp>
        <p:nvSpPr>
          <p:cNvPr id="12" name="矩形 11"/>
          <p:cNvSpPr/>
          <p:nvPr/>
        </p:nvSpPr>
        <p:spPr>
          <a:xfrm>
            <a:off x="1270670" y="4490750"/>
            <a:ext cx="543739" cy="523220"/>
          </a:xfrm>
          <a:prstGeom prst="rect">
            <a:avLst/>
          </a:prstGeom>
        </p:spPr>
        <p:txBody>
          <a:bodyPr wrap="none">
            <a:spAutoFit/>
          </a:bodyPr>
          <a:lstStyle/>
          <a:p>
            <a:r>
              <a:rPr lang="zh-CN" altLang="zh-CN" sz="2800" kern="100" dirty="0">
                <a:solidFill>
                  <a:srgbClr val="C00000"/>
                </a:solidFill>
                <a:latin typeface="Times New Roman"/>
                <a:ea typeface="华文细黑"/>
              </a:rPr>
              <a:t>萃</a:t>
            </a:r>
            <a:endParaRPr lang="zh-CN" altLang="en-US" sz="2800" kern="100" dirty="0">
              <a:solidFill>
                <a:srgbClr val="C00000"/>
              </a:solidFill>
              <a:latin typeface="Times New Roman"/>
              <a:ea typeface="华文细黑"/>
            </a:endParaRPr>
          </a:p>
        </p:txBody>
      </p:sp>
      <p:sp>
        <p:nvSpPr>
          <p:cNvPr id="13" name="矩形 12"/>
          <p:cNvSpPr/>
          <p:nvPr/>
        </p:nvSpPr>
        <p:spPr>
          <a:xfrm>
            <a:off x="2672115" y="4490750"/>
            <a:ext cx="902811" cy="523220"/>
          </a:xfrm>
          <a:prstGeom prst="rect">
            <a:avLst/>
          </a:prstGeom>
        </p:spPr>
        <p:txBody>
          <a:bodyPr wrap="none">
            <a:spAutoFit/>
          </a:bodyPr>
          <a:lstStyle/>
          <a:p>
            <a:r>
              <a:rPr lang="zh-CN" altLang="zh-CN" sz="2800" kern="100" dirty="0">
                <a:solidFill>
                  <a:srgbClr val="C00000"/>
                </a:solidFill>
                <a:latin typeface="Times New Roman"/>
                <a:ea typeface="华文细黑"/>
              </a:rPr>
              <a:t>聚集</a:t>
            </a:r>
            <a:endParaRPr lang="zh-CN" altLang="en-US" sz="2800" kern="100" dirty="0">
              <a:solidFill>
                <a:srgbClr val="C00000"/>
              </a:solidFill>
              <a:latin typeface="Times New Roman"/>
              <a:ea typeface="华文细黑"/>
            </a:endParaRPr>
          </a:p>
        </p:txBody>
      </p:sp>
      <p:sp>
        <p:nvSpPr>
          <p:cNvPr id="14" name="矩形 13"/>
          <p:cNvSpPr/>
          <p:nvPr/>
        </p:nvSpPr>
        <p:spPr>
          <a:xfrm>
            <a:off x="1198662" y="5764420"/>
            <a:ext cx="543739" cy="523220"/>
          </a:xfrm>
          <a:prstGeom prst="rect">
            <a:avLst/>
          </a:prstGeom>
        </p:spPr>
        <p:txBody>
          <a:bodyPr wrap="none">
            <a:spAutoFit/>
          </a:bodyPr>
          <a:lstStyle/>
          <a:p>
            <a:r>
              <a:rPr lang="zh-CN" altLang="zh-CN" sz="2800" kern="100" dirty="0">
                <a:solidFill>
                  <a:srgbClr val="C00000"/>
                </a:solidFill>
                <a:latin typeface="Times New Roman"/>
                <a:ea typeface="华文细黑"/>
              </a:rPr>
              <a:t>毫</a:t>
            </a:r>
            <a:endParaRPr lang="zh-CN" altLang="en-US" sz="2800" kern="100" dirty="0">
              <a:solidFill>
                <a:srgbClr val="C00000"/>
              </a:solidFill>
              <a:latin typeface="Times New Roman"/>
              <a:ea typeface="华文细黑"/>
            </a:endParaRPr>
          </a:p>
        </p:txBody>
      </p:sp>
      <p:sp>
        <p:nvSpPr>
          <p:cNvPr id="15" name="矩形 14"/>
          <p:cNvSpPr/>
          <p:nvPr/>
        </p:nvSpPr>
        <p:spPr>
          <a:xfrm>
            <a:off x="2532935" y="5752663"/>
            <a:ext cx="2698175" cy="523220"/>
          </a:xfrm>
          <a:prstGeom prst="rect">
            <a:avLst/>
          </a:prstGeom>
        </p:spPr>
        <p:txBody>
          <a:bodyPr wrap="none">
            <a:spAutoFit/>
          </a:bodyPr>
          <a:lstStyle/>
          <a:p>
            <a:r>
              <a:rPr lang="zh-CN" altLang="zh-CN" sz="2800" kern="100" dirty="0">
                <a:solidFill>
                  <a:srgbClr val="C00000"/>
                </a:solidFill>
                <a:latin typeface="Times New Roman"/>
                <a:ea typeface="华文细黑"/>
              </a:rPr>
              <a:t>动物长而细的毛</a:t>
            </a:r>
            <a:endParaRPr lang="zh-CN" altLang="en-US" sz="2800" kern="100" dirty="0">
              <a:solidFill>
                <a:srgbClr val="C00000"/>
              </a:solidFill>
              <a:latin typeface="Times New Roman"/>
              <a:ea typeface="华文细黑"/>
            </a:endParaRPr>
          </a:p>
        </p:txBody>
      </p:sp>
    </p:spTree>
    <p:extLst>
      <p:ext uri="{BB962C8B-B14F-4D97-AF65-F5344CB8AC3E}">
        <p14:creationId xmlns:p14="http://schemas.microsoft.com/office/powerpoint/2010/main" xmlns="" val="2507392159"/>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blinds(horizontal)">
                                      <p:cBhvr>
                                        <p:cTn id="10" dur="5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blinds(horizontal)">
                                      <p:cBhvr>
                                        <p:cTn id="15" dur="500"/>
                                        <p:tgtEl>
                                          <p:spTgt spid="10"/>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blinds(horizontal)">
                                      <p:cBhvr>
                                        <p:cTn id="18" dur="500"/>
                                        <p:tgtEl>
                                          <p:spTgt spid="11"/>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blinds(horizontal)">
                                      <p:cBhvr>
                                        <p:cTn id="23" dur="500"/>
                                        <p:tgtEl>
                                          <p:spTgt spid="12"/>
                                        </p:tgtEl>
                                      </p:cBhvr>
                                    </p:animEffect>
                                  </p:childTnLst>
                                </p:cTn>
                              </p:par>
                              <p:par>
                                <p:cTn id="24" presetID="3" presetClass="entr" presetSubtype="10" fill="hold" grpId="0" nodeType="with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blinds(horizontal)">
                                      <p:cBhvr>
                                        <p:cTn id="26" dur="500"/>
                                        <p:tgtEl>
                                          <p:spTgt spid="13"/>
                                        </p:tgtEl>
                                      </p:cBhvr>
                                    </p:animEffect>
                                  </p:childTnLst>
                                </p:cTn>
                              </p:par>
                            </p:childTnLst>
                          </p:cTn>
                        </p:par>
                      </p:childTnLst>
                    </p:cTn>
                  </p:par>
                  <p:par>
                    <p:cTn id="27" fill="hold">
                      <p:stCondLst>
                        <p:cond delay="indefinite"/>
                      </p:stCondLst>
                      <p:childTnLst>
                        <p:par>
                          <p:cTn id="28" fill="hold">
                            <p:stCondLst>
                              <p:cond delay="0"/>
                            </p:stCondLst>
                            <p:childTnLst>
                              <p:par>
                                <p:cTn id="29" presetID="3" presetClass="entr" presetSubtype="10" fill="hold" grpId="0" nodeType="click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blinds(horizontal)">
                                      <p:cBhvr>
                                        <p:cTn id="31" dur="500"/>
                                        <p:tgtEl>
                                          <p:spTgt spid="14"/>
                                        </p:tgtEl>
                                      </p:cBhvr>
                                    </p:animEffect>
                                  </p:childTnLst>
                                </p:cTn>
                              </p:par>
                              <p:par>
                                <p:cTn id="32" presetID="3" presetClass="entr" presetSubtype="10" fill="hold" grpId="0" nodeType="withEffect">
                                  <p:stCondLst>
                                    <p:cond delay="0"/>
                                  </p:stCondLst>
                                  <p:childTnLst>
                                    <p:set>
                                      <p:cBhvr>
                                        <p:cTn id="33" dur="1" fill="hold">
                                          <p:stCondLst>
                                            <p:cond delay="0"/>
                                          </p:stCondLst>
                                        </p:cTn>
                                        <p:tgtEl>
                                          <p:spTgt spid="15"/>
                                        </p:tgtEl>
                                        <p:attrNameLst>
                                          <p:attrName>style.visibility</p:attrName>
                                        </p:attrNameLst>
                                      </p:cBhvr>
                                      <p:to>
                                        <p:strVal val="visible"/>
                                      </p:to>
                                    </p:set>
                                    <p:animEffect transition="in" filter="blinds(horizontal)">
                                      <p:cBhvr>
                                        <p:cTn id="34" dur="500"/>
                                        <p:tgtEl>
                                          <p:spTgt spid="15"/>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xit" presetSubtype="0" fill="hold" grpId="1" nodeType="clickEffect">
                                  <p:stCondLst>
                                    <p:cond delay="0"/>
                                  </p:stCondLst>
                                  <p:childTnLst>
                                    <p:animEffect transition="out" filter="fade">
                                      <p:cBhvr>
                                        <p:cTn id="38" dur="500"/>
                                        <p:tgtEl>
                                          <p:spTgt spid="9"/>
                                        </p:tgtEl>
                                      </p:cBhvr>
                                    </p:animEffect>
                                    <p:set>
                                      <p:cBhvr>
                                        <p:cTn id="39" dur="1" fill="hold">
                                          <p:stCondLst>
                                            <p:cond delay="499"/>
                                          </p:stCondLst>
                                        </p:cTn>
                                        <p:tgtEl>
                                          <p:spTgt spid="9"/>
                                        </p:tgtEl>
                                        <p:attrNameLst>
                                          <p:attrName>style.visibility</p:attrName>
                                        </p:attrNameLst>
                                      </p:cBhvr>
                                      <p:to>
                                        <p:strVal val="hidden"/>
                                      </p:to>
                                    </p:set>
                                  </p:childTnLst>
                                </p:cTn>
                              </p:par>
                              <p:par>
                                <p:cTn id="40" presetID="10" presetClass="exit" presetSubtype="0" fill="hold" grpId="1" nodeType="withEffect">
                                  <p:stCondLst>
                                    <p:cond delay="0"/>
                                  </p:stCondLst>
                                  <p:childTnLst>
                                    <p:animEffect transition="out" filter="fade">
                                      <p:cBhvr>
                                        <p:cTn id="41" dur="500"/>
                                        <p:tgtEl>
                                          <p:spTgt spid="6"/>
                                        </p:tgtEl>
                                      </p:cBhvr>
                                    </p:animEffect>
                                    <p:set>
                                      <p:cBhvr>
                                        <p:cTn id="42" dur="1" fill="hold">
                                          <p:stCondLst>
                                            <p:cond delay="499"/>
                                          </p:stCondLst>
                                        </p:cTn>
                                        <p:tgtEl>
                                          <p:spTgt spid="6"/>
                                        </p:tgtEl>
                                        <p:attrNameLst>
                                          <p:attrName>style.visibility</p:attrName>
                                        </p:attrNameLst>
                                      </p:cBhvr>
                                      <p:to>
                                        <p:strVal val="hidden"/>
                                      </p:to>
                                    </p:set>
                                  </p:childTnLst>
                                </p:cTn>
                              </p:par>
                              <p:par>
                                <p:cTn id="43" presetID="10" presetClass="exit" presetSubtype="0" fill="hold" grpId="1" nodeType="withEffect">
                                  <p:stCondLst>
                                    <p:cond delay="0"/>
                                  </p:stCondLst>
                                  <p:childTnLst>
                                    <p:animEffect transition="out" filter="fade">
                                      <p:cBhvr>
                                        <p:cTn id="44" dur="500"/>
                                        <p:tgtEl>
                                          <p:spTgt spid="10"/>
                                        </p:tgtEl>
                                      </p:cBhvr>
                                    </p:animEffect>
                                    <p:set>
                                      <p:cBhvr>
                                        <p:cTn id="45" dur="1" fill="hold">
                                          <p:stCondLst>
                                            <p:cond delay="499"/>
                                          </p:stCondLst>
                                        </p:cTn>
                                        <p:tgtEl>
                                          <p:spTgt spid="10"/>
                                        </p:tgtEl>
                                        <p:attrNameLst>
                                          <p:attrName>style.visibility</p:attrName>
                                        </p:attrNameLst>
                                      </p:cBhvr>
                                      <p:to>
                                        <p:strVal val="hidden"/>
                                      </p:to>
                                    </p:set>
                                  </p:childTnLst>
                                </p:cTn>
                              </p:par>
                              <p:par>
                                <p:cTn id="46" presetID="10" presetClass="exit" presetSubtype="0" fill="hold" grpId="1" nodeType="withEffect">
                                  <p:stCondLst>
                                    <p:cond delay="0"/>
                                  </p:stCondLst>
                                  <p:childTnLst>
                                    <p:animEffect transition="out" filter="fade">
                                      <p:cBhvr>
                                        <p:cTn id="47" dur="500"/>
                                        <p:tgtEl>
                                          <p:spTgt spid="11"/>
                                        </p:tgtEl>
                                      </p:cBhvr>
                                    </p:animEffect>
                                    <p:set>
                                      <p:cBhvr>
                                        <p:cTn id="48" dur="1" fill="hold">
                                          <p:stCondLst>
                                            <p:cond delay="499"/>
                                          </p:stCondLst>
                                        </p:cTn>
                                        <p:tgtEl>
                                          <p:spTgt spid="11"/>
                                        </p:tgtEl>
                                        <p:attrNameLst>
                                          <p:attrName>style.visibility</p:attrName>
                                        </p:attrNameLst>
                                      </p:cBhvr>
                                      <p:to>
                                        <p:strVal val="hidden"/>
                                      </p:to>
                                    </p:set>
                                  </p:childTnLst>
                                </p:cTn>
                              </p:par>
                              <p:par>
                                <p:cTn id="49" presetID="10" presetClass="exit" presetSubtype="0" fill="hold" grpId="1" nodeType="withEffect">
                                  <p:stCondLst>
                                    <p:cond delay="0"/>
                                  </p:stCondLst>
                                  <p:childTnLst>
                                    <p:animEffect transition="out" filter="fade">
                                      <p:cBhvr>
                                        <p:cTn id="50" dur="500"/>
                                        <p:tgtEl>
                                          <p:spTgt spid="12"/>
                                        </p:tgtEl>
                                      </p:cBhvr>
                                    </p:animEffect>
                                    <p:set>
                                      <p:cBhvr>
                                        <p:cTn id="51" dur="1" fill="hold">
                                          <p:stCondLst>
                                            <p:cond delay="499"/>
                                          </p:stCondLst>
                                        </p:cTn>
                                        <p:tgtEl>
                                          <p:spTgt spid="12"/>
                                        </p:tgtEl>
                                        <p:attrNameLst>
                                          <p:attrName>style.visibility</p:attrName>
                                        </p:attrNameLst>
                                      </p:cBhvr>
                                      <p:to>
                                        <p:strVal val="hidden"/>
                                      </p:to>
                                    </p:set>
                                  </p:childTnLst>
                                </p:cTn>
                              </p:par>
                              <p:par>
                                <p:cTn id="52" presetID="10" presetClass="exit" presetSubtype="0" fill="hold" grpId="1" nodeType="withEffect">
                                  <p:stCondLst>
                                    <p:cond delay="0"/>
                                  </p:stCondLst>
                                  <p:childTnLst>
                                    <p:animEffect transition="out" filter="fade">
                                      <p:cBhvr>
                                        <p:cTn id="53" dur="500"/>
                                        <p:tgtEl>
                                          <p:spTgt spid="13"/>
                                        </p:tgtEl>
                                      </p:cBhvr>
                                    </p:animEffect>
                                    <p:set>
                                      <p:cBhvr>
                                        <p:cTn id="54" dur="1" fill="hold">
                                          <p:stCondLst>
                                            <p:cond delay="499"/>
                                          </p:stCondLst>
                                        </p:cTn>
                                        <p:tgtEl>
                                          <p:spTgt spid="13"/>
                                        </p:tgtEl>
                                        <p:attrNameLst>
                                          <p:attrName>style.visibility</p:attrName>
                                        </p:attrNameLst>
                                      </p:cBhvr>
                                      <p:to>
                                        <p:strVal val="hidden"/>
                                      </p:to>
                                    </p:set>
                                  </p:childTnLst>
                                </p:cTn>
                              </p:par>
                              <p:par>
                                <p:cTn id="55" presetID="10" presetClass="exit" presetSubtype="0" fill="hold" grpId="1" nodeType="withEffect">
                                  <p:stCondLst>
                                    <p:cond delay="0"/>
                                  </p:stCondLst>
                                  <p:childTnLst>
                                    <p:animEffect transition="out" filter="fade">
                                      <p:cBhvr>
                                        <p:cTn id="56" dur="500"/>
                                        <p:tgtEl>
                                          <p:spTgt spid="14"/>
                                        </p:tgtEl>
                                      </p:cBhvr>
                                    </p:animEffect>
                                    <p:set>
                                      <p:cBhvr>
                                        <p:cTn id="57" dur="1" fill="hold">
                                          <p:stCondLst>
                                            <p:cond delay="499"/>
                                          </p:stCondLst>
                                        </p:cTn>
                                        <p:tgtEl>
                                          <p:spTgt spid="14"/>
                                        </p:tgtEl>
                                        <p:attrNameLst>
                                          <p:attrName>style.visibility</p:attrName>
                                        </p:attrNameLst>
                                      </p:cBhvr>
                                      <p:to>
                                        <p:strVal val="hidden"/>
                                      </p:to>
                                    </p:set>
                                  </p:childTnLst>
                                </p:cTn>
                              </p:par>
                              <p:par>
                                <p:cTn id="58" presetID="10" presetClass="exit" presetSubtype="0" fill="hold" grpId="1" nodeType="withEffect">
                                  <p:stCondLst>
                                    <p:cond delay="0"/>
                                  </p:stCondLst>
                                  <p:childTnLst>
                                    <p:animEffect transition="out" filter="fade">
                                      <p:cBhvr>
                                        <p:cTn id="59" dur="500"/>
                                        <p:tgtEl>
                                          <p:spTgt spid="15"/>
                                        </p:tgtEl>
                                      </p:cBhvr>
                                    </p:animEffect>
                                    <p:set>
                                      <p:cBhvr>
                                        <p:cTn id="60" dur="1" fill="hold">
                                          <p:stCondLst>
                                            <p:cond delay="499"/>
                                          </p:stCondLst>
                                        </p:cTn>
                                        <p:tgtEl>
                                          <p:spTgt spid="15"/>
                                        </p:tgtEl>
                                        <p:attrNameLst>
                                          <p:attrName>style.visibility</p:attrName>
                                        </p:attrNameLst>
                                      </p:cBhvr>
                                      <p:to>
                                        <p:strVal val="hidden"/>
                                      </p:to>
                                    </p:set>
                                  </p:childTnLst>
                                </p:cTn>
                              </p:par>
                            </p:childTnLst>
                          </p:cTn>
                        </p:par>
                      </p:childTnLst>
                    </p:cTn>
                  </p:par>
                </p:childTnLst>
              </p:cTn>
              <p:nextCondLst>
                <p:cond evt="onClick" delay="0">
                  <p:tgtEl>
                    <p:spTgt spid="8"/>
                  </p:tgtEl>
                </p:cond>
              </p:nextCondLst>
            </p:seq>
          </p:childTnLst>
        </p:cTn>
      </p:par>
    </p:tnLst>
    <p:bldLst>
      <p:bldP spid="6" grpId="0"/>
      <p:bldP spid="6" grpId="1"/>
      <p:bldP spid="9" grpId="0"/>
      <p:bldP spid="9" grpId="1"/>
      <p:bldP spid="10" grpId="0"/>
      <p:bldP spid="10" grpId="1"/>
      <p:bldP spid="11" grpId="0"/>
      <p:bldP spid="11" grpId="1"/>
      <p:bldP spid="12" grpId="0"/>
      <p:bldP spid="12" grpId="1"/>
      <p:bldP spid="13" grpId="0"/>
      <p:bldP spid="13" grpId="1"/>
      <p:bldP spid="14" grpId="0"/>
      <p:bldP spid="14" grpId="1"/>
      <p:bldP spid="15" grpId="0"/>
      <p:bldP spid="15"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06574" y="261442"/>
            <a:ext cx="11449272" cy="400107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宋体"/>
                <a:ea typeface="华文细黑"/>
                <a:cs typeface="Times New Roman"/>
              </a:rPr>
              <a:t>⑤</a:t>
            </a:r>
            <a:r>
              <a:rPr lang="zh-CN" altLang="zh-CN" sz="2800" kern="100" dirty="0">
                <a:solidFill>
                  <a:srgbClr val="0000FF"/>
                </a:solidFill>
                <a:latin typeface="Times New Roman"/>
                <a:ea typeface="华文细黑"/>
                <a:cs typeface="Times New Roman"/>
              </a:rPr>
              <a:t>汒</a:t>
            </a:r>
            <a:r>
              <a:rPr lang="zh-CN" altLang="zh-CN" sz="2800" kern="100" dirty="0">
                <a:latin typeface="Times New Roman"/>
                <a:ea typeface="华文细黑"/>
                <a:cs typeface="Times New Roman"/>
              </a:rPr>
              <a:t>然异之</a:t>
            </a:r>
            <a:r>
              <a:rPr lang="en-US" altLang="zh-CN" sz="2800" kern="100" dirty="0">
                <a:latin typeface="Times New Roman"/>
                <a:ea typeface="华文细黑"/>
                <a:cs typeface="Courier New"/>
              </a:rPr>
              <a:t>  </a:t>
            </a:r>
            <a:r>
              <a:rPr lang="zh-CN" altLang="zh-CN" sz="2800" kern="100" dirty="0">
                <a:latin typeface="Times New Roman"/>
                <a:ea typeface="华文细黑"/>
                <a:cs typeface="Times New Roman"/>
              </a:rPr>
              <a:t>同</a:t>
            </a:r>
            <a:r>
              <a:rPr lang="en-US" altLang="zh-CN" sz="2800" kern="100" dirty="0" smtClean="0">
                <a:latin typeface="宋体"/>
                <a:ea typeface="华文细黑"/>
                <a:cs typeface="Times New Roman"/>
              </a:rPr>
              <a:t>“</a:t>
            </a:r>
            <a:r>
              <a:rPr lang="en-US" altLang="zh-CN" sz="2800" kern="100" dirty="0" smtClean="0">
                <a:latin typeface="Times New Roman"/>
                <a:ea typeface="华文细黑"/>
                <a:cs typeface="Courier New"/>
              </a:rPr>
              <a:t>____</a:t>
            </a:r>
            <a:r>
              <a:rPr lang="en-US" altLang="zh-CN" sz="2800" kern="100" dirty="0" smtClean="0">
                <a:latin typeface="宋体"/>
                <a:ea typeface="华文细黑"/>
                <a:cs typeface="Times New Roman"/>
              </a:rPr>
              <a:t>”</a:t>
            </a:r>
            <a:r>
              <a:rPr lang="zh-CN" altLang="zh-CN" sz="2800" kern="100" dirty="0">
                <a:latin typeface="Times New Roman"/>
                <a:ea typeface="华文细黑"/>
                <a:cs typeface="Times New Roman"/>
              </a:rPr>
              <a:t>，</a:t>
            </a:r>
            <a:r>
              <a:rPr lang="en-US" altLang="zh-CN" sz="2800" kern="100" dirty="0" smtClean="0">
                <a:latin typeface="Times New Roman"/>
                <a:ea typeface="华文细黑"/>
                <a:cs typeface="Courier New"/>
              </a:rPr>
              <a:t>__________ </a:t>
            </a:r>
            <a:endParaRPr lang="zh-CN" altLang="zh-CN" sz="1050"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⑥</a:t>
            </a:r>
            <a:r>
              <a:rPr lang="zh-CN" altLang="zh-CN" sz="2800" kern="100" dirty="0">
                <a:latin typeface="Times New Roman"/>
                <a:ea typeface="华文细黑"/>
                <a:cs typeface="Times New Roman"/>
              </a:rPr>
              <a:t>公子牟隐</a:t>
            </a:r>
            <a:r>
              <a:rPr lang="zh-CN" altLang="zh-CN" sz="2800" kern="100" dirty="0">
                <a:solidFill>
                  <a:srgbClr val="0000FF"/>
                </a:solidFill>
                <a:latin typeface="Times New Roman"/>
                <a:ea typeface="华文细黑"/>
                <a:cs typeface="Times New Roman"/>
              </a:rPr>
              <a:t>机</a:t>
            </a:r>
            <a:r>
              <a:rPr lang="zh-CN" altLang="zh-CN" sz="2800" kern="100" dirty="0">
                <a:latin typeface="Times New Roman"/>
                <a:ea typeface="华文细黑"/>
                <a:cs typeface="Times New Roman"/>
              </a:rPr>
              <a:t>大息</a:t>
            </a:r>
            <a:r>
              <a:rPr lang="en-US" altLang="zh-CN" sz="2800" kern="100" dirty="0">
                <a:latin typeface="Times New Roman"/>
                <a:ea typeface="华文细黑"/>
                <a:cs typeface="Courier New"/>
              </a:rPr>
              <a:t>  </a:t>
            </a:r>
            <a:r>
              <a:rPr lang="zh-CN" altLang="zh-CN" sz="2800" kern="100" dirty="0">
                <a:latin typeface="Times New Roman"/>
                <a:ea typeface="华文细黑"/>
                <a:cs typeface="Times New Roman"/>
              </a:rPr>
              <a:t>通</a:t>
            </a:r>
            <a:r>
              <a:rPr lang="en-US" altLang="zh-CN" sz="2800" kern="100" dirty="0" smtClean="0">
                <a:latin typeface="宋体"/>
                <a:ea typeface="华文细黑"/>
                <a:cs typeface="Times New Roman"/>
              </a:rPr>
              <a:t>“</a:t>
            </a:r>
            <a:r>
              <a:rPr lang="en-US" altLang="zh-CN" sz="2800" kern="100" dirty="0" smtClean="0">
                <a:latin typeface="Times New Roman"/>
                <a:ea typeface="华文细黑"/>
                <a:cs typeface="Courier New"/>
              </a:rPr>
              <a:t>___</a:t>
            </a:r>
            <a:r>
              <a:rPr lang="en-US" altLang="zh-CN" sz="2800" kern="100" dirty="0" smtClean="0">
                <a:latin typeface="宋体"/>
                <a:ea typeface="华文细黑"/>
                <a:cs typeface="Times New Roman"/>
              </a:rPr>
              <a:t>”</a:t>
            </a:r>
            <a:r>
              <a:rPr lang="zh-CN" altLang="zh-CN" sz="2800" kern="100" dirty="0">
                <a:latin typeface="Times New Roman"/>
                <a:ea typeface="华文细黑"/>
                <a:cs typeface="Times New Roman"/>
              </a:rPr>
              <a:t>，</a:t>
            </a:r>
            <a:r>
              <a:rPr lang="en-US" altLang="zh-CN" sz="2800" kern="100" dirty="0" smtClean="0">
                <a:latin typeface="Times New Roman"/>
                <a:ea typeface="华文细黑"/>
                <a:cs typeface="Courier New"/>
              </a:rPr>
              <a:t>____________</a:t>
            </a:r>
          </a:p>
          <a:p>
            <a:pPr algn="just">
              <a:lnSpc>
                <a:spcPct val="150000"/>
              </a:lnSpc>
              <a:spcAft>
                <a:spcPts val="0"/>
              </a:spcAft>
            </a:pPr>
            <a:r>
              <a:rPr lang="en-US" altLang="zh-CN" sz="2800" kern="100" dirty="0">
                <a:latin typeface="宋体"/>
                <a:ea typeface="华文细黑"/>
                <a:cs typeface="Times New Roman"/>
              </a:rPr>
              <a:t>⑦</a:t>
            </a:r>
            <a:r>
              <a:rPr lang="zh-CN" altLang="zh-CN" sz="2800" kern="100" dirty="0">
                <a:latin typeface="Times New Roman"/>
                <a:ea typeface="华文细黑"/>
                <a:cs typeface="Times New Roman"/>
              </a:rPr>
              <a:t>出</a:t>
            </a:r>
            <a:r>
              <a:rPr lang="zh-CN" altLang="zh-CN" sz="2800" kern="100" dirty="0">
                <a:solidFill>
                  <a:srgbClr val="0000FF"/>
                </a:solidFill>
                <a:latin typeface="Times New Roman"/>
                <a:ea typeface="华文细黑"/>
                <a:cs typeface="Times New Roman"/>
              </a:rPr>
              <a:t>跳梁</a:t>
            </a:r>
            <a:r>
              <a:rPr lang="zh-CN" altLang="zh-CN" sz="2800" kern="100" dirty="0">
                <a:latin typeface="Times New Roman"/>
                <a:ea typeface="华文细黑"/>
                <a:cs typeface="Times New Roman"/>
              </a:rPr>
              <a:t>乎井</a:t>
            </a:r>
            <a:r>
              <a:rPr lang="zh-CN" altLang="zh-CN" sz="2800" kern="100" dirty="0">
                <a:latin typeface="宋体"/>
                <a:ea typeface="Times New Roman"/>
                <a:cs typeface="Courier New"/>
              </a:rPr>
              <a:t> </a:t>
            </a:r>
            <a:r>
              <a:rPr lang="en-US" altLang="zh-CN" sz="2800" kern="100" dirty="0" smtClean="0">
                <a:latin typeface="宋体"/>
                <a:ea typeface="Times New Roman"/>
                <a:cs typeface="Courier New"/>
              </a:rPr>
              <a:t>  </a:t>
            </a:r>
            <a:r>
              <a:rPr lang="zh-CN" altLang="zh-CN" sz="2800" kern="100" dirty="0" smtClean="0">
                <a:latin typeface="Times New Roman"/>
                <a:ea typeface="华文细黑"/>
                <a:cs typeface="Times New Roman"/>
              </a:rPr>
              <a:t>之上</a:t>
            </a:r>
            <a:r>
              <a:rPr lang="en-US" altLang="zh-CN" sz="2800" kern="100" dirty="0" smtClean="0">
                <a:latin typeface="Times New Roman"/>
                <a:ea typeface="华文细黑"/>
                <a:cs typeface="Courier New"/>
              </a:rPr>
              <a:t>     </a:t>
            </a:r>
            <a:r>
              <a:rPr lang="zh-CN" altLang="zh-CN" sz="2800" kern="100" dirty="0" smtClean="0">
                <a:latin typeface="Times New Roman"/>
                <a:ea typeface="华文细黑"/>
                <a:cs typeface="Times New Roman"/>
              </a:rPr>
              <a:t>同</a:t>
            </a:r>
            <a:r>
              <a:rPr lang="en-US" altLang="zh-CN" sz="2800" kern="100" dirty="0" smtClean="0">
                <a:latin typeface="宋体"/>
                <a:ea typeface="华文细黑"/>
                <a:cs typeface="Times New Roman"/>
              </a:rPr>
              <a:t>“</a:t>
            </a:r>
            <a:r>
              <a:rPr lang="en-US" altLang="zh-CN" sz="2800" kern="100" dirty="0" smtClean="0">
                <a:latin typeface="Times New Roman"/>
                <a:ea typeface="华文细黑"/>
                <a:cs typeface="Courier New"/>
              </a:rPr>
              <a:t>____</a:t>
            </a:r>
            <a:r>
              <a:rPr lang="en-US" altLang="zh-CN" sz="2800" kern="100" dirty="0" smtClean="0">
                <a:latin typeface="宋体"/>
                <a:ea typeface="华文细黑"/>
                <a:cs typeface="Times New Roman"/>
              </a:rPr>
              <a:t>”</a:t>
            </a:r>
            <a:r>
              <a:rPr lang="zh-CN" altLang="zh-CN" sz="2800" kern="100" dirty="0">
                <a:latin typeface="Times New Roman"/>
                <a:ea typeface="华文细黑"/>
                <a:cs typeface="Times New Roman"/>
              </a:rPr>
              <a:t>，</a:t>
            </a:r>
            <a:r>
              <a:rPr lang="en-US" altLang="zh-CN" sz="2800" kern="100" dirty="0" smtClean="0">
                <a:latin typeface="Times New Roman"/>
                <a:ea typeface="华文细黑"/>
                <a:cs typeface="Courier New"/>
              </a:rPr>
              <a:t>__________ </a:t>
            </a:r>
            <a:endParaRPr lang="zh-CN" altLang="zh-CN" sz="1050"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⑧</a:t>
            </a:r>
            <a:r>
              <a:rPr lang="zh-CN" altLang="zh-CN" sz="2800" kern="100" dirty="0">
                <a:latin typeface="Times New Roman"/>
                <a:ea typeface="华文细黑"/>
                <a:cs typeface="Times New Roman"/>
              </a:rPr>
              <a:t>且夫</a:t>
            </a:r>
            <a:r>
              <a:rPr lang="zh-CN" altLang="zh-CN" sz="2800" kern="100" dirty="0">
                <a:solidFill>
                  <a:srgbClr val="0000FF"/>
                </a:solidFill>
                <a:latin typeface="Times New Roman"/>
                <a:ea typeface="华文细黑"/>
                <a:cs typeface="Times New Roman"/>
              </a:rPr>
              <a:t>知</a:t>
            </a:r>
            <a:r>
              <a:rPr lang="zh-CN" altLang="zh-CN" sz="2800" kern="100" dirty="0">
                <a:latin typeface="Times New Roman"/>
                <a:ea typeface="华文细黑"/>
                <a:cs typeface="Times New Roman"/>
              </a:rPr>
              <a:t>不知是非之</a:t>
            </a:r>
            <a:r>
              <a:rPr lang="zh-CN" altLang="zh-CN" sz="2800" kern="100" dirty="0">
                <a:solidFill>
                  <a:srgbClr val="0000FF"/>
                </a:solidFill>
                <a:latin typeface="Times New Roman"/>
                <a:ea typeface="华文细黑"/>
                <a:cs typeface="Times New Roman"/>
              </a:rPr>
              <a:t>竟</a:t>
            </a:r>
            <a:r>
              <a:rPr lang="en-US" altLang="zh-CN" sz="2800" kern="100" dirty="0">
                <a:latin typeface="Times New Roman"/>
                <a:ea typeface="华文细黑"/>
                <a:cs typeface="Courier New"/>
              </a:rPr>
              <a:t>  </a:t>
            </a:r>
            <a:r>
              <a:rPr lang="en-US" altLang="zh-CN" sz="2800" kern="100" dirty="0" smtClean="0">
                <a:latin typeface="Times New Roman"/>
                <a:ea typeface="华文细黑"/>
                <a:cs typeface="Courier New"/>
              </a:rPr>
              <a:t>   </a:t>
            </a:r>
            <a:r>
              <a:rPr lang="zh-CN" altLang="zh-CN" sz="2800" kern="100" dirty="0" smtClean="0">
                <a:latin typeface="Times New Roman"/>
                <a:ea typeface="华文细黑"/>
                <a:cs typeface="Times New Roman"/>
              </a:rPr>
              <a:t>通</a:t>
            </a:r>
            <a:r>
              <a:rPr lang="en-US" altLang="zh-CN" sz="2800" kern="100" dirty="0" smtClean="0">
                <a:latin typeface="宋体"/>
                <a:ea typeface="华文细黑"/>
                <a:cs typeface="Times New Roman"/>
              </a:rPr>
              <a:t>“</a:t>
            </a:r>
            <a:r>
              <a:rPr lang="en-US" altLang="zh-CN" sz="2800" kern="100" dirty="0" smtClean="0">
                <a:latin typeface="Times New Roman"/>
                <a:ea typeface="华文细黑"/>
                <a:cs typeface="Courier New"/>
              </a:rPr>
              <a:t>____</a:t>
            </a:r>
            <a:r>
              <a:rPr lang="en-US" altLang="zh-CN" sz="2800" kern="100" dirty="0" smtClean="0">
                <a:latin typeface="宋体"/>
                <a:ea typeface="华文细黑"/>
                <a:cs typeface="Times New Roman"/>
              </a:rPr>
              <a:t>”</a:t>
            </a:r>
            <a:r>
              <a:rPr lang="zh-CN" altLang="zh-CN" sz="2800" kern="100" dirty="0">
                <a:latin typeface="Times New Roman"/>
                <a:ea typeface="华文细黑"/>
                <a:cs typeface="Times New Roman"/>
              </a:rPr>
              <a:t>，</a:t>
            </a:r>
            <a:r>
              <a:rPr lang="en-US" altLang="zh-CN" sz="2800" kern="100" dirty="0" smtClean="0">
                <a:latin typeface="Times New Roman"/>
                <a:ea typeface="华文细黑"/>
                <a:cs typeface="Courier New"/>
              </a:rPr>
              <a:t>____ </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通</a:t>
            </a:r>
            <a:r>
              <a:rPr lang="en-US" altLang="zh-CN" sz="2800" kern="100" dirty="0" smtClean="0">
                <a:latin typeface="宋体"/>
                <a:ea typeface="华文细黑"/>
                <a:cs typeface="Times New Roman"/>
              </a:rPr>
              <a:t>“</a:t>
            </a:r>
            <a:r>
              <a:rPr lang="en-US" altLang="zh-CN" sz="2800" kern="100" dirty="0" smtClean="0">
                <a:latin typeface="Times New Roman"/>
                <a:ea typeface="华文细黑"/>
                <a:cs typeface="Courier New"/>
              </a:rPr>
              <a:t>___</a:t>
            </a:r>
            <a:r>
              <a:rPr lang="en-US" altLang="zh-CN" sz="2800" kern="100" dirty="0" smtClean="0">
                <a:latin typeface="宋体"/>
                <a:ea typeface="华文细黑"/>
                <a:cs typeface="Times New Roman"/>
              </a:rPr>
              <a:t>”</a:t>
            </a:r>
            <a:r>
              <a:rPr lang="zh-CN" altLang="zh-CN" sz="2800" kern="100" dirty="0">
                <a:latin typeface="Times New Roman"/>
                <a:ea typeface="华文细黑"/>
                <a:cs typeface="Times New Roman"/>
              </a:rPr>
              <a:t>，</a:t>
            </a:r>
            <a:r>
              <a:rPr lang="en-US" altLang="zh-CN" sz="2800" kern="100" dirty="0" smtClean="0">
                <a:latin typeface="Times New Roman"/>
                <a:ea typeface="华文细黑"/>
                <a:cs typeface="Courier New"/>
              </a:rPr>
              <a:t>_____ </a:t>
            </a:r>
            <a:endParaRPr lang="zh-CN" altLang="zh-CN" sz="1050"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⑨</a:t>
            </a:r>
            <a:r>
              <a:rPr lang="zh-CN" altLang="zh-CN" sz="2800" kern="100" dirty="0">
                <a:solidFill>
                  <a:srgbClr val="0000FF"/>
                </a:solidFill>
                <a:latin typeface="Times New Roman"/>
                <a:ea typeface="华文细黑"/>
                <a:cs typeface="Times New Roman"/>
              </a:rPr>
              <a:t>反</a:t>
            </a:r>
            <a:r>
              <a:rPr lang="zh-CN" altLang="zh-CN" sz="2800" kern="100" dirty="0">
                <a:latin typeface="Times New Roman"/>
                <a:ea typeface="华文细黑"/>
                <a:cs typeface="Times New Roman"/>
              </a:rPr>
              <a:t>于大通</a:t>
            </a:r>
            <a:r>
              <a:rPr lang="en-US" altLang="zh-CN" sz="2800" kern="100" dirty="0">
                <a:latin typeface="Times New Roman"/>
                <a:ea typeface="华文细黑"/>
                <a:cs typeface="Courier New"/>
              </a:rPr>
              <a:t>  </a:t>
            </a:r>
            <a:r>
              <a:rPr lang="zh-CN" altLang="zh-CN" sz="2800" kern="100" dirty="0">
                <a:latin typeface="Times New Roman"/>
                <a:ea typeface="华文细黑"/>
                <a:cs typeface="Times New Roman"/>
              </a:rPr>
              <a:t>同</a:t>
            </a:r>
            <a:r>
              <a:rPr lang="en-US" altLang="zh-CN" sz="2800" kern="100" dirty="0" smtClean="0">
                <a:latin typeface="宋体"/>
                <a:ea typeface="华文细黑"/>
                <a:cs typeface="Times New Roman"/>
              </a:rPr>
              <a:t>“</a:t>
            </a:r>
            <a:r>
              <a:rPr lang="en-US" altLang="zh-CN" sz="2800" kern="100" dirty="0" smtClean="0">
                <a:latin typeface="Times New Roman"/>
                <a:ea typeface="华文细黑"/>
                <a:cs typeface="Courier New"/>
              </a:rPr>
              <a:t>____</a:t>
            </a:r>
            <a:r>
              <a:rPr lang="en-US" altLang="zh-CN" sz="2800" kern="100" dirty="0" smtClean="0">
                <a:latin typeface="宋体"/>
                <a:ea typeface="华文细黑"/>
                <a:cs typeface="Times New Roman"/>
              </a:rPr>
              <a:t>”</a:t>
            </a:r>
            <a:r>
              <a:rPr lang="zh-CN" altLang="zh-CN" sz="2800" kern="100" dirty="0">
                <a:latin typeface="Times New Roman"/>
                <a:ea typeface="华文细黑"/>
                <a:cs typeface="Times New Roman"/>
              </a:rPr>
              <a:t>，</a:t>
            </a:r>
            <a:r>
              <a:rPr lang="en-US" altLang="zh-CN" sz="2800" kern="100" dirty="0" smtClean="0">
                <a:latin typeface="Times New Roman"/>
                <a:ea typeface="华文细黑"/>
                <a:cs typeface="Courier New"/>
              </a:rPr>
              <a:t>_______ </a:t>
            </a:r>
            <a:endParaRPr lang="zh-CN" altLang="zh-CN" sz="1050" kern="100" dirty="0">
              <a:latin typeface="宋体"/>
              <a:cs typeface="Courier New"/>
            </a:endParaRPr>
          </a:p>
        </p:txBody>
      </p:sp>
      <p:pic>
        <p:nvPicPr>
          <p:cNvPr id="8" name="图片 7"/>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9407574" y="6026030"/>
            <a:ext cx="2674827" cy="829568"/>
          </a:xfrm>
          <a:prstGeom prst="rect">
            <a:avLst/>
          </a:prstGeom>
        </p:spPr>
      </p:pic>
      <p:pic>
        <p:nvPicPr>
          <p:cNvPr id="1026" name="Picture 2" descr="\\司瑞晴\e\2017源文件！！！！\同步\语文【续润卿】先秦诸子散文  稿件\3a.TIF"/>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2754088" y="1773610"/>
            <a:ext cx="388790" cy="38879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 name="矩形 2"/>
          <p:cNvSpPr/>
          <p:nvPr/>
        </p:nvSpPr>
        <p:spPr>
          <a:xfrm>
            <a:off x="3214886" y="386294"/>
            <a:ext cx="543739" cy="523220"/>
          </a:xfrm>
          <a:prstGeom prst="rect">
            <a:avLst/>
          </a:prstGeom>
        </p:spPr>
        <p:txBody>
          <a:bodyPr wrap="none">
            <a:spAutoFit/>
          </a:bodyPr>
          <a:lstStyle/>
          <a:p>
            <a:r>
              <a:rPr lang="zh-CN" altLang="zh-CN" sz="2800" kern="100" dirty="0">
                <a:solidFill>
                  <a:srgbClr val="C00000"/>
                </a:solidFill>
                <a:latin typeface="Times New Roman"/>
                <a:ea typeface="华文细黑"/>
              </a:rPr>
              <a:t>茫</a:t>
            </a:r>
            <a:endParaRPr lang="zh-CN" altLang="en-US" sz="2800" kern="100" dirty="0">
              <a:solidFill>
                <a:srgbClr val="C00000"/>
              </a:solidFill>
              <a:latin typeface="Times New Roman"/>
              <a:ea typeface="华文细黑"/>
            </a:endParaRPr>
          </a:p>
        </p:txBody>
      </p:sp>
      <p:sp>
        <p:nvSpPr>
          <p:cNvPr id="4" name="矩形 3"/>
          <p:cNvSpPr/>
          <p:nvPr/>
        </p:nvSpPr>
        <p:spPr>
          <a:xfrm>
            <a:off x="4583038" y="386294"/>
            <a:ext cx="1620957" cy="523220"/>
          </a:xfrm>
          <a:prstGeom prst="rect">
            <a:avLst/>
          </a:prstGeom>
        </p:spPr>
        <p:txBody>
          <a:bodyPr wrap="none">
            <a:spAutoFit/>
          </a:bodyPr>
          <a:lstStyle/>
          <a:p>
            <a:r>
              <a:rPr lang="zh-CN" altLang="zh-CN" sz="2800" kern="100" dirty="0">
                <a:solidFill>
                  <a:srgbClr val="C00000"/>
                </a:solidFill>
                <a:latin typeface="Times New Roman"/>
                <a:ea typeface="华文细黑"/>
              </a:rPr>
              <a:t>模糊不清</a:t>
            </a:r>
            <a:endParaRPr lang="zh-CN" altLang="en-US" sz="2800" kern="100" dirty="0">
              <a:solidFill>
                <a:srgbClr val="C00000"/>
              </a:solidFill>
              <a:latin typeface="Times New Roman"/>
              <a:ea typeface="华文细黑"/>
            </a:endParaRPr>
          </a:p>
        </p:txBody>
      </p:sp>
      <p:sp>
        <p:nvSpPr>
          <p:cNvPr id="22" name="矩形 21"/>
          <p:cNvSpPr/>
          <p:nvPr/>
        </p:nvSpPr>
        <p:spPr>
          <a:xfrm>
            <a:off x="4222998" y="1034366"/>
            <a:ext cx="543739" cy="523220"/>
          </a:xfrm>
          <a:prstGeom prst="rect">
            <a:avLst/>
          </a:prstGeom>
        </p:spPr>
        <p:txBody>
          <a:bodyPr wrap="none">
            <a:spAutoFit/>
          </a:bodyPr>
          <a:lstStyle/>
          <a:p>
            <a:r>
              <a:rPr lang="zh-CN" altLang="zh-CN" sz="2800" kern="100" dirty="0">
                <a:solidFill>
                  <a:srgbClr val="C00000"/>
                </a:solidFill>
                <a:latin typeface="Times New Roman"/>
                <a:ea typeface="华文细黑"/>
              </a:rPr>
              <a:t>几</a:t>
            </a:r>
            <a:endParaRPr lang="zh-CN" altLang="en-US" sz="2800" kern="100" dirty="0">
              <a:solidFill>
                <a:srgbClr val="C00000"/>
              </a:solidFill>
              <a:latin typeface="Times New Roman"/>
              <a:ea typeface="华文细黑"/>
            </a:endParaRPr>
          </a:p>
        </p:txBody>
      </p:sp>
      <p:sp>
        <p:nvSpPr>
          <p:cNvPr id="23" name="矩形 22"/>
          <p:cNvSpPr/>
          <p:nvPr/>
        </p:nvSpPr>
        <p:spPr>
          <a:xfrm>
            <a:off x="5447134" y="1051184"/>
            <a:ext cx="2339102" cy="523220"/>
          </a:xfrm>
          <a:prstGeom prst="rect">
            <a:avLst/>
          </a:prstGeom>
        </p:spPr>
        <p:txBody>
          <a:bodyPr wrap="none">
            <a:spAutoFit/>
          </a:bodyPr>
          <a:lstStyle/>
          <a:p>
            <a:r>
              <a:rPr lang="zh-CN" altLang="zh-CN" sz="2800" kern="100" dirty="0">
                <a:solidFill>
                  <a:srgbClr val="C00000"/>
                </a:solidFill>
                <a:latin typeface="Times New Roman"/>
                <a:ea typeface="华文细黑"/>
              </a:rPr>
              <a:t>几案，小桌子</a:t>
            </a:r>
            <a:endParaRPr lang="zh-CN" altLang="en-US" sz="2800" kern="100" dirty="0">
              <a:solidFill>
                <a:srgbClr val="C00000"/>
              </a:solidFill>
              <a:latin typeface="Times New Roman"/>
              <a:ea typeface="华文细黑"/>
            </a:endParaRPr>
          </a:p>
        </p:txBody>
      </p:sp>
      <p:sp>
        <p:nvSpPr>
          <p:cNvPr id="24" name="矩形 23"/>
          <p:cNvSpPr/>
          <p:nvPr/>
        </p:nvSpPr>
        <p:spPr>
          <a:xfrm>
            <a:off x="4976371" y="1682438"/>
            <a:ext cx="902811" cy="523220"/>
          </a:xfrm>
          <a:prstGeom prst="rect">
            <a:avLst/>
          </a:prstGeom>
        </p:spPr>
        <p:txBody>
          <a:bodyPr wrap="none">
            <a:spAutoFit/>
          </a:bodyPr>
          <a:lstStyle/>
          <a:p>
            <a:r>
              <a:rPr lang="zh-CN" altLang="zh-CN" sz="2800" kern="100" dirty="0">
                <a:solidFill>
                  <a:srgbClr val="C00000"/>
                </a:solidFill>
                <a:latin typeface="Times New Roman"/>
                <a:ea typeface="华文细黑"/>
              </a:rPr>
              <a:t>跳踉</a:t>
            </a:r>
            <a:endParaRPr lang="zh-CN" altLang="en-US" sz="2800" kern="100" dirty="0">
              <a:solidFill>
                <a:srgbClr val="C00000"/>
              </a:solidFill>
              <a:latin typeface="Times New Roman"/>
              <a:ea typeface="华文细黑"/>
            </a:endParaRPr>
          </a:p>
        </p:txBody>
      </p:sp>
      <p:sp>
        <p:nvSpPr>
          <p:cNvPr id="25" name="矩形 24"/>
          <p:cNvSpPr/>
          <p:nvPr/>
        </p:nvSpPr>
        <p:spPr>
          <a:xfrm>
            <a:off x="6455246" y="1682438"/>
            <a:ext cx="1620957" cy="523220"/>
          </a:xfrm>
          <a:prstGeom prst="rect">
            <a:avLst/>
          </a:prstGeom>
        </p:spPr>
        <p:txBody>
          <a:bodyPr wrap="none">
            <a:spAutoFit/>
          </a:bodyPr>
          <a:lstStyle/>
          <a:p>
            <a:r>
              <a:rPr lang="zh-CN" altLang="zh-CN" sz="2800" kern="100" dirty="0">
                <a:solidFill>
                  <a:srgbClr val="C00000"/>
                </a:solidFill>
                <a:latin typeface="Times New Roman"/>
                <a:ea typeface="华文细黑"/>
              </a:rPr>
              <a:t>腾越跳动</a:t>
            </a:r>
            <a:endParaRPr lang="zh-CN" altLang="en-US" sz="2800" kern="100" dirty="0">
              <a:solidFill>
                <a:srgbClr val="C00000"/>
              </a:solidFill>
              <a:latin typeface="Times New Roman"/>
              <a:ea typeface="华文细黑"/>
            </a:endParaRPr>
          </a:p>
        </p:txBody>
      </p:sp>
      <p:sp>
        <p:nvSpPr>
          <p:cNvPr id="26" name="矩形 25"/>
          <p:cNvSpPr/>
          <p:nvPr/>
        </p:nvSpPr>
        <p:spPr>
          <a:xfrm>
            <a:off x="5269825" y="2277666"/>
            <a:ext cx="543739" cy="523220"/>
          </a:xfrm>
          <a:prstGeom prst="rect">
            <a:avLst/>
          </a:prstGeom>
        </p:spPr>
        <p:txBody>
          <a:bodyPr wrap="none">
            <a:spAutoFit/>
          </a:bodyPr>
          <a:lstStyle/>
          <a:p>
            <a:r>
              <a:rPr lang="zh-CN" altLang="zh-CN" sz="2800" kern="100" dirty="0">
                <a:solidFill>
                  <a:srgbClr val="C00000"/>
                </a:solidFill>
                <a:latin typeface="Times New Roman"/>
                <a:ea typeface="华文细黑"/>
              </a:rPr>
              <a:t>智</a:t>
            </a:r>
            <a:endParaRPr lang="zh-CN" altLang="en-US" sz="2800" kern="100" dirty="0">
              <a:solidFill>
                <a:srgbClr val="C00000"/>
              </a:solidFill>
              <a:latin typeface="Times New Roman"/>
              <a:ea typeface="华文细黑"/>
            </a:endParaRPr>
          </a:p>
        </p:txBody>
      </p:sp>
      <p:sp>
        <p:nvSpPr>
          <p:cNvPr id="27" name="矩形 26"/>
          <p:cNvSpPr/>
          <p:nvPr/>
        </p:nvSpPr>
        <p:spPr>
          <a:xfrm>
            <a:off x="6599262" y="2330510"/>
            <a:ext cx="902811" cy="523220"/>
          </a:xfrm>
          <a:prstGeom prst="rect">
            <a:avLst/>
          </a:prstGeom>
        </p:spPr>
        <p:txBody>
          <a:bodyPr wrap="none">
            <a:spAutoFit/>
          </a:bodyPr>
          <a:lstStyle/>
          <a:p>
            <a:r>
              <a:rPr lang="zh-CN" altLang="zh-CN" sz="2800" kern="100" dirty="0">
                <a:solidFill>
                  <a:srgbClr val="C00000"/>
                </a:solidFill>
                <a:latin typeface="Times New Roman"/>
                <a:ea typeface="华文细黑"/>
              </a:rPr>
              <a:t>智慧</a:t>
            </a:r>
            <a:endParaRPr lang="zh-CN" altLang="en-US" sz="2800" kern="100" dirty="0">
              <a:solidFill>
                <a:srgbClr val="C00000"/>
              </a:solidFill>
              <a:latin typeface="Times New Roman"/>
              <a:ea typeface="华文细黑"/>
            </a:endParaRPr>
          </a:p>
        </p:txBody>
      </p:sp>
      <p:sp>
        <p:nvSpPr>
          <p:cNvPr id="28" name="矩形 27"/>
          <p:cNvSpPr/>
          <p:nvPr/>
        </p:nvSpPr>
        <p:spPr>
          <a:xfrm>
            <a:off x="1198662" y="2936558"/>
            <a:ext cx="543739" cy="523220"/>
          </a:xfrm>
          <a:prstGeom prst="rect">
            <a:avLst/>
          </a:prstGeom>
        </p:spPr>
        <p:txBody>
          <a:bodyPr wrap="none">
            <a:spAutoFit/>
          </a:bodyPr>
          <a:lstStyle/>
          <a:p>
            <a:r>
              <a:rPr lang="zh-CN" altLang="zh-CN" sz="2800" kern="100" dirty="0">
                <a:solidFill>
                  <a:srgbClr val="C00000"/>
                </a:solidFill>
                <a:latin typeface="Times New Roman"/>
                <a:ea typeface="华文细黑"/>
              </a:rPr>
              <a:t>境</a:t>
            </a:r>
            <a:endParaRPr lang="zh-CN" altLang="en-US" sz="2800" kern="100" dirty="0">
              <a:solidFill>
                <a:srgbClr val="C00000"/>
              </a:solidFill>
              <a:latin typeface="Times New Roman"/>
              <a:ea typeface="华文细黑"/>
            </a:endParaRPr>
          </a:p>
        </p:txBody>
      </p:sp>
      <p:sp>
        <p:nvSpPr>
          <p:cNvPr id="29" name="矩形 28"/>
          <p:cNvSpPr/>
          <p:nvPr/>
        </p:nvSpPr>
        <p:spPr>
          <a:xfrm>
            <a:off x="2494806" y="2925738"/>
            <a:ext cx="902811" cy="523220"/>
          </a:xfrm>
          <a:prstGeom prst="rect">
            <a:avLst/>
          </a:prstGeom>
        </p:spPr>
        <p:txBody>
          <a:bodyPr wrap="none">
            <a:spAutoFit/>
          </a:bodyPr>
          <a:lstStyle/>
          <a:p>
            <a:r>
              <a:rPr lang="zh-CN" altLang="zh-CN" sz="2800" kern="100" dirty="0">
                <a:solidFill>
                  <a:srgbClr val="C00000"/>
                </a:solidFill>
                <a:latin typeface="Times New Roman"/>
                <a:ea typeface="华文细黑"/>
              </a:rPr>
              <a:t>界线</a:t>
            </a:r>
            <a:endParaRPr lang="zh-CN" altLang="en-US" sz="2800" kern="100" dirty="0">
              <a:solidFill>
                <a:srgbClr val="C00000"/>
              </a:solidFill>
              <a:latin typeface="Times New Roman"/>
              <a:ea typeface="华文细黑"/>
            </a:endParaRPr>
          </a:p>
        </p:txBody>
      </p:sp>
      <p:sp>
        <p:nvSpPr>
          <p:cNvPr id="30" name="矩形 29"/>
          <p:cNvSpPr/>
          <p:nvPr/>
        </p:nvSpPr>
        <p:spPr>
          <a:xfrm>
            <a:off x="3286894" y="3573810"/>
            <a:ext cx="543739" cy="523220"/>
          </a:xfrm>
          <a:prstGeom prst="rect">
            <a:avLst/>
          </a:prstGeom>
        </p:spPr>
        <p:txBody>
          <a:bodyPr wrap="none">
            <a:spAutoFit/>
          </a:bodyPr>
          <a:lstStyle/>
          <a:p>
            <a:r>
              <a:rPr lang="zh-CN" altLang="zh-CN" sz="2800" kern="100" dirty="0">
                <a:solidFill>
                  <a:srgbClr val="C00000"/>
                </a:solidFill>
                <a:latin typeface="Times New Roman"/>
                <a:ea typeface="华文细黑"/>
              </a:rPr>
              <a:t>返</a:t>
            </a:r>
            <a:endParaRPr lang="zh-CN" altLang="en-US" sz="2800" kern="100" dirty="0">
              <a:solidFill>
                <a:srgbClr val="C00000"/>
              </a:solidFill>
              <a:latin typeface="Times New Roman"/>
              <a:ea typeface="华文细黑"/>
            </a:endParaRPr>
          </a:p>
        </p:txBody>
      </p:sp>
      <p:sp>
        <p:nvSpPr>
          <p:cNvPr id="31" name="矩形 30"/>
          <p:cNvSpPr/>
          <p:nvPr/>
        </p:nvSpPr>
        <p:spPr>
          <a:xfrm>
            <a:off x="4616331" y="3573810"/>
            <a:ext cx="902811" cy="523220"/>
          </a:xfrm>
          <a:prstGeom prst="rect">
            <a:avLst/>
          </a:prstGeom>
        </p:spPr>
        <p:txBody>
          <a:bodyPr wrap="none">
            <a:spAutoFit/>
          </a:bodyPr>
          <a:lstStyle/>
          <a:p>
            <a:r>
              <a:rPr lang="zh-CN" altLang="zh-CN" sz="2800" kern="100" dirty="0">
                <a:solidFill>
                  <a:srgbClr val="C00000"/>
                </a:solidFill>
                <a:latin typeface="Times New Roman"/>
                <a:ea typeface="华文细黑"/>
              </a:rPr>
              <a:t>返回</a:t>
            </a:r>
            <a:endParaRPr lang="zh-CN" altLang="en-US" sz="2800" kern="100" dirty="0">
              <a:solidFill>
                <a:srgbClr val="C00000"/>
              </a:solidFill>
              <a:latin typeface="Times New Roman"/>
              <a:ea typeface="华文细黑"/>
            </a:endParaRPr>
          </a:p>
        </p:txBody>
      </p:sp>
    </p:spTree>
    <p:extLst>
      <p:ext uri="{BB962C8B-B14F-4D97-AF65-F5344CB8AC3E}">
        <p14:creationId xmlns:p14="http://schemas.microsoft.com/office/powerpoint/2010/main" xmlns="" val="3199743490"/>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linds(horizontal)">
                                      <p:cBhvr>
                                        <p:cTn id="10" dur="5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22"/>
                                        </p:tgtEl>
                                        <p:attrNameLst>
                                          <p:attrName>style.visibility</p:attrName>
                                        </p:attrNameLst>
                                      </p:cBhvr>
                                      <p:to>
                                        <p:strVal val="visible"/>
                                      </p:to>
                                    </p:set>
                                    <p:animEffect transition="in" filter="blinds(horizontal)">
                                      <p:cBhvr>
                                        <p:cTn id="15" dur="500"/>
                                        <p:tgtEl>
                                          <p:spTgt spid="22"/>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23"/>
                                        </p:tgtEl>
                                        <p:attrNameLst>
                                          <p:attrName>style.visibility</p:attrName>
                                        </p:attrNameLst>
                                      </p:cBhvr>
                                      <p:to>
                                        <p:strVal val="visible"/>
                                      </p:to>
                                    </p:set>
                                    <p:animEffect transition="in" filter="blinds(horizontal)">
                                      <p:cBhvr>
                                        <p:cTn id="18" dur="500"/>
                                        <p:tgtEl>
                                          <p:spTgt spid="23"/>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24"/>
                                        </p:tgtEl>
                                        <p:attrNameLst>
                                          <p:attrName>style.visibility</p:attrName>
                                        </p:attrNameLst>
                                      </p:cBhvr>
                                      <p:to>
                                        <p:strVal val="visible"/>
                                      </p:to>
                                    </p:set>
                                    <p:animEffect transition="in" filter="blinds(horizontal)">
                                      <p:cBhvr>
                                        <p:cTn id="23" dur="500"/>
                                        <p:tgtEl>
                                          <p:spTgt spid="24"/>
                                        </p:tgtEl>
                                      </p:cBhvr>
                                    </p:animEffect>
                                  </p:childTnLst>
                                </p:cTn>
                              </p:par>
                              <p:par>
                                <p:cTn id="24" presetID="3" presetClass="entr" presetSubtype="10" fill="hold" grpId="0" nodeType="withEffect">
                                  <p:stCondLst>
                                    <p:cond delay="0"/>
                                  </p:stCondLst>
                                  <p:childTnLst>
                                    <p:set>
                                      <p:cBhvr>
                                        <p:cTn id="25" dur="1" fill="hold">
                                          <p:stCondLst>
                                            <p:cond delay="0"/>
                                          </p:stCondLst>
                                        </p:cTn>
                                        <p:tgtEl>
                                          <p:spTgt spid="25"/>
                                        </p:tgtEl>
                                        <p:attrNameLst>
                                          <p:attrName>style.visibility</p:attrName>
                                        </p:attrNameLst>
                                      </p:cBhvr>
                                      <p:to>
                                        <p:strVal val="visible"/>
                                      </p:to>
                                    </p:set>
                                    <p:animEffect transition="in" filter="blinds(horizontal)">
                                      <p:cBhvr>
                                        <p:cTn id="26" dur="500"/>
                                        <p:tgtEl>
                                          <p:spTgt spid="25"/>
                                        </p:tgtEl>
                                      </p:cBhvr>
                                    </p:animEffect>
                                  </p:childTnLst>
                                </p:cTn>
                              </p:par>
                            </p:childTnLst>
                          </p:cTn>
                        </p:par>
                      </p:childTnLst>
                    </p:cTn>
                  </p:par>
                  <p:par>
                    <p:cTn id="27" fill="hold">
                      <p:stCondLst>
                        <p:cond delay="indefinite"/>
                      </p:stCondLst>
                      <p:childTnLst>
                        <p:par>
                          <p:cTn id="28" fill="hold">
                            <p:stCondLst>
                              <p:cond delay="0"/>
                            </p:stCondLst>
                            <p:childTnLst>
                              <p:par>
                                <p:cTn id="29" presetID="3" presetClass="entr" presetSubtype="10" fill="hold" grpId="0" nodeType="clickEffect">
                                  <p:stCondLst>
                                    <p:cond delay="0"/>
                                  </p:stCondLst>
                                  <p:childTnLst>
                                    <p:set>
                                      <p:cBhvr>
                                        <p:cTn id="30" dur="1" fill="hold">
                                          <p:stCondLst>
                                            <p:cond delay="0"/>
                                          </p:stCondLst>
                                        </p:cTn>
                                        <p:tgtEl>
                                          <p:spTgt spid="26"/>
                                        </p:tgtEl>
                                        <p:attrNameLst>
                                          <p:attrName>style.visibility</p:attrName>
                                        </p:attrNameLst>
                                      </p:cBhvr>
                                      <p:to>
                                        <p:strVal val="visible"/>
                                      </p:to>
                                    </p:set>
                                    <p:animEffect transition="in" filter="blinds(horizontal)">
                                      <p:cBhvr>
                                        <p:cTn id="31" dur="500"/>
                                        <p:tgtEl>
                                          <p:spTgt spid="26"/>
                                        </p:tgtEl>
                                      </p:cBhvr>
                                    </p:animEffect>
                                  </p:childTnLst>
                                </p:cTn>
                              </p:par>
                              <p:par>
                                <p:cTn id="32" presetID="3" presetClass="entr" presetSubtype="10" fill="hold" grpId="0" nodeType="withEffect">
                                  <p:stCondLst>
                                    <p:cond delay="0"/>
                                  </p:stCondLst>
                                  <p:childTnLst>
                                    <p:set>
                                      <p:cBhvr>
                                        <p:cTn id="33" dur="1" fill="hold">
                                          <p:stCondLst>
                                            <p:cond delay="0"/>
                                          </p:stCondLst>
                                        </p:cTn>
                                        <p:tgtEl>
                                          <p:spTgt spid="27"/>
                                        </p:tgtEl>
                                        <p:attrNameLst>
                                          <p:attrName>style.visibility</p:attrName>
                                        </p:attrNameLst>
                                      </p:cBhvr>
                                      <p:to>
                                        <p:strVal val="visible"/>
                                      </p:to>
                                    </p:set>
                                    <p:animEffect transition="in" filter="blinds(horizontal)">
                                      <p:cBhvr>
                                        <p:cTn id="34" dur="500"/>
                                        <p:tgtEl>
                                          <p:spTgt spid="27"/>
                                        </p:tgtEl>
                                      </p:cBhvr>
                                    </p:animEffect>
                                  </p:childTnLst>
                                </p:cTn>
                              </p:par>
                              <p:par>
                                <p:cTn id="35" presetID="3" presetClass="entr" presetSubtype="10" fill="hold" grpId="0" nodeType="withEffect">
                                  <p:stCondLst>
                                    <p:cond delay="0"/>
                                  </p:stCondLst>
                                  <p:childTnLst>
                                    <p:set>
                                      <p:cBhvr>
                                        <p:cTn id="36" dur="1" fill="hold">
                                          <p:stCondLst>
                                            <p:cond delay="0"/>
                                          </p:stCondLst>
                                        </p:cTn>
                                        <p:tgtEl>
                                          <p:spTgt spid="29"/>
                                        </p:tgtEl>
                                        <p:attrNameLst>
                                          <p:attrName>style.visibility</p:attrName>
                                        </p:attrNameLst>
                                      </p:cBhvr>
                                      <p:to>
                                        <p:strVal val="visible"/>
                                      </p:to>
                                    </p:set>
                                    <p:animEffect transition="in" filter="blinds(horizontal)">
                                      <p:cBhvr>
                                        <p:cTn id="37" dur="500"/>
                                        <p:tgtEl>
                                          <p:spTgt spid="29"/>
                                        </p:tgtEl>
                                      </p:cBhvr>
                                    </p:animEffect>
                                  </p:childTnLst>
                                </p:cTn>
                              </p:par>
                              <p:par>
                                <p:cTn id="38" presetID="3" presetClass="entr" presetSubtype="10" fill="hold" grpId="0" nodeType="withEffect">
                                  <p:stCondLst>
                                    <p:cond delay="0"/>
                                  </p:stCondLst>
                                  <p:childTnLst>
                                    <p:set>
                                      <p:cBhvr>
                                        <p:cTn id="39" dur="1" fill="hold">
                                          <p:stCondLst>
                                            <p:cond delay="0"/>
                                          </p:stCondLst>
                                        </p:cTn>
                                        <p:tgtEl>
                                          <p:spTgt spid="28"/>
                                        </p:tgtEl>
                                        <p:attrNameLst>
                                          <p:attrName>style.visibility</p:attrName>
                                        </p:attrNameLst>
                                      </p:cBhvr>
                                      <p:to>
                                        <p:strVal val="visible"/>
                                      </p:to>
                                    </p:set>
                                    <p:animEffect transition="in" filter="blinds(horizontal)">
                                      <p:cBhvr>
                                        <p:cTn id="40" dur="500"/>
                                        <p:tgtEl>
                                          <p:spTgt spid="28"/>
                                        </p:tgtEl>
                                      </p:cBhvr>
                                    </p:animEffect>
                                  </p:childTnLst>
                                </p:cTn>
                              </p:par>
                            </p:childTnLst>
                          </p:cTn>
                        </p:par>
                      </p:childTnLst>
                    </p:cTn>
                  </p:par>
                  <p:par>
                    <p:cTn id="41" fill="hold">
                      <p:stCondLst>
                        <p:cond delay="indefinite"/>
                      </p:stCondLst>
                      <p:childTnLst>
                        <p:par>
                          <p:cTn id="42" fill="hold">
                            <p:stCondLst>
                              <p:cond delay="0"/>
                            </p:stCondLst>
                            <p:childTnLst>
                              <p:par>
                                <p:cTn id="43" presetID="3" presetClass="entr" presetSubtype="10" fill="hold" grpId="0" nodeType="clickEffect">
                                  <p:stCondLst>
                                    <p:cond delay="0"/>
                                  </p:stCondLst>
                                  <p:childTnLst>
                                    <p:set>
                                      <p:cBhvr>
                                        <p:cTn id="44" dur="1" fill="hold">
                                          <p:stCondLst>
                                            <p:cond delay="0"/>
                                          </p:stCondLst>
                                        </p:cTn>
                                        <p:tgtEl>
                                          <p:spTgt spid="30"/>
                                        </p:tgtEl>
                                        <p:attrNameLst>
                                          <p:attrName>style.visibility</p:attrName>
                                        </p:attrNameLst>
                                      </p:cBhvr>
                                      <p:to>
                                        <p:strVal val="visible"/>
                                      </p:to>
                                    </p:set>
                                    <p:animEffect transition="in" filter="blinds(horizontal)">
                                      <p:cBhvr>
                                        <p:cTn id="45" dur="500"/>
                                        <p:tgtEl>
                                          <p:spTgt spid="30"/>
                                        </p:tgtEl>
                                      </p:cBhvr>
                                    </p:animEffect>
                                  </p:childTnLst>
                                </p:cTn>
                              </p:par>
                              <p:par>
                                <p:cTn id="46" presetID="3" presetClass="entr" presetSubtype="10" fill="hold" grpId="0" nodeType="withEffect">
                                  <p:stCondLst>
                                    <p:cond delay="0"/>
                                  </p:stCondLst>
                                  <p:childTnLst>
                                    <p:set>
                                      <p:cBhvr>
                                        <p:cTn id="47" dur="1" fill="hold">
                                          <p:stCondLst>
                                            <p:cond delay="0"/>
                                          </p:stCondLst>
                                        </p:cTn>
                                        <p:tgtEl>
                                          <p:spTgt spid="31"/>
                                        </p:tgtEl>
                                        <p:attrNameLst>
                                          <p:attrName>style.visibility</p:attrName>
                                        </p:attrNameLst>
                                      </p:cBhvr>
                                      <p:to>
                                        <p:strVal val="visible"/>
                                      </p:to>
                                    </p:set>
                                    <p:animEffect transition="in" filter="blinds(horizontal)">
                                      <p:cBhvr>
                                        <p:cTn id="48" dur="500"/>
                                        <p:tgtEl>
                                          <p:spTgt spid="31"/>
                                        </p:tgtEl>
                                      </p:cBhvr>
                                    </p:animEffect>
                                  </p:childTnLst>
                                </p:cTn>
                              </p:par>
                            </p:childTnLst>
                          </p:cTn>
                        </p:par>
                      </p:childTnLst>
                    </p:cTn>
                  </p:par>
                  <p:par>
                    <p:cTn id="49" fill="hold">
                      <p:stCondLst>
                        <p:cond delay="indefinite"/>
                      </p:stCondLst>
                      <p:childTnLst>
                        <p:par>
                          <p:cTn id="50" fill="hold">
                            <p:stCondLst>
                              <p:cond delay="0"/>
                            </p:stCondLst>
                            <p:childTnLst>
                              <p:par>
                                <p:cTn id="51" presetID="10" presetClass="exit" presetSubtype="0" fill="hold" grpId="1" nodeType="clickEffect">
                                  <p:stCondLst>
                                    <p:cond delay="0"/>
                                  </p:stCondLst>
                                  <p:childTnLst>
                                    <p:animEffect transition="out" filter="fade">
                                      <p:cBhvr>
                                        <p:cTn id="52" dur="500"/>
                                        <p:tgtEl>
                                          <p:spTgt spid="3"/>
                                        </p:tgtEl>
                                      </p:cBhvr>
                                    </p:animEffect>
                                    <p:set>
                                      <p:cBhvr>
                                        <p:cTn id="53" dur="1" fill="hold">
                                          <p:stCondLst>
                                            <p:cond delay="499"/>
                                          </p:stCondLst>
                                        </p:cTn>
                                        <p:tgtEl>
                                          <p:spTgt spid="3"/>
                                        </p:tgtEl>
                                        <p:attrNameLst>
                                          <p:attrName>style.visibility</p:attrName>
                                        </p:attrNameLst>
                                      </p:cBhvr>
                                      <p:to>
                                        <p:strVal val="hidden"/>
                                      </p:to>
                                    </p:set>
                                  </p:childTnLst>
                                </p:cTn>
                              </p:par>
                              <p:par>
                                <p:cTn id="54" presetID="10" presetClass="exit" presetSubtype="0" fill="hold" grpId="1" nodeType="withEffect">
                                  <p:stCondLst>
                                    <p:cond delay="0"/>
                                  </p:stCondLst>
                                  <p:childTnLst>
                                    <p:animEffect transition="out" filter="fade">
                                      <p:cBhvr>
                                        <p:cTn id="55" dur="500"/>
                                        <p:tgtEl>
                                          <p:spTgt spid="4"/>
                                        </p:tgtEl>
                                      </p:cBhvr>
                                    </p:animEffect>
                                    <p:set>
                                      <p:cBhvr>
                                        <p:cTn id="56" dur="1" fill="hold">
                                          <p:stCondLst>
                                            <p:cond delay="499"/>
                                          </p:stCondLst>
                                        </p:cTn>
                                        <p:tgtEl>
                                          <p:spTgt spid="4"/>
                                        </p:tgtEl>
                                        <p:attrNameLst>
                                          <p:attrName>style.visibility</p:attrName>
                                        </p:attrNameLst>
                                      </p:cBhvr>
                                      <p:to>
                                        <p:strVal val="hidden"/>
                                      </p:to>
                                    </p:set>
                                  </p:childTnLst>
                                </p:cTn>
                              </p:par>
                              <p:par>
                                <p:cTn id="57" presetID="10" presetClass="exit" presetSubtype="0" fill="hold" grpId="1" nodeType="withEffect">
                                  <p:stCondLst>
                                    <p:cond delay="0"/>
                                  </p:stCondLst>
                                  <p:childTnLst>
                                    <p:animEffect transition="out" filter="fade">
                                      <p:cBhvr>
                                        <p:cTn id="58" dur="500"/>
                                        <p:tgtEl>
                                          <p:spTgt spid="22"/>
                                        </p:tgtEl>
                                      </p:cBhvr>
                                    </p:animEffect>
                                    <p:set>
                                      <p:cBhvr>
                                        <p:cTn id="59" dur="1" fill="hold">
                                          <p:stCondLst>
                                            <p:cond delay="499"/>
                                          </p:stCondLst>
                                        </p:cTn>
                                        <p:tgtEl>
                                          <p:spTgt spid="22"/>
                                        </p:tgtEl>
                                        <p:attrNameLst>
                                          <p:attrName>style.visibility</p:attrName>
                                        </p:attrNameLst>
                                      </p:cBhvr>
                                      <p:to>
                                        <p:strVal val="hidden"/>
                                      </p:to>
                                    </p:set>
                                  </p:childTnLst>
                                </p:cTn>
                              </p:par>
                              <p:par>
                                <p:cTn id="60" presetID="10" presetClass="exit" presetSubtype="0" fill="hold" grpId="1" nodeType="withEffect">
                                  <p:stCondLst>
                                    <p:cond delay="0"/>
                                  </p:stCondLst>
                                  <p:childTnLst>
                                    <p:animEffect transition="out" filter="fade">
                                      <p:cBhvr>
                                        <p:cTn id="61" dur="500"/>
                                        <p:tgtEl>
                                          <p:spTgt spid="23"/>
                                        </p:tgtEl>
                                      </p:cBhvr>
                                    </p:animEffect>
                                    <p:set>
                                      <p:cBhvr>
                                        <p:cTn id="62" dur="1" fill="hold">
                                          <p:stCondLst>
                                            <p:cond delay="499"/>
                                          </p:stCondLst>
                                        </p:cTn>
                                        <p:tgtEl>
                                          <p:spTgt spid="23"/>
                                        </p:tgtEl>
                                        <p:attrNameLst>
                                          <p:attrName>style.visibility</p:attrName>
                                        </p:attrNameLst>
                                      </p:cBhvr>
                                      <p:to>
                                        <p:strVal val="hidden"/>
                                      </p:to>
                                    </p:set>
                                  </p:childTnLst>
                                </p:cTn>
                              </p:par>
                              <p:par>
                                <p:cTn id="63" presetID="10" presetClass="exit" presetSubtype="0" fill="hold" grpId="1" nodeType="withEffect">
                                  <p:stCondLst>
                                    <p:cond delay="0"/>
                                  </p:stCondLst>
                                  <p:childTnLst>
                                    <p:animEffect transition="out" filter="fade">
                                      <p:cBhvr>
                                        <p:cTn id="64" dur="500"/>
                                        <p:tgtEl>
                                          <p:spTgt spid="24"/>
                                        </p:tgtEl>
                                      </p:cBhvr>
                                    </p:animEffect>
                                    <p:set>
                                      <p:cBhvr>
                                        <p:cTn id="65" dur="1" fill="hold">
                                          <p:stCondLst>
                                            <p:cond delay="499"/>
                                          </p:stCondLst>
                                        </p:cTn>
                                        <p:tgtEl>
                                          <p:spTgt spid="24"/>
                                        </p:tgtEl>
                                        <p:attrNameLst>
                                          <p:attrName>style.visibility</p:attrName>
                                        </p:attrNameLst>
                                      </p:cBhvr>
                                      <p:to>
                                        <p:strVal val="hidden"/>
                                      </p:to>
                                    </p:set>
                                  </p:childTnLst>
                                </p:cTn>
                              </p:par>
                              <p:par>
                                <p:cTn id="66" presetID="10" presetClass="exit" presetSubtype="0" fill="hold" grpId="1" nodeType="withEffect">
                                  <p:stCondLst>
                                    <p:cond delay="0"/>
                                  </p:stCondLst>
                                  <p:childTnLst>
                                    <p:animEffect transition="out" filter="fade">
                                      <p:cBhvr>
                                        <p:cTn id="67" dur="500"/>
                                        <p:tgtEl>
                                          <p:spTgt spid="25"/>
                                        </p:tgtEl>
                                      </p:cBhvr>
                                    </p:animEffect>
                                    <p:set>
                                      <p:cBhvr>
                                        <p:cTn id="68" dur="1" fill="hold">
                                          <p:stCondLst>
                                            <p:cond delay="499"/>
                                          </p:stCondLst>
                                        </p:cTn>
                                        <p:tgtEl>
                                          <p:spTgt spid="25"/>
                                        </p:tgtEl>
                                        <p:attrNameLst>
                                          <p:attrName>style.visibility</p:attrName>
                                        </p:attrNameLst>
                                      </p:cBhvr>
                                      <p:to>
                                        <p:strVal val="hidden"/>
                                      </p:to>
                                    </p:set>
                                  </p:childTnLst>
                                </p:cTn>
                              </p:par>
                              <p:par>
                                <p:cTn id="69" presetID="10" presetClass="exit" presetSubtype="0" fill="hold" grpId="1" nodeType="withEffect">
                                  <p:stCondLst>
                                    <p:cond delay="0"/>
                                  </p:stCondLst>
                                  <p:childTnLst>
                                    <p:animEffect transition="out" filter="fade">
                                      <p:cBhvr>
                                        <p:cTn id="70" dur="500"/>
                                        <p:tgtEl>
                                          <p:spTgt spid="26"/>
                                        </p:tgtEl>
                                      </p:cBhvr>
                                    </p:animEffect>
                                    <p:set>
                                      <p:cBhvr>
                                        <p:cTn id="71" dur="1" fill="hold">
                                          <p:stCondLst>
                                            <p:cond delay="499"/>
                                          </p:stCondLst>
                                        </p:cTn>
                                        <p:tgtEl>
                                          <p:spTgt spid="26"/>
                                        </p:tgtEl>
                                        <p:attrNameLst>
                                          <p:attrName>style.visibility</p:attrName>
                                        </p:attrNameLst>
                                      </p:cBhvr>
                                      <p:to>
                                        <p:strVal val="hidden"/>
                                      </p:to>
                                    </p:set>
                                  </p:childTnLst>
                                </p:cTn>
                              </p:par>
                              <p:par>
                                <p:cTn id="72" presetID="10" presetClass="exit" presetSubtype="0" fill="hold" grpId="1" nodeType="withEffect">
                                  <p:stCondLst>
                                    <p:cond delay="0"/>
                                  </p:stCondLst>
                                  <p:childTnLst>
                                    <p:animEffect transition="out" filter="fade">
                                      <p:cBhvr>
                                        <p:cTn id="73" dur="500"/>
                                        <p:tgtEl>
                                          <p:spTgt spid="27"/>
                                        </p:tgtEl>
                                      </p:cBhvr>
                                    </p:animEffect>
                                    <p:set>
                                      <p:cBhvr>
                                        <p:cTn id="74" dur="1" fill="hold">
                                          <p:stCondLst>
                                            <p:cond delay="499"/>
                                          </p:stCondLst>
                                        </p:cTn>
                                        <p:tgtEl>
                                          <p:spTgt spid="27"/>
                                        </p:tgtEl>
                                        <p:attrNameLst>
                                          <p:attrName>style.visibility</p:attrName>
                                        </p:attrNameLst>
                                      </p:cBhvr>
                                      <p:to>
                                        <p:strVal val="hidden"/>
                                      </p:to>
                                    </p:set>
                                  </p:childTnLst>
                                </p:cTn>
                              </p:par>
                              <p:par>
                                <p:cTn id="75" presetID="10" presetClass="exit" presetSubtype="0" fill="hold" grpId="1" nodeType="withEffect">
                                  <p:stCondLst>
                                    <p:cond delay="0"/>
                                  </p:stCondLst>
                                  <p:childTnLst>
                                    <p:animEffect transition="out" filter="fade">
                                      <p:cBhvr>
                                        <p:cTn id="76" dur="500"/>
                                        <p:tgtEl>
                                          <p:spTgt spid="29"/>
                                        </p:tgtEl>
                                      </p:cBhvr>
                                    </p:animEffect>
                                    <p:set>
                                      <p:cBhvr>
                                        <p:cTn id="77" dur="1" fill="hold">
                                          <p:stCondLst>
                                            <p:cond delay="499"/>
                                          </p:stCondLst>
                                        </p:cTn>
                                        <p:tgtEl>
                                          <p:spTgt spid="29"/>
                                        </p:tgtEl>
                                        <p:attrNameLst>
                                          <p:attrName>style.visibility</p:attrName>
                                        </p:attrNameLst>
                                      </p:cBhvr>
                                      <p:to>
                                        <p:strVal val="hidden"/>
                                      </p:to>
                                    </p:set>
                                  </p:childTnLst>
                                </p:cTn>
                              </p:par>
                              <p:par>
                                <p:cTn id="78" presetID="10" presetClass="exit" presetSubtype="0" fill="hold" grpId="1" nodeType="withEffect">
                                  <p:stCondLst>
                                    <p:cond delay="0"/>
                                  </p:stCondLst>
                                  <p:childTnLst>
                                    <p:animEffect transition="out" filter="fade">
                                      <p:cBhvr>
                                        <p:cTn id="79" dur="500"/>
                                        <p:tgtEl>
                                          <p:spTgt spid="28"/>
                                        </p:tgtEl>
                                      </p:cBhvr>
                                    </p:animEffect>
                                    <p:set>
                                      <p:cBhvr>
                                        <p:cTn id="80" dur="1" fill="hold">
                                          <p:stCondLst>
                                            <p:cond delay="499"/>
                                          </p:stCondLst>
                                        </p:cTn>
                                        <p:tgtEl>
                                          <p:spTgt spid="28"/>
                                        </p:tgtEl>
                                        <p:attrNameLst>
                                          <p:attrName>style.visibility</p:attrName>
                                        </p:attrNameLst>
                                      </p:cBhvr>
                                      <p:to>
                                        <p:strVal val="hidden"/>
                                      </p:to>
                                    </p:set>
                                  </p:childTnLst>
                                </p:cTn>
                              </p:par>
                              <p:par>
                                <p:cTn id="81" presetID="10" presetClass="exit" presetSubtype="0" fill="hold" grpId="1" nodeType="withEffect">
                                  <p:stCondLst>
                                    <p:cond delay="0"/>
                                  </p:stCondLst>
                                  <p:childTnLst>
                                    <p:animEffect transition="out" filter="fade">
                                      <p:cBhvr>
                                        <p:cTn id="82" dur="500"/>
                                        <p:tgtEl>
                                          <p:spTgt spid="30"/>
                                        </p:tgtEl>
                                      </p:cBhvr>
                                    </p:animEffect>
                                    <p:set>
                                      <p:cBhvr>
                                        <p:cTn id="83" dur="1" fill="hold">
                                          <p:stCondLst>
                                            <p:cond delay="499"/>
                                          </p:stCondLst>
                                        </p:cTn>
                                        <p:tgtEl>
                                          <p:spTgt spid="30"/>
                                        </p:tgtEl>
                                        <p:attrNameLst>
                                          <p:attrName>style.visibility</p:attrName>
                                        </p:attrNameLst>
                                      </p:cBhvr>
                                      <p:to>
                                        <p:strVal val="hidden"/>
                                      </p:to>
                                    </p:set>
                                  </p:childTnLst>
                                </p:cTn>
                              </p:par>
                              <p:par>
                                <p:cTn id="84" presetID="10" presetClass="exit" presetSubtype="0" fill="hold" grpId="1" nodeType="withEffect">
                                  <p:stCondLst>
                                    <p:cond delay="0"/>
                                  </p:stCondLst>
                                  <p:childTnLst>
                                    <p:animEffect transition="out" filter="fade">
                                      <p:cBhvr>
                                        <p:cTn id="85" dur="500"/>
                                        <p:tgtEl>
                                          <p:spTgt spid="31"/>
                                        </p:tgtEl>
                                      </p:cBhvr>
                                    </p:animEffect>
                                    <p:set>
                                      <p:cBhvr>
                                        <p:cTn id="86" dur="1" fill="hold">
                                          <p:stCondLst>
                                            <p:cond delay="499"/>
                                          </p:stCondLst>
                                        </p:cTn>
                                        <p:tgtEl>
                                          <p:spTgt spid="31"/>
                                        </p:tgtEl>
                                        <p:attrNameLst>
                                          <p:attrName>style.visibility</p:attrName>
                                        </p:attrNameLst>
                                      </p:cBhvr>
                                      <p:to>
                                        <p:strVal val="hidden"/>
                                      </p:to>
                                    </p:set>
                                  </p:childTnLst>
                                </p:cTn>
                              </p:par>
                            </p:childTnLst>
                          </p:cTn>
                        </p:par>
                      </p:childTnLst>
                    </p:cTn>
                  </p:par>
                </p:childTnLst>
              </p:cTn>
              <p:nextCondLst>
                <p:cond evt="onClick" delay="0">
                  <p:tgtEl>
                    <p:spTgt spid="8"/>
                  </p:tgtEl>
                </p:cond>
              </p:nextCondLst>
            </p:seq>
          </p:childTnLst>
        </p:cTn>
      </p:par>
    </p:tnLst>
    <p:bldLst>
      <p:bldP spid="3" grpId="0"/>
      <p:bldP spid="3" grpId="1"/>
      <p:bldP spid="4" grpId="0"/>
      <p:bldP spid="4" grpId="1"/>
      <p:bldP spid="22" grpId="0"/>
      <p:bldP spid="22" grpId="1"/>
      <p:bldP spid="23" grpId="0"/>
      <p:bldP spid="23" grpId="1"/>
      <p:bldP spid="24" grpId="0"/>
      <p:bldP spid="24" grpId="1"/>
      <p:bldP spid="25" grpId="0"/>
      <p:bldP spid="25" grpId="1"/>
      <p:bldP spid="26" grpId="0"/>
      <p:bldP spid="26" grpId="1"/>
      <p:bldP spid="27" grpId="0"/>
      <p:bldP spid="27" grpId="1"/>
      <p:bldP spid="28" grpId="0"/>
      <p:bldP spid="28" grpId="1"/>
      <p:bldP spid="29" grpId="0"/>
      <p:bldP spid="29" grpId="1"/>
      <p:bldP spid="30" grpId="0"/>
      <p:bldP spid="30" grpId="1"/>
      <p:bldP spid="31" grpId="0"/>
      <p:bldP spid="31"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521360" y="139516"/>
            <a:ext cx="11478502" cy="553974"/>
          </a:xfrm>
          <a:prstGeom prst="rect">
            <a:avLst/>
          </a:prstGeom>
        </p:spPr>
        <p:txBody>
          <a:bodyPr wrap="square" lIns="121898" tIns="60948" rIns="121898" bIns="60948">
            <a:spAutoFit/>
          </a:bodyPr>
          <a:lstStyle/>
          <a:p>
            <a:pPr algn="just">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一词多义</a:t>
            </a:r>
            <a:endParaRPr lang="zh-CN" altLang="zh-CN" sz="1050" kern="100" dirty="0">
              <a:effectLst/>
              <a:latin typeface="宋体"/>
              <a:cs typeface="Courier New"/>
            </a:endParaRPr>
          </a:p>
        </p:txBody>
      </p:sp>
      <p:sp>
        <p:nvSpPr>
          <p:cNvPr id="4" name="矩形 3"/>
          <p:cNvSpPr/>
          <p:nvPr/>
        </p:nvSpPr>
        <p:spPr>
          <a:xfrm>
            <a:off x="778298" y="1331845"/>
            <a:ext cx="1030225" cy="553974"/>
          </a:xfrm>
          <a:prstGeom prst="rect">
            <a:avLst/>
          </a:prstGeom>
        </p:spPr>
        <p:txBody>
          <a:bodyPr wrap="square" lIns="121898" tIns="60948" rIns="121898" bIns="60948">
            <a:spAutoFit/>
          </a:bodyPr>
          <a:lstStyle/>
          <a:p>
            <a:pPr algn="just"/>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若</a:t>
            </a:r>
            <a:endParaRPr lang="en-US" altLang="zh-CN" sz="2800" kern="100" dirty="0" smtClean="0">
              <a:latin typeface="Times New Roman"/>
              <a:ea typeface="华文细黑"/>
              <a:cs typeface="Times New Roman"/>
            </a:endParaRPr>
          </a:p>
        </p:txBody>
      </p:sp>
      <p:pic>
        <p:nvPicPr>
          <p:cNvPr id="42" name="图片 41"/>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9407574" y="6026030"/>
            <a:ext cx="2674827" cy="829568"/>
          </a:xfrm>
          <a:prstGeom prst="rect">
            <a:avLst/>
          </a:prstGeom>
        </p:spPr>
      </p:pic>
      <p:sp>
        <p:nvSpPr>
          <p:cNvPr id="3" name="矩形 2"/>
          <p:cNvSpPr/>
          <p:nvPr/>
        </p:nvSpPr>
        <p:spPr>
          <a:xfrm>
            <a:off x="1774726" y="909514"/>
            <a:ext cx="8915091" cy="1384995"/>
          </a:xfrm>
          <a:prstGeom prst="rect">
            <a:avLst/>
          </a:prstGeom>
        </p:spPr>
        <p:txBody>
          <a:bodyPr wrap="square">
            <a:spAutoFit/>
          </a:bodyPr>
          <a:lstStyle/>
          <a:p>
            <a:pPr algn="just">
              <a:lnSpc>
                <a:spcPct val="150000"/>
              </a:lnSpc>
              <a:spcAft>
                <a:spcPts val="0"/>
              </a:spcAft>
            </a:pPr>
            <a:r>
              <a:rPr lang="zh-CN" altLang="zh-CN" sz="2800" kern="100" dirty="0">
                <a:latin typeface="Times New Roman"/>
                <a:ea typeface="华文细黑"/>
                <a:cs typeface="Times New Roman"/>
              </a:rPr>
              <a:t>望洋向</a:t>
            </a:r>
            <a:r>
              <a:rPr lang="zh-CN" altLang="zh-CN" sz="2800" kern="100" dirty="0">
                <a:solidFill>
                  <a:srgbClr val="0000FF"/>
                </a:solidFill>
                <a:latin typeface="Times New Roman"/>
                <a:ea typeface="华文细黑"/>
                <a:cs typeface="Times New Roman"/>
              </a:rPr>
              <a:t>若</a:t>
            </a:r>
            <a:r>
              <a:rPr lang="zh-CN" altLang="zh-CN" sz="2800" kern="100" dirty="0">
                <a:latin typeface="Times New Roman"/>
                <a:ea typeface="华文细黑"/>
                <a:cs typeface="Times New Roman"/>
              </a:rPr>
              <a:t>而叹曰</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_______</a:t>
            </a:r>
            <a:r>
              <a:rPr lang="zh-CN" altLang="zh-CN" sz="2800" u="sng" kern="100" dirty="0">
                <a:latin typeface="Times New Roman"/>
                <a:ea typeface="华文细黑"/>
                <a:cs typeface="Times New Roman"/>
              </a:rPr>
              <a:t>　　　　　　　　　</a:t>
            </a:r>
            <a:endParaRPr lang="zh-CN" altLang="zh-CN" sz="1050" kern="100" dirty="0">
              <a:latin typeface="宋体"/>
              <a:cs typeface="Courier New"/>
            </a:endParaRPr>
          </a:p>
          <a:p>
            <a:pPr>
              <a:lnSpc>
                <a:spcPct val="150000"/>
              </a:lnSpc>
            </a:pPr>
            <a:r>
              <a:rPr lang="zh-CN" altLang="zh-CN" sz="2800" kern="100" dirty="0">
                <a:latin typeface="Times New Roman"/>
                <a:ea typeface="华文细黑"/>
                <a:cs typeface="Times New Roman"/>
              </a:rPr>
              <a:t>以为莫己</a:t>
            </a:r>
            <a:r>
              <a:rPr lang="zh-CN" altLang="zh-CN" sz="2800" kern="100" dirty="0">
                <a:solidFill>
                  <a:srgbClr val="0000FF"/>
                </a:solidFill>
                <a:latin typeface="Times New Roman"/>
                <a:ea typeface="华文细黑"/>
                <a:cs typeface="Times New Roman"/>
              </a:rPr>
              <a:t>若</a:t>
            </a:r>
            <a:r>
              <a:rPr lang="zh-CN" altLang="zh-CN" sz="2800" kern="100" dirty="0">
                <a:latin typeface="Times New Roman"/>
                <a:ea typeface="华文细黑"/>
                <a:cs typeface="Times New Roman"/>
              </a:rPr>
              <a:t>者</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______</a:t>
            </a:r>
            <a:r>
              <a:rPr lang="en-US" altLang="zh-CN" sz="2800" kern="100" dirty="0">
                <a:latin typeface="Times New Roman"/>
                <a:ea typeface="华文细黑"/>
                <a:cs typeface="Times New Roman"/>
              </a:rPr>
              <a:t>____</a:t>
            </a:r>
            <a:r>
              <a:rPr lang="en-US" altLang="zh-CN" sz="2800" kern="100" dirty="0" smtClean="0">
                <a:latin typeface="Times New Roman"/>
                <a:ea typeface="华文细黑"/>
                <a:cs typeface="Times New Roman"/>
              </a:rPr>
              <a:t>_</a:t>
            </a:r>
            <a:r>
              <a:rPr lang="zh-CN" altLang="zh-CN" sz="2800" u="sng" kern="100" dirty="0">
                <a:latin typeface="Times New Roman"/>
                <a:ea typeface="华文细黑"/>
                <a:cs typeface="Times New Roman"/>
              </a:rPr>
              <a:t>　　　　　　　　　</a:t>
            </a:r>
            <a:endParaRPr lang="zh-CN" altLang="en-US" sz="2800" dirty="0"/>
          </a:p>
        </p:txBody>
      </p:sp>
      <p:sp>
        <p:nvSpPr>
          <p:cNvPr id="9" name="左大括号 8"/>
          <p:cNvSpPr/>
          <p:nvPr/>
        </p:nvSpPr>
        <p:spPr>
          <a:xfrm>
            <a:off x="1638869" y="1079395"/>
            <a:ext cx="169654" cy="1126263"/>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3" name="矩形 12"/>
          <p:cNvSpPr/>
          <p:nvPr/>
        </p:nvSpPr>
        <p:spPr>
          <a:xfrm>
            <a:off x="816509" y="2781722"/>
            <a:ext cx="1030225" cy="553974"/>
          </a:xfrm>
          <a:prstGeom prst="rect">
            <a:avLst/>
          </a:prstGeom>
        </p:spPr>
        <p:txBody>
          <a:bodyPr wrap="square" lIns="121898" tIns="60948" rIns="121898" bIns="60948">
            <a:spAutoFit/>
          </a:bodyPr>
          <a:lstStyle/>
          <a:p>
            <a:pPr algn="just"/>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闻</a:t>
            </a:r>
            <a:endParaRPr lang="en-US" altLang="zh-CN" sz="2800" kern="100" dirty="0" smtClean="0">
              <a:latin typeface="Times New Roman"/>
              <a:ea typeface="华文细黑"/>
              <a:cs typeface="Times New Roman"/>
            </a:endParaRPr>
          </a:p>
        </p:txBody>
      </p:sp>
      <p:sp>
        <p:nvSpPr>
          <p:cNvPr id="14" name="矩形 13"/>
          <p:cNvSpPr/>
          <p:nvPr/>
        </p:nvSpPr>
        <p:spPr>
          <a:xfrm>
            <a:off x="1820428" y="2277666"/>
            <a:ext cx="8915091" cy="1384995"/>
          </a:xfrm>
          <a:prstGeom prst="rect">
            <a:avLst/>
          </a:prstGeom>
        </p:spPr>
        <p:txBody>
          <a:bodyPr wrap="square">
            <a:spAutoFit/>
          </a:bodyPr>
          <a:lstStyle/>
          <a:p>
            <a:pPr algn="just">
              <a:lnSpc>
                <a:spcPct val="150000"/>
              </a:lnSpc>
              <a:spcAft>
                <a:spcPts val="0"/>
              </a:spcAft>
            </a:pPr>
            <a:r>
              <a:rPr lang="zh-CN" altLang="zh-CN" sz="2800" kern="100" dirty="0">
                <a:solidFill>
                  <a:srgbClr val="0000FF"/>
                </a:solidFill>
                <a:latin typeface="Times New Roman"/>
                <a:ea typeface="华文细黑"/>
                <a:cs typeface="Times New Roman"/>
              </a:rPr>
              <a:t>闻</a:t>
            </a:r>
            <a:r>
              <a:rPr lang="zh-CN" altLang="zh-CN" sz="2800" kern="100" dirty="0">
                <a:latin typeface="Times New Roman"/>
                <a:ea typeface="华文细黑"/>
                <a:cs typeface="Times New Roman"/>
              </a:rPr>
              <a:t>道百</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______</a:t>
            </a:r>
            <a:r>
              <a:rPr lang="zh-CN" altLang="zh-CN" sz="2800" u="sng" kern="100" dirty="0">
                <a:latin typeface="Times New Roman"/>
                <a:ea typeface="华文细黑"/>
                <a:cs typeface="Times New Roman"/>
              </a:rPr>
              <a:t>　　　　　　　　　</a:t>
            </a:r>
            <a:endParaRPr lang="zh-CN" altLang="zh-CN" sz="1050" kern="100" dirty="0">
              <a:latin typeface="宋体"/>
              <a:cs typeface="Courier New"/>
            </a:endParaRPr>
          </a:p>
          <a:p>
            <a:pPr>
              <a:lnSpc>
                <a:spcPct val="150000"/>
              </a:lnSpc>
            </a:pPr>
            <a:r>
              <a:rPr lang="zh-CN" altLang="zh-CN" sz="2800" kern="100" dirty="0">
                <a:latin typeface="Times New Roman"/>
                <a:ea typeface="华文细黑"/>
                <a:cs typeface="Times New Roman"/>
              </a:rPr>
              <a:t>且夫我尝闻少仲尼之</a:t>
            </a:r>
            <a:r>
              <a:rPr lang="zh-CN" altLang="zh-CN" sz="2800" kern="100" dirty="0">
                <a:solidFill>
                  <a:srgbClr val="0000FF"/>
                </a:solidFill>
                <a:latin typeface="Times New Roman"/>
                <a:ea typeface="华文细黑"/>
                <a:cs typeface="Times New Roman"/>
              </a:rPr>
              <a:t>闻</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a:t>
            </a:r>
            <a:r>
              <a:rPr lang="en-US" altLang="zh-CN" sz="2800" kern="100" dirty="0">
                <a:latin typeface="Times New Roman"/>
                <a:ea typeface="华文细黑"/>
                <a:cs typeface="Times New Roman"/>
              </a:rPr>
              <a:t>_</a:t>
            </a:r>
            <a:r>
              <a:rPr lang="en-US" altLang="zh-CN" sz="2800" kern="100" dirty="0" smtClean="0">
                <a:latin typeface="Times New Roman"/>
                <a:ea typeface="华文细黑"/>
                <a:cs typeface="Times New Roman"/>
              </a:rPr>
              <a:t>_____</a:t>
            </a:r>
            <a:r>
              <a:rPr lang="zh-CN" altLang="zh-CN" sz="2800" u="sng" kern="100" dirty="0">
                <a:latin typeface="Times New Roman"/>
                <a:ea typeface="华文细黑"/>
                <a:cs typeface="Times New Roman"/>
              </a:rPr>
              <a:t>　　　　　　　　　</a:t>
            </a:r>
            <a:endParaRPr lang="zh-CN" altLang="en-US" sz="2800" dirty="0"/>
          </a:p>
        </p:txBody>
      </p:sp>
      <p:sp>
        <p:nvSpPr>
          <p:cNvPr id="16" name="左大括号 15"/>
          <p:cNvSpPr/>
          <p:nvPr/>
        </p:nvSpPr>
        <p:spPr>
          <a:xfrm>
            <a:off x="1671805" y="2499265"/>
            <a:ext cx="169654" cy="1115112"/>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7" name="矩形 16"/>
          <p:cNvSpPr/>
          <p:nvPr/>
        </p:nvSpPr>
        <p:spPr>
          <a:xfrm>
            <a:off x="784708" y="4459996"/>
            <a:ext cx="1030225" cy="553974"/>
          </a:xfrm>
          <a:prstGeom prst="rect">
            <a:avLst/>
          </a:prstGeom>
        </p:spPr>
        <p:txBody>
          <a:bodyPr wrap="square" lIns="121898" tIns="60948" rIns="121898" bIns="60948">
            <a:spAutoFit/>
          </a:bodyPr>
          <a:lstStyle/>
          <a:p>
            <a:pPr algn="just"/>
            <a:r>
              <a:rPr lang="en-US" altLang="zh-CN" sz="2800" kern="100" dirty="0">
                <a:latin typeface="宋体"/>
                <a:ea typeface="华文细黑"/>
                <a:cs typeface="Times New Roman"/>
              </a:rPr>
              <a:t>③</a:t>
            </a:r>
            <a:r>
              <a:rPr lang="zh-CN" altLang="zh-CN" sz="2800" kern="100" dirty="0">
                <a:latin typeface="Times New Roman"/>
                <a:ea typeface="华文细黑"/>
                <a:cs typeface="Times New Roman"/>
              </a:rPr>
              <a:t>数</a:t>
            </a:r>
            <a:endParaRPr lang="en-US" altLang="zh-CN" sz="2800" kern="100" dirty="0" smtClean="0">
              <a:latin typeface="Times New Roman"/>
              <a:ea typeface="华文细黑"/>
              <a:cs typeface="Times New Roman"/>
            </a:endParaRPr>
          </a:p>
        </p:txBody>
      </p:sp>
      <p:sp>
        <p:nvSpPr>
          <p:cNvPr id="18" name="矩形 17"/>
          <p:cNvSpPr/>
          <p:nvPr/>
        </p:nvSpPr>
        <p:spPr>
          <a:xfrm>
            <a:off x="1774726" y="3789834"/>
            <a:ext cx="8915091" cy="2031325"/>
          </a:xfrm>
          <a:prstGeom prst="rect">
            <a:avLst/>
          </a:prstGeom>
        </p:spPr>
        <p:txBody>
          <a:bodyPr wrap="square">
            <a:spAutoFit/>
          </a:bodyPr>
          <a:lstStyle/>
          <a:p>
            <a:pPr algn="just">
              <a:lnSpc>
                <a:spcPct val="150000"/>
              </a:lnSpc>
              <a:spcAft>
                <a:spcPts val="0"/>
              </a:spcAft>
            </a:pPr>
            <a:r>
              <a:rPr lang="zh-CN" altLang="zh-CN" sz="2800" kern="100" dirty="0">
                <a:latin typeface="Times New Roman"/>
                <a:ea typeface="华文细黑"/>
                <a:cs typeface="Times New Roman"/>
              </a:rPr>
              <a:t>不可为量</a:t>
            </a:r>
            <a:r>
              <a:rPr lang="zh-CN" altLang="zh-CN" sz="2800" kern="100" dirty="0">
                <a:solidFill>
                  <a:srgbClr val="0000FF"/>
                </a:solidFill>
                <a:latin typeface="Times New Roman"/>
                <a:ea typeface="华文细黑"/>
                <a:cs typeface="Times New Roman"/>
              </a:rPr>
              <a:t>数</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______</a:t>
            </a:r>
            <a:r>
              <a:rPr lang="zh-CN" altLang="zh-CN" sz="2800" u="sng" kern="100" dirty="0">
                <a:latin typeface="Times New Roman"/>
                <a:ea typeface="华文细黑"/>
                <a:cs typeface="Times New Roman"/>
              </a:rPr>
              <a:t>　　　　　　　　　</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胜负之</a:t>
            </a:r>
            <a:r>
              <a:rPr lang="zh-CN" altLang="zh-CN" sz="2800" kern="100" dirty="0">
                <a:solidFill>
                  <a:srgbClr val="0000FF"/>
                </a:solidFill>
                <a:latin typeface="Times New Roman"/>
                <a:ea typeface="华文细黑"/>
                <a:cs typeface="Times New Roman"/>
              </a:rPr>
              <a:t>数</a:t>
            </a:r>
            <a:r>
              <a:rPr lang="zh-CN" altLang="zh-CN" sz="2800" kern="100" dirty="0">
                <a:latin typeface="Times New Roman"/>
                <a:ea typeface="华文细黑"/>
                <a:cs typeface="Times New Roman"/>
              </a:rPr>
              <a:t>，存亡之理</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______</a:t>
            </a:r>
            <a:r>
              <a:rPr lang="zh-CN" altLang="zh-CN" sz="2800" u="sng" kern="100" dirty="0">
                <a:latin typeface="Times New Roman"/>
                <a:ea typeface="华文细黑"/>
                <a:cs typeface="Times New Roman"/>
              </a:rPr>
              <a:t>　　　　　　　　　</a:t>
            </a:r>
            <a:endParaRPr lang="zh-CN" altLang="zh-CN" sz="1050" kern="100" dirty="0">
              <a:latin typeface="宋体"/>
              <a:cs typeface="Courier New"/>
            </a:endParaRPr>
          </a:p>
          <a:p>
            <a:pPr>
              <a:lnSpc>
                <a:spcPct val="150000"/>
              </a:lnSpc>
            </a:pPr>
            <a:r>
              <a:rPr lang="zh-CN" altLang="zh-CN" sz="2800" kern="100" dirty="0">
                <a:latin typeface="Times New Roman"/>
                <a:ea typeface="华文细黑"/>
                <a:cs typeface="Times New Roman"/>
              </a:rPr>
              <a:t>一日纵敌，</a:t>
            </a:r>
            <a:r>
              <a:rPr lang="zh-CN" altLang="zh-CN" sz="2800" kern="100" dirty="0">
                <a:solidFill>
                  <a:srgbClr val="0000FF"/>
                </a:solidFill>
                <a:latin typeface="Times New Roman"/>
                <a:ea typeface="华文细黑"/>
                <a:cs typeface="Times New Roman"/>
              </a:rPr>
              <a:t>数</a:t>
            </a:r>
            <a:r>
              <a:rPr lang="zh-CN" altLang="zh-CN" sz="2800" kern="100" dirty="0">
                <a:latin typeface="Times New Roman"/>
                <a:ea typeface="华文细黑"/>
                <a:cs typeface="Times New Roman"/>
              </a:rPr>
              <a:t>世之患也</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a:t>
            </a:r>
            <a:r>
              <a:rPr lang="en-US" altLang="zh-CN" sz="2800" kern="100" dirty="0">
                <a:latin typeface="Times New Roman"/>
                <a:ea typeface="华文细黑"/>
                <a:cs typeface="Times New Roman"/>
              </a:rPr>
              <a:t>_</a:t>
            </a:r>
            <a:r>
              <a:rPr lang="en-US" altLang="zh-CN" sz="2800" kern="100" dirty="0" smtClean="0">
                <a:latin typeface="Times New Roman"/>
                <a:ea typeface="华文细黑"/>
                <a:cs typeface="Times New Roman"/>
              </a:rPr>
              <a:t>___</a:t>
            </a:r>
            <a:r>
              <a:rPr lang="zh-CN" altLang="zh-CN" sz="2800" u="sng" kern="100" dirty="0">
                <a:latin typeface="Times New Roman"/>
                <a:ea typeface="华文细黑"/>
                <a:cs typeface="Times New Roman"/>
              </a:rPr>
              <a:t>　　　　　　　　　</a:t>
            </a:r>
            <a:endParaRPr lang="zh-CN" altLang="en-US" sz="2800" dirty="0"/>
          </a:p>
        </p:txBody>
      </p:sp>
      <p:sp>
        <p:nvSpPr>
          <p:cNvPr id="19" name="左大括号 18"/>
          <p:cNvSpPr/>
          <p:nvPr/>
        </p:nvSpPr>
        <p:spPr>
          <a:xfrm>
            <a:off x="1677080" y="3961175"/>
            <a:ext cx="169654" cy="1710558"/>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 name="矩形 1"/>
          <p:cNvSpPr/>
          <p:nvPr/>
        </p:nvSpPr>
        <p:spPr>
          <a:xfrm>
            <a:off x="4762281" y="1034366"/>
            <a:ext cx="1261884" cy="523220"/>
          </a:xfrm>
          <a:prstGeom prst="rect">
            <a:avLst/>
          </a:prstGeom>
        </p:spPr>
        <p:txBody>
          <a:bodyPr wrap="none">
            <a:spAutoFit/>
          </a:bodyPr>
          <a:lstStyle/>
          <a:p>
            <a:r>
              <a:rPr lang="zh-CN" altLang="zh-CN" sz="2800" kern="100" dirty="0">
                <a:solidFill>
                  <a:srgbClr val="C00000"/>
                </a:solidFill>
                <a:latin typeface="Times New Roman"/>
                <a:ea typeface="华文细黑"/>
              </a:rPr>
              <a:t>海神名</a:t>
            </a:r>
            <a:endParaRPr lang="zh-CN" altLang="en-US" sz="2800" kern="100" dirty="0">
              <a:solidFill>
                <a:srgbClr val="C00000"/>
              </a:solidFill>
              <a:latin typeface="Times New Roman"/>
              <a:ea typeface="华文细黑"/>
            </a:endParaRPr>
          </a:p>
        </p:txBody>
      </p:sp>
      <p:sp>
        <p:nvSpPr>
          <p:cNvPr id="20" name="矩形 19"/>
          <p:cNvSpPr/>
          <p:nvPr/>
        </p:nvSpPr>
        <p:spPr>
          <a:xfrm>
            <a:off x="4295006" y="1682438"/>
            <a:ext cx="1980029" cy="523220"/>
          </a:xfrm>
          <a:prstGeom prst="rect">
            <a:avLst/>
          </a:prstGeom>
        </p:spPr>
        <p:txBody>
          <a:bodyPr wrap="none">
            <a:spAutoFit/>
          </a:bodyPr>
          <a:lstStyle/>
          <a:p>
            <a:r>
              <a:rPr lang="zh-CN" altLang="zh-CN" sz="2800" kern="100" dirty="0">
                <a:solidFill>
                  <a:srgbClr val="C00000"/>
                </a:solidFill>
                <a:latin typeface="Times New Roman"/>
                <a:ea typeface="华文细黑"/>
              </a:rPr>
              <a:t>及，比得上</a:t>
            </a:r>
            <a:endParaRPr lang="zh-CN" altLang="en-US" sz="2800" kern="100" dirty="0">
              <a:solidFill>
                <a:srgbClr val="C00000"/>
              </a:solidFill>
              <a:latin typeface="Times New Roman"/>
              <a:ea typeface="华文细黑"/>
            </a:endParaRPr>
          </a:p>
        </p:txBody>
      </p:sp>
      <p:sp>
        <p:nvSpPr>
          <p:cNvPr id="21" name="矩形 20"/>
          <p:cNvSpPr/>
          <p:nvPr/>
        </p:nvSpPr>
        <p:spPr>
          <a:xfrm>
            <a:off x="3392195" y="2349674"/>
            <a:ext cx="902811" cy="523220"/>
          </a:xfrm>
          <a:prstGeom prst="rect">
            <a:avLst/>
          </a:prstGeom>
        </p:spPr>
        <p:txBody>
          <a:bodyPr wrap="none">
            <a:spAutoFit/>
          </a:bodyPr>
          <a:lstStyle/>
          <a:p>
            <a:r>
              <a:rPr lang="zh-CN" altLang="zh-CN" sz="2800" kern="100" dirty="0">
                <a:solidFill>
                  <a:srgbClr val="C00000"/>
                </a:solidFill>
                <a:latin typeface="Times New Roman"/>
                <a:ea typeface="华文细黑"/>
              </a:rPr>
              <a:t>听到</a:t>
            </a:r>
            <a:endParaRPr lang="zh-CN" altLang="en-US" sz="2800" kern="100" dirty="0">
              <a:solidFill>
                <a:srgbClr val="C00000"/>
              </a:solidFill>
              <a:latin typeface="Times New Roman"/>
              <a:ea typeface="华文细黑"/>
            </a:endParaRPr>
          </a:p>
        </p:txBody>
      </p:sp>
      <p:sp>
        <p:nvSpPr>
          <p:cNvPr id="22" name="矩形 21"/>
          <p:cNvSpPr/>
          <p:nvPr/>
        </p:nvSpPr>
        <p:spPr>
          <a:xfrm>
            <a:off x="5771361" y="3050590"/>
            <a:ext cx="1980029" cy="523220"/>
          </a:xfrm>
          <a:prstGeom prst="rect">
            <a:avLst/>
          </a:prstGeom>
        </p:spPr>
        <p:txBody>
          <a:bodyPr wrap="none">
            <a:spAutoFit/>
          </a:bodyPr>
          <a:lstStyle/>
          <a:p>
            <a:r>
              <a:rPr lang="zh-CN" altLang="zh-CN" sz="2800" kern="100" dirty="0">
                <a:solidFill>
                  <a:srgbClr val="C00000"/>
                </a:solidFill>
                <a:latin typeface="Times New Roman"/>
                <a:ea typeface="华文细黑"/>
              </a:rPr>
              <a:t>知识、见闻</a:t>
            </a:r>
            <a:endParaRPr lang="zh-CN" altLang="en-US" sz="2800" kern="100" dirty="0">
              <a:solidFill>
                <a:srgbClr val="C00000"/>
              </a:solidFill>
              <a:latin typeface="Times New Roman"/>
              <a:ea typeface="华文细黑"/>
            </a:endParaRPr>
          </a:p>
        </p:txBody>
      </p:sp>
      <p:sp>
        <p:nvSpPr>
          <p:cNvPr id="23" name="矩形 22"/>
          <p:cNvSpPr/>
          <p:nvPr/>
        </p:nvSpPr>
        <p:spPr>
          <a:xfrm>
            <a:off x="3969226" y="3914686"/>
            <a:ext cx="1261884" cy="523220"/>
          </a:xfrm>
          <a:prstGeom prst="rect">
            <a:avLst/>
          </a:prstGeom>
        </p:spPr>
        <p:txBody>
          <a:bodyPr wrap="none">
            <a:spAutoFit/>
          </a:bodyPr>
          <a:lstStyle/>
          <a:p>
            <a:r>
              <a:rPr lang="zh-CN" altLang="zh-CN" sz="2800" kern="100" dirty="0">
                <a:solidFill>
                  <a:srgbClr val="C00000"/>
                </a:solidFill>
                <a:latin typeface="Times New Roman"/>
                <a:ea typeface="华文细黑"/>
              </a:rPr>
              <a:t>算、计</a:t>
            </a:r>
            <a:endParaRPr lang="zh-CN" altLang="en-US" sz="2800" kern="100" dirty="0">
              <a:solidFill>
                <a:srgbClr val="C00000"/>
              </a:solidFill>
              <a:latin typeface="Times New Roman"/>
              <a:ea typeface="华文细黑"/>
            </a:endParaRPr>
          </a:p>
        </p:txBody>
      </p:sp>
      <p:sp>
        <p:nvSpPr>
          <p:cNvPr id="24" name="矩形 23"/>
          <p:cNvSpPr/>
          <p:nvPr/>
        </p:nvSpPr>
        <p:spPr>
          <a:xfrm>
            <a:off x="5447134" y="4562758"/>
            <a:ext cx="902811" cy="523220"/>
          </a:xfrm>
          <a:prstGeom prst="rect">
            <a:avLst/>
          </a:prstGeom>
        </p:spPr>
        <p:txBody>
          <a:bodyPr wrap="none">
            <a:spAutoFit/>
          </a:bodyPr>
          <a:lstStyle/>
          <a:p>
            <a:r>
              <a:rPr lang="zh-CN" altLang="zh-CN" sz="2800" kern="100" dirty="0">
                <a:solidFill>
                  <a:srgbClr val="C00000"/>
                </a:solidFill>
                <a:latin typeface="Times New Roman"/>
                <a:ea typeface="华文细黑"/>
              </a:rPr>
              <a:t>命运</a:t>
            </a:r>
            <a:endParaRPr lang="zh-CN" altLang="en-US" sz="2800" kern="100" dirty="0">
              <a:solidFill>
                <a:srgbClr val="C00000"/>
              </a:solidFill>
              <a:latin typeface="Times New Roman"/>
              <a:ea typeface="华文细黑"/>
            </a:endParaRPr>
          </a:p>
        </p:txBody>
      </p:sp>
      <p:sp>
        <p:nvSpPr>
          <p:cNvPr id="25" name="矩形 24"/>
          <p:cNvSpPr/>
          <p:nvPr/>
        </p:nvSpPr>
        <p:spPr>
          <a:xfrm>
            <a:off x="5663158" y="5210830"/>
            <a:ext cx="1620957" cy="523220"/>
          </a:xfrm>
          <a:prstGeom prst="rect">
            <a:avLst/>
          </a:prstGeom>
        </p:spPr>
        <p:txBody>
          <a:bodyPr wrap="none">
            <a:spAutoFit/>
          </a:bodyPr>
          <a:lstStyle/>
          <a:p>
            <a:r>
              <a:rPr lang="zh-CN" altLang="zh-CN" sz="2800" kern="100" dirty="0">
                <a:solidFill>
                  <a:srgbClr val="C00000"/>
                </a:solidFill>
                <a:latin typeface="Times New Roman"/>
                <a:ea typeface="华文细黑"/>
              </a:rPr>
              <a:t>几，几个</a:t>
            </a:r>
            <a:endParaRPr lang="zh-CN" altLang="en-US" sz="2800" kern="100" dirty="0">
              <a:solidFill>
                <a:srgbClr val="C00000"/>
              </a:solidFill>
              <a:latin typeface="Times New Roman"/>
              <a:ea typeface="华文细黑"/>
            </a:endParaRPr>
          </a:p>
        </p:txBody>
      </p:sp>
    </p:spTree>
    <p:extLst>
      <p:ext uri="{BB962C8B-B14F-4D97-AF65-F5344CB8AC3E}">
        <p14:creationId xmlns:p14="http://schemas.microsoft.com/office/powerpoint/2010/main" xmlns="" val="1153750105"/>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42"/>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linds(horizontal)">
                                      <p:cBhvr>
                                        <p:cTn id="7" dur="500"/>
                                        <p:tgtEl>
                                          <p:spTgt spid="20"/>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linds(horizontal)">
                                      <p:cBhvr>
                                        <p:cTn id="10" dur="5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blinds(horizontal)">
                                      <p:cBhvr>
                                        <p:cTn id="15" dur="500"/>
                                        <p:tgtEl>
                                          <p:spTgt spid="21"/>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22"/>
                                        </p:tgtEl>
                                        <p:attrNameLst>
                                          <p:attrName>style.visibility</p:attrName>
                                        </p:attrNameLst>
                                      </p:cBhvr>
                                      <p:to>
                                        <p:strVal val="visible"/>
                                      </p:to>
                                    </p:set>
                                    <p:animEffect transition="in" filter="blinds(horizontal)">
                                      <p:cBhvr>
                                        <p:cTn id="18" dur="500"/>
                                        <p:tgtEl>
                                          <p:spTgt spid="22"/>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23"/>
                                        </p:tgtEl>
                                        <p:attrNameLst>
                                          <p:attrName>style.visibility</p:attrName>
                                        </p:attrNameLst>
                                      </p:cBhvr>
                                      <p:to>
                                        <p:strVal val="visible"/>
                                      </p:to>
                                    </p:set>
                                    <p:animEffect transition="in" filter="blinds(horizontal)">
                                      <p:cBhvr>
                                        <p:cTn id="23" dur="500"/>
                                        <p:tgtEl>
                                          <p:spTgt spid="23"/>
                                        </p:tgtEl>
                                      </p:cBhvr>
                                    </p:animEffect>
                                  </p:childTnLst>
                                </p:cTn>
                              </p:par>
                              <p:par>
                                <p:cTn id="24" presetID="3" presetClass="entr" presetSubtype="10" fill="hold" grpId="0" nodeType="withEffect">
                                  <p:stCondLst>
                                    <p:cond delay="0"/>
                                  </p:stCondLst>
                                  <p:childTnLst>
                                    <p:set>
                                      <p:cBhvr>
                                        <p:cTn id="25" dur="1" fill="hold">
                                          <p:stCondLst>
                                            <p:cond delay="0"/>
                                          </p:stCondLst>
                                        </p:cTn>
                                        <p:tgtEl>
                                          <p:spTgt spid="24"/>
                                        </p:tgtEl>
                                        <p:attrNameLst>
                                          <p:attrName>style.visibility</p:attrName>
                                        </p:attrNameLst>
                                      </p:cBhvr>
                                      <p:to>
                                        <p:strVal val="visible"/>
                                      </p:to>
                                    </p:set>
                                    <p:animEffect transition="in" filter="blinds(horizontal)">
                                      <p:cBhvr>
                                        <p:cTn id="26" dur="500"/>
                                        <p:tgtEl>
                                          <p:spTgt spid="24"/>
                                        </p:tgtEl>
                                      </p:cBhvr>
                                    </p:animEffect>
                                  </p:childTnLst>
                                </p:cTn>
                              </p:par>
                              <p:par>
                                <p:cTn id="27" presetID="3" presetClass="entr" presetSubtype="10" fill="hold" grpId="0" nodeType="withEffect">
                                  <p:stCondLst>
                                    <p:cond delay="0"/>
                                  </p:stCondLst>
                                  <p:childTnLst>
                                    <p:set>
                                      <p:cBhvr>
                                        <p:cTn id="28" dur="1" fill="hold">
                                          <p:stCondLst>
                                            <p:cond delay="0"/>
                                          </p:stCondLst>
                                        </p:cTn>
                                        <p:tgtEl>
                                          <p:spTgt spid="25"/>
                                        </p:tgtEl>
                                        <p:attrNameLst>
                                          <p:attrName>style.visibility</p:attrName>
                                        </p:attrNameLst>
                                      </p:cBhvr>
                                      <p:to>
                                        <p:strVal val="visible"/>
                                      </p:to>
                                    </p:set>
                                    <p:animEffect transition="in" filter="blinds(horizontal)">
                                      <p:cBhvr>
                                        <p:cTn id="29" dur="500"/>
                                        <p:tgtEl>
                                          <p:spTgt spid="25"/>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xit" presetSubtype="0" fill="hold" grpId="1" nodeType="clickEffect">
                                  <p:stCondLst>
                                    <p:cond delay="0"/>
                                  </p:stCondLst>
                                  <p:childTnLst>
                                    <p:animEffect transition="out" filter="fade">
                                      <p:cBhvr>
                                        <p:cTn id="33" dur="500"/>
                                        <p:tgtEl>
                                          <p:spTgt spid="20"/>
                                        </p:tgtEl>
                                      </p:cBhvr>
                                    </p:animEffect>
                                    <p:set>
                                      <p:cBhvr>
                                        <p:cTn id="34" dur="1" fill="hold">
                                          <p:stCondLst>
                                            <p:cond delay="499"/>
                                          </p:stCondLst>
                                        </p:cTn>
                                        <p:tgtEl>
                                          <p:spTgt spid="20"/>
                                        </p:tgtEl>
                                        <p:attrNameLst>
                                          <p:attrName>style.visibility</p:attrName>
                                        </p:attrNameLst>
                                      </p:cBhvr>
                                      <p:to>
                                        <p:strVal val="hidden"/>
                                      </p:to>
                                    </p:set>
                                  </p:childTnLst>
                                </p:cTn>
                              </p:par>
                              <p:par>
                                <p:cTn id="35" presetID="10" presetClass="exit" presetSubtype="0" fill="hold" grpId="1" nodeType="withEffect">
                                  <p:stCondLst>
                                    <p:cond delay="0"/>
                                  </p:stCondLst>
                                  <p:childTnLst>
                                    <p:animEffect transition="out" filter="fade">
                                      <p:cBhvr>
                                        <p:cTn id="36" dur="500"/>
                                        <p:tgtEl>
                                          <p:spTgt spid="2"/>
                                        </p:tgtEl>
                                      </p:cBhvr>
                                    </p:animEffect>
                                    <p:set>
                                      <p:cBhvr>
                                        <p:cTn id="37" dur="1" fill="hold">
                                          <p:stCondLst>
                                            <p:cond delay="499"/>
                                          </p:stCondLst>
                                        </p:cTn>
                                        <p:tgtEl>
                                          <p:spTgt spid="2"/>
                                        </p:tgtEl>
                                        <p:attrNameLst>
                                          <p:attrName>style.visibility</p:attrName>
                                        </p:attrNameLst>
                                      </p:cBhvr>
                                      <p:to>
                                        <p:strVal val="hidden"/>
                                      </p:to>
                                    </p:set>
                                  </p:childTnLst>
                                </p:cTn>
                              </p:par>
                              <p:par>
                                <p:cTn id="38" presetID="10" presetClass="exit" presetSubtype="0" fill="hold" grpId="1" nodeType="withEffect">
                                  <p:stCondLst>
                                    <p:cond delay="0"/>
                                  </p:stCondLst>
                                  <p:childTnLst>
                                    <p:animEffect transition="out" filter="fade">
                                      <p:cBhvr>
                                        <p:cTn id="39" dur="500"/>
                                        <p:tgtEl>
                                          <p:spTgt spid="21"/>
                                        </p:tgtEl>
                                      </p:cBhvr>
                                    </p:animEffect>
                                    <p:set>
                                      <p:cBhvr>
                                        <p:cTn id="40" dur="1" fill="hold">
                                          <p:stCondLst>
                                            <p:cond delay="499"/>
                                          </p:stCondLst>
                                        </p:cTn>
                                        <p:tgtEl>
                                          <p:spTgt spid="21"/>
                                        </p:tgtEl>
                                        <p:attrNameLst>
                                          <p:attrName>style.visibility</p:attrName>
                                        </p:attrNameLst>
                                      </p:cBhvr>
                                      <p:to>
                                        <p:strVal val="hidden"/>
                                      </p:to>
                                    </p:set>
                                  </p:childTnLst>
                                </p:cTn>
                              </p:par>
                              <p:par>
                                <p:cTn id="41" presetID="10" presetClass="exit" presetSubtype="0" fill="hold" grpId="1" nodeType="withEffect">
                                  <p:stCondLst>
                                    <p:cond delay="0"/>
                                  </p:stCondLst>
                                  <p:childTnLst>
                                    <p:animEffect transition="out" filter="fade">
                                      <p:cBhvr>
                                        <p:cTn id="42" dur="500"/>
                                        <p:tgtEl>
                                          <p:spTgt spid="22"/>
                                        </p:tgtEl>
                                      </p:cBhvr>
                                    </p:animEffect>
                                    <p:set>
                                      <p:cBhvr>
                                        <p:cTn id="43" dur="1" fill="hold">
                                          <p:stCondLst>
                                            <p:cond delay="499"/>
                                          </p:stCondLst>
                                        </p:cTn>
                                        <p:tgtEl>
                                          <p:spTgt spid="22"/>
                                        </p:tgtEl>
                                        <p:attrNameLst>
                                          <p:attrName>style.visibility</p:attrName>
                                        </p:attrNameLst>
                                      </p:cBhvr>
                                      <p:to>
                                        <p:strVal val="hidden"/>
                                      </p:to>
                                    </p:set>
                                  </p:childTnLst>
                                </p:cTn>
                              </p:par>
                              <p:par>
                                <p:cTn id="44" presetID="10" presetClass="exit" presetSubtype="0" fill="hold" grpId="1" nodeType="withEffect">
                                  <p:stCondLst>
                                    <p:cond delay="0"/>
                                  </p:stCondLst>
                                  <p:childTnLst>
                                    <p:animEffect transition="out" filter="fade">
                                      <p:cBhvr>
                                        <p:cTn id="45" dur="500"/>
                                        <p:tgtEl>
                                          <p:spTgt spid="23"/>
                                        </p:tgtEl>
                                      </p:cBhvr>
                                    </p:animEffect>
                                    <p:set>
                                      <p:cBhvr>
                                        <p:cTn id="46" dur="1" fill="hold">
                                          <p:stCondLst>
                                            <p:cond delay="499"/>
                                          </p:stCondLst>
                                        </p:cTn>
                                        <p:tgtEl>
                                          <p:spTgt spid="23"/>
                                        </p:tgtEl>
                                        <p:attrNameLst>
                                          <p:attrName>style.visibility</p:attrName>
                                        </p:attrNameLst>
                                      </p:cBhvr>
                                      <p:to>
                                        <p:strVal val="hidden"/>
                                      </p:to>
                                    </p:set>
                                  </p:childTnLst>
                                </p:cTn>
                              </p:par>
                              <p:par>
                                <p:cTn id="47" presetID="10" presetClass="exit" presetSubtype="0" fill="hold" grpId="1" nodeType="withEffect">
                                  <p:stCondLst>
                                    <p:cond delay="0"/>
                                  </p:stCondLst>
                                  <p:childTnLst>
                                    <p:animEffect transition="out" filter="fade">
                                      <p:cBhvr>
                                        <p:cTn id="48" dur="500"/>
                                        <p:tgtEl>
                                          <p:spTgt spid="24"/>
                                        </p:tgtEl>
                                      </p:cBhvr>
                                    </p:animEffect>
                                    <p:set>
                                      <p:cBhvr>
                                        <p:cTn id="49" dur="1" fill="hold">
                                          <p:stCondLst>
                                            <p:cond delay="499"/>
                                          </p:stCondLst>
                                        </p:cTn>
                                        <p:tgtEl>
                                          <p:spTgt spid="24"/>
                                        </p:tgtEl>
                                        <p:attrNameLst>
                                          <p:attrName>style.visibility</p:attrName>
                                        </p:attrNameLst>
                                      </p:cBhvr>
                                      <p:to>
                                        <p:strVal val="hidden"/>
                                      </p:to>
                                    </p:set>
                                  </p:childTnLst>
                                </p:cTn>
                              </p:par>
                              <p:par>
                                <p:cTn id="50" presetID="10" presetClass="exit" presetSubtype="0" fill="hold" grpId="1" nodeType="withEffect">
                                  <p:stCondLst>
                                    <p:cond delay="0"/>
                                  </p:stCondLst>
                                  <p:childTnLst>
                                    <p:animEffect transition="out" filter="fade">
                                      <p:cBhvr>
                                        <p:cTn id="51" dur="500"/>
                                        <p:tgtEl>
                                          <p:spTgt spid="25"/>
                                        </p:tgtEl>
                                      </p:cBhvr>
                                    </p:animEffect>
                                    <p:set>
                                      <p:cBhvr>
                                        <p:cTn id="52" dur="1" fill="hold">
                                          <p:stCondLst>
                                            <p:cond delay="499"/>
                                          </p:stCondLst>
                                        </p:cTn>
                                        <p:tgtEl>
                                          <p:spTgt spid="25"/>
                                        </p:tgtEl>
                                        <p:attrNameLst>
                                          <p:attrName>style.visibility</p:attrName>
                                        </p:attrNameLst>
                                      </p:cBhvr>
                                      <p:to>
                                        <p:strVal val="hidden"/>
                                      </p:to>
                                    </p:set>
                                  </p:childTnLst>
                                </p:cTn>
                              </p:par>
                            </p:childTnLst>
                          </p:cTn>
                        </p:par>
                      </p:childTnLst>
                    </p:cTn>
                  </p:par>
                </p:childTnLst>
              </p:cTn>
              <p:nextCondLst>
                <p:cond evt="onClick" delay="0">
                  <p:tgtEl>
                    <p:spTgt spid="42"/>
                  </p:tgtEl>
                </p:cond>
              </p:nextCondLst>
            </p:seq>
          </p:childTnLst>
        </p:cTn>
      </p:par>
    </p:tnLst>
    <p:bldLst>
      <p:bldP spid="2" grpId="0"/>
      <p:bldP spid="2" grpId="1"/>
      <p:bldP spid="20" grpId="0"/>
      <p:bldP spid="20" grpId="1"/>
      <p:bldP spid="21" grpId="0"/>
      <p:bldP spid="21" grpId="1"/>
      <p:bldP spid="22" grpId="0"/>
      <p:bldP spid="22" grpId="1"/>
      <p:bldP spid="23" grpId="0"/>
      <p:bldP spid="23" grpId="1"/>
      <p:bldP spid="24" grpId="0"/>
      <p:bldP spid="24" grpId="1"/>
      <p:bldP spid="25" grpId="0"/>
      <p:bldP spid="25" grpId="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20191" y="1242994"/>
            <a:ext cx="1030225" cy="553974"/>
          </a:xfrm>
          <a:prstGeom prst="rect">
            <a:avLst/>
          </a:prstGeom>
        </p:spPr>
        <p:txBody>
          <a:bodyPr wrap="square" lIns="121898" tIns="60948" rIns="121898" bIns="60948">
            <a:spAutoFit/>
          </a:bodyPr>
          <a:lstStyle/>
          <a:p>
            <a:pPr algn="just"/>
            <a:r>
              <a:rPr lang="en-US" altLang="zh-CN" sz="2800" kern="100" dirty="0">
                <a:latin typeface="宋体"/>
                <a:ea typeface="华文细黑"/>
                <a:cs typeface="Times New Roman"/>
              </a:rPr>
              <a:t>④</a:t>
            </a:r>
            <a:r>
              <a:rPr lang="zh-CN" altLang="zh-CN" sz="2800" kern="100" dirty="0">
                <a:latin typeface="Times New Roman"/>
                <a:ea typeface="华文细黑"/>
                <a:cs typeface="Times New Roman"/>
              </a:rPr>
              <a:t>却</a:t>
            </a:r>
            <a:endParaRPr lang="en-US" altLang="zh-CN" sz="2800" kern="100" dirty="0" smtClean="0">
              <a:latin typeface="Times New Roman"/>
              <a:ea typeface="华文细黑"/>
              <a:cs typeface="Times New Roman"/>
            </a:endParaRPr>
          </a:p>
        </p:txBody>
      </p:sp>
      <p:pic>
        <p:nvPicPr>
          <p:cNvPr id="42" name="图片 41"/>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9407574" y="6026030"/>
            <a:ext cx="2674827" cy="829568"/>
          </a:xfrm>
          <a:prstGeom prst="rect">
            <a:avLst/>
          </a:prstGeom>
        </p:spPr>
      </p:pic>
      <p:sp>
        <p:nvSpPr>
          <p:cNvPr id="3" name="矩形 2"/>
          <p:cNvSpPr/>
          <p:nvPr/>
        </p:nvSpPr>
        <p:spPr>
          <a:xfrm>
            <a:off x="1716619" y="820663"/>
            <a:ext cx="8915091" cy="1384995"/>
          </a:xfrm>
          <a:prstGeom prst="rect">
            <a:avLst/>
          </a:prstGeom>
        </p:spPr>
        <p:txBody>
          <a:bodyPr wrap="square">
            <a:spAutoFit/>
          </a:bodyPr>
          <a:lstStyle/>
          <a:p>
            <a:pPr algn="just">
              <a:lnSpc>
                <a:spcPct val="150000"/>
              </a:lnSpc>
              <a:spcAft>
                <a:spcPts val="0"/>
              </a:spcAft>
            </a:pPr>
            <a:r>
              <a:rPr lang="zh-CN" altLang="zh-CN" sz="2800" kern="100" dirty="0">
                <a:latin typeface="Times New Roman"/>
                <a:ea typeface="华文细黑"/>
                <a:cs typeface="Times New Roman"/>
              </a:rPr>
              <a:t>于是逡巡而</a:t>
            </a:r>
            <a:r>
              <a:rPr lang="zh-CN" altLang="zh-CN" sz="2800" kern="100" dirty="0">
                <a:solidFill>
                  <a:srgbClr val="0000FF"/>
                </a:solidFill>
                <a:latin typeface="Times New Roman"/>
                <a:ea typeface="华文细黑"/>
                <a:cs typeface="Times New Roman"/>
              </a:rPr>
              <a:t>却</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_____</a:t>
            </a:r>
            <a:r>
              <a:rPr lang="zh-CN" altLang="zh-CN" sz="2800" u="sng" kern="100" dirty="0">
                <a:latin typeface="Times New Roman"/>
                <a:ea typeface="华文细黑"/>
                <a:cs typeface="Times New Roman"/>
              </a:rPr>
              <a:t>　　　　　　　　　</a:t>
            </a:r>
            <a:endParaRPr lang="zh-CN" altLang="zh-CN" sz="1050" kern="100" dirty="0">
              <a:latin typeface="宋体"/>
              <a:cs typeface="Courier New"/>
            </a:endParaRPr>
          </a:p>
          <a:p>
            <a:pPr>
              <a:lnSpc>
                <a:spcPct val="150000"/>
              </a:lnSpc>
            </a:pPr>
            <a:r>
              <a:rPr lang="zh-CN" altLang="zh-CN" sz="2800" kern="100" dirty="0">
                <a:solidFill>
                  <a:srgbClr val="0000FF"/>
                </a:solidFill>
                <a:latin typeface="Times New Roman"/>
                <a:ea typeface="华文细黑"/>
                <a:cs typeface="Times New Roman"/>
              </a:rPr>
              <a:t>却</a:t>
            </a:r>
            <a:r>
              <a:rPr lang="zh-CN" altLang="zh-CN" sz="2800" kern="100" dirty="0">
                <a:latin typeface="Times New Roman"/>
                <a:ea typeface="华文细黑"/>
                <a:cs typeface="Times New Roman"/>
              </a:rPr>
              <a:t>匈奴七百余里</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________</a:t>
            </a:r>
            <a:r>
              <a:rPr lang="en-US" altLang="zh-CN" sz="2800" kern="100" dirty="0">
                <a:latin typeface="Times New Roman"/>
                <a:ea typeface="华文细黑"/>
                <a:cs typeface="Times New Roman"/>
              </a:rPr>
              <a:t>__</a:t>
            </a:r>
            <a:r>
              <a:rPr lang="en-US" altLang="zh-CN" sz="2800" kern="100" dirty="0" smtClean="0">
                <a:latin typeface="Times New Roman"/>
                <a:ea typeface="华文细黑"/>
                <a:cs typeface="Times New Roman"/>
              </a:rPr>
              <a:t>_</a:t>
            </a:r>
            <a:r>
              <a:rPr lang="zh-CN" altLang="zh-CN" sz="2800" u="sng" kern="100" dirty="0">
                <a:latin typeface="Times New Roman"/>
                <a:ea typeface="华文细黑"/>
                <a:cs typeface="Times New Roman"/>
              </a:rPr>
              <a:t>　　　　　　　　　</a:t>
            </a:r>
            <a:endParaRPr lang="zh-CN" altLang="en-US" sz="2800" dirty="0"/>
          </a:p>
        </p:txBody>
      </p:sp>
      <p:sp>
        <p:nvSpPr>
          <p:cNvPr id="9" name="左大括号 8"/>
          <p:cNvSpPr/>
          <p:nvPr/>
        </p:nvSpPr>
        <p:spPr>
          <a:xfrm>
            <a:off x="1580762" y="990544"/>
            <a:ext cx="169654" cy="1126263"/>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3" name="矩形 12"/>
          <p:cNvSpPr/>
          <p:nvPr/>
        </p:nvSpPr>
        <p:spPr>
          <a:xfrm>
            <a:off x="766614" y="3379876"/>
            <a:ext cx="1030225" cy="553974"/>
          </a:xfrm>
          <a:prstGeom prst="rect">
            <a:avLst/>
          </a:prstGeom>
        </p:spPr>
        <p:txBody>
          <a:bodyPr wrap="square" lIns="121898" tIns="60948" rIns="121898" bIns="60948">
            <a:spAutoFit/>
          </a:bodyPr>
          <a:lstStyle/>
          <a:p>
            <a:pPr algn="just"/>
            <a:r>
              <a:rPr lang="en-US" altLang="zh-CN" sz="2800" kern="100" dirty="0">
                <a:latin typeface="宋体"/>
                <a:ea typeface="华文细黑"/>
                <a:cs typeface="Times New Roman"/>
              </a:rPr>
              <a:t>⑤</a:t>
            </a:r>
            <a:r>
              <a:rPr lang="zh-CN" altLang="zh-CN" sz="2800" kern="100" dirty="0">
                <a:latin typeface="Times New Roman"/>
                <a:ea typeface="华文细黑"/>
                <a:cs typeface="Times New Roman"/>
              </a:rPr>
              <a:t>穷</a:t>
            </a:r>
            <a:endParaRPr lang="en-US" altLang="zh-CN" sz="2800" kern="100" dirty="0" smtClean="0">
              <a:latin typeface="Times New Roman"/>
              <a:ea typeface="华文细黑"/>
              <a:cs typeface="Times New Roman"/>
            </a:endParaRPr>
          </a:p>
        </p:txBody>
      </p:sp>
      <p:sp>
        <p:nvSpPr>
          <p:cNvPr id="14" name="矩形 13"/>
          <p:cNvSpPr/>
          <p:nvPr/>
        </p:nvSpPr>
        <p:spPr>
          <a:xfrm>
            <a:off x="1724831" y="2694613"/>
            <a:ext cx="8915091" cy="2031325"/>
          </a:xfrm>
          <a:prstGeom prst="rect">
            <a:avLst/>
          </a:prstGeom>
        </p:spPr>
        <p:txBody>
          <a:bodyPr wrap="square">
            <a:spAutoFit/>
          </a:bodyPr>
          <a:lstStyle/>
          <a:p>
            <a:pPr algn="just">
              <a:lnSpc>
                <a:spcPct val="150000"/>
              </a:lnSpc>
              <a:spcAft>
                <a:spcPts val="0"/>
              </a:spcAft>
            </a:pPr>
            <a:r>
              <a:rPr lang="zh-CN" altLang="zh-CN" sz="2800" kern="100" dirty="0">
                <a:latin typeface="Times New Roman"/>
                <a:ea typeface="华文细黑"/>
                <a:cs typeface="Times New Roman"/>
              </a:rPr>
              <a:t>今我睹子之难</a:t>
            </a:r>
            <a:r>
              <a:rPr lang="zh-CN" altLang="zh-CN" sz="2800" kern="100" dirty="0">
                <a:solidFill>
                  <a:srgbClr val="0000FF"/>
                </a:solidFill>
                <a:latin typeface="Times New Roman"/>
                <a:ea typeface="华文细黑"/>
                <a:cs typeface="Times New Roman"/>
              </a:rPr>
              <a:t>穷</a:t>
            </a:r>
            <a:r>
              <a:rPr lang="zh-CN" altLang="zh-CN" sz="2800" kern="100" dirty="0">
                <a:latin typeface="Times New Roman"/>
                <a:ea typeface="华文细黑"/>
                <a:cs typeface="Times New Roman"/>
              </a:rPr>
              <a:t>也</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a:t>
            </a:r>
            <a:r>
              <a:rPr lang="zh-CN" altLang="zh-CN" sz="2800" u="sng" kern="100" dirty="0">
                <a:latin typeface="Times New Roman"/>
                <a:ea typeface="华文细黑"/>
                <a:cs typeface="Times New Roman"/>
              </a:rPr>
              <a:t>　　　　　　　　　</a:t>
            </a:r>
            <a:endParaRPr lang="zh-CN" altLang="zh-CN" sz="1050" kern="100" dirty="0">
              <a:latin typeface="宋体"/>
              <a:cs typeface="Courier New"/>
            </a:endParaRPr>
          </a:p>
          <a:p>
            <a:pPr algn="just">
              <a:lnSpc>
                <a:spcPct val="150000"/>
              </a:lnSpc>
              <a:spcAft>
                <a:spcPts val="0"/>
              </a:spcAft>
            </a:pPr>
            <a:r>
              <a:rPr lang="zh-CN" altLang="zh-CN" sz="2800" kern="100" dirty="0">
                <a:solidFill>
                  <a:srgbClr val="0000FF"/>
                </a:solidFill>
                <a:latin typeface="Times New Roman"/>
                <a:ea typeface="华文细黑"/>
                <a:cs typeface="Times New Roman"/>
              </a:rPr>
              <a:t>穷</a:t>
            </a:r>
            <a:r>
              <a:rPr lang="zh-CN" altLang="zh-CN" sz="2800" kern="100" dirty="0">
                <a:latin typeface="Times New Roman"/>
                <a:ea typeface="华文细黑"/>
                <a:cs typeface="Times New Roman"/>
              </a:rPr>
              <a:t>饿无聊，追购又急</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_____________</a:t>
            </a:r>
            <a:r>
              <a:rPr lang="en-US" altLang="zh-CN" sz="2800" kern="100" dirty="0">
                <a:latin typeface="Times New Roman"/>
                <a:ea typeface="华文细黑"/>
                <a:cs typeface="Times New Roman"/>
              </a:rPr>
              <a:t>___</a:t>
            </a:r>
            <a:r>
              <a:rPr lang="en-US" altLang="zh-CN" sz="2800" kern="100" dirty="0" smtClean="0">
                <a:latin typeface="Times New Roman"/>
                <a:ea typeface="华文细黑"/>
                <a:cs typeface="Times New Roman"/>
              </a:rPr>
              <a:t>_</a:t>
            </a:r>
            <a:r>
              <a:rPr lang="zh-CN" altLang="zh-CN" sz="2800" u="sng" kern="100" dirty="0">
                <a:latin typeface="Times New Roman"/>
                <a:ea typeface="华文细黑"/>
                <a:cs typeface="Times New Roman"/>
              </a:rPr>
              <a:t>　　　　　　　　　</a:t>
            </a:r>
            <a:endParaRPr lang="zh-CN" altLang="zh-CN" sz="1050" kern="100" dirty="0">
              <a:latin typeface="宋体"/>
              <a:cs typeface="Courier New"/>
            </a:endParaRPr>
          </a:p>
          <a:p>
            <a:pPr>
              <a:lnSpc>
                <a:spcPct val="150000"/>
              </a:lnSpc>
            </a:pPr>
            <a:r>
              <a:rPr lang="zh-CN" altLang="zh-CN" sz="2800" kern="100" dirty="0">
                <a:solidFill>
                  <a:srgbClr val="0000FF"/>
                </a:solidFill>
                <a:latin typeface="Times New Roman"/>
                <a:ea typeface="华文细黑"/>
                <a:cs typeface="Times New Roman"/>
              </a:rPr>
              <a:t>穷</a:t>
            </a:r>
            <a:r>
              <a:rPr lang="zh-CN" altLang="zh-CN" sz="2800" kern="100" dirty="0">
                <a:latin typeface="Times New Roman"/>
                <a:ea typeface="华文细黑"/>
                <a:cs typeface="Times New Roman"/>
              </a:rPr>
              <a:t>则独善其身，达则兼善天下</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_________</a:t>
            </a:r>
            <a:r>
              <a:rPr lang="en-US" altLang="zh-CN" sz="2800" kern="100" dirty="0">
                <a:latin typeface="Times New Roman"/>
                <a:ea typeface="华文细黑"/>
                <a:cs typeface="Times New Roman"/>
              </a:rPr>
              <a:t>____</a:t>
            </a:r>
            <a:r>
              <a:rPr lang="zh-CN" altLang="zh-CN" sz="2800" u="sng" kern="100" dirty="0">
                <a:latin typeface="Times New Roman"/>
                <a:ea typeface="华文细黑"/>
                <a:cs typeface="Times New Roman"/>
              </a:rPr>
              <a:t>　　　　　　</a:t>
            </a:r>
            <a:endParaRPr lang="zh-CN" altLang="en-US" sz="2800" dirty="0"/>
          </a:p>
        </p:txBody>
      </p:sp>
      <p:sp>
        <p:nvSpPr>
          <p:cNvPr id="16" name="左大括号 15"/>
          <p:cNvSpPr/>
          <p:nvPr/>
        </p:nvSpPr>
        <p:spPr>
          <a:xfrm>
            <a:off x="1621910" y="2818304"/>
            <a:ext cx="169654" cy="1815792"/>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 name="矩形 1"/>
          <p:cNvSpPr/>
          <p:nvPr/>
        </p:nvSpPr>
        <p:spPr>
          <a:xfrm>
            <a:off x="4445798" y="909514"/>
            <a:ext cx="543739" cy="523220"/>
          </a:xfrm>
          <a:prstGeom prst="rect">
            <a:avLst/>
          </a:prstGeom>
        </p:spPr>
        <p:txBody>
          <a:bodyPr wrap="none">
            <a:spAutoFit/>
          </a:bodyPr>
          <a:lstStyle/>
          <a:p>
            <a:r>
              <a:rPr lang="zh-CN" altLang="zh-CN" sz="2800" kern="100" dirty="0">
                <a:solidFill>
                  <a:srgbClr val="C00000"/>
                </a:solidFill>
                <a:latin typeface="Times New Roman"/>
                <a:ea typeface="华文细黑"/>
              </a:rPr>
              <a:t>退</a:t>
            </a:r>
            <a:endParaRPr lang="zh-CN" altLang="en-US" sz="2800" kern="100" dirty="0">
              <a:solidFill>
                <a:srgbClr val="C00000"/>
              </a:solidFill>
              <a:latin typeface="Times New Roman"/>
              <a:ea typeface="华文细黑"/>
            </a:endParaRPr>
          </a:p>
        </p:txBody>
      </p:sp>
      <p:sp>
        <p:nvSpPr>
          <p:cNvPr id="5" name="矩形 4"/>
          <p:cNvSpPr/>
          <p:nvPr/>
        </p:nvSpPr>
        <p:spPr>
          <a:xfrm>
            <a:off x="4583038" y="1580018"/>
            <a:ext cx="1980029" cy="523220"/>
          </a:xfrm>
          <a:prstGeom prst="rect">
            <a:avLst/>
          </a:prstGeom>
        </p:spPr>
        <p:txBody>
          <a:bodyPr wrap="none">
            <a:spAutoFit/>
          </a:bodyPr>
          <a:lstStyle/>
          <a:p>
            <a:r>
              <a:rPr lang="zh-CN" altLang="zh-CN" sz="2800" kern="100" dirty="0">
                <a:solidFill>
                  <a:srgbClr val="C00000"/>
                </a:solidFill>
                <a:latin typeface="Times New Roman"/>
                <a:ea typeface="华文细黑"/>
              </a:rPr>
              <a:t>打退，击退</a:t>
            </a:r>
            <a:endParaRPr lang="zh-CN" altLang="en-US" sz="2800" kern="100" dirty="0">
              <a:solidFill>
                <a:srgbClr val="C00000"/>
              </a:solidFill>
              <a:latin typeface="Times New Roman"/>
              <a:ea typeface="华文细黑"/>
            </a:endParaRPr>
          </a:p>
        </p:txBody>
      </p:sp>
      <p:sp>
        <p:nvSpPr>
          <p:cNvPr id="7" name="矩形 6"/>
          <p:cNvSpPr/>
          <p:nvPr/>
        </p:nvSpPr>
        <p:spPr>
          <a:xfrm>
            <a:off x="4871070" y="2806547"/>
            <a:ext cx="902811" cy="523220"/>
          </a:xfrm>
          <a:prstGeom prst="rect">
            <a:avLst/>
          </a:prstGeom>
        </p:spPr>
        <p:txBody>
          <a:bodyPr wrap="none">
            <a:spAutoFit/>
          </a:bodyPr>
          <a:lstStyle/>
          <a:p>
            <a:r>
              <a:rPr lang="zh-CN" altLang="zh-CN" sz="2800" kern="100" dirty="0">
                <a:solidFill>
                  <a:srgbClr val="C00000"/>
                </a:solidFill>
                <a:latin typeface="Times New Roman"/>
                <a:ea typeface="华文细黑"/>
              </a:rPr>
              <a:t>穷尽</a:t>
            </a:r>
            <a:endParaRPr lang="zh-CN" altLang="en-US" sz="2800" kern="100" dirty="0">
              <a:solidFill>
                <a:srgbClr val="C00000"/>
              </a:solidFill>
              <a:latin typeface="Times New Roman"/>
              <a:ea typeface="华文细黑"/>
            </a:endParaRPr>
          </a:p>
        </p:txBody>
      </p:sp>
      <p:sp>
        <p:nvSpPr>
          <p:cNvPr id="8" name="矩形 7"/>
          <p:cNvSpPr/>
          <p:nvPr/>
        </p:nvSpPr>
        <p:spPr>
          <a:xfrm>
            <a:off x="5231110" y="3429794"/>
            <a:ext cx="3416320" cy="523220"/>
          </a:xfrm>
          <a:prstGeom prst="rect">
            <a:avLst/>
          </a:prstGeom>
        </p:spPr>
        <p:txBody>
          <a:bodyPr wrap="none">
            <a:spAutoFit/>
          </a:bodyPr>
          <a:lstStyle/>
          <a:p>
            <a:r>
              <a:rPr lang="zh-CN" altLang="zh-CN" sz="2800" kern="100" dirty="0">
                <a:solidFill>
                  <a:srgbClr val="C00000"/>
                </a:solidFill>
                <a:latin typeface="Times New Roman"/>
                <a:ea typeface="华文细黑"/>
              </a:rPr>
              <a:t>处境困难，环境险恶</a:t>
            </a:r>
            <a:endParaRPr lang="zh-CN" altLang="en-US" sz="2800" kern="100" dirty="0">
              <a:solidFill>
                <a:srgbClr val="C00000"/>
              </a:solidFill>
              <a:latin typeface="Times New Roman"/>
              <a:ea typeface="华文细黑"/>
            </a:endParaRPr>
          </a:p>
        </p:txBody>
      </p:sp>
      <p:sp>
        <p:nvSpPr>
          <p:cNvPr id="10" name="矩形 9"/>
          <p:cNvSpPr/>
          <p:nvPr/>
        </p:nvSpPr>
        <p:spPr>
          <a:xfrm>
            <a:off x="6637391" y="4077866"/>
            <a:ext cx="2698175" cy="523220"/>
          </a:xfrm>
          <a:prstGeom prst="rect">
            <a:avLst/>
          </a:prstGeom>
        </p:spPr>
        <p:txBody>
          <a:bodyPr wrap="none">
            <a:spAutoFit/>
          </a:bodyPr>
          <a:lstStyle/>
          <a:p>
            <a:r>
              <a:rPr lang="zh-CN" altLang="zh-CN" sz="2800" kern="100" dirty="0">
                <a:solidFill>
                  <a:srgbClr val="C00000"/>
                </a:solidFill>
                <a:latin typeface="Times New Roman"/>
                <a:ea typeface="华文细黑"/>
              </a:rPr>
              <a:t>不得志，不显贵</a:t>
            </a:r>
            <a:endParaRPr lang="zh-CN" altLang="en-US" sz="2800" kern="100" dirty="0">
              <a:solidFill>
                <a:srgbClr val="C00000"/>
              </a:solidFill>
              <a:latin typeface="Times New Roman"/>
              <a:ea typeface="华文细黑"/>
            </a:endParaRPr>
          </a:p>
        </p:txBody>
      </p:sp>
    </p:spTree>
    <p:extLst>
      <p:ext uri="{BB962C8B-B14F-4D97-AF65-F5344CB8AC3E}">
        <p14:creationId xmlns:p14="http://schemas.microsoft.com/office/powerpoint/2010/main" xmlns="" val="3536734226"/>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42"/>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linds(horizontal)">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blinds(horizontal)">
                                      <p:cBhvr>
                                        <p:cTn id="15" dur="500"/>
                                        <p:tgtEl>
                                          <p:spTgt spid="7"/>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blinds(horizontal)">
                                      <p:cBhvr>
                                        <p:cTn id="18" dur="500"/>
                                        <p:tgtEl>
                                          <p:spTgt spid="8"/>
                                        </p:tgtEl>
                                      </p:cBhvr>
                                    </p:animEffect>
                                  </p:childTnLst>
                                </p:cTn>
                              </p:par>
                              <p:par>
                                <p:cTn id="19" presetID="3" presetClass="entr" presetSubtype="10"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blinds(horizontal)">
                                      <p:cBhvr>
                                        <p:cTn id="21" dur="500"/>
                                        <p:tgtEl>
                                          <p:spTgt spid="10"/>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xit" presetSubtype="0" fill="hold" grpId="1" nodeType="clickEffect">
                                  <p:stCondLst>
                                    <p:cond delay="0"/>
                                  </p:stCondLst>
                                  <p:childTnLst>
                                    <p:animEffect transition="out" filter="fade">
                                      <p:cBhvr>
                                        <p:cTn id="25" dur="500"/>
                                        <p:tgtEl>
                                          <p:spTgt spid="2"/>
                                        </p:tgtEl>
                                      </p:cBhvr>
                                    </p:animEffect>
                                    <p:set>
                                      <p:cBhvr>
                                        <p:cTn id="26" dur="1" fill="hold">
                                          <p:stCondLst>
                                            <p:cond delay="499"/>
                                          </p:stCondLst>
                                        </p:cTn>
                                        <p:tgtEl>
                                          <p:spTgt spid="2"/>
                                        </p:tgtEl>
                                        <p:attrNameLst>
                                          <p:attrName>style.visibility</p:attrName>
                                        </p:attrNameLst>
                                      </p:cBhvr>
                                      <p:to>
                                        <p:strVal val="hidden"/>
                                      </p:to>
                                    </p:set>
                                  </p:childTnLst>
                                </p:cTn>
                              </p:par>
                              <p:par>
                                <p:cTn id="27" presetID="10" presetClass="exit" presetSubtype="0" fill="hold" grpId="1" nodeType="withEffect">
                                  <p:stCondLst>
                                    <p:cond delay="0"/>
                                  </p:stCondLst>
                                  <p:childTnLst>
                                    <p:animEffect transition="out" filter="fade">
                                      <p:cBhvr>
                                        <p:cTn id="28" dur="500"/>
                                        <p:tgtEl>
                                          <p:spTgt spid="5"/>
                                        </p:tgtEl>
                                      </p:cBhvr>
                                    </p:animEffect>
                                    <p:set>
                                      <p:cBhvr>
                                        <p:cTn id="29" dur="1" fill="hold">
                                          <p:stCondLst>
                                            <p:cond delay="499"/>
                                          </p:stCondLst>
                                        </p:cTn>
                                        <p:tgtEl>
                                          <p:spTgt spid="5"/>
                                        </p:tgtEl>
                                        <p:attrNameLst>
                                          <p:attrName>style.visibility</p:attrName>
                                        </p:attrNameLst>
                                      </p:cBhvr>
                                      <p:to>
                                        <p:strVal val="hidden"/>
                                      </p:to>
                                    </p:set>
                                  </p:childTnLst>
                                </p:cTn>
                              </p:par>
                              <p:par>
                                <p:cTn id="30" presetID="10" presetClass="exit" presetSubtype="0" fill="hold" grpId="1" nodeType="withEffect">
                                  <p:stCondLst>
                                    <p:cond delay="0"/>
                                  </p:stCondLst>
                                  <p:childTnLst>
                                    <p:animEffect transition="out" filter="fade">
                                      <p:cBhvr>
                                        <p:cTn id="31" dur="500"/>
                                        <p:tgtEl>
                                          <p:spTgt spid="7"/>
                                        </p:tgtEl>
                                      </p:cBhvr>
                                    </p:animEffect>
                                    <p:set>
                                      <p:cBhvr>
                                        <p:cTn id="32" dur="1" fill="hold">
                                          <p:stCondLst>
                                            <p:cond delay="499"/>
                                          </p:stCondLst>
                                        </p:cTn>
                                        <p:tgtEl>
                                          <p:spTgt spid="7"/>
                                        </p:tgtEl>
                                        <p:attrNameLst>
                                          <p:attrName>style.visibility</p:attrName>
                                        </p:attrNameLst>
                                      </p:cBhvr>
                                      <p:to>
                                        <p:strVal val="hidden"/>
                                      </p:to>
                                    </p:set>
                                  </p:childTnLst>
                                </p:cTn>
                              </p:par>
                              <p:par>
                                <p:cTn id="33" presetID="10" presetClass="exit" presetSubtype="0" fill="hold" grpId="1" nodeType="withEffect">
                                  <p:stCondLst>
                                    <p:cond delay="0"/>
                                  </p:stCondLst>
                                  <p:childTnLst>
                                    <p:animEffect transition="out" filter="fade">
                                      <p:cBhvr>
                                        <p:cTn id="34" dur="500"/>
                                        <p:tgtEl>
                                          <p:spTgt spid="8"/>
                                        </p:tgtEl>
                                      </p:cBhvr>
                                    </p:animEffect>
                                    <p:set>
                                      <p:cBhvr>
                                        <p:cTn id="35" dur="1" fill="hold">
                                          <p:stCondLst>
                                            <p:cond delay="499"/>
                                          </p:stCondLst>
                                        </p:cTn>
                                        <p:tgtEl>
                                          <p:spTgt spid="8"/>
                                        </p:tgtEl>
                                        <p:attrNameLst>
                                          <p:attrName>style.visibility</p:attrName>
                                        </p:attrNameLst>
                                      </p:cBhvr>
                                      <p:to>
                                        <p:strVal val="hidden"/>
                                      </p:to>
                                    </p:set>
                                  </p:childTnLst>
                                </p:cTn>
                              </p:par>
                              <p:par>
                                <p:cTn id="36" presetID="10" presetClass="exit" presetSubtype="0" fill="hold" grpId="1" nodeType="withEffect">
                                  <p:stCondLst>
                                    <p:cond delay="0"/>
                                  </p:stCondLst>
                                  <p:childTnLst>
                                    <p:animEffect transition="out" filter="fade">
                                      <p:cBhvr>
                                        <p:cTn id="37" dur="500"/>
                                        <p:tgtEl>
                                          <p:spTgt spid="10"/>
                                        </p:tgtEl>
                                      </p:cBhvr>
                                    </p:animEffect>
                                    <p:set>
                                      <p:cBhvr>
                                        <p:cTn id="38" dur="1" fill="hold">
                                          <p:stCondLst>
                                            <p:cond delay="499"/>
                                          </p:stCondLst>
                                        </p:cTn>
                                        <p:tgtEl>
                                          <p:spTgt spid="10"/>
                                        </p:tgtEl>
                                        <p:attrNameLst>
                                          <p:attrName>style.visibility</p:attrName>
                                        </p:attrNameLst>
                                      </p:cBhvr>
                                      <p:to>
                                        <p:strVal val="hidden"/>
                                      </p:to>
                                    </p:set>
                                  </p:childTnLst>
                                </p:cTn>
                              </p:par>
                            </p:childTnLst>
                          </p:cTn>
                        </p:par>
                      </p:childTnLst>
                    </p:cTn>
                  </p:par>
                </p:childTnLst>
              </p:cTn>
              <p:nextCondLst>
                <p:cond evt="onClick" delay="0">
                  <p:tgtEl>
                    <p:spTgt spid="42"/>
                  </p:tgtEl>
                </p:cond>
              </p:nextCondLst>
            </p:seq>
          </p:childTnLst>
        </p:cTn>
      </p:par>
    </p:tnLst>
    <p:bldLst>
      <p:bldP spid="2" grpId="0"/>
      <p:bldP spid="2" grpId="1"/>
      <p:bldP spid="5" grpId="0"/>
      <p:bldP spid="5" grpId="1"/>
      <p:bldP spid="7" grpId="0"/>
      <p:bldP spid="7" grpId="1"/>
      <p:bldP spid="8" grpId="0"/>
      <p:bldP spid="8" grpId="1"/>
      <p:bldP spid="10" grpId="0"/>
      <p:bldP spid="10" grpId="1"/>
    </p:bldLst>
  </p:timing>
</p:sld>
</file>

<file path=ppt/theme/theme1.xml><?xml version="1.0" encoding="utf-8"?>
<a:theme xmlns:a="http://schemas.openxmlformats.org/drawingml/2006/main" name="7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基本">
      <a:majorFont>
        <a:latin typeface="Arial Black"/>
        <a:ea typeface=""/>
        <a:cs typeface=""/>
        <a:font script="Jpan" typeface="ＭＳ Ｐゴシック"/>
        <a:font script="Hang" typeface="HY견고딕"/>
        <a:font script="Hans" typeface="微软雅黑"/>
        <a:font script="Hant" typeface="微軟正黑體"/>
        <a:font script="Arab" typeface="Tahoma"/>
        <a:font script="Hebr" typeface="Tahoma"/>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6694</TotalTime>
  <Words>4008</Words>
  <Application>Microsoft Office PowerPoint</Application>
  <PresentationFormat>自定义</PresentationFormat>
  <Paragraphs>283</Paragraphs>
  <Slides>35</Slides>
  <Notes>0</Notes>
  <HiddenSlides>1</HiddenSlides>
  <MMClips>0</MMClips>
  <ScaleCrop>false</ScaleCrop>
  <HeadingPairs>
    <vt:vector size="4" baseType="variant">
      <vt:variant>
        <vt:lpstr>主题</vt:lpstr>
      </vt:variant>
      <vt:variant>
        <vt:i4>1</vt:i4>
      </vt:variant>
      <vt:variant>
        <vt:lpstr>幻灯片标题</vt:lpstr>
      </vt:variant>
      <vt:variant>
        <vt:i4>35</vt:i4>
      </vt:variant>
    </vt:vector>
  </HeadingPairs>
  <TitlesOfParts>
    <vt:vector size="36" baseType="lpstr">
      <vt:lpstr>7_Office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creator>Administrator</dc:creator>
  <dc:description>语文备课大师【全免费】</dc:description>
  <cp:lastModifiedBy>Administrator</cp:lastModifiedBy>
  <cp:revision>语文备课大师【全免费】</cp:revision>
  <dcterms:created xsi:type="dcterms:W3CDTF">2014-11-27T01:03:00Z</dcterms:created>
  <dcterms:modified xsi:type="dcterms:W3CDTF">2017-12-21T02:42:57Z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2052-10.1.0.5458</vt:lpwstr>
  </property>
  <property fmtid="{64440492-4C8B-11D1-8B70-080036B11A03}" pid="4">
    <vt:lpwstr>语文备课大师【全免费】</vt:lpwstr>
  </property>
</Properties>
</file>