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sldIdLst>
    <p:sldId id="430" r:id="rId2"/>
    <p:sldId id="258" r:id="rId3"/>
    <p:sldId id="259" r:id="rId4"/>
    <p:sldId id="262" r:id="rId5"/>
    <p:sldId id="263" r:id="rId6"/>
    <p:sldId id="266" r:id="rId7"/>
    <p:sldId id="267" r:id="rId8"/>
    <p:sldId id="270" r:id="rId9"/>
    <p:sldId id="271" r:id="rId10"/>
    <p:sldId id="274" r:id="rId11"/>
    <p:sldId id="275" r:id="rId12"/>
    <p:sldId id="278" r:id="rId13"/>
    <p:sldId id="281" r:id="rId14"/>
    <p:sldId id="285" r:id="rId15"/>
    <p:sldId id="288" r:id="rId16"/>
    <p:sldId id="289" r:id="rId17"/>
    <p:sldId id="292" r:id="rId18"/>
    <p:sldId id="293" r:id="rId19"/>
    <p:sldId id="296" r:id="rId20"/>
    <p:sldId id="298" r:id="rId21"/>
    <p:sldId id="299" r:id="rId22"/>
    <p:sldId id="300" r:id="rId23"/>
    <p:sldId id="302" r:id="rId24"/>
    <p:sldId id="306" r:id="rId25"/>
    <p:sldId id="307" r:id="rId26"/>
    <p:sldId id="309" r:id="rId27"/>
    <p:sldId id="312" r:id="rId28"/>
    <p:sldId id="315" r:id="rId29"/>
    <p:sldId id="319" r:id="rId30"/>
    <p:sldId id="321" r:id="rId31"/>
    <p:sldId id="324" r:id="rId32"/>
    <p:sldId id="325" r:id="rId33"/>
    <p:sldId id="327" r:id="rId34"/>
    <p:sldId id="329" r:id="rId35"/>
    <p:sldId id="331" r:id="rId36"/>
    <p:sldId id="334" r:id="rId37"/>
    <p:sldId id="336" r:id="rId38"/>
    <p:sldId id="337" r:id="rId39"/>
    <p:sldId id="339" r:id="rId40"/>
    <p:sldId id="342" r:id="rId41"/>
    <p:sldId id="345" r:id="rId42"/>
    <p:sldId id="346" r:id="rId43"/>
    <p:sldId id="348" r:id="rId44"/>
    <p:sldId id="351" r:id="rId45"/>
    <p:sldId id="354" r:id="rId46"/>
    <p:sldId id="357" r:id="rId47"/>
    <p:sldId id="358" r:id="rId48"/>
    <p:sldId id="360" r:id="rId49"/>
    <p:sldId id="361" r:id="rId50"/>
    <p:sldId id="363" r:id="rId51"/>
    <p:sldId id="366" r:id="rId52"/>
    <p:sldId id="367" r:id="rId53"/>
    <p:sldId id="369" r:id="rId54"/>
    <p:sldId id="372" r:id="rId55"/>
    <p:sldId id="375" r:id="rId56"/>
    <p:sldId id="378" r:id="rId57"/>
    <p:sldId id="379" r:id="rId58"/>
    <p:sldId id="382" r:id="rId59"/>
    <p:sldId id="383" r:id="rId60"/>
    <p:sldId id="385" r:id="rId61"/>
    <p:sldId id="388" r:id="rId62"/>
    <p:sldId id="391" r:id="rId63"/>
    <p:sldId id="392" r:id="rId64"/>
    <p:sldId id="394" r:id="rId65"/>
    <p:sldId id="397" r:id="rId66"/>
    <p:sldId id="400" r:id="rId67"/>
    <p:sldId id="403" r:id="rId68"/>
    <p:sldId id="406" r:id="rId69"/>
    <p:sldId id="407" r:id="rId70"/>
    <p:sldId id="409" r:id="rId71"/>
    <p:sldId id="410" r:id="rId72"/>
    <p:sldId id="412" r:id="rId73"/>
    <p:sldId id="413" r:id="rId74"/>
    <p:sldId id="414" r:id="rId75"/>
    <p:sldId id="416" r:id="rId76"/>
    <p:sldId id="419" r:id="rId77"/>
    <p:sldId id="422" r:id="rId78"/>
    <p:sldId id="425" r:id="rId79"/>
    <p:sldId id="428" r:id="rId80"/>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3" Type="http://schemas.openxmlformats.org/officeDocument/2006/relationships/image" Target="../media/image35.wmf"/><Relationship Id="rId18" Type="http://schemas.openxmlformats.org/officeDocument/2006/relationships/image" Target="../media/image40.wmf"/><Relationship Id="rId26" Type="http://schemas.openxmlformats.org/officeDocument/2006/relationships/image" Target="../media/image48.wmf"/><Relationship Id="rId39" Type="http://schemas.openxmlformats.org/officeDocument/2006/relationships/image" Target="../media/image61.wmf"/><Relationship Id="rId3" Type="http://schemas.openxmlformats.org/officeDocument/2006/relationships/image" Target="../media/image25.wmf"/><Relationship Id="rId21" Type="http://schemas.openxmlformats.org/officeDocument/2006/relationships/image" Target="../media/image43.wmf"/><Relationship Id="rId34" Type="http://schemas.openxmlformats.org/officeDocument/2006/relationships/image" Target="../media/image56.wmf"/><Relationship Id="rId42" Type="http://schemas.openxmlformats.org/officeDocument/2006/relationships/image" Target="../media/image64.wmf"/><Relationship Id="rId47" Type="http://schemas.openxmlformats.org/officeDocument/2006/relationships/image" Target="../media/image69.wmf"/><Relationship Id="rId50" Type="http://schemas.openxmlformats.org/officeDocument/2006/relationships/image" Target="../media/image72.wmf"/><Relationship Id="rId7" Type="http://schemas.openxmlformats.org/officeDocument/2006/relationships/image" Target="../media/image29.wmf"/><Relationship Id="rId12" Type="http://schemas.openxmlformats.org/officeDocument/2006/relationships/image" Target="../media/image34.wmf"/><Relationship Id="rId17" Type="http://schemas.openxmlformats.org/officeDocument/2006/relationships/image" Target="../media/image39.wmf"/><Relationship Id="rId25" Type="http://schemas.openxmlformats.org/officeDocument/2006/relationships/image" Target="../media/image47.wmf"/><Relationship Id="rId33" Type="http://schemas.openxmlformats.org/officeDocument/2006/relationships/image" Target="../media/image55.wmf"/><Relationship Id="rId38" Type="http://schemas.openxmlformats.org/officeDocument/2006/relationships/image" Target="../media/image60.wmf"/><Relationship Id="rId46" Type="http://schemas.openxmlformats.org/officeDocument/2006/relationships/image" Target="../media/image68.wmf"/><Relationship Id="rId2" Type="http://schemas.openxmlformats.org/officeDocument/2006/relationships/image" Target="../media/image24.wmf"/><Relationship Id="rId16" Type="http://schemas.openxmlformats.org/officeDocument/2006/relationships/image" Target="../media/image38.wmf"/><Relationship Id="rId20" Type="http://schemas.openxmlformats.org/officeDocument/2006/relationships/image" Target="../media/image42.wmf"/><Relationship Id="rId29" Type="http://schemas.openxmlformats.org/officeDocument/2006/relationships/image" Target="../media/image51.wmf"/><Relationship Id="rId41" Type="http://schemas.openxmlformats.org/officeDocument/2006/relationships/image" Target="../media/image63.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33.wmf"/><Relationship Id="rId24" Type="http://schemas.openxmlformats.org/officeDocument/2006/relationships/image" Target="../media/image46.wmf"/><Relationship Id="rId32" Type="http://schemas.openxmlformats.org/officeDocument/2006/relationships/image" Target="../media/image54.wmf"/><Relationship Id="rId37" Type="http://schemas.openxmlformats.org/officeDocument/2006/relationships/image" Target="../media/image59.wmf"/><Relationship Id="rId40" Type="http://schemas.openxmlformats.org/officeDocument/2006/relationships/image" Target="../media/image62.wmf"/><Relationship Id="rId45" Type="http://schemas.openxmlformats.org/officeDocument/2006/relationships/image" Target="../media/image67.wmf"/><Relationship Id="rId5" Type="http://schemas.openxmlformats.org/officeDocument/2006/relationships/image" Target="../media/image27.wmf"/><Relationship Id="rId15" Type="http://schemas.openxmlformats.org/officeDocument/2006/relationships/image" Target="../media/image37.wmf"/><Relationship Id="rId23" Type="http://schemas.openxmlformats.org/officeDocument/2006/relationships/image" Target="../media/image45.wmf"/><Relationship Id="rId28" Type="http://schemas.openxmlformats.org/officeDocument/2006/relationships/image" Target="../media/image50.wmf"/><Relationship Id="rId36" Type="http://schemas.openxmlformats.org/officeDocument/2006/relationships/image" Target="../media/image58.wmf"/><Relationship Id="rId49" Type="http://schemas.openxmlformats.org/officeDocument/2006/relationships/image" Target="../media/image71.wmf"/><Relationship Id="rId10" Type="http://schemas.openxmlformats.org/officeDocument/2006/relationships/image" Target="../media/image32.wmf"/><Relationship Id="rId19" Type="http://schemas.openxmlformats.org/officeDocument/2006/relationships/image" Target="../media/image41.wmf"/><Relationship Id="rId31" Type="http://schemas.openxmlformats.org/officeDocument/2006/relationships/image" Target="../media/image53.wmf"/><Relationship Id="rId44" Type="http://schemas.openxmlformats.org/officeDocument/2006/relationships/image" Target="../media/image66.wmf"/><Relationship Id="rId4" Type="http://schemas.openxmlformats.org/officeDocument/2006/relationships/image" Target="../media/image26.wmf"/><Relationship Id="rId9" Type="http://schemas.openxmlformats.org/officeDocument/2006/relationships/image" Target="../media/image31.wmf"/><Relationship Id="rId14" Type="http://schemas.openxmlformats.org/officeDocument/2006/relationships/image" Target="../media/image36.wmf"/><Relationship Id="rId22" Type="http://schemas.openxmlformats.org/officeDocument/2006/relationships/image" Target="../media/image44.wmf"/><Relationship Id="rId27" Type="http://schemas.openxmlformats.org/officeDocument/2006/relationships/image" Target="../media/image49.wmf"/><Relationship Id="rId30" Type="http://schemas.openxmlformats.org/officeDocument/2006/relationships/image" Target="../media/image52.wmf"/><Relationship Id="rId35" Type="http://schemas.openxmlformats.org/officeDocument/2006/relationships/image" Target="../media/image57.wmf"/><Relationship Id="rId43" Type="http://schemas.openxmlformats.org/officeDocument/2006/relationships/image" Target="../media/image65.wmf"/><Relationship Id="rId48" Type="http://schemas.openxmlformats.org/officeDocument/2006/relationships/image" Target="../media/image70.wmf"/><Relationship Id="rId8"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5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3" Type="http://schemas.openxmlformats.org/officeDocument/2006/relationships/oleObject" Target="../embeddings/oleObject9.bin"/><Relationship Id="rId18" Type="http://schemas.openxmlformats.org/officeDocument/2006/relationships/oleObject" Target="../embeddings/oleObject14.bin"/><Relationship Id="rId26" Type="http://schemas.openxmlformats.org/officeDocument/2006/relationships/oleObject" Target="../embeddings/oleObject22.bin"/><Relationship Id="rId39" Type="http://schemas.openxmlformats.org/officeDocument/2006/relationships/oleObject" Target="../embeddings/oleObject35.bin"/><Relationship Id="rId3" Type="http://schemas.openxmlformats.org/officeDocument/2006/relationships/notesSlide" Target="../notesSlides/notesSlide29.xml"/><Relationship Id="rId21" Type="http://schemas.openxmlformats.org/officeDocument/2006/relationships/oleObject" Target="../embeddings/oleObject17.bin"/><Relationship Id="rId34" Type="http://schemas.openxmlformats.org/officeDocument/2006/relationships/oleObject" Target="../embeddings/oleObject30.bin"/><Relationship Id="rId42" Type="http://schemas.openxmlformats.org/officeDocument/2006/relationships/oleObject" Target="../embeddings/oleObject38.bin"/><Relationship Id="rId47" Type="http://schemas.openxmlformats.org/officeDocument/2006/relationships/oleObject" Target="../embeddings/oleObject43.bin"/><Relationship Id="rId50" Type="http://schemas.openxmlformats.org/officeDocument/2006/relationships/oleObject" Target="../embeddings/oleObject46.bin"/><Relationship Id="rId7" Type="http://schemas.openxmlformats.org/officeDocument/2006/relationships/oleObject" Target="../embeddings/oleObject3.bin"/><Relationship Id="rId12" Type="http://schemas.openxmlformats.org/officeDocument/2006/relationships/oleObject" Target="../embeddings/oleObject8.bin"/><Relationship Id="rId17" Type="http://schemas.openxmlformats.org/officeDocument/2006/relationships/oleObject" Target="../embeddings/oleObject13.bin"/><Relationship Id="rId25" Type="http://schemas.openxmlformats.org/officeDocument/2006/relationships/oleObject" Target="../embeddings/oleObject21.bin"/><Relationship Id="rId33" Type="http://schemas.openxmlformats.org/officeDocument/2006/relationships/oleObject" Target="../embeddings/oleObject29.bin"/><Relationship Id="rId38" Type="http://schemas.openxmlformats.org/officeDocument/2006/relationships/oleObject" Target="../embeddings/oleObject34.bin"/><Relationship Id="rId46" Type="http://schemas.openxmlformats.org/officeDocument/2006/relationships/oleObject" Target="../embeddings/oleObject42.bin"/><Relationship Id="rId2" Type="http://schemas.openxmlformats.org/officeDocument/2006/relationships/slideLayout" Target="../slideLayouts/slideLayout4.xml"/><Relationship Id="rId16" Type="http://schemas.openxmlformats.org/officeDocument/2006/relationships/oleObject" Target="../embeddings/oleObject12.bin"/><Relationship Id="rId20" Type="http://schemas.openxmlformats.org/officeDocument/2006/relationships/oleObject" Target="../embeddings/oleObject16.bin"/><Relationship Id="rId29" Type="http://schemas.openxmlformats.org/officeDocument/2006/relationships/oleObject" Target="../embeddings/oleObject25.bin"/><Relationship Id="rId41" Type="http://schemas.openxmlformats.org/officeDocument/2006/relationships/oleObject" Target="../embeddings/oleObject37.bin"/><Relationship Id="rId54" Type="http://schemas.openxmlformats.org/officeDocument/2006/relationships/oleObject" Target="../embeddings/oleObject50.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24" Type="http://schemas.openxmlformats.org/officeDocument/2006/relationships/oleObject" Target="../embeddings/oleObject20.bin"/><Relationship Id="rId32" Type="http://schemas.openxmlformats.org/officeDocument/2006/relationships/oleObject" Target="../embeddings/oleObject28.bin"/><Relationship Id="rId37" Type="http://schemas.openxmlformats.org/officeDocument/2006/relationships/oleObject" Target="../embeddings/oleObject33.bin"/><Relationship Id="rId40" Type="http://schemas.openxmlformats.org/officeDocument/2006/relationships/oleObject" Target="../embeddings/oleObject36.bin"/><Relationship Id="rId45" Type="http://schemas.openxmlformats.org/officeDocument/2006/relationships/oleObject" Target="../embeddings/oleObject41.bin"/><Relationship Id="rId53" Type="http://schemas.openxmlformats.org/officeDocument/2006/relationships/oleObject" Target="../embeddings/oleObject49.bin"/><Relationship Id="rId5" Type="http://schemas.openxmlformats.org/officeDocument/2006/relationships/oleObject" Target="../embeddings/oleObject1.bin"/><Relationship Id="rId15" Type="http://schemas.openxmlformats.org/officeDocument/2006/relationships/oleObject" Target="../embeddings/oleObject11.bin"/><Relationship Id="rId23" Type="http://schemas.openxmlformats.org/officeDocument/2006/relationships/oleObject" Target="../embeddings/oleObject19.bin"/><Relationship Id="rId28" Type="http://schemas.openxmlformats.org/officeDocument/2006/relationships/oleObject" Target="../embeddings/oleObject24.bin"/><Relationship Id="rId36" Type="http://schemas.openxmlformats.org/officeDocument/2006/relationships/oleObject" Target="../embeddings/oleObject32.bin"/><Relationship Id="rId49" Type="http://schemas.openxmlformats.org/officeDocument/2006/relationships/oleObject" Target="../embeddings/oleObject45.bin"/><Relationship Id="rId10" Type="http://schemas.openxmlformats.org/officeDocument/2006/relationships/oleObject" Target="../embeddings/oleObject6.bin"/><Relationship Id="rId19" Type="http://schemas.openxmlformats.org/officeDocument/2006/relationships/oleObject" Target="../embeddings/oleObject15.bin"/><Relationship Id="rId31" Type="http://schemas.openxmlformats.org/officeDocument/2006/relationships/oleObject" Target="../embeddings/oleObject27.bin"/><Relationship Id="rId44" Type="http://schemas.openxmlformats.org/officeDocument/2006/relationships/oleObject" Target="../embeddings/oleObject40.bin"/><Relationship Id="rId52" Type="http://schemas.openxmlformats.org/officeDocument/2006/relationships/oleObject" Target="../embeddings/oleObject48.bin"/><Relationship Id="rId4" Type="http://schemas.openxmlformats.org/officeDocument/2006/relationships/image" Target="../media/image73.jpeg"/><Relationship Id="rId9" Type="http://schemas.openxmlformats.org/officeDocument/2006/relationships/oleObject" Target="../embeddings/oleObject5.bin"/><Relationship Id="rId14" Type="http://schemas.openxmlformats.org/officeDocument/2006/relationships/oleObject" Target="../embeddings/oleObject10.bin"/><Relationship Id="rId22" Type="http://schemas.openxmlformats.org/officeDocument/2006/relationships/oleObject" Target="../embeddings/oleObject18.bin"/><Relationship Id="rId27" Type="http://schemas.openxmlformats.org/officeDocument/2006/relationships/oleObject" Target="../embeddings/oleObject23.bin"/><Relationship Id="rId30" Type="http://schemas.openxmlformats.org/officeDocument/2006/relationships/oleObject" Target="../embeddings/oleObject26.bin"/><Relationship Id="rId35" Type="http://schemas.openxmlformats.org/officeDocument/2006/relationships/oleObject" Target="../embeddings/oleObject31.bin"/><Relationship Id="rId43" Type="http://schemas.openxmlformats.org/officeDocument/2006/relationships/oleObject" Target="../embeddings/oleObject39.bin"/><Relationship Id="rId48" Type="http://schemas.openxmlformats.org/officeDocument/2006/relationships/oleObject" Target="../embeddings/oleObject44.bin"/><Relationship Id="rId8" Type="http://schemas.openxmlformats.org/officeDocument/2006/relationships/oleObject" Target="../embeddings/oleObject4.bin"/><Relationship Id="rId51" Type="http://schemas.openxmlformats.org/officeDocument/2006/relationships/oleObject" Target="../embeddings/oleObject47.bin"/></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专题十三 图文转换</a:t>
            </a: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(课标</a:t>
            </a:r>
            <a:r>
              <a:rPr lang="en-US" altLang="zh-CN" sz="1800" dirty="0" smtClean="0">
                <a:solidFill>
                  <a:schemeClr val="tx1"/>
                </a:solidFill>
                <a:ea typeface="黑体" panose="02010600030101010101" pitchFamily="49" charset="-122"/>
              </a:rPr>
              <a:t>Ⅲ</a:t>
            </a:r>
            <a:r>
              <a:rPr lang="zh-CN" altLang="en-US" sz="1800" dirty="0" smtClean="0">
                <a:solidFill>
                  <a:schemeClr val="tx1"/>
                </a:solidFill>
                <a:ea typeface="黑体" panose="02010600030101010101" pitchFamily="49" charset="-122"/>
              </a:rPr>
              <a:t>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3.(2016课标全国Ⅰ,17,6分)下面是某校“中华文化体验”计划的初步构思框架,请把这个构思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写成一段话,要求内容完整,表述准确,语言连贯,不超过85个字。</a:t>
            </a:r>
            <a:endParaRPr lang="zh-CN" altLang="en-US"/>
          </a:p>
          <a:p>
            <a:pPr marL="0" indent="0" eaLnBrk="0" latinLnBrk="1" hangingPunct="0">
              <a:lnSpc>
                <a:spcPct val="150000"/>
              </a:lnSpc>
              <a:spcBef>
                <a:spcPts val="0"/>
              </a:spcBef>
              <a:buNone/>
            </a:pPr>
            <a:r>
              <a:rPr lang="zh-CN" altLang="en-US" sz="12710" kern="0" spc="2388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jpeg"/>
          <p:cNvPicPr>
            <a:picLocks noChangeAspect="1"/>
          </p:cNvPicPr>
          <p:nvPr/>
        </p:nvPicPr>
        <p:blipFill>
          <a:blip r:embed="rId3"/>
          <a:stretch>
            <a:fillRect/>
          </a:stretch>
        </p:blipFill>
        <p:spPr>
          <a:xfrm>
            <a:off x="540000" y="2045896"/>
            <a:ext cx="4648200" cy="355282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(示例)本次“中华文化体验”计划开设旗袍、围棋、国画三个讲座,并开展三项活动: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利用体育课体验太极拳,利用手工课体验中国结和剪纸艺术,年终举行太极拳表演和作品展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a:t>
            </a:r>
            <a:endParaRPr lang="zh-CN" altLang="en-US" dirty="0"/>
          </a:p>
        </p:txBody>
      </p:sp>
      <p:sp>
        <p:nvSpPr>
          <p:cNvPr id="3" name="TextBox 2"/>
          <p:cNvSpPr txBox="1"/>
          <p:nvPr/>
        </p:nvSpPr>
        <p:spPr>
          <a:xfrm>
            <a:off x="540000" y="213285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这是一个“中华文化体验”计划的初步构思框架。“中华文化体验”分活动与讲座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两部分。活动包括体育课上的太极拳体验,手工课上的中国结与剪纸体验,还有年终的表演、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展示。讲座包括旗袍、围棋、国画等内容。把所给信息用连贯的话语连缀起来表达即可。</a:t>
            </a:r>
            <a:endParaRPr lang="zh-CN" altLang="en-US" dirty="0"/>
          </a:p>
        </p:txBody>
      </p:sp>
      <p:sp>
        <p:nvSpPr>
          <p:cNvPr id="4" name="TextBox 3"/>
          <p:cNvSpPr txBox="1"/>
          <p:nvPr/>
        </p:nvSpPr>
        <p:spPr>
          <a:xfrm>
            <a:off x="540000" y="318724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对框架图的解说,首先要整体把握全图,抓住特点,然后按照由总到分的说明顺序进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行表述,同时注意语言的准确与连贯。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3"/>
          <p:cNvSpPr txBox="1"/>
          <p:nvPr/>
        </p:nvSpPr>
        <p:spPr>
          <a:xfrm>
            <a:off x="588404" y="106281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(2015课标全国Ⅱ,17,6分)右面是联合国发行的“联合我</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们的力量”邮票中的主体图形,请写出构图要素,并说明图</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形寓意,要求语意简明,句子通顺,不超过85个字。</a:t>
            </a:r>
            <a:endParaRPr lang="zh-CN" altLang="en-US" dirty="0"/>
          </a:p>
        </p:txBody>
      </p:sp>
      <p:pic>
        <p:nvPicPr>
          <p:cNvPr id="4" name="图片 4" descr="textimage5.jpeg"/>
          <p:cNvPicPr>
            <a:picLocks noChangeAspect="1"/>
          </p:cNvPicPr>
          <p:nvPr/>
        </p:nvPicPr>
        <p:blipFill>
          <a:blip r:embed="rId3"/>
          <a:stretch>
            <a:fillRect/>
          </a:stretch>
        </p:blipFill>
        <p:spPr>
          <a:xfrm>
            <a:off x="5500694" y="1062815"/>
            <a:ext cx="2880000" cy="3384000"/>
          </a:xfrm>
          <a:prstGeom prst="rect">
            <a:avLst/>
          </a:prstGeom>
        </p:spPr>
      </p:pic>
      <p:sp>
        <p:nvSpPr>
          <p:cNvPr id="5" name="TextBox 2"/>
          <p:cNvSpPr txBox="1"/>
          <p:nvPr/>
        </p:nvSpPr>
        <p:spPr>
          <a:xfrm>
            <a:off x="540000" y="2134385"/>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(示例)图形由橄榄枝和多面旗帜组成,这些旗帜又巧</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妙地构成一只飞翔的鸽子。旗帜代表不同国家,鸽子代表和</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平,飞鸽衔着橄榄枝,强化了和平寓意,整个图形表示各国应</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齐心协力、维护和平。(答出构图要素,给2分;答出寓意,给</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3分;句子通顺,给1分。如有其他答案,只要符合要求,可酌情</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给分;字数不合要求,酌情扣分)</a:t>
            </a:r>
            <a:endParaRPr lang="zh-CN" altLang="en-US" dirty="0"/>
          </a:p>
        </p:txBody>
      </p:sp>
      <p:sp>
        <p:nvSpPr>
          <p:cNvPr id="6" name="TextBox 2"/>
          <p:cNvSpPr txBox="1"/>
          <p:nvPr/>
        </p:nvSpPr>
        <p:spPr>
          <a:xfrm>
            <a:off x="540000" y="427752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该邮票的构图要素有橄榄枝、旗帜、飞翔的鸽子,三个</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构图要素综合起来传达出和平的寓意。表达时要注意句子通顺、简明,字数符合要求。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5.(2015课标全国Ⅰ,17,6分)右面是中国邮政为保</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护地球水环境发行的邮票中的主体图形,请写出</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构图要素,并说明图形寓意,要求语意简明,句子通</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顺,不超过80个字。</a:t>
            </a:r>
            <a:endParaRPr lang="zh-CN" altLang="en-US" dirty="0"/>
          </a:p>
        </p:txBody>
      </p:sp>
      <p:pic>
        <p:nvPicPr>
          <p:cNvPr id="3" name="图片 3" descr="textimage6.jpeg"/>
          <p:cNvPicPr>
            <a:picLocks noChangeAspect="1"/>
          </p:cNvPicPr>
          <p:nvPr/>
        </p:nvPicPr>
        <p:blipFill>
          <a:blip r:embed="rId3"/>
          <a:stretch>
            <a:fillRect/>
          </a:stretch>
        </p:blipFill>
        <p:spPr>
          <a:xfrm>
            <a:off x="4786314" y="1205691"/>
            <a:ext cx="3348000" cy="2232000"/>
          </a:xfrm>
          <a:prstGeom prst="rect">
            <a:avLst/>
          </a:prstGeom>
        </p:spPr>
      </p:pic>
      <p:sp>
        <p:nvSpPr>
          <p:cNvPr id="4" name="TextBox 2"/>
          <p:cNvSpPr txBox="1"/>
          <p:nvPr/>
        </p:nvSpPr>
        <p:spPr>
          <a:xfrm>
            <a:off x="540000" y="249157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(示例)该图由地球、清流、鱼、手和浊流</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构成。地球上各种鱼在清澈的水流里游动,人类之</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手正在阻挡排向清流中的污水,整个图形表达了人</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类保护水环境、拒绝水污染的决心。(答出构图要素,给2分;答出寓意,给3分;句子通顺,给1分。字数不合要求,酌情扣分)</a:t>
            </a:r>
            <a:endParaRPr lang="zh-CN" altLang="en-US" dirty="0"/>
          </a:p>
        </p:txBody>
      </p:sp>
      <p:sp>
        <p:nvSpPr>
          <p:cNvPr id="5" name="TextBox 4"/>
          <p:cNvSpPr txBox="1"/>
          <p:nvPr/>
        </p:nvSpPr>
        <p:spPr>
          <a:xfrm>
            <a:off x="54000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可采取从背景到主体、从左到右的空间顺序来描述构图要素。说明寓意时,要抓住图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形的特点,展开想象,并联系“保护地球水环境”的主题,用准确、规范的语言表达出来。</a:t>
            </a:r>
            <a:endParaRPr lang="zh-CN" altLang="en-US" dirty="0"/>
          </a:p>
        </p:txBody>
      </p:sp>
      <p:sp>
        <p:nvSpPr>
          <p:cNvPr id="6" name="TextBox 5"/>
          <p:cNvSpPr txBox="1"/>
          <p:nvPr/>
        </p:nvSpPr>
        <p:spPr>
          <a:xfrm>
            <a:off x="540000" y="497477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举一反三</a:t>
            </a:r>
            <a:r>
              <a:rPr lang="zh-CN" altLang="en-US" sz="1530" kern="0" dirty="0" smtClean="0">
                <a:solidFill>
                  <a:srgbClr val="000000"/>
                </a:solidFill>
                <a:latin typeface="Times New Roman" panose="02020603050405020304" pitchFamily="65" charset="-122"/>
                <a:ea typeface="宋体" panose="02010600030101010101" pitchFamily="2" charset="-122"/>
              </a:rPr>
              <a:t>　对于徽标类图文转换,要仔细观察图形,分解徽标的组成元素,看这些元素与图标主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题之间的关系。组织语言时,不能看到哪里写到哪里,要遵循一定的说明顺序,可以由整体到局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部,也可以由上而下或由左到右。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6.(2014课标全国Ⅱ,17,6分)下面是某班级春游活动的构思框架,请把这个构思写成一段话,要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求内容完整,表述准确,语言连贯,不超过75个字。</a:t>
            </a:r>
            <a:endParaRPr lang="zh-CN" altLang="en-US"/>
          </a:p>
          <a:p>
            <a:pPr marL="0" indent="0" eaLnBrk="0" latinLnBrk="1" hangingPunct="0">
              <a:lnSpc>
                <a:spcPct val="150000"/>
              </a:lnSpc>
              <a:spcBef>
                <a:spcPts val="0"/>
              </a:spcBef>
              <a:buNone/>
            </a:pPr>
            <a:r>
              <a:rPr lang="zh-CN" altLang="en-US" sz="12710" kern="0" spc="2801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7.jpeg"/>
          <p:cNvPicPr>
            <a:picLocks noChangeAspect="1"/>
          </p:cNvPicPr>
          <p:nvPr/>
        </p:nvPicPr>
        <p:blipFill>
          <a:blip r:embed="rId3"/>
          <a:stretch>
            <a:fillRect/>
          </a:stretch>
        </p:blipFill>
        <p:spPr>
          <a:xfrm>
            <a:off x="1141042" y="1991509"/>
            <a:ext cx="3645272" cy="2504026"/>
          </a:xfrm>
          <a:prstGeom prst="rect">
            <a:avLst/>
          </a:prstGeom>
        </p:spPr>
      </p:pic>
      <p:sp>
        <p:nvSpPr>
          <p:cNvPr id="4" name="TextBox 2"/>
          <p:cNvSpPr txBox="1"/>
          <p:nvPr/>
        </p:nvSpPr>
        <p:spPr>
          <a:xfrm>
            <a:off x="540000" y="463318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(示例)本次春游全班分为5个小组,以组为单位准备所需物品,要求人人参与,组长负责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协调;各组拿出美食进行班级评比,并参加游艺活动。(内容完整,给1分;归属得当,给1分;表述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准确,给2分;语言连贯,给2分。如有其他答案,只要符合要求,可酌情给分;字数超出要求,酌情扣分)</a:t>
            </a:r>
            <a:endParaRPr lang="zh-CN" altLang="en-US" dirty="0"/>
          </a:p>
        </p:txBody>
      </p:sp>
      <p:sp>
        <p:nvSpPr>
          <p:cNvPr id="5" name="TextBox 4"/>
          <p:cNvSpPr txBox="1"/>
          <p:nvPr/>
        </p:nvSpPr>
        <p:spPr>
          <a:xfrm>
            <a:off x="540000" y="568757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读图时要全面理解图中各个组成部分的含义,包括图形的名称、标注等;具体到此图,还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要重点分析小组与班级之间的交叉关系,然后用准确、简明、连贯的语言表达出来。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7.(2014课标全国Ⅰ,17,6分)下面是某中学暑期瑶族村考察的初步构思框架,请把这个构思写成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一段话,要求内容完整,表述准确,语言连贯,不超过75个字。</a:t>
            </a:r>
            <a:endParaRPr lang="zh-CN" altLang="en-US"/>
          </a:p>
          <a:p>
            <a:pPr marL="0" indent="0" eaLnBrk="0" latinLnBrk="1" hangingPunct="0">
              <a:lnSpc>
                <a:spcPct val="150000"/>
              </a:lnSpc>
              <a:spcBef>
                <a:spcPts val="0"/>
              </a:spcBef>
              <a:buNone/>
            </a:pPr>
            <a:r>
              <a:rPr lang="zh-CN" altLang="en-US" sz="12710" kern="0" spc="2688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8.jpeg"/>
          <p:cNvPicPr>
            <a:picLocks noChangeAspect="1"/>
          </p:cNvPicPr>
          <p:nvPr/>
        </p:nvPicPr>
        <p:blipFill>
          <a:blip r:embed="rId3"/>
          <a:stretch>
            <a:fillRect/>
          </a:stretch>
        </p:blipFill>
        <p:spPr>
          <a:xfrm>
            <a:off x="1142976" y="1920071"/>
            <a:ext cx="4081012" cy="288298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34856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(示例)本次瑶族村三日行考察要求参加人员事先查阅资料,了解瑶族概况,备好所需行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装;考察期间的主要活动有参观、访谈以及与村民联谊,每人需写日记记录考察情况。</a:t>
            </a:r>
            <a:endParaRPr lang="zh-CN" altLang="en-US" dirty="0"/>
          </a:p>
        </p:txBody>
      </p:sp>
      <p:sp>
        <p:nvSpPr>
          <p:cNvPr id="5" name="TextBox 4"/>
          <p:cNvSpPr txBox="1"/>
          <p:nvPr/>
        </p:nvSpPr>
        <p:spPr>
          <a:xfrm>
            <a:off x="540000" y="211053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第一步,整体认读该图。该图是“瑶族村3日行”的构思框架图。第二步,明确构图要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素。该构思框架由两部分组成,同时第一部分“准备”又分为两小部分,第二部分“实施”又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分为四小部分。第三步,揣摩步骤构成,明确先后顺序。因为这是暑期考察,所以事件的开展顺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序应是先准备后实施,然后依次把六个小步骤连接起来。第四步,组织答案。不要丢落信息,注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意语言的全面、连贯,合理添加内容,字数符合要求。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521719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鲁迅提过,“要极省俭的画出一个人的特点,最好是画他的眼睛”,丰子恺的漫画《村学校的音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乐课》却没有画人的眼睛。你觉得二者矛盾吗?请结合画面说明理由。</a:t>
            </a:r>
            <a:endParaRPr lang="zh-CN" altLang="en-US" dirty="0"/>
          </a:p>
        </p:txBody>
      </p:sp>
      <p:pic>
        <p:nvPicPr>
          <p:cNvPr id="3" name="图片 3" descr="textimage9.jpeg"/>
          <p:cNvPicPr>
            <a:picLocks noChangeAspect="1"/>
          </p:cNvPicPr>
          <p:nvPr/>
        </p:nvPicPr>
        <p:blipFill>
          <a:blip r:embed="rId3"/>
          <a:stretch>
            <a:fillRect/>
          </a:stretch>
        </p:blipFill>
        <p:spPr>
          <a:xfrm>
            <a:off x="3143240" y="2277261"/>
            <a:ext cx="2565754" cy="2896820"/>
          </a:xfrm>
          <a:prstGeom prst="rect">
            <a:avLst/>
          </a:prstGeom>
        </p:spPr>
      </p:pic>
      <p:sp>
        <p:nvSpPr>
          <p:cNvPr id="4" name="TextBox 2"/>
          <p:cNvSpPr txBox="1"/>
          <p:nvPr/>
        </p:nvSpPr>
        <p:spPr>
          <a:xfrm>
            <a:off x="520586" y="18201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1.(2018天津,20,6分)阅读下面的漫画,按要求作答。</a:t>
            </a:r>
            <a:endParaRPr lang="zh-CN" altLang="en-US" dirty="0"/>
          </a:p>
        </p:txBody>
      </p:sp>
      <p:sp>
        <p:nvSpPr>
          <p:cNvPr id="5" name="TextBox 11"/>
          <p:cNvSpPr txBox="1"/>
          <p:nvPr/>
        </p:nvSpPr>
        <p:spPr>
          <a:xfrm>
            <a:off x="2500298" y="1062815"/>
            <a:ext cx="4445448"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B</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自主命题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省（区、市）卷题组</a:t>
            </a:r>
            <a:endParaRPr lang="en-US" altLang="zh-CN" sz="2000" b="1" dirty="0" smtClean="0">
              <a:latin typeface="黑体" panose="02010600030101010101" pitchFamily="49" charset="-122"/>
              <a:ea typeface="黑体" panose="02010600030101010101" pitchFamily="49" charset="-122"/>
            </a:endParaRPr>
          </a:p>
        </p:txBody>
      </p:sp>
      <p:sp>
        <p:nvSpPr>
          <p:cNvPr id="6" name="文本框 4"/>
          <p:cNvSpPr txBox="1"/>
          <p:nvPr/>
        </p:nvSpPr>
        <p:spPr>
          <a:xfrm>
            <a:off x="480620" y="1462925"/>
            <a:ext cx="2262158"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题组一  图形解读类</a:t>
            </a:r>
            <a:endParaRPr lang="zh-CN" alt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(示例)不矛盾。虽然画面上的人物没有眼睛,但读者可以从他们扬着头、张着嘴的神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态中体会到这群活泼可爱的孩子正沉浸于唱歌而带来的欢乐之中。鲁迅先生用“极省俭”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的语言画人物的眼睛,丰子恺先生讲究“意到而笔不到”,二者都是通过寥寥数笔刻画出人物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的个性,所以不矛盾。</a:t>
            </a:r>
            <a:endParaRPr lang="zh-CN" altLang="en-US" dirty="0"/>
          </a:p>
        </p:txBody>
      </p:sp>
      <p:sp>
        <p:nvSpPr>
          <p:cNvPr id="3" name="TextBox 2"/>
          <p:cNvSpPr txBox="1"/>
          <p:nvPr/>
        </p:nvSpPr>
        <p:spPr>
          <a:xfrm>
            <a:off x="540000" y="247687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首先,要抓住漫画上人物的特征,结合标题“村学校的音乐课”来分析丰子恺不画人物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眼睛的原因;其次,要理解鲁迅先生“画眼睛”所反映的创作主张;最后,分析二人创作理念的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异同。组织答案时,要先作出判断,再阐述理由,表达要力求简洁、准确、通顺。</a:t>
            </a:r>
            <a:endParaRPr lang="zh-CN" altLang="en-US" dirty="0"/>
          </a:p>
        </p:txBody>
      </p:sp>
      <p:sp>
        <p:nvSpPr>
          <p:cNvPr id="4" name="TextBox 2"/>
          <p:cNvSpPr txBox="1"/>
          <p:nvPr/>
        </p:nvSpPr>
        <p:spPr>
          <a:xfrm>
            <a:off x="540000" y="3491707"/>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漫画解读“四看”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一看标题。标题是漫画的眼睛,通过看标题,可以洞察其内涵。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二看画面。景物画,要抓住背景、物象之间的关系,深入分析;人物画,要弄清人物的活动场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所、背景、动作、表情、语言等。只有把整个画面的多个要素综合在一起,仔细观察画面,才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能读懂漫画。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三看漫画中的文字。这些文字画龙点睛,对领会漫画的寓意大有帮助。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四看夸张之处。它往往是漫画的弦外之音,是寓意所在。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5507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2.(2018江苏,5)下列选项中,对下图漫画寓意的理解最</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贴切的一项是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3"/>
          <p:cNvSpPr txBox="1"/>
          <p:nvPr/>
        </p:nvSpPr>
        <p:spPr>
          <a:xfrm>
            <a:off x="540000" y="2171528"/>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A.过程特别艰难,可能预示着这一次收获很大。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B.在我们不注意的地方往往隐藏着巨大的困难。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C.对努力挣得的东西,人们会牢牢地抱住不放。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D.懂得知足常乐,会使生活中的困难更少一些。</a:t>
            </a:r>
            <a:endParaRPr lang="zh-CN" altLang="en-US" dirty="0"/>
          </a:p>
        </p:txBody>
      </p:sp>
      <p:pic>
        <p:nvPicPr>
          <p:cNvPr id="4" name="图片 4" descr="textimage10.jpeg"/>
          <p:cNvPicPr>
            <a:picLocks noChangeAspect="1"/>
          </p:cNvPicPr>
          <p:nvPr/>
        </p:nvPicPr>
        <p:blipFill>
          <a:blip r:embed="rId3"/>
          <a:stretch>
            <a:fillRect/>
          </a:stretch>
        </p:blipFill>
        <p:spPr>
          <a:xfrm>
            <a:off x="5072066" y="1195010"/>
            <a:ext cx="1936746" cy="2396314"/>
          </a:xfrm>
          <a:prstGeom prst="rect">
            <a:avLst/>
          </a:prstGeom>
        </p:spPr>
      </p:pic>
      <p:sp>
        <p:nvSpPr>
          <p:cNvPr id="5" name="TextBox 2"/>
          <p:cNvSpPr txBox="1"/>
          <p:nvPr/>
        </p:nvSpPr>
        <p:spPr>
          <a:xfrm>
            <a:off x="540000" y="376677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A　注意将文字与画面一一对应。B.“在我们不注意的地方”与漫画不能对应,因为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图中的兔子已经在拔萝卜了,不能说“不注意”。C.“努力挣得的东西”与漫画不能对应,因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为图中的兔子还没有拔出萝卜,不能说“挣得”。D.“知足常乐”与漫画不能对应,如果是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“知足常乐”,漫画中兔子的背篓里已经装满了萝卜,就应该放弃拔那个大萝卜。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8700"/>
            <a:ext cx="8127000" cy="3640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1.(2018课标全国Ⅲ,21,6分)某同学拟了一个被拒绝后常见的四种反应及应对方式的构思框架,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请把这个构思框架写成一段话,要求内容完整,表述准确,语言连贯,不超过100个字。</a:t>
            </a:r>
            <a:endParaRPr lang="zh-CN" altLang="en-US" dirty="0"/>
          </a:p>
          <a:p>
            <a:pPr marL="0" indent="0" eaLnBrk="0" latinLnBrk="1" hangingPunct="0">
              <a:lnSpc>
                <a:spcPct val="150000"/>
              </a:lnSpc>
              <a:spcBef>
                <a:spcPts val="0"/>
              </a:spcBef>
              <a:buNone/>
            </a:pPr>
            <a:r>
              <a:rPr lang="zh-CN" altLang="en-US" sz="12710" kern="0" spc="3618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0.jpeg"/>
          <p:cNvPicPr>
            <a:picLocks noChangeAspect="1"/>
          </p:cNvPicPr>
          <p:nvPr/>
        </p:nvPicPr>
        <p:blipFill>
          <a:blip r:embed="rId3"/>
          <a:stretch>
            <a:fillRect/>
          </a:stretch>
        </p:blipFill>
        <p:spPr>
          <a:xfrm>
            <a:off x="500034" y="3134517"/>
            <a:ext cx="4908030" cy="2807814"/>
          </a:xfrm>
          <a:prstGeom prst="rect">
            <a:avLst/>
          </a:prstGeom>
        </p:spPr>
      </p:pic>
      <p:sp>
        <p:nvSpPr>
          <p:cNvPr id="4" name="TextBox 11"/>
          <p:cNvSpPr txBox="1"/>
          <p:nvPr/>
        </p:nvSpPr>
        <p:spPr>
          <a:xfrm>
            <a:off x="2828017" y="1539342"/>
            <a:ext cx="3413114"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A</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统一命题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课标卷题组</a:t>
            </a:r>
            <a:endParaRPr lang="en-US" altLang="zh-CN" sz="2000" b="1" dirty="0" smtClean="0">
              <a:latin typeface="黑体" panose="02010600030101010101" pitchFamily="49" charset="-122"/>
              <a:ea typeface="黑体" panose="02010600030101010101" pitchFamily="49" charset="-122"/>
            </a:endParaRPr>
          </a:p>
        </p:txBody>
      </p:sp>
      <p:sp>
        <p:nvSpPr>
          <p:cNvPr id="5" name="文本框 4"/>
          <p:cNvSpPr txBox="1"/>
          <p:nvPr/>
        </p:nvSpPr>
        <p:spPr>
          <a:xfrm>
            <a:off x="428596" y="1958630"/>
            <a:ext cx="2278188"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题组一  课标</a:t>
            </a:r>
            <a:r>
              <a:rPr lang="en-US" altLang="zh-CN" b="1" dirty="0" smtClean="0">
                <a:solidFill>
                  <a:srgbClr val="7030A0"/>
                </a:solidFill>
                <a:latin typeface="黑体" panose="02010600030101010101" pitchFamily="49" charset="-122"/>
                <a:ea typeface="黑体" panose="02010600030101010101" pitchFamily="49" charset="-122"/>
                <a:sym typeface="+mn-ea"/>
              </a:rPr>
              <a:t>Ⅲ</a:t>
            </a:r>
            <a:r>
              <a:rPr lang="zh-CN" altLang="en-US" b="1" dirty="0" smtClean="0">
                <a:solidFill>
                  <a:srgbClr val="7030A0"/>
                </a:solidFill>
                <a:latin typeface="黑体" panose="02010600030101010101" pitchFamily="49" charset="-122"/>
                <a:ea typeface="黑体" panose="02010600030101010101" pitchFamily="49" charset="-122"/>
                <a:sym typeface="+mn-ea"/>
              </a:rPr>
              <a:t>题组</a:t>
            </a:r>
            <a:endParaRPr lang="zh-CN" altLang="en-US" b="1" dirty="0"/>
          </a:p>
        </p:txBody>
      </p:sp>
      <p:pic>
        <p:nvPicPr>
          <p:cNvPr id="6" name="Picture 2" descr="E:\2016年\图书出版\2017版 53B教参\教参课件\栏目图.png"/>
          <p:cNvPicPr>
            <a:picLocks noChangeAspect="1"/>
          </p:cNvPicPr>
          <p:nvPr/>
        </p:nvPicPr>
        <p:blipFill>
          <a:blip r:embed="rId4"/>
          <a:stretch>
            <a:fillRect/>
          </a:stretch>
        </p:blipFill>
        <p:spPr>
          <a:xfrm>
            <a:off x="3328780" y="991377"/>
            <a:ext cx="2543175" cy="549275"/>
          </a:xfrm>
          <a:prstGeom prst="rect">
            <a:avLst/>
          </a:prstGeom>
          <a:noFill/>
          <a:ln w="9525">
            <a:noFill/>
          </a:ln>
        </p:spPr>
      </p:pic>
      <p:sp>
        <p:nvSpPr>
          <p:cNvPr id="7" name="矩形 6"/>
          <p:cNvSpPr/>
          <p:nvPr/>
        </p:nvSpPr>
        <p:spPr>
          <a:xfrm>
            <a:off x="3580971" y="1029650"/>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3.(2017天津,20,9分)下面是2006年度和2016年度有关“天津旅游”的词云图,是根据国内十大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旅游网站筛选出的高频词汇生成的,字号越大,表示该词出现的频率越高,关注度就越高。</a:t>
            </a:r>
            <a:endParaRPr lang="zh-CN" altLang="en-US"/>
          </a:p>
          <a:p>
            <a:pPr marL="0" indent="0" eaLnBrk="0" latinLnBrk="1" hangingPunct="0">
              <a:lnSpc>
                <a:spcPct val="150000"/>
              </a:lnSpc>
              <a:spcBef>
                <a:spcPts val="0"/>
              </a:spcBef>
              <a:buNone/>
            </a:pPr>
            <a:r>
              <a:rPr lang="zh-CN" altLang="en-US" sz="12710" kern="0" spc="3236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2006年度“天津旅游”词云图</a:t>
            </a:r>
            <a:endParaRPr lang="zh-CN" altLang="en-US"/>
          </a:p>
        </p:txBody>
      </p:sp>
      <p:pic>
        <p:nvPicPr>
          <p:cNvPr id="3" name="图片 3" descr="textimage11.jpeg"/>
          <p:cNvPicPr>
            <a:picLocks noChangeAspect="1"/>
          </p:cNvPicPr>
          <p:nvPr/>
        </p:nvPicPr>
        <p:blipFill>
          <a:blip r:embed="rId3"/>
          <a:stretch>
            <a:fillRect/>
          </a:stretch>
        </p:blipFill>
        <p:spPr>
          <a:xfrm>
            <a:off x="981543" y="2319932"/>
            <a:ext cx="4841438" cy="300475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236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2016年度“天津旅游”词云图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(1)请对比两幅词云图,简要概括天津旅游十年间发生的变化。(3分)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(2)结合2016年度词云图反映的情况,为天津旅游写一段80字左右的宣传推介短文。(6分)</a:t>
            </a:r>
            <a:endParaRPr lang="zh-CN" altLang="en-US"/>
          </a:p>
        </p:txBody>
      </p:sp>
      <p:pic>
        <p:nvPicPr>
          <p:cNvPr id="3" name="图片 3" descr="textimage12.jpeg"/>
          <p:cNvPicPr>
            <a:picLocks noChangeAspect="1"/>
          </p:cNvPicPr>
          <p:nvPr/>
        </p:nvPicPr>
        <p:blipFill>
          <a:blip r:embed="rId3"/>
          <a:stretch>
            <a:fillRect/>
          </a:stretch>
        </p:blipFill>
        <p:spPr>
          <a:xfrm>
            <a:off x="981543" y="1612316"/>
            <a:ext cx="4841438" cy="3004753"/>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(1)2006年游人对自然景观和人文景观的关注度较高,侧重景观欣赏;2016年游人对城市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文化和民俗特色的关注度较高,侧重文化体验。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(2)(示例)天津旅游资源丰富,景色优美,既有“津门十景”,也有天津“三绝”。在这里可以品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尝到正宗的煎饼馃子和狗不理包子等风味名吃,欣赏天津快板、京韵大鼓、传统相声等特色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曲艺。天津是一座有“颜值”、有“内涵”的城市,天津欢迎您! </a:t>
            </a:r>
            <a:endParaRPr lang="zh-CN" altLang="en-US" dirty="0"/>
          </a:p>
        </p:txBody>
      </p:sp>
      <p:sp>
        <p:nvSpPr>
          <p:cNvPr id="3" name="TextBox 2"/>
          <p:cNvSpPr txBox="1"/>
          <p:nvPr/>
        </p:nvSpPr>
        <p:spPr>
          <a:xfrm>
            <a:off x="540000" y="284611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(1)2006年高频词为“海河”“蓟县”“风景”“景区”“门票”等,可知2006年游人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对自然景观和人文景观的关注度较高。2016年高频词为“文化”“休闲”“民俗”“特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色”“相声”等,可知2016年游人对文化民俗的关注度较高。依据高频词的变化,可知这十年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天津旅游的变化特点。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(2)为了实现特定目标,达到宣传鼓动的目的,宣传推介短文往往用通俗的话语诠释重要的观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念,传递最新的信息,因而要求语言简洁凝练,显明易记,易于传播,具有感染力和鼓动性。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4.(2017江苏,5)下列诗句中,与右图漫画的情境最吻合的一项是(　　)</a:t>
            </a:r>
            <a:endParaRPr lang="zh-CN" altLang="en-US"/>
          </a:p>
        </p:txBody>
      </p:sp>
      <p:pic>
        <p:nvPicPr>
          <p:cNvPr id="3" name="图片 3" descr="textimage13.jpeg"/>
          <p:cNvPicPr>
            <a:picLocks noChangeAspect="1"/>
          </p:cNvPicPr>
          <p:nvPr/>
        </p:nvPicPr>
        <p:blipFill>
          <a:blip r:embed="rId3"/>
          <a:stretch>
            <a:fillRect/>
          </a:stretch>
        </p:blipFill>
        <p:spPr>
          <a:xfrm>
            <a:off x="6286512" y="1134253"/>
            <a:ext cx="2241290" cy="3287226"/>
          </a:xfrm>
          <a:prstGeom prst="rect">
            <a:avLst/>
          </a:prstGeom>
        </p:spPr>
      </p:pic>
      <p:sp>
        <p:nvSpPr>
          <p:cNvPr id="4" name="TextBox 2"/>
          <p:cNvSpPr txBox="1"/>
          <p:nvPr/>
        </p:nvSpPr>
        <p:spPr>
          <a:xfrm>
            <a:off x="540000" y="149144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A.小梅香里黄莺啭,垂柳阴中白马嘶。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B.门外平桥连柳堤,归来晚树黄莺啼。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C.学语莺儿飞未稳,放身斜坠绿杨枝。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D.黄莺久住浑相识,欲别频啼四五声。</a:t>
            </a:r>
            <a:endParaRPr lang="zh-CN" altLang="en-US" dirty="0"/>
          </a:p>
        </p:txBody>
      </p:sp>
      <p:sp>
        <p:nvSpPr>
          <p:cNvPr id="5" name="TextBox 2"/>
          <p:cNvSpPr txBox="1"/>
          <p:nvPr/>
        </p:nvSpPr>
        <p:spPr>
          <a:xfrm>
            <a:off x="540000" y="291195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A.“黄莺”并没有在“小梅香里啭”,图中也不见“白</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马嘶”。B.不见“门外平桥连柳堤”,也不是“归来”。C.完全背</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离了画面的意义。</a:t>
            </a:r>
            <a:endParaRPr lang="zh-CN" altLang="en-US" dirty="0"/>
          </a:p>
        </p:txBody>
      </p:sp>
      <p:sp>
        <p:nvSpPr>
          <p:cNvPr id="6" name="TextBox 5"/>
          <p:cNvSpPr txBox="1"/>
          <p:nvPr/>
        </p:nvSpPr>
        <p:spPr>
          <a:xfrm>
            <a:off x="540000" y="392033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如果不仔细观察画面,考生很容易答错。观察时应该注</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意画面的每一个组成部分。黄莺停歇在柳树枝头,而不是梅树上,也</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谈不上“飞未稳”;另外,画面上的两个人走向等待他们的船,船工在撑着船篙等候,黄莺朝着他们的背影啼叫。所以,解答此类题,首先应仔细观察画面,其次要准确理解诗句意思。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5.(2015天津,21,5分)下列三幅劝阻吸烟的手势图,你认为哪一幅最好?请结合图像说明理由。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要求70字左右。</a:t>
            </a:r>
            <a:endParaRPr lang="zh-CN" altLang="en-US" dirty="0"/>
          </a:p>
          <a:p>
            <a:pPr marL="0" indent="0" eaLnBrk="0" latinLnBrk="1" hangingPunct="0">
              <a:lnSpc>
                <a:spcPct val="150000"/>
              </a:lnSpc>
              <a:spcBef>
                <a:spcPts val="0"/>
              </a:spcBef>
              <a:buNone/>
            </a:pPr>
            <a:r>
              <a:rPr lang="zh-CN" altLang="en-US" sz="8465" kern="0" spc="4635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4.jpeg"/>
          <p:cNvPicPr>
            <a:picLocks noChangeAspect="1"/>
          </p:cNvPicPr>
          <p:nvPr/>
        </p:nvPicPr>
        <p:blipFill>
          <a:blip r:embed="rId3"/>
          <a:stretch>
            <a:fillRect/>
          </a:stretch>
        </p:blipFill>
        <p:spPr>
          <a:xfrm>
            <a:off x="540000" y="1959640"/>
            <a:ext cx="6962775" cy="231457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(示例1)我认为第一幅劝阻吸烟的手势图最好。第一幅图中的女孩以手捂鼻,形象调皮,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语言含蓄,提示吸烟者要考虑他人感受,委婉地表达了劝阻吸烟之意,吸烟者易于接受。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(示例2)我认为第二幅劝阻吸烟的手势图最好。第二幅图中的女孩五指并拢,手心向外,像警察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发出明确警示一样,态度坚决,明确表示了劝阻吸烟之意,对吸烟者有较强的警示作用。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(示例3)我认为第三幅劝阻吸烟的手势图最好。第三幅图中的女孩借用了体育比赛的暂停手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势,既具有幽默感,又不乏坚决的态度,还留有“你一会儿到可以吸烟的地方吸吧”的委婉余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地,劝阻效果更好。</a:t>
            </a:r>
            <a:endParaRPr lang="zh-CN" altLang="en-US" dirty="0"/>
          </a:p>
        </p:txBody>
      </p:sp>
      <p:sp>
        <p:nvSpPr>
          <p:cNvPr id="3" name="TextBox 2"/>
          <p:cNvSpPr txBox="1"/>
          <p:nvPr/>
        </p:nvSpPr>
        <p:spPr>
          <a:xfrm>
            <a:off x="540000" y="354443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仔细观察三幅图,以手势特点,“我介意”“不可以”“请停止”的含义、语气、效果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等角度为切入点,组织语言说明理由。答案不唯一,但观点要明确,理由要充分。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566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6.(2015湖北,20,4分)南水北调中线干线工程输水路线,源起湖</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北丹江口水库,终至北京、天津。请依据下图,用一段文字描</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述该干线工程的输水路线。要求:①包含图示总干渠经过地;</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②不少于5个动词;③语言表达准确、简明、连贯;④不超过</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80字。</a:t>
            </a:r>
            <a:endParaRPr lang="zh-CN" altLang="en-US" dirty="0"/>
          </a:p>
          <a:p>
            <a:pPr marL="0" indent="0" eaLnBrk="0" latinLnBrk="1" hangingPunct="0">
              <a:lnSpc>
                <a:spcPct val="150000"/>
              </a:lnSpc>
              <a:spcBef>
                <a:spcPts val="0"/>
              </a:spcBef>
              <a:buNone/>
            </a:pPr>
            <a:r>
              <a:rPr lang="zh-CN" altLang="en-US" sz="12090" kern="0" spc="620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5.jpeg"/>
          <p:cNvPicPr>
            <a:picLocks noChangeAspect="1"/>
          </p:cNvPicPr>
          <p:nvPr/>
        </p:nvPicPr>
        <p:blipFill>
          <a:blip r:embed="rId3"/>
          <a:stretch>
            <a:fillRect/>
          </a:stretch>
        </p:blipFill>
        <p:spPr>
          <a:xfrm>
            <a:off x="5715008" y="1134253"/>
            <a:ext cx="2324100" cy="3371850"/>
          </a:xfrm>
          <a:prstGeom prst="rect">
            <a:avLst/>
          </a:prstGeom>
        </p:spPr>
      </p:pic>
      <p:sp>
        <p:nvSpPr>
          <p:cNvPr id="4" name="TextBox 2"/>
          <p:cNvSpPr txBox="1"/>
          <p:nvPr/>
        </p:nvSpPr>
        <p:spPr>
          <a:xfrm>
            <a:off x="540000" y="281210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(示例)一渠清泉,源自丹江口水库,从南阳上郑州,穿越</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黄河,过焦作,出安阳,入河北邯郸,经邢台,走石家庄,分流东至</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天津,北达北京。源源南水北流去,绵绵千里饮甘泉。</a:t>
            </a:r>
            <a:endParaRPr lang="zh-CN" altLang="en-US" dirty="0"/>
          </a:p>
        </p:txBody>
      </p:sp>
      <p:sp>
        <p:nvSpPr>
          <p:cNvPr id="5" name="TextBox 4"/>
          <p:cNvSpPr txBox="1"/>
          <p:nvPr/>
        </p:nvSpPr>
        <p:spPr>
          <a:xfrm>
            <a:off x="540000" y="387299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一要认真观察图片信息,除了输水路线的起点(丹江口</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水库),终点(天津、北京),经过的城市外,还应注意两个信息</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“输水线路横跨黄河,经石家庄后分为两个支流”; 然后按从南到北的顺序介绍。 二要准确使用动词,可用拟人的手法,增加动词的表现力 。另外,还要注意语言的准确、简明、连贯,字数不超过</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80字。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3"/>
          <p:cNvSpPr txBox="1"/>
          <p:nvPr/>
        </p:nvSpPr>
        <p:spPr>
          <a:xfrm>
            <a:off x="571472" y="991377"/>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7.(2015江苏,5)下列对“中国文化遗产”标志理解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不恰</a:t>
            </a:r>
            <a:endParaRPr lang="en-US" altLang="zh-CN" sz="1530" u="sng"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A.标志整体呈圆形,既体现民族团结、和谐包容的文</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化内涵,也体现文化遗产保护的理念。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B.标志中的太阳神鸟图案动感很强,既体现中国文化</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强大的向心力,也体现自强不息的民族精神。</a:t>
            </a:r>
            <a:endParaRPr lang="zh-CN" altLang="en-US" dirty="0"/>
          </a:p>
        </p:txBody>
      </p:sp>
      <p:pic>
        <p:nvPicPr>
          <p:cNvPr id="4" name="图片 4" descr="textimage16.jpeg"/>
          <p:cNvPicPr>
            <a:picLocks noChangeAspect="1"/>
          </p:cNvPicPr>
          <p:nvPr/>
        </p:nvPicPr>
        <p:blipFill>
          <a:blip r:embed="rId3"/>
          <a:stretch>
            <a:fillRect/>
          </a:stretch>
        </p:blipFill>
        <p:spPr>
          <a:xfrm>
            <a:off x="5143504" y="991377"/>
            <a:ext cx="3348000" cy="3384000"/>
          </a:xfrm>
          <a:prstGeom prst="rect">
            <a:avLst/>
          </a:prstGeom>
        </p:spPr>
      </p:pic>
      <p:sp>
        <p:nvSpPr>
          <p:cNvPr id="5" name="TextBox 2"/>
          <p:cNvSpPr txBox="1"/>
          <p:nvPr/>
        </p:nvSpPr>
        <p:spPr>
          <a:xfrm>
            <a:off x="540000" y="3063079"/>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C.标志中的神鸟与太阳光芒的数目,暗合中国文化中</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四季、四方、十二生肖、十二时辰等元素。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D.标志中光芒四射的太阳,既象征着光明、生命和永</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恒,也象征着我国飞速发展的文化产业。</a:t>
            </a:r>
            <a:endParaRPr lang="zh-CN" altLang="en-US" dirty="0"/>
          </a:p>
        </p:txBody>
      </p:sp>
      <p:sp>
        <p:nvSpPr>
          <p:cNvPr id="6" name="TextBox 2"/>
          <p:cNvSpPr txBox="1"/>
          <p:nvPr/>
        </p:nvSpPr>
        <p:spPr>
          <a:xfrm>
            <a:off x="540000" y="44918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首先,要明确该图案是“中国文化遗产”的标志,对其解说必须体现中国文化遗产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的特点。其次,要审读四个选项,看哪个选项符合或不符合“中国文化遗产”的内涵。D项所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言“太阳”的第一个“象征”不是“中国文化遗产”独有,第二个“象征”不属于“遗产”,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故应选D项。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3"/>
          <p:cNvSpPr txBox="1"/>
          <p:nvPr/>
        </p:nvSpPr>
        <p:spPr>
          <a:xfrm>
            <a:off x="540000" y="106281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en-US" altLang="zh-CN" sz="1530"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(2014山东,17,4分)右图是俄罗斯女摄影师艾琳娜·舒米洛娃拍摄的儿子与小兔子在一起的画面。请仔细观察,对画面进行准确、生动的描写。要求:使用比喻或比拟的修辞手法,不超过80字。</a:t>
            </a:r>
            <a:endParaRPr lang="zh-CN" altLang="en-US" dirty="0"/>
          </a:p>
        </p:txBody>
      </p:sp>
      <p:pic>
        <p:nvPicPr>
          <p:cNvPr id="4" name="图片 4" descr="textimage17.jpeg"/>
          <p:cNvPicPr>
            <a:picLocks noChangeAspect="1"/>
          </p:cNvPicPr>
          <p:nvPr/>
        </p:nvPicPr>
        <p:blipFill>
          <a:blip r:embed="rId3"/>
          <a:stretch>
            <a:fillRect/>
          </a:stretch>
        </p:blipFill>
        <p:spPr>
          <a:xfrm>
            <a:off x="2000232" y="1848633"/>
            <a:ext cx="3924000" cy="2592000"/>
          </a:xfrm>
          <a:prstGeom prst="rect">
            <a:avLst/>
          </a:prstGeom>
        </p:spPr>
      </p:pic>
      <p:sp>
        <p:nvSpPr>
          <p:cNvPr id="5" name="TextBox 2"/>
          <p:cNvSpPr txBox="1"/>
          <p:nvPr/>
        </p:nvSpPr>
        <p:spPr>
          <a:xfrm>
            <a:off x="540000" y="449432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(示例)天真烂漫、面带笑容的孩子双手捧着恬静、乖巧的小兔子。孩子双目微闭,仿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佛在喃喃低语,小兔子似在注视着孩子凝神倾听。此情此景,像冬日里煦暖的阳光,温暖着人们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的心田。</a:t>
            </a:r>
            <a:endParaRPr lang="zh-CN" altLang="en-US" dirty="0"/>
          </a:p>
        </p:txBody>
      </p:sp>
      <p:sp>
        <p:nvSpPr>
          <p:cNvPr id="6" name="TextBox 5"/>
          <p:cNvSpPr txBox="1"/>
          <p:nvPr/>
        </p:nvSpPr>
        <p:spPr>
          <a:xfrm>
            <a:off x="540000" y="54772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做这道图文转换题时,要看清题目的要求,紧扣题中要求具体作答。注意以下几点:①描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写画面,注意细节;②组织语言,注意表达的准确、生动;③抒发己见,切中肯綮;④运用修辞,合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乎要求。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176586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(2014江苏,5)阅读右边这幅漫画,对它的寓意理解最贴切的一项是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A.人如果不用眼睛看,而只用耳朵听,肯定会受骗上当。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B.人生一般总是在两种互相矛盾的真理之间寻找中庸。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C.我们很少想到我们有什么,可是总想到我们缺什么。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D.我们不仅希望我们自己幸福,而且也希望他人幸福。</a:t>
            </a:r>
            <a:endParaRPr lang="zh-CN" altLang="en-US" dirty="0"/>
          </a:p>
        </p:txBody>
      </p:sp>
      <p:pic>
        <p:nvPicPr>
          <p:cNvPr id="4" name="图片 4" descr="textimage18.jpeg"/>
          <p:cNvPicPr>
            <a:picLocks noChangeAspect="1"/>
          </p:cNvPicPr>
          <p:nvPr/>
        </p:nvPicPr>
        <p:blipFill>
          <a:blip r:embed="rId3"/>
          <a:stretch>
            <a:fillRect/>
          </a:stretch>
        </p:blipFill>
        <p:spPr>
          <a:xfrm>
            <a:off x="5214942" y="1562881"/>
            <a:ext cx="3132000" cy="4356000"/>
          </a:xfrm>
          <a:prstGeom prst="rect">
            <a:avLst/>
          </a:prstGeom>
        </p:spPr>
      </p:pic>
      <p:sp>
        <p:nvSpPr>
          <p:cNvPr id="5" name="TextBox 2"/>
          <p:cNvSpPr txBox="1"/>
          <p:nvPr/>
        </p:nvSpPr>
        <p:spPr>
          <a:xfrm>
            <a:off x="540000" y="284876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漫画的寓意要依据漫画所呈现出的特征来</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挖掘,漫画中的人物手中已有四条鱼,可是心里想的却</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是要有一条鱼该多好啊,外与内形成鲜明对比,由此判</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断C项正确。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(示例)面对拒绝,有人会说“算了”,然后结束这件事,另作打算;有人会说“好吧”,心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中闷闷不乐,感觉被挫败;有人会问“凭什么”,随后不断怀疑、批判;有人会问“为什么”,接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着分析原因,再作尝试。</a:t>
            </a:r>
            <a:endParaRPr lang="zh-CN" altLang="en-US" dirty="0"/>
          </a:p>
        </p:txBody>
      </p:sp>
      <p:sp>
        <p:nvSpPr>
          <p:cNvPr id="3" name="TextBox 2"/>
          <p:cNvSpPr txBox="1"/>
          <p:nvPr/>
        </p:nvSpPr>
        <p:spPr>
          <a:xfrm>
            <a:off x="540000" y="213438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做图文转换题,首先要读懂图形,了解表现对象、图形构成和各要素之间的关系。命题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人为我们提供了一幅构思框架图,左边圆圈中的“拒绝”二字是陈述的中心,右边的四个方框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是被拒绝后四种不同的反应及应对方式。方框里加引号的词语是言语上的外在表现,后面的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词语是进一步的行动或心理。根据题中要求,把上述信息连缀起来合理表达即可。</a:t>
            </a:r>
            <a:endParaRPr lang="zh-CN" altLang="en-US" dirty="0"/>
          </a:p>
        </p:txBody>
      </p:sp>
      <p:sp>
        <p:nvSpPr>
          <p:cNvPr id="4" name="TextBox 3"/>
          <p:cNvSpPr txBox="1"/>
          <p:nvPr/>
        </p:nvSpPr>
        <p:spPr>
          <a:xfrm>
            <a:off x="540000" y="354596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由显而隐,明确图文转换的表述要求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图文转换题的审题,有显性要求,如本题中的“内容完整”“表述准确”“语言连贯”“不超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过100个字”等;还有一些隐性要求,审题时要审清并在表述时落实到位。“表述准确”包括: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准确体现图形各要素之间的逻辑关系,表述要点全面不遗漏,语言简明无语病。“语言连贯”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包括:叙述按顺序、有条理;有大致相同的结构、句式、语气等。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10.(2014广东,23,6分)阅读下面三幅图,联系第二幅图的文字,给另两幅图配上文字,要求前后内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容相关,逻辑严密。每处字数不得超过所给空格数(含标点符号)。</a:t>
            </a:r>
            <a:endParaRPr lang="zh-CN" altLang="en-US"/>
          </a:p>
          <a:p>
            <a:pPr marL="0" indent="0" eaLnBrk="0" latinLnBrk="1" hangingPunct="0">
              <a:lnSpc>
                <a:spcPct val="150000"/>
              </a:lnSpc>
              <a:spcBef>
                <a:spcPts val="0"/>
              </a:spcBef>
              <a:buNone/>
            </a:pPr>
            <a:r>
              <a:rPr lang="zh-CN" altLang="en-US" sz="7190" kern="0" spc="4763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00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19.jpeg"/>
          <p:cNvPicPr>
            <a:picLocks noChangeAspect="1"/>
          </p:cNvPicPr>
          <p:nvPr/>
        </p:nvPicPr>
        <p:blipFill>
          <a:blip r:embed="rId4"/>
          <a:stretch>
            <a:fillRect/>
          </a:stretch>
        </p:blipFill>
        <p:spPr>
          <a:xfrm>
            <a:off x="871509" y="2026277"/>
            <a:ext cx="6299755" cy="1758071"/>
          </a:xfrm>
          <a:prstGeom prst="rect">
            <a:avLst/>
          </a:prstGeom>
        </p:spPr>
      </p:pic>
      <p:graphicFrame>
        <p:nvGraphicFramePr>
          <p:cNvPr id="5" name="对象 4"/>
          <p:cNvGraphicFramePr>
            <a:graphicFrameLocks noChangeAspect="1"/>
          </p:cNvGraphicFramePr>
          <p:nvPr/>
        </p:nvGraphicFramePr>
        <p:xfrm>
          <a:off x="734400" y="3754423"/>
          <a:ext cx="123824" cy="266699"/>
        </p:xfrm>
        <a:graphic>
          <a:graphicData uri="http://schemas.openxmlformats.org/presentationml/2006/ole">
            <p:oleObj spid="_x0000_s1025" name="Equation" r:id="rId5" imgW="3352800" imgH="7010400" progId="">
              <p:embed/>
            </p:oleObj>
          </a:graphicData>
        </a:graphic>
      </p:graphicFrame>
      <p:graphicFrame>
        <p:nvGraphicFramePr>
          <p:cNvPr id="6" name="对象 5"/>
          <p:cNvGraphicFramePr>
            <a:graphicFrameLocks noChangeAspect="1"/>
          </p:cNvGraphicFramePr>
          <p:nvPr/>
        </p:nvGraphicFramePr>
        <p:xfrm>
          <a:off x="858225" y="3754423"/>
          <a:ext cx="123825" cy="266699"/>
        </p:xfrm>
        <a:graphic>
          <a:graphicData uri="http://schemas.openxmlformats.org/presentationml/2006/ole">
            <p:oleObj spid="_x0000_s1027" name="Equation" r:id="rId6" imgW="3352800" imgH="7010400" progId="">
              <p:embed/>
            </p:oleObj>
          </a:graphicData>
        </a:graphic>
      </p:graphicFrame>
      <p:graphicFrame>
        <p:nvGraphicFramePr>
          <p:cNvPr id="7" name="对象 6"/>
          <p:cNvGraphicFramePr>
            <a:graphicFrameLocks noChangeAspect="1"/>
          </p:cNvGraphicFramePr>
          <p:nvPr/>
        </p:nvGraphicFramePr>
        <p:xfrm>
          <a:off x="982050" y="3754423"/>
          <a:ext cx="123824" cy="266699"/>
        </p:xfrm>
        <a:graphic>
          <a:graphicData uri="http://schemas.openxmlformats.org/presentationml/2006/ole">
            <p:oleObj spid="_x0000_s1028" name="Equation" r:id="rId7" imgW="3352800" imgH="7010400" progId="">
              <p:embed/>
            </p:oleObj>
          </a:graphicData>
        </a:graphic>
      </p:graphicFrame>
      <p:graphicFrame>
        <p:nvGraphicFramePr>
          <p:cNvPr id="8" name="对象 7"/>
          <p:cNvGraphicFramePr>
            <a:graphicFrameLocks noChangeAspect="1"/>
          </p:cNvGraphicFramePr>
          <p:nvPr/>
        </p:nvGraphicFramePr>
        <p:xfrm>
          <a:off x="1105875" y="3754423"/>
          <a:ext cx="123824" cy="266699"/>
        </p:xfrm>
        <a:graphic>
          <a:graphicData uri="http://schemas.openxmlformats.org/presentationml/2006/ole">
            <p:oleObj spid="_x0000_s1029" name="Equation" r:id="rId8" imgW="3352800" imgH="7010400" progId="">
              <p:embed/>
            </p:oleObj>
          </a:graphicData>
        </a:graphic>
      </p:graphicFrame>
      <p:graphicFrame>
        <p:nvGraphicFramePr>
          <p:cNvPr id="9" name="对象 8"/>
          <p:cNvGraphicFramePr>
            <a:graphicFrameLocks noChangeAspect="1"/>
          </p:cNvGraphicFramePr>
          <p:nvPr/>
        </p:nvGraphicFramePr>
        <p:xfrm>
          <a:off x="1229700" y="3754423"/>
          <a:ext cx="123824" cy="266699"/>
        </p:xfrm>
        <a:graphic>
          <a:graphicData uri="http://schemas.openxmlformats.org/presentationml/2006/ole">
            <p:oleObj spid="_x0000_s1030" name="Equation" r:id="rId9" imgW="3352800" imgH="7010400" progId="">
              <p:embed/>
            </p:oleObj>
          </a:graphicData>
        </a:graphic>
      </p:graphicFrame>
      <p:graphicFrame>
        <p:nvGraphicFramePr>
          <p:cNvPr id="10" name="对象 9"/>
          <p:cNvGraphicFramePr>
            <a:graphicFrameLocks noChangeAspect="1"/>
          </p:cNvGraphicFramePr>
          <p:nvPr/>
        </p:nvGraphicFramePr>
        <p:xfrm>
          <a:off x="1353524" y="3754423"/>
          <a:ext cx="123824" cy="266699"/>
        </p:xfrm>
        <a:graphic>
          <a:graphicData uri="http://schemas.openxmlformats.org/presentationml/2006/ole">
            <p:oleObj spid="_x0000_s1031" name="Equation" r:id="rId10" imgW="3352800" imgH="7010400" progId="">
              <p:embed/>
            </p:oleObj>
          </a:graphicData>
        </a:graphic>
      </p:graphicFrame>
      <p:graphicFrame>
        <p:nvGraphicFramePr>
          <p:cNvPr id="11" name="对象 10"/>
          <p:cNvGraphicFramePr>
            <a:graphicFrameLocks noChangeAspect="1"/>
          </p:cNvGraphicFramePr>
          <p:nvPr/>
        </p:nvGraphicFramePr>
        <p:xfrm>
          <a:off x="1477349" y="3754423"/>
          <a:ext cx="123824" cy="266699"/>
        </p:xfrm>
        <a:graphic>
          <a:graphicData uri="http://schemas.openxmlformats.org/presentationml/2006/ole">
            <p:oleObj spid="_x0000_s1032" name="Equation" r:id="rId11" imgW="3352800" imgH="7010400" progId="">
              <p:embed/>
            </p:oleObj>
          </a:graphicData>
        </a:graphic>
      </p:graphicFrame>
      <p:graphicFrame>
        <p:nvGraphicFramePr>
          <p:cNvPr id="12" name="对象 11"/>
          <p:cNvGraphicFramePr>
            <a:graphicFrameLocks noChangeAspect="1"/>
          </p:cNvGraphicFramePr>
          <p:nvPr/>
        </p:nvGraphicFramePr>
        <p:xfrm>
          <a:off x="1601174" y="3754423"/>
          <a:ext cx="123824" cy="266699"/>
        </p:xfrm>
        <a:graphic>
          <a:graphicData uri="http://schemas.openxmlformats.org/presentationml/2006/ole">
            <p:oleObj spid="_x0000_s1033" name="Equation" r:id="rId12" imgW="3352800" imgH="7010400" progId="">
              <p:embed/>
            </p:oleObj>
          </a:graphicData>
        </a:graphic>
      </p:graphicFrame>
      <p:graphicFrame>
        <p:nvGraphicFramePr>
          <p:cNvPr id="13" name="对象 12"/>
          <p:cNvGraphicFramePr>
            <a:graphicFrameLocks noChangeAspect="1"/>
          </p:cNvGraphicFramePr>
          <p:nvPr/>
        </p:nvGraphicFramePr>
        <p:xfrm>
          <a:off x="1724999" y="3754423"/>
          <a:ext cx="123824" cy="266699"/>
        </p:xfrm>
        <a:graphic>
          <a:graphicData uri="http://schemas.openxmlformats.org/presentationml/2006/ole">
            <p:oleObj spid="_x0000_s1034" name="Equation" r:id="rId13" imgW="3352800" imgH="7010400" progId="">
              <p:embed/>
            </p:oleObj>
          </a:graphicData>
        </a:graphic>
      </p:graphicFrame>
      <p:graphicFrame>
        <p:nvGraphicFramePr>
          <p:cNvPr id="14" name="对象 13"/>
          <p:cNvGraphicFramePr>
            <a:graphicFrameLocks noChangeAspect="1"/>
          </p:cNvGraphicFramePr>
          <p:nvPr/>
        </p:nvGraphicFramePr>
        <p:xfrm>
          <a:off x="1848824" y="3754423"/>
          <a:ext cx="123824" cy="266699"/>
        </p:xfrm>
        <a:graphic>
          <a:graphicData uri="http://schemas.openxmlformats.org/presentationml/2006/ole">
            <p:oleObj spid="_x0000_s1035" name="Equation" r:id="rId14" imgW="3352800" imgH="7010400" progId="">
              <p:embed/>
            </p:oleObj>
          </a:graphicData>
        </a:graphic>
      </p:graphicFrame>
      <p:graphicFrame>
        <p:nvGraphicFramePr>
          <p:cNvPr id="15" name="对象 14"/>
          <p:cNvGraphicFramePr>
            <a:graphicFrameLocks noChangeAspect="1"/>
          </p:cNvGraphicFramePr>
          <p:nvPr/>
        </p:nvGraphicFramePr>
        <p:xfrm>
          <a:off x="1972649" y="3754423"/>
          <a:ext cx="123824" cy="266699"/>
        </p:xfrm>
        <a:graphic>
          <a:graphicData uri="http://schemas.openxmlformats.org/presentationml/2006/ole">
            <p:oleObj spid="_x0000_s1036" name="Equation" r:id="rId15" imgW="3352800" imgH="7010400" progId="">
              <p:embed/>
            </p:oleObj>
          </a:graphicData>
        </a:graphic>
      </p:graphicFrame>
      <p:graphicFrame>
        <p:nvGraphicFramePr>
          <p:cNvPr id="16" name="对象 15"/>
          <p:cNvGraphicFramePr>
            <a:graphicFrameLocks noChangeAspect="1"/>
          </p:cNvGraphicFramePr>
          <p:nvPr/>
        </p:nvGraphicFramePr>
        <p:xfrm>
          <a:off x="2096474" y="3754423"/>
          <a:ext cx="123824" cy="266699"/>
        </p:xfrm>
        <a:graphic>
          <a:graphicData uri="http://schemas.openxmlformats.org/presentationml/2006/ole">
            <p:oleObj spid="_x0000_s1037" name="Equation" r:id="rId16" imgW="3352800" imgH="7010400" progId="">
              <p:embed/>
            </p:oleObj>
          </a:graphicData>
        </a:graphic>
      </p:graphicFrame>
      <p:graphicFrame>
        <p:nvGraphicFramePr>
          <p:cNvPr id="17" name="对象 16"/>
          <p:cNvGraphicFramePr>
            <a:graphicFrameLocks noChangeAspect="1"/>
          </p:cNvGraphicFramePr>
          <p:nvPr/>
        </p:nvGraphicFramePr>
        <p:xfrm>
          <a:off x="2220299" y="3754423"/>
          <a:ext cx="123824" cy="266699"/>
        </p:xfrm>
        <a:graphic>
          <a:graphicData uri="http://schemas.openxmlformats.org/presentationml/2006/ole">
            <p:oleObj spid="_x0000_s1038" name="Equation" r:id="rId17" imgW="3352800" imgH="7010400" progId="">
              <p:embed/>
            </p:oleObj>
          </a:graphicData>
        </a:graphic>
      </p:graphicFrame>
      <p:graphicFrame>
        <p:nvGraphicFramePr>
          <p:cNvPr id="18" name="对象 17"/>
          <p:cNvGraphicFramePr>
            <a:graphicFrameLocks noChangeAspect="1"/>
          </p:cNvGraphicFramePr>
          <p:nvPr/>
        </p:nvGraphicFramePr>
        <p:xfrm>
          <a:off x="2344124" y="3754423"/>
          <a:ext cx="123824" cy="266699"/>
        </p:xfrm>
        <a:graphic>
          <a:graphicData uri="http://schemas.openxmlformats.org/presentationml/2006/ole">
            <p:oleObj spid="_x0000_s1039" name="Equation" r:id="rId18" imgW="3352800" imgH="7010400" progId="">
              <p:embed/>
            </p:oleObj>
          </a:graphicData>
        </a:graphic>
      </p:graphicFrame>
      <p:graphicFrame>
        <p:nvGraphicFramePr>
          <p:cNvPr id="19" name="对象 18"/>
          <p:cNvGraphicFramePr>
            <a:graphicFrameLocks noChangeAspect="1"/>
          </p:cNvGraphicFramePr>
          <p:nvPr/>
        </p:nvGraphicFramePr>
        <p:xfrm>
          <a:off x="2467949" y="3754423"/>
          <a:ext cx="123824" cy="266699"/>
        </p:xfrm>
        <a:graphic>
          <a:graphicData uri="http://schemas.openxmlformats.org/presentationml/2006/ole">
            <p:oleObj spid="_x0000_s1040" name="Equation" r:id="rId19" imgW="3352800" imgH="7010400" progId="">
              <p:embed/>
            </p:oleObj>
          </a:graphicData>
        </a:graphic>
      </p:graphicFrame>
      <p:graphicFrame>
        <p:nvGraphicFramePr>
          <p:cNvPr id="20" name="对象 19"/>
          <p:cNvGraphicFramePr>
            <a:graphicFrameLocks noChangeAspect="1"/>
          </p:cNvGraphicFramePr>
          <p:nvPr/>
        </p:nvGraphicFramePr>
        <p:xfrm>
          <a:off x="2591774" y="3754423"/>
          <a:ext cx="123824" cy="266699"/>
        </p:xfrm>
        <a:graphic>
          <a:graphicData uri="http://schemas.openxmlformats.org/presentationml/2006/ole">
            <p:oleObj spid="_x0000_s1041" name="Equation" r:id="rId20" imgW="3352800" imgH="7010400" progId="">
              <p:embed/>
            </p:oleObj>
          </a:graphicData>
        </a:graphic>
      </p:graphicFrame>
      <p:graphicFrame>
        <p:nvGraphicFramePr>
          <p:cNvPr id="21" name="对象 20"/>
          <p:cNvGraphicFramePr>
            <a:graphicFrameLocks noChangeAspect="1"/>
          </p:cNvGraphicFramePr>
          <p:nvPr/>
        </p:nvGraphicFramePr>
        <p:xfrm>
          <a:off x="2715599" y="3754423"/>
          <a:ext cx="123824" cy="266699"/>
        </p:xfrm>
        <a:graphic>
          <a:graphicData uri="http://schemas.openxmlformats.org/presentationml/2006/ole">
            <p:oleObj spid="_x0000_s1042" name="Equation" r:id="rId21" imgW="3352800" imgH="7010400" progId="">
              <p:embed/>
            </p:oleObj>
          </a:graphicData>
        </a:graphic>
      </p:graphicFrame>
      <p:graphicFrame>
        <p:nvGraphicFramePr>
          <p:cNvPr id="22" name="对象 21"/>
          <p:cNvGraphicFramePr>
            <a:graphicFrameLocks noChangeAspect="1"/>
          </p:cNvGraphicFramePr>
          <p:nvPr/>
        </p:nvGraphicFramePr>
        <p:xfrm>
          <a:off x="2839424" y="3754423"/>
          <a:ext cx="123824" cy="266699"/>
        </p:xfrm>
        <a:graphic>
          <a:graphicData uri="http://schemas.openxmlformats.org/presentationml/2006/ole">
            <p:oleObj spid="_x0000_s1043" name="Equation" r:id="rId22" imgW="3352800" imgH="7010400" progId="">
              <p:embed/>
            </p:oleObj>
          </a:graphicData>
        </a:graphic>
      </p:graphicFrame>
      <p:graphicFrame>
        <p:nvGraphicFramePr>
          <p:cNvPr id="23" name="对象 22"/>
          <p:cNvGraphicFramePr>
            <a:graphicFrameLocks noChangeAspect="1"/>
          </p:cNvGraphicFramePr>
          <p:nvPr/>
        </p:nvGraphicFramePr>
        <p:xfrm>
          <a:off x="2963249" y="3754423"/>
          <a:ext cx="123824" cy="266699"/>
        </p:xfrm>
        <a:graphic>
          <a:graphicData uri="http://schemas.openxmlformats.org/presentationml/2006/ole">
            <p:oleObj spid="_x0000_s1044" name="Equation" r:id="rId23" imgW="3352800" imgH="7010400" progId="">
              <p:embed/>
            </p:oleObj>
          </a:graphicData>
        </a:graphic>
      </p:graphicFrame>
      <p:graphicFrame>
        <p:nvGraphicFramePr>
          <p:cNvPr id="24" name="对象 23"/>
          <p:cNvGraphicFramePr>
            <a:graphicFrameLocks noChangeAspect="1"/>
          </p:cNvGraphicFramePr>
          <p:nvPr/>
        </p:nvGraphicFramePr>
        <p:xfrm>
          <a:off x="3087074" y="3754423"/>
          <a:ext cx="123824" cy="266699"/>
        </p:xfrm>
        <a:graphic>
          <a:graphicData uri="http://schemas.openxmlformats.org/presentationml/2006/ole">
            <p:oleObj spid="_x0000_s1045" name="Equation" r:id="rId24" imgW="3352800" imgH="7010400" progId="">
              <p:embed/>
            </p:oleObj>
          </a:graphicData>
        </a:graphic>
      </p:graphicFrame>
      <p:graphicFrame>
        <p:nvGraphicFramePr>
          <p:cNvPr id="25" name="对象 24"/>
          <p:cNvGraphicFramePr>
            <a:graphicFrameLocks noChangeAspect="1"/>
          </p:cNvGraphicFramePr>
          <p:nvPr/>
        </p:nvGraphicFramePr>
        <p:xfrm>
          <a:off x="3210899" y="3754423"/>
          <a:ext cx="123824" cy="266699"/>
        </p:xfrm>
        <a:graphic>
          <a:graphicData uri="http://schemas.openxmlformats.org/presentationml/2006/ole">
            <p:oleObj spid="_x0000_s1046" name="Equation" r:id="rId25" imgW="3352800" imgH="7010400" progId="">
              <p:embed/>
            </p:oleObj>
          </a:graphicData>
        </a:graphic>
      </p:graphicFrame>
      <p:graphicFrame>
        <p:nvGraphicFramePr>
          <p:cNvPr id="26" name="对象 25"/>
          <p:cNvGraphicFramePr>
            <a:graphicFrameLocks noChangeAspect="1"/>
          </p:cNvGraphicFramePr>
          <p:nvPr/>
        </p:nvGraphicFramePr>
        <p:xfrm>
          <a:off x="3334724" y="3754423"/>
          <a:ext cx="123824" cy="266699"/>
        </p:xfrm>
        <a:graphic>
          <a:graphicData uri="http://schemas.openxmlformats.org/presentationml/2006/ole">
            <p:oleObj spid="_x0000_s1047" name="Equation" r:id="rId26" imgW="3352800" imgH="7010400" progId="">
              <p:embed/>
            </p:oleObj>
          </a:graphicData>
        </a:graphic>
      </p:graphicFrame>
      <p:graphicFrame>
        <p:nvGraphicFramePr>
          <p:cNvPr id="27" name="对象 26"/>
          <p:cNvGraphicFramePr>
            <a:graphicFrameLocks noChangeAspect="1"/>
          </p:cNvGraphicFramePr>
          <p:nvPr/>
        </p:nvGraphicFramePr>
        <p:xfrm>
          <a:off x="3458549" y="3754423"/>
          <a:ext cx="123824" cy="266699"/>
        </p:xfrm>
        <a:graphic>
          <a:graphicData uri="http://schemas.openxmlformats.org/presentationml/2006/ole">
            <p:oleObj spid="_x0000_s1048" name="Equation" r:id="rId27" imgW="3352800" imgH="7010400" progId="">
              <p:embed/>
            </p:oleObj>
          </a:graphicData>
        </a:graphic>
      </p:graphicFrame>
      <p:graphicFrame>
        <p:nvGraphicFramePr>
          <p:cNvPr id="28" name="对象 27"/>
          <p:cNvGraphicFramePr>
            <a:graphicFrameLocks noChangeAspect="1"/>
          </p:cNvGraphicFramePr>
          <p:nvPr/>
        </p:nvGraphicFramePr>
        <p:xfrm>
          <a:off x="3582374" y="3754423"/>
          <a:ext cx="123824" cy="266699"/>
        </p:xfrm>
        <a:graphic>
          <a:graphicData uri="http://schemas.openxmlformats.org/presentationml/2006/ole">
            <p:oleObj spid="_x0000_s1049" name="Equation" r:id="rId28" imgW="3352800" imgH="7010400" progId="">
              <p:embed/>
            </p:oleObj>
          </a:graphicData>
        </a:graphic>
      </p:graphicFrame>
      <p:graphicFrame>
        <p:nvGraphicFramePr>
          <p:cNvPr id="29" name="对象 28"/>
          <p:cNvGraphicFramePr>
            <a:graphicFrameLocks noChangeAspect="1"/>
          </p:cNvGraphicFramePr>
          <p:nvPr/>
        </p:nvGraphicFramePr>
        <p:xfrm>
          <a:off x="3706199" y="3754423"/>
          <a:ext cx="123824" cy="266699"/>
        </p:xfrm>
        <a:graphic>
          <a:graphicData uri="http://schemas.openxmlformats.org/presentationml/2006/ole">
            <p:oleObj spid="_x0000_s1050" name="Equation" r:id="rId29" imgW="3352800" imgH="7010400" progId="">
              <p:embed/>
            </p:oleObj>
          </a:graphicData>
        </a:graphic>
      </p:graphicFrame>
      <p:graphicFrame>
        <p:nvGraphicFramePr>
          <p:cNvPr id="30" name="对象 29"/>
          <p:cNvGraphicFramePr>
            <a:graphicFrameLocks noChangeAspect="1"/>
          </p:cNvGraphicFramePr>
          <p:nvPr/>
        </p:nvGraphicFramePr>
        <p:xfrm>
          <a:off x="734400" y="4106775"/>
          <a:ext cx="123824" cy="266699"/>
        </p:xfrm>
        <a:graphic>
          <a:graphicData uri="http://schemas.openxmlformats.org/presentationml/2006/ole">
            <p:oleObj spid="_x0000_s1051" name="Equation" r:id="rId30" imgW="3352800" imgH="7010400" progId="">
              <p:embed/>
            </p:oleObj>
          </a:graphicData>
        </a:graphic>
      </p:graphicFrame>
      <p:graphicFrame>
        <p:nvGraphicFramePr>
          <p:cNvPr id="31" name="对象 30"/>
          <p:cNvGraphicFramePr>
            <a:graphicFrameLocks noChangeAspect="1"/>
          </p:cNvGraphicFramePr>
          <p:nvPr/>
        </p:nvGraphicFramePr>
        <p:xfrm>
          <a:off x="858225" y="4106775"/>
          <a:ext cx="123825" cy="266699"/>
        </p:xfrm>
        <a:graphic>
          <a:graphicData uri="http://schemas.openxmlformats.org/presentationml/2006/ole">
            <p:oleObj spid="_x0000_s1052" name="Equation" r:id="rId31" imgW="3352800" imgH="7010400" progId="">
              <p:embed/>
            </p:oleObj>
          </a:graphicData>
        </a:graphic>
      </p:graphicFrame>
      <p:graphicFrame>
        <p:nvGraphicFramePr>
          <p:cNvPr id="32" name="对象 31"/>
          <p:cNvGraphicFramePr>
            <a:graphicFrameLocks noChangeAspect="1"/>
          </p:cNvGraphicFramePr>
          <p:nvPr/>
        </p:nvGraphicFramePr>
        <p:xfrm>
          <a:off x="982050" y="4106775"/>
          <a:ext cx="123824" cy="266699"/>
        </p:xfrm>
        <a:graphic>
          <a:graphicData uri="http://schemas.openxmlformats.org/presentationml/2006/ole">
            <p:oleObj spid="_x0000_s1053" name="Equation" r:id="rId32" imgW="3352800" imgH="7010400" progId="">
              <p:embed/>
            </p:oleObj>
          </a:graphicData>
        </a:graphic>
      </p:graphicFrame>
      <p:graphicFrame>
        <p:nvGraphicFramePr>
          <p:cNvPr id="33" name="对象 32"/>
          <p:cNvGraphicFramePr>
            <a:graphicFrameLocks noChangeAspect="1"/>
          </p:cNvGraphicFramePr>
          <p:nvPr/>
        </p:nvGraphicFramePr>
        <p:xfrm>
          <a:off x="1105875" y="4106775"/>
          <a:ext cx="123824" cy="266699"/>
        </p:xfrm>
        <a:graphic>
          <a:graphicData uri="http://schemas.openxmlformats.org/presentationml/2006/ole">
            <p:oleObj spid="_x0000_s1054" name="Equation" r:id="rId33" imgW="3352800" imgH="7010400" progId="">
              <p:embed/>
            </p:oleObj>
          </a:graphicData>
        </a:graphic>
      </p:graphicFrame>
      <p:graphicFrame>
        <p:nvGraphicFramePr>
          <p:cNvPr id="34" name="对象 33"/>
          <p:cNvGraphicFramePr>
            <a:graphicFrameLocks noChangeAspect="1"/>
          </p:cNvGraphicFramePr>
          <p:nvPr/>
        </p:nvGraphicFramePr>
        <p:xfrm>
          <a:off x="1229700" y="4106775"/>
          <a:ext cx="123824" cy="266699"/>
        </p:xfrm>
        <a:graphic>
          <a:graphicData uri="http://schemas.openxmlformats.org/presentationml/2006/ole">
            <p:oleObj spid="_x0000_s1055" name="Equation" r:id="rId34" imgW="3352800" imgH="7010400" progId="">
              <p:embed/>
            </p:oleObj>
          </a:graphicData>
        </a:graphic>
      </p:graphicFrame>
      <p:graphicFrame>
        <p:nvGraphicFramePr>
          <p:cNvPr id="35" name="对象 34"/>
          <p:cNvGraphicFramePr>
            <a:graphicFrameLocks noChangeAspect="1"/>
          </p:cNvGraphicFramePr>
          <p:nvPr/>
        </p:nvGraphicFramePr>
        <p:xfrm>
          <a:off x="1353524" y="4106775"/>
          <a:ext cx="123824" cy="266699"/>
        </p:xfrm>
        <a:graphic>
          <a:graphicData uri="http://schemas.openxmlformats.org/presentationml/2006/ole">
            <p:oleObj spid="_x0000_s1056" name="Equation" r:id="rId35" imgW="3352800" imgH="7010400" progId="">
              <p:embed/>
            </p:oleObj>
          </a:graphicData>
        </a:graphic>
      </p:graphicFrame>
      <p:graphicFrame>
        <p:nvGraphicFramePr>
          <p:cNvPr id="36" name="对象 35"/>
          <p:cNvGraphicFramePr>
            <a:graphicFrameLocks noChangeAspect="1"/>
          </p:cNvGraphicFramePr>
          <p:nvPr/>
        </p:nvGraphicFramePr>
        <p:xfrm>
          <a:off x="1477349" y="4106775"/>
          <a:ext cx="123824" cy="266699"/>
        </p:xfrm>
        <a:graphic>
          <a:graphicData uri="http://schemas.openxmlformats.org/presentationml/2006/ole">
            <p:oleObj spid="_x0000_s1057" name="Equation" r:id="rId36" imgW="3352800" imgH="7010400" progId="">
              <p:embed/>
            </p:oleObj>
          </a:graphicData>
        </a:graphic>
      </p:graphicFrame>
      <p:graphicFrame>
        <p:nvGraphicFramePr>
          <p:cNvPr id="37" name="对象 36"/>
          <p:cNvGraphicFramePr>
            <a:graphicFrameLocks noChangeAspect="1"/>
          </p:cNvGraphicFramePr>
          <p:nvPr/>
        </p:nvGraphicFramePr>
        <p:xfrm>
          <a:off x="1601174" y="4106775"/>
          <a:ext cx="123824" cy="266699"/>
        </p:xfrm>
        <a:graphic>
          <a:graphicData uri="http://schemas.openxmlformats.org/presentationml/2006/ole">
            <p:oleObj spid="_x0000_s1058" name="Equation" r:id="rId37" imgW="3352800" imgH="7010400" progId="">
              <p:embed/>
            </p:oleObj>
          </a:graphicData>
        </a:graphic>
      </p:graphicFrame>
      <p:graphicFrame>
        <p:nvGraphicFramePr>
          <p:cNvPr id="38" name="对象 37"/>
          <p:cNvGraphicFramePr>
            <a:graphicFrameLocks noChangeAspect="1"/>
          </p:cNvGraphicFramePr>
          <p:nvPr/>
        </p:nvGraphicFramePr>
        <p:xfrm>
          <a:off x="1724999" y="4106775"/>
          <a:ext cx="123824" cy="266699"/>
        </p:xfrm>
        <a:graphic>
          <a:graphicData uri="http://schemas.openxmlformats.org/presentationml/2006/ole">
            <p:oleObj spid="_x0000_s1059" name="Equation" r:id="rId38" imgW="3352800" imgH="7010400" progId="">
              <p:embed/>
            </p:oleObj>
          </a:graphicData>
        </a:graphic>
      </p:graphicFrame>
      <p:graphicFrame>
        <p:nvGraphicFramePr>
          <p:cNvPr id="39" name="对象 38"/>
          <p:cNvGraphicFramePr>
            <a:graphicFrameLocks noChangeAspect="1"/>
          </p:cNvGraphicFramePr>
          <p:nvPr/>
        </p:nvGraphicFramePr>
        <p:xfrm>
          <a:off x="1848824" y="4106775"/>
          <a:ext cx="123824" cy="266699"/>
        </p:xfrm>
        <a:graphic>
          <a:graphicData uri="http://schemas.openxmlformats.org/presentationml/2006/ole">
            <p:oleObj spid="_x0000_s1060" name="Equation" r:id="rId39" imgW="3352800" imgH="7010400" progId="">
              <p:embed/>
            </p:oleObj>
          </a:graphicData>
        </a:graphic>
      </p:graphicFrame>
      <p:graphicFrame>
        <p:nvGraphicFramePr>
          <p:cNvPr id="40" name="对象 39"/>
          <p:cNvGraphicFramePr>
            <a:graphicFrameLocks noChangeAspect="1"/>
          </p:cNvGraphicFramePr>
          <p:nvPr/>
        </p:nvGraphicFramePr>
        <p:xfrm>
          <a:off x="1972649" y="4106775"/>
          <a:ext cx="123824" cy="266699"/>
        </p:xfrm>
        <a:graphic>
          <a:graphicData uri="http://schemas.openxmlformats.org/presentationml/2006/ole">
            <p:oleObj spid="_x0000_s1061" name="Equation" r:id="rId40" imgW="3352800" imgH="7010400" progId="">
              <p:embed/>
            </p:oleObj>
          </a:graphicData>
        </a:graphic>
      </p:graphicFrame>
      <p:graphicFrame>
        <p:nvGraphicFramePr>
          <p:cNvPr id="41" name="对象 40"/>
          <p:cNvGraphicFramePr>
            <a:graphicFrameLocks noChangeAspect="1"/>
          </p:cNvGraphicFramePr>
          <p:nvPr/>
        </p:nvGraphicFramePr>
        <p:xfrm>
          <a:off x="2096474" y="4106775"/>
          <a:ext cx="123824" cy="266699"/>
        </p:xfrm>
        <a:graphic>
          <a:graphicData uri="http://schemas.openxmlformats.org/presentationml/2006/ole">
            <p:oleObj spid="_x0000_s1062" name="Equation" r:id="rId41" imgW="3352800" imgH="7010400" progId="">
              <p:embed/>
            </p:oleObj>
          </a:graphicData>
        </a:graphic>
      </p:graphicFrame>
      <p:graphicFrame>
        <p:nvGraphicFramePr>
          <p:cNvPr id="42" name="对象 41"/>
          <p:cNvGraphicFramePr>
            <a:graphicFrameLocks noChangeAspect="1"/>
          </p:cNvGraphicFramePr>
          <p:nvPr/>
        </p:nvGraphicFramePr>
        <p:xfrm>
          <a:off x="2220299" y="4106775"/>
          <a:ext cx="123824" cy="266699"/>
        </p:xfrm>
        <a:graphic>
          <a:graphicData uri="http://schemas.openxmlformats.org/presentationml/2006/ole">
            <p:oleObj spid="_x0000_s1063" name="Equation" r:id="rId42" imgW="3352800" imgH="7010400" progId="">
              <p:embed/>
            </p:oleObj>
          </a:graphicData>
        </a:graphic>
      </p:graphicFrame>
      <p:graphicFrame>
        <p:nvGraphicFramePr>
          <p:cNvPr id="43" name="对象 42"/>
          <p:cNvGraphicFramePr>
            <a:graphicFrameLocks noChangeAspect="1"/>
          </p:cNvGraphicFramePr>
          <p:nvPr/>
        </p:nvGraphicFramePr>
        <p:xfrm>
          <a:off x="2344124" y="4106775"/>
          <a:ext cx="123824" cy="266699"/>
        </p:xfrm>
        <a:graphic>
          <a:graphicData uri="http://schemas.openxmlformats.org/presentationml/2006/ole">
            <p:oleObj spid="_x0000_s1064" name="Equation" r:id="rId43" imgW="3352800" imgH="7010400" progId="">
              <p:embed/>
            </p:oleObj>
          </a:graphicData>
        </a:graphic>
      </p:graphicFrame>
      <p:graphicFrame>
        <p:nvGraphicFramePr>
          <p:cNvPr id="44" name="对象 43"/>
          <p:cNvGraphicFramePr>
            <a:graphicFrameLocks noChangeAspect="1"/>
          </p:cNvGraphicFramePr>
          <p:nvPr/>
        </p:nvGraphicFramePr>
        <p:xfrm>
          <a:off x="2467949" y="4106775"/>
          <a:ext cx="123824" cy="266699"/>
        </p:xfrm>
        <a:graphic>
          <a:graphicData uri="http://schemas.openxmlformats.org/presentationml/2006/ole">
            <p:oleObj spid="_x0000_s1065" name="Equation" r:id="rId44" imgW="3352800" imgH="7010400" progId="">
              <p:embed/>
            </p:oleObj>
          </a:graphicData>
        </a:graphic>
      </p:graphicFrame>
      <p:graphicFrame>
        <p:nvGraphicFramePr>
          <p:cNvPr id="45" name="对象 44"/>
          <p:cNvGraphicFramePr>
            <a:graphicFrameLocks noChangeAspect="1"/>
          </p:cNvGraphicFramePr>
          <p:nvPr/>
        </p:nvGraphicFramePr>
        <p:xfrm>
          <a:off x="2591774" y="4106775"/>
          <a:ext cx="123824" cy="266699"/>
        </p:xfrm>
        <a:graphic>
          <a:graphicData uri="http://schemas.openxmlformats.org/presentationml/2006/ole">
            <p:oleObj spid="_x0000_s1066" name="Equation" r:id="rId45" imgW="3352800" imgH="7010400" progId="">
              <p:embed/>
            </p:oleObj>
          </a:graphicData>
        </a:graphic>
      </p:graphicFrame>
      <p:graphicFrame>
        <p:nvGraphicFramePr>
          <p:cNvPr id="46" name="对象 45"/>
          <p:cNvGraphicFramePr>
            <a:graphicFrameLocks noChangeAspect="1"/>
          </p:cNvGraphicFramePr>
          <p:nvPr/>
        </p:nvGraphicFramePr>
        <p:xfrm>
          <a:off x="2715599" y="4106775"/>
          <a:ext cx="123824" cy="266699"/>
        </p:xfrm>
        <a:graphic>
          <a:graphicData uri="http://schemas.openxmlformats.org/presentationml/2006/ole">
            <p:oleObj spid="_x0000_s1067" name="Equation" r:id="rId46" imgW="3352800" imgH="7010400" progId="">
              <p:embed/>
            </p:oleObj>
          </a:graphicData>
        </a:graphic>
      </p:graphicFrame>
      <p:graphicFrame>
        <p:nvGraphicFramePr>
          <p:cNvPr id="47" name="对象 46"/>
          <p:cNvGraphicFramePr>
            <a:graphicFrameLocks noChangeAspect="1"/>
          </p:cNvGraphicFramePr>
          <p:nvPr/>
        </p:nvGraphicFramePr>
        <p:xfrm>
          <a:off x="2839424" y="4106775"/>
          <a:ext cx="123824" cy="266699"/>
        </p:xfrm>
        <a:graphic>
          <a:graphicData uri="http://schemas.openxmlformats.org/presentationml/2006/ole">
            <p:oleObj spid="_x0000_s1068" name="Equation" r:id="rId47" imgW="3352800" imgH="7010400" progId="">
              <p:embed/>
            </p:oleObj>
          </a:graphicData>
        </a:graphic>
      </p:graphicFrame>
      <p:graphicFrame>
        <p:nvGraphicFramePr>
          <p:cNvPr id="48" name="对象 47"/>
          <p:cNvGraphicFramePr>
            <a:graphicFrameLocks noChangeAspect="1"/>
          </p:cNvGraphicFramePr>
          <p:nvPr/>
        </p:nvGraphicFramePr>
        <p:xfrm>
          <a:off x="2963249" y="4106775"/>
          <a:ext cx="123824" cy="266699"/>
        </p:xfrm>
        <a:graphic>
          <a:graphicData uri="http://schemas.openxmlformats.org/presentationml/2006/ole">
            <p:oleObj spid="_x0000_s1069" name="Equation" r:id="rId48" imgW="3352800" imgH="7010400" progId="">
              <p:embed/>
            </p:oleObj>
          </a:graphicData>
        </a:graphic>
      </p:graphicFrame>
      <p:graphicFrame>
        <p:nvGraphicFramePr>
          <p:cNvPr id="49" name="对象 48"/>
          <p:cNvGraphicFramePr>
            <a:graphicFrameLocks noChangeAspect="1"/>
          </p:cNvGraphicFramePr>
          <p:nvPr/>
        </p:nvGraphicFramePr>
        <p:xfrm>
          <a:off x="3087074" y="4106775"/>
          <a:ext cx="123824" cy="266699"/>
        </p:xfrm>
        <a:graphic>
          <a:graphicData uri="http://schemas.openxmlformats.org/presentationml/2006/ole">
            <p:oleObj spid="_x0000_s1070" name="Equation" r:id="rId49" imgW="3352800" imgH="7010400" progId="">
              <p:embed/>
            </p:oleObj>
          </a:graphicData>
        </a:graphic>
      </p:graphicFrame>
      <p:graphicFrame>
        <p:nvGraphicFramePr>
          <p:cNvPr id="50" name="对象 49"/>
          <p:cNvGraphicFramePr>
            <a:graphicFrameLocks noChangeAspect="1"/>
          </p:cNvGraphicFramePr>
          <p:nvPr/>
        </p:nvGraphicFramePr>
        <p:xfrm>
          <a:off x="3210899" y="4106775"/>
          <a:ext cx="123824" cy="266699"/>
        </p:xfrm>
        <a:graphic>
          <a:graphicData uri="http://schemas.openxmlformats.org/presentationml/2006/ole">
            <p:oleObj spid="_x0000_s1071" name="Equation" r:id="rId50" imgW="3352800" imgH="7010400" progId="">
              <p:embed/>
            </p:oleObj>
          </a:graphicData>
        </a:graphic>
      </p:graphicFrame>
      <p:graphicFrame>
        <p:nvGraphicFramePr>
          <p:cNvPr id="51" name="对象 50"/>
          <p:cNvGraphicFramePr>
            <a:graphicFrameLocks noChangeAspect="1"/>
          </p:cNvGraphicFramePr>
          <p:nvPr/>
        </p:nvGraphicFramePr>
        <p:xfrm>
          <a:off x="3334724" y="4106775"/>
          <a:ext cx="123824" cy="266699"/>
        </p:xfrm>
        <a:graphic>
          <a:graphicData uri="http://schemas.openxmlformats.org/presentationml/2006/ole">
            <p:oleObj spid="_x0000_s1072" name="Equation" r:id="rId51" imgW="3352800" imgH="7010400" progId="">
              <p:embed/>
            </p:oleObj>
          </a:graphicData>
        </a:graphic>
      </p:graphicFrame>
      <p:graphicFrame>
        <p:nvGraphicFramePr>
          <p:cNvPr id="52" name="对象 51"/>
          <p:cNvGraphicFramePr>
            <a:graphicFrameLocks noChangeAspect="1"/>
          </p:cNvGraphicFramePr>
          <p:nvPr/>
        </p:nvGraphicFramePr>
        <p:xfrm>
          <a:off x="3458549" y="4106775"/>
          <a:ext cx="123824" cy="266699"/>
        </p:xfrm>
        <a:graphic>
          <a:graphicData uri="http://schemas.openxmlformats.org/presentationml/2006/ole">
            <p:oleObj spid="_x0000_s1073" name="Equation" r:id="rId52" imgW="3352800" imgH="7010400" progId="">
              <p:embed/>
            </p:oleObj>
          </a:graphicData>
        </a:graphic>
      </p:graphicFrame>
      <p:graphicFrame>
        <p:nvGraphicFramePr>
          <p:cNvPr id="53" name="对象 52"/>
          <p:cNvGraphicFramePr>
            <a:graphicFrameLocks noChangeAspect="1"/>
          </p:cNvGraphicFramePr>
          <p:nvPr/>
        </p:nvGraphicFramePr>
        <p:xfrm>
          <a:off x="3582374" y="4106775"/>
          <a:ext cx="123824" cy="266699"/>
        </p:xfrm>
        <a:graphic>
          <a:graphicData uri="http://schemas.openxmlformats.org/presentationml/2006/ole">
            <p:oleObj spid="_x0000_s1074" name="Equation" r:id="rId53" imgW="3352800" imgH="7010400" progId="">
              <p:embed/>
            </p:oleObj>
          </a:graphicData>
        </a:graphic>
      </p:graphicFrame>
      <p:graphicFrame>
        <p:nvGraphicFramePr>
          <p:cNvPr id="54" name="对象 53"/>
          <p:cNvGraphicFramePr>
            <a:graphicFrameLocks noChangeAspect="1"/>
          </p:cNvGraphicFramePr>
          <p:nvPr/>
        </p:nvGraphicFramePr>
        <p:xfrm>
          <a:off x="3706199" y="4106775"/>
          <a:ext cx="123824" cy="266699"/>
        </p:xfrm>
        <a:graphic>
          <a:graphicData uri="http://schemas.openxmlformats.org/presentationml/2006/ole">
            <p:oleObj spid="_x0000_s1075" name="Equation" r:id="rId54" imgW="3352800" imgH="7010400" progId="">
              <p:embed/>
            </p:oleObj>
          </a:graphicData>
        </a:graphic>
      </p:graphicFrame>
      <p:sp>
        <p:nvSpPr>
          <p:cNvPr id="55" name="TextBox 2"/>
          <p:cNvSpPr txBox="1"/>
          <p:nvPr/>
        </p:nvSpPr>
        <p:spPr>
          <a:xfrm>
            <a:off x="540000" y="449183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(示例)①从低处往高处走,每走一步,就会站得更高。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③原来,只有找到平衡点时,才能站在最高处。</a:t>
            </a:r>
            <a:endParaRPr lang="zh-CN" altLang="en-US" dirty="0"/>
          </a:p>
        </p:txBody>
      </p:sp>
      <p:sp>
        <p:nvSpPr>
          <p:cNvPr id="56" name="TextBox 55"/>
          <p:cNvSpPr txBox="1"/>
          <p:nvPr/>
        </p:nvSpPr>
        <p:spPr>
          <a:xfrm>
            <a:off x="540000" y="518346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这是一道语言综合运用试题,把图文转换和仿写句子融为一体。读懂图需要结合三幅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图的内容及第二幅图所给的解说文字。图文转换要注意图画的构成和造型。三幅图都是由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人和跷跷板组成,第一、二幅图的图案构成特点非常相似,跷跷板是斜的,只是人处的位置不同。只有第三幅图人是平稳的,跷跷板也是平稳的,而此时人正好站在跷跷板的中间,即“平衡点”。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11.(2014湖北,22,4分)下边的绘画和书法作品,展现了画家和书法家心中的奔马的神韵。请用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诗或文的形式描绘你心中的奔马。要求:①必须原创;②运用比喻、比拟两种修辞手法;③不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超过60字。</a:t>
            </a:r>
            <a:endParaRPr lang="zh-CN" altLang="en-US"/>
          </a:p>
          <a:p>
            <a:pPr marL="0" indent="0" eaLnBrk="0" latinLnBrk="1" hangingPunct="0">
              <a:lnSpc>
                <a:spcPct val="150000"/>
              </a:lnSpc>
              <a:spcBef>
                <a:spcPts val="0"/>
              </a:spcBef>
              <a:buNone/>
            </a:pPr>
            <a:r>
              <a:rPr lang="zh-CN" altLang="en-US" sz="12285" kern="0" spc="359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0.jpeg"/>
          <p:cNvPicPr>
            <a:picLocks noChangeAspect="1"/>
          </p:cNvPicPr>
          <p:nvPr/>
        </p:nvPicPr>
        <p:blipFill>
          <a:blip r:embed="rId3"/>
          <a:stretch>
            <a:fillRect/>
          </a:stretch>
        </p:blipFill>
        <p:spPr>
          <a:xfrm>
            <a:off x="540000" y="2391078"/>
            <a:ext cx="6124575" cy="3429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(示例1)奔跃气如虹,昂首啸长空。龙马抖精神,奋蹄疾如风。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(示例2)哒哒哒哒,蹄声敲醒草原;萧萧长嘶,鸣声激荡群山!啊,草原的精灵,大地的骄子,迅疾如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风,快似闪电!骏马奔驰,一往无前。</a:t>
            </a:r>
            <a:endParaRPr lang="zh-CN" altLang="en-US" dirty="0"/>
          </a:p>
        </p:txBody>
      </p:sp>
      <p:sp>
        <p:nvSpPr>
          <p:cNvPr id="3" name="TextBox 2"/>
          <p:cNvSpPr txBox="1"/>
          <p:nvPr/>
        </p:nvSpPr>
        <p:spPr>
          <a:xfrm>
            <a:off x="540000" y="213438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此题综合考查图文转换、修辞和微写作能力,同以前的“看图作文”有类似之处,且具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有开放性和选择性:诗或文都行。关键是要结合绘画和书法作品进行联想和想象,把绘画和书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法作品中“马”的神韵描绘出来,注意运用比喻和比拟两种修辞。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6420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1.(2015浙江,7,5分)阅读下面的图表,根据要求完成题目。</a:t>
            </a:r>
            <a:endParaRPr lang="zh-CN" altLang="en-US" dirty="0"/>
          </a:p>
        </p:txBody>
      </p:sp>
      <p:sp>
        <p:nvSpPr>
          <p:cNvPr id="3" name="TextBox 3"/>
          <p:cNvSpPr txBox="1"/>
          <p:nvPr/>
        </p:nvSpPr>
        <p:spPr>
          <a:xfrm>
            <a:off x="525252" y="5849161"/>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(1)给图表拟一个标题。(不超过25字)(2分)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(2)根据图表数据,得出相关结论。(不超过40字)(3分)</a:t>
            </a:r>
            <a:endParaRPr lang="zh-CN" altLang="en-US" sz="1600" dirty="0" smtClean="0"/>
          </a:p>
        </p:txBody>
      </p:sp>
      <p:pic>
        <p:nvPicPr>
          <p:cNvPr id="4" name="图片 4" descr="textimage21.jpeg"/>
          <p:cNvPicPr>
            <a:picLocks noChangeAspect="1"/>
          </p:cNvPicPr>
          <p:nvPr/>
        </p:nvPicPr>
        <p:blipFill>
          <a:blip r:embed="rId3"/>
          <a:stretch>
            <a:fillRect/>
          </a:stretch>
        </p:blipFill>
        <p:spPr>
          <a:xfrm>
            <a:off x="545180" y="1884777"/>
            <a:ext cx="6955778" cy="3892946"/>
          </a:xfrm>
          <a:prstGeom prst="rect">
            <a:avLst/>
          </a:prstGeom>
        </p:spPr>
      </p:pic>
      <p:sp>
        <p:nvSpPr>
          <p:cNvPr id="5" name="文本框 4"/>
          <p:cNvSpPr txBox="1"/>
          <p:nvPr/>
        </p:nvSpPr>
        <p:spPr>
          <a:xfrm>
            <a:off x="467202" y="1099901"/>
            <a:ext cx="2262158"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数据分析类</a:t>
            </a:r>
            <a:endParaRPr lang="zh-CN" alt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(1)(示例)2013—2014年浙江省与全国图书报刊及综合阅读率比较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(2)①浙江报刊及综合阅读率高于全国水平;②图书阅读率低于全国水平;③浙江人要重视图书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阅读。</a:t>
            </a:r>
            <a:endParaRPr lang="zh-CN" altLang="en-US" dirty="0"/>
          </a:p>
        </p:txBody>
      </p:sp>
      <p:sp>
        <p:nvSpPr>
          <p:cNvPr id="3" name="TextBox 2"/>
          <p:cNvSpPr txBox="1"/>
          <p:nvPr/>
        </p:nvSpPr>
        <p:spPr>
          <a:xfrm>
            <a:off x="540000" y="21196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观察图表,不放过任何一个信息,这是一个2013—2014年浙江阅读情况与全国阅读情况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的对比表。标题应是这幅图表的核心内容,而结论则是几组数据所反映的现实。注意结论中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应有相关建议,这才是本调查与图表的意义价值所在。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2.(2015重庆,19,5分)下图是“儿童在不同场地的时间分配”,根据该图提供的信息,将儿童在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不同场地休息和运动时间分配的情况写成一段话。要求:内容完整,概括准确,不超过80字。</a:t>
            </a:r>
            <a:endParaRPr lang="zh-CN" altLang="en-US"/>
          </a:p>
          <a:p>
            <a:pPr marL="0" indent="0" eaLnBrk="0" latinLnBrk="1" hangingPunct="0">
              <a:lnSpc>
                <a:spcPct val="150000"/>
              </a:lnSpc>
              <a:spcBef>
                <a:spcPts val="0"/>
              </a:spcBef>
              <a:buNone/>
            </a:pPr>
            <a:r>
              <a:rPr lang="zh-CN" altLang="en-US" sz="12710" kern="0" spc="3761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2.jpeg"/>
          <p:cNvPicPr>
            <a:picLocks noChangeAspect="1"/>
          </p:cNvPicPr>
          <p:nvPr/>
        </p:nvPicPr>
        <p:blipFill>
          <a:blip r:embed="rId3"/>
          <a:stretch>
            <a:fillRect/>
          </a:stretch>
        </p:blipFill>
        <p:spPr>
          <a:xfrm>
            <a:off x="714348" y="1920071"/>
            <a:ext cx="5595796" cy="3110630"/>
          </a:xfrm>
          <a:prstGeom prst="rect">
            <a:avLst/>
          </a:prstGeom>
        </p:spPr>
      </p:pic>
      <p:sp>
        <p:nvSpPr>
          <p:cNvPr id="4" name="TextBox 2"/>
          <p:cNvSpPr txBox="1"/>
          <p:nvPr/>
        </p:nvSpPr>
        <p:spPr>
          <a:xfrm>
            <a:off x="540000" y="5134781"/>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在草地、运动场、娱乐场,男孩运动的时间多于原地休息的时间;而女孩则相反。在硬场地和天然场地,男孩、女孩在原地休息的时间均多于运动的时间,但男孩运动的时间还是多于女孩。</a:t>
            </a:r>
            <a:endParaRPr lang="zh-CN" altLang="en-US" dirty="0"/>
          </a:p>
        </p:txBody>
      </p:sp>
      <p:sp>
        <p:nvSpPr>
          <p:cNvPr id="5" name="TextBox 2"/>
          <p:cNvSpPr txBox="1"/>
          <p:nvPr/>
        </p:nvSpPr>
        <p:spPr>
          <a:xfrm>
            <a:off x="540000" y="581326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运用比较思维,首先要关注三个要素,即图中的场地信息、“原地休息”和“进行运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动”的指示与数据、代表男孩和女孩的色条;然后比较男孩女孩各自的特点,整合作答即可。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3.(2014辽宁,17,6分)阅读下面的问卷调查统计表,根据其中反映的情况,补充下面文段中空缺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的内容(不得出现数字),使上下文语意连贯。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(1)您希望开设礼仪教育的课程吗?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A.非常希望　　B.希望　　C.不希望　　D.无所谓</a:t>
            </a:r>
            <a:endParaRPr lang="zh-CN" altLang="en-US"/>
          </a:p>
        </p:txBody>
      </p:sp>
      <p:graphicFrame>
        <p:nvGraphicFramePr>
          <p:cNvPr id="3" name="表格 2"/>
          <p:cNvGraphicFramePr>
            <a:graphicFrameLocks noGrp="1"/>
          </p:cNvGraphicFramePr>
          <p:nvPr/>
        </p:nvGraphicFramePr>
        <p:xfrm>
          <a:off x="540000" y="2634451"/>
          <a:ext cx="7740000" cy="2095920"/>
        </p:xfrm>
        <a:graphic>
          <a:graphicData uri="http://schemas.openxmlformats.org/drawingml/2006/table">
            <a:tbl>
              <a:tblPr/>
              <a:tblGrid>
                <a:gridCol w="2580000"/>
                <a:gridCol w="2580000"/>
                <a:gridCol w="2580000"/>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调查对象</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选　项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学　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市　民</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A</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19.08%</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11.90%</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B</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68.79%</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59.52%</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C</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5.20%</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5.95%</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D</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6.94%</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22.62%</a:t>
                      </a:r>
                    </a:p>
                  </a:txBody>
                  <a:tcPr marL="45720" marR="45720"/>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(2)您认为礼仪教育的承担者应该是(多项选择)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A.家庭　　B.学校　　C.社会　　D.以上都是</a:t>
            </a:r>
            <a:endParaRPr lang="zh-CN" altLang="en-US"/>
          </a:p>
        </p:txBody>
      </p:sp>
      <p:sp>
        <p:nvSpPr>
          <p:cNvPr id="3" name="TextBox 3"/>
          <p:cNvSpPr txBox="1"/>
          <p:nvPr/>
        </p:nvSpPr>
        <p:spPr>
          <a:xfrm>
            <a:off x="540000" y="3883536"/>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调查显示,学生与市民对礼仪教育的认识有诸多相同之处。在是否希望开设礼仪教育课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程的问题上,学生与市民中①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。在礼仪教育承担者的问题上,学生与市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民中②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同时,也都认为家庭、学校、社会三者之间,家庭是最重要的礼仪教育承担者,然后依次为学校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和社会。但学生与市民的认识也存在差异,例如对礼仪教育的需求,③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表格 4"/>
          <p:cNvGraphicFramePr>
            <a:graphicFrameLocks noGrp="1"/>
          </p:cNvGraphicFramePr>
          <p:nvPr/>
        </p:nvGraphicFramePr>
        <p:xfrm>
          <a:off x="540000" y="1787616"/>
          <a:ext cx="7740000" cy="2095920"/>
        </p:xfrm>
        <a:graphic>
          <a:graphicData uri="http://schemas.openxmlformats.org/drawingml/2006/table">
            <a:tbl>
              <a:tblPr/>
              <a:tblGrid>
                <a:gridCol w="2580000"/>
                <a:gridCol w="2580000"/>
                <a:gridCol w="2580000"/>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调查对象</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选　项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学　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市　民</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A</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20.23%</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22.62%</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B</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9.83%</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15.48%</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C</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8.67%</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13.10%</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D</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65.32%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58.33%</a:t>
                      </a:r>
                    </a:p>
                  </a:txBody>
                  <a:tcPr marL="45720" marR="45720"/>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(示例)①多数希望开设礼仪教育课程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②多数认为礼仪教育的责任应由家庭、学校和社会共同承担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③学生比市民更加强烈</a:t>
            </a:r>
            <a:endParaRPr lang="zh-CN" altLang="en-US" dirty="0"/>
          </a:p>
        </p:txBody>
      </p:sp>
      <p:sp>
        <p:nvSpPr>
          <p:cNvPr id="3" name="TextBox 2"/>
          <p:cNvSpPr txBox="1"/>
          <p:nvPr/>
        </p:nvSpPr>
        <p:spPr>
          <a:xfrm>
            <a:off x="540000" y="212772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这是一道图文转换题,考查语言表达的简洁、连贯能力。答题时,关键在于看懂表格所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蕴含的信息,看懂语段整体的内容,并且要注意对所填句子的限制性要求。根据第一句的提示,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①②处要补出体现学生与市民相同点的句子。根据表格,①处填入的内容是学生和市民中的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多数人都希望开设礼仪教育课程。②处要注意“同时”后面的句子对承担礼仪教育责任的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三个对象是有顺序的。根据“学生与市民的认识也存在差异”可知,③处应该补出差异性。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1.(2013课标全国Ⅱ,17,5分)下面是我国的“国家节水标志”,请</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写出该标志的构图要素及其寓意,要求语意简明,句子通顺,不超</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过70个字。 </a:t>
            </a:r>
            <a:endParaRPr lang="zh-CN" altLang="en-US" dirty="0"/>
          </a:p>
        </p:txBody>
      </p:sp>
      <p:pic>
        <p:nvPicPr>
          <p:cNvPr id="3" name="图片 3" descr="textimage23.jpeg"/>
          <p:cNvPicPr>
            <a:picLocks noChangeAspect="1"/>
          </p:cNvPicPr>
          <p:nvPr/>
        </p:nvPicPr>
        <p:blipFill>
          <a:blip r:embed="rId3"/>
          <a:stretch>
            <a:fillRect/>
          </a:stretch>
        </p:blipFill>
        <p:spPr>
          <a:xfrm>
            <a:off x="5929322" y="1562881"/>
            <a:ext cx="2171700" cy="2152650"/>
          </a:xfrm>
          <a:prstGeom prst="rect">
            <a:avLst/>
          </a:prstGeom>
        </p:spPr>
      </p:pic>
      <p:sp>
        <p:nvSpPr>
          <p:cNvPr id="4" name="TextBox 11"/>
          <p:cNvSpPr txBox="1"/>
          <p:nvPr/>
        </p:nvSpPr>
        <p:spPr>
          <a:xfrm>
            <a:off x="3143240" y="1062815"/>
            <a:ext cx="2380780"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C</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教师专用题组</a:t>
            </a:r>
            <a:endParaRPr lang="en-US" altLang="zh-CN" sz="2000" b="1" dirty="0" smtClean="0">
              <a:latin typeface="黑体" panose="02010600030101010101" pitchFamily="49" charset="-122"/>
              <a:ea typeface="黑体" panose="02010600030101010101" pitchFamily="49" charset="-122"/>
            </a:endParaRPr>
          </a:p>
        </p:txBody>
      </p:sp>
      <p:sp>
        <p:nvSpPr>
          <p:cNvPr id="5" name="TextBox 2"/>
          <p:cNvSpPr txBox="1"/>
          <p:nvPr/>
        </p:nvSpPr>
        <p:spPr>
          <a:xfrm>
            <a:off x="500034" y="256301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(示例)图标由水滴、手掌和圆形组成。圆形代表地球,象征</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节水能保护地球生态;手掌托着水滴,象征人人动手节约每一滴水;</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手掌又像一条河流,象征滴水成河。(答出三个构图要素,给1分;每</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答出一种寓意,给1分;语句通顺,给1分。如有其他答案,只要言之成</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6" name="TextBox 5"/>
          <p:cNvSpPr txBox="1"/>
          <p:nvPr/>
        </p:nvSpPr>
        <p:spPr>
          <a:xfrm>
            <a:off x="485286" y="434896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第一步,分析构图要素。黑色的圆形,图中心是平放的手掌,手心上方是一滴水。第二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步,结合“国家节水”的主题,分析各个构图要素的寓意。黑色的圆形可以想象为地球;圆形中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间的白色区域由水滴和手掌构成,其寓意应是我们要动手节约每一滴水。整个图案喻示着我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们只有珍惜水资源,地球才有生机和活力,才有光明的未来。第三步,按照题中的要求准确表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2.(2016课标全国Ⅲ,17,6分)下面是某高中举办迎新生晚会的构思框架,请把这个构思写成一段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话,要求内容完整,表述准确,语言连贯,不超过80个字。</a:t>
            </a:r>
            <a:endParaRPr lang="zh-CN" altLang="en-US"/>
          </a:p>
          <a:p>
            <a:pPr marL="0" indent="0" eaLnBrk="0" latinLnBrk="1" hangingPunct="0">
              <a:lnSpc>
                <a:spcPct val="150000"/>
              </a:lnSpc>
              <a:spcBef>
                <a:spcPts val="0"/>
              </a:spcBef>
              <a:buNone/>
            </a:pPr>
            <a:r>
              <a:rPr lang="zh-CN" altLang="en-US" sz="8595" kern="0" spc="722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1.jpeg"/>
          <p:cNvPicPr>
            <a:picLocks noChangeAspect="1"/>
          </p:cNvPicPr>
          <p:nvPr/>
        </p:nvPicPr>
        <p:blipFill>
          <a:blip r:embed="rId3"/>
          <a:stretch>
            <a:fillRect/>
          </a:stretch>
        </p:blipFill>
        <p:spPr>
          <a:xfrm>
            <a:off x="540000" y="1962294"/>
            <a:ext cx="2009775" cy="235267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2.(2013课标全国Ⅰ,17,5分)下面是我国颁布的“中国环境标志”,请写出该标志中除文字以外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的构图要素及其寓意,要求语意简明,句子通顺,不超过70个字。</a:t>
            </a:r>
            <a:endParaRPr lang="zh-CN" altLang="en-US"/>
          </a:p>
          <a:p>
            <a:pPr marL="0" indent="0" eaLnBrk="0" latinLnBrk="1" hangingPunct="0">
              <a:lnSpc>
                <a:spcPct val="150000"/>
              </a:lnSpc>
              <a:spcBef>
                <a:spcPts val="0"/>
              </a:spcBef>
              <a:buNone/>
            </a:pPr>
            <a:r>
              <a:rPr lang="zh-CN" altLang="en-US" sz="7485" kern="0" spc="84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4.jpeg"/>
          <p:cNvPicPr>
            <a:picLocks noChangeAspect="1"/>
          </p:cNvPicPr>
          <p:nvPr/>
        </p:nvPicPr>
        <p:blipFill>
          <a:blip r:embed="rId3"/>
          <a:stretch>
            <a:fillRect/>
          </a:stretch>
        </p:blipFill>
        <p:spPr>
          <a:xfrm>
            <a:off x="2974590" y="1913699"/>
            <a:ext cx="2019300" cy="2028825"/>
          </a:xfrm>
          <a:prstGeom prst="rect">
            <a:avLst/>
          </a:prstGeom>
        </p:spPr>
      </p:pic>
      <p:sp>
        <p:nvSpPr>
          <p:cNvPr id="4" name="TextBox 2"/>
          <p:cNvSpPr txBox="1"/>
          <p:nvPr/>
        </p:nvSpPr>
        <p:spPr>
          <a:xfrm>
            <a:off x="540000"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(示例)标志由山、水、太阳及十个环构成。山、水、太阳表示人类的生存环境,十个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环相扣形成保护圈,环又喻指环境的“环”,强化了环保意识。</a:t>
            </a:r>
            <a:endParaRPr lang="zh-CN" altLang="en-US" dirty="0"/>
          </a:p>
        </p:txBody>
      </p:sp>
      <p:sp>
        <p:nvSpPr>
          <p:cNvPr id="5" name="TextBox 4"/>
          <p:cNvSpPr txBox="1"/>
          <p:nvPr/>
        </p:nvSpPr>
        <p:spPr>
          <a:xfrm>
            <a:off x="540000" y="4746799"/>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本题为徽标类图文转换题,解答此题要宏观把握中国环境标志的构成特点,按照逻辑顺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序,由表及里分析其内涵和寓意。重点是看出图中的图形,即太阳、山、水、十个圆环等,再分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析图形所蕴含的寓意。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3.(2014大纲全国,20,6分)根据下面图表提供的信息,将2008年至2012年五年间我国城乡居民人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均文化消费支出的特点写成一段话。要求内容完整,语言连贯,不超过80个字。</a:t>
            </a:r>
            <a:endParaRPr lang="zh-CN" altLang="en-US"/>
          </a:p>
          <a:p>
            <a:pPr marL="0" indent="0" eaLnBrk="0" latinLnBrk="1" hangingPunct="0">
              <a:lnSpc>
                <a:spcPct val="150000"/>
              </a:lnSpc>
              <a:spcBef>
                <a:spcPts val="0"/>
              </a:spcBef>
              <a:buNone/>
            </a:pPr>
            <a:r>
              <a:rPr lang="zh-CN" altLang="en-US" sz="12710" kern="0" spc="4211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5.jpeg"/>
          <p:cNvPicPr>
            <a:picLocks noChangeAspect="1"/>
          </p:cNvPicPr>
          <p:nvPr/>
        </p:nvPicPr>
        <p:blipFill>
          <a:blip r:embed="rId3"/>
          <a:stretch>
            <a:fillRect/>
          </a:stretch>
        </p:blipFill>
        <p:spPr>
          <a:xfrm>
            <a:off x="540000" y="2045896"/>
            <a:ext cx="6962775" cy="355282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(示例)图表显示,2008年至2012年我国城镇居民和农村居民人均文化消费支出均逐年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增加,而城镇居民文化消费支出增幅大于农村居民,二者的差距在逐年加大。(内容完整,给4</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分:答出均逐年增加的,给2分;答出增幅有差异的,给1分;答出差距加大的,给1分。语言连贯,给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2分。如有其他答案,只要言之成理,可酌情给分;字数超出要求,酌情扣分)</a:t>
            </a:r>
            <a:endParaRPr lang="zh-CN" altLang="en-US" dirty="0"/>
          </a:p>
        </p:txBody>
      </p:sp>
      <p:sp>
        <p:nvSpPr>
          <p:cNvPr id="3" name="TextBox 2"/>
          <p:cNvSpPr txBox="1"/>
          <p:nvPr/>
        </p:nvSpPr>
        <p:spPr>
          <a:xfrm>
            <a:off x="540000" y="247687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图示对象有两个:城镇居民人均文化消费支出和农村居民人均文化消费支出。总体来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看,城镇的数据整体高于农村的数据;通过数据对比,还可以看到各自发展的趋势。概括时,既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要看到成绩,也要看到问题;答题时要注意字数要求。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4.(2013天津,22,4分)欣赏漫画《玩大了》,按要求作答。</a:t>
            </a:r>
            <a:endParaRPr lang="zh-CN" altLang="en-US" dirty="0"/>
          </a:p>
          <a:p>
            <a:pPr marL="0" indent="0" eaLnBrk="0" latinLnBrk="1" hangingPunct="0">
              <a:lnSpc>
                <a:spcPct val="150000"/>
              </a:lnSpc>
              <a:spcBef>
                <a:spcPts val="0"/>
              </a:spcBef>
              <a:buNone/>
            </a:pPr>
            <a:r>
              <a:rPr lang="zh-CN" altLang="en-US" sz="6080" kern="0" spc="576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58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(1)任选一条鱼,替它写一段简短的内心独白。(2分)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(2)用一句话说明这幅漫画的寓意。(2分)</a:t>
            </a:r>
            <a:endParaRPr lang="zh-CN" altLang="en-US" dirty="0"/>
          </a:p>
        </p:txBody>
      </p:sp>
      <p:pic>
        <p:nvPicPr>
          <p:cNvPr id="3" name="图片 3" descr="textimage26.jpeg"/>
          <p:cNvPicPr>
            <a:picLocks noChangeAspect="1"/>
          </p:cNvPicPr>
          <p:nvPr/>
        </p:nvPicPr>
        <p:blipFill>
          <a:blip r:embed="rId3"/>
          <a:stretch>
            <a:fillRect/>
          </a:stretch>
        </p:blipFill>
        <p:spPr>
          <a:xfrm>
            <a:off x="592042" y="1491443"/>
            <a:ext cx="1400864" cy="1507259"/>
          </a:xfrm>
          <a:prstGeom prst="rect">
            <a:avLst/>
          </a:prstGeom>
        </p:spPr>
      </p:pic>
      <p:sp>
        <p:nvSpPr>
          <p:cNvPr id="4" name="TextBox 2"/>
          <p:cNvSpPr txBox="1"/>
          <p:nvPr/>
        </p:nvSpPr>
        <p:spPr>
          <a:xfrm>
            <a:off x="540000" y="3706021"/>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(示例)(1)早知道玩跷跷板能玩死,我就和它玩游泳比赛了。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(2)做事情要谨慎,适可而止。</a:t>
            </a:r>
            <a:endParaRPr lang="zh-CN" altLang="en-US" dirty="0"/>
          </a:p>
        </p:txBody>
      </p:sp>
      <p:sp>
        <p:nvSpPr>
          <p:cNvPr id="5" name="TextBox 4"/>
          <p:cNvSpPr txBox="1"/>
          <p:nvPr/>
        </p:nvSpPr>
        <p:spPr>
          <a:xfrm>
            <a:off x="540000" y="447465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注意“玩大了”的题目和画面所反映的事件的结果,说明合理,语言简洁。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5.(2013湖北,22,4分)请根据丰子恺先生《巷口》这幅画,围绕“盼”描写一个场景。</a:t>
            </a:r>
            <a:endParaRPr lang="zh-CN" altLang="en-US"/>
          </a:p>
          <a:p>
            <a:pPr marL="0" indent="0" eaLnBrk="0" latinLnBrk="1" hangingPunct="0">
              <a:lnSpc>
                <a:spcPct val="150000"/>
              </a:lnSpc>
              <a:spcBef>
                <a:spcPts val="0"/>
              </a:spcBef>
              <a:buNone/>
            </a:pPr>
            <a:r>
              <a:rPr lang="zh-CN" altLang="en-US" sz="6765" kern="0" spc="403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4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①想象合理;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②运用两种修辞手法;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③字数不超过80字。</a:t>
            </a:r>
            <a:endParaRPr lang="zh-CN" altLang="en-US"/>
          </a:p>
        </p:txBody>
      </p:sp>
      <p:pic>
        <p:nvPicPr>
          <p:cNvPr id="3" name="图片 3" descr="textimage27.jpeg"/>
          <p:cNvPicPr>
            <a:picLocks noChangeAspect="1"/>
          </p:cNvPicPr>
          <p:nvPr/>
        </p:nvPicPr>
        <p:blipFill>
          <a:blip r:embed="rId3"/>
          <a:stretch>
            <a:fillRect/>
          </a:stretch>
        </p:blipFill>
        <p:spPr>
          <a:xfrm>
            <a:off x="599221" y="1491443"/>
            <a:ext cx="1253156" cy="1662172"/>
          </a:xfrm>
          <a:prstGeom prst="rect">
            <a:avLst/>
          </a:prstGeom>
        </p:spPr>
      </p:pic>
      <p:sp>
        <p:nvSpPr>
          <p:cNvPr id="4" name="TextBox 2"/>
          <p:cNvSpPr txBox="1"/>
          <p:nvPr/>
        </p:nvSpPr>
        <p:spPr>
          <a:xfrm>
            <a:off x="540000" y="458046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(示例)夕阳西下,晚霞如飘扬在天空中的轻纱,暮色温柔。奶奶牵着孙子的小手,伫立巷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口,翘首盼望那远游者归来的身影——是儿子,是父亲。背后,深巷幽幽,低吟着等候者的悠悠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心曲。</a:t>
            </a:r>
            <a:endParaRPr lang="zh-CN" altLang="en-US" dirty="0"/>
          </a:p>
        </p:txBody>
      </p:sp>
      <p:sp>
        <p:nvSpPr>
          <p:cNvPr id="5" name="TextBox 4"/>
          <p:cNvSpPr txBox="1"/>
          <p:nvPr/>
        </p:nvSpPr>
        <p:spPr>
          <a:xfrm>
            <a:off x="540000" y="561722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解题步骤:首先明确画面内容,然后确定两种修辞手法,展开联想,按照时空的逻辑顺序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表达。注意字数的限制。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6.(2013江苏,4,5分)有研究者对200多位作家从发表处女作和代表作的年龄两个方面进行了统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计。</a:t>
            </a:r>
            <a:r>
              <a:rPr lang="zh-CN" altLang="en-US" sz="1530" u="sng" kern="0" dirty="0" smtClean="0">
                <a:solidFill>
                  <a:srgbClr val="000000"/>
                </a:solidFill>
                <a:latin typeface="Times New Roman" panose="02020603050405020304" pitchFamily="65" charset="-122"/>
                <a:ea typeface="宋体" panose="02010600030101010101" pitchFamily="2" charset="-122"/>
              </a:rPr>
              <a:t>比较</a:t>
            </a:r>
            <a:r>
              <a:rPr lang="zh-CN" altLang="en-US" sz="1530" kern="0" dirty="0" smtClean="0">
                <a:solidFill>
                  <a:srgbClr val="000000"/>
                </a:solidFill>
                <a:latin typeface="Times New Roman" panose="02020603050405020304" pitchFamily="65" charset="-122"/>
                <a:ea typeface="宋体" panose="02010600030101010101" pitchFamily="2" charset="-122"/>
              </a:rPr>
              <a:t>图表中两组数据,从作家渐至成熟的角度归纳出一个结论。</a:t>
            </a:r>
            <a:endParaRPr lang="zh-CN" altLang="en-US"/>
          </a:p>
        </p:txBody>
      </p:sp>
      <p:graphicFrame>
        <p:nvGraphicFramePr>
          <p:cNvPr id="3" name="表格 3"/>
          <p:cNvGraphicFramePr>
            <a:graphicFrameLocks noGrp="1"/>
          </p:cNvGraphicFramePr>
          <p:nvPr/>
        </p:nvGraphicFramePr>
        <p:xfrm>
          <a:off x="540000" y="1787616"/>
          <a:ext cx="7739998" cy="1349280"/>
        </p:xfrm>
        <a:graphic>
          <a:graphicData uri="http://schemas.openxmlformats.org/drawingml/2006/table">
            <a:tbl>
              <a:tblPr/>
              <a:tblGrid>
                <a:gridCol w="1105714"/>
                <a:gridCol w="1105714"/>
                <a:gridCol w="1105714"/>
                <a:gridCol w="1105714"/>
                <a:gridCol w="1105714"/>
                <a:gridCol w="1105714"/>
                <a:gridCol w="1105714"/>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作品人数年龄</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20岁前</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21—</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25岁</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26—</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30岁</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31—</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35岁</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36—</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40岁</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41—</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45岁</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处女作</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72人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95人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36人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7人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代表作</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31人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96人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50人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25人</a:t>
                      </a:r>
                    </a:p>
                  </a:txBody>
                  <a:tcPr marL="45720" marR="45720"/>
                </a:tc>
              </a:tr>
            </a:tbl>
          </a:graphicData>
        </a:graphic>
      </p:graphicFrame>
      <p:sp>
        <p:nvSpPr>
          <p:cNvPr id="4" name="TextBox 2"/>
          <p:cNvSpPr txBox="1"/>
          <p:nvPr/>
        </p:nvSpPr>
        <p:spPr>
          <a:xfrm>
            <a:off x="540000" y="3208442"/>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大多数作家需要十年左右的创作积累,才能进入创作成熟期。</a:t>
            </a:r>
            <a:endParaRPr lang="zh-CN" altLang="en-US" dirty="0"/>
          </a:p>
        </p:txBody>
      </p:sp>
      <p:sp>
        <p:nvSpPr>
          <p:cNvPr id="5" name="TextBox 4"/>
          <p:cNvSpPr txBox="1"/>
          <p:nvPr/>
        </p:nvSpPr>
        <p:spPr>
          <a:xfrm>
            <a:off x="540000" y="354844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先横向比较数据,发表处女作的作家的年龄主要集中在20岁前以及20岁到30岁之间,发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表代表作的作家的年龄主要集中在26岁到40岁之间;然后把这组数据纵向比较,年龄差距在10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岁左右,联系题中要求“从作家渐至成熟的角度归纳”,最后得出结论。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7.(2013广东,22,6分)阅读下面的问卷调查统计表,回答后面的问题。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志愿者对其志愿行为意义的认识(多项选择)</a:t>
            </a:r>
            <a:endParaRPr lang="zh-CN" altLang="en-US"/>
          </a:p>
        </p:txBody>
      </p:sp>
      <p:sp>
        <p:nvSpPr>
          <p:cNvPr id="3" name="TextBox 3"/>
          <p:cNvSpPr txBox="1"/>
          <p:nvPr/>
        </p:nvSpPr>
        <p:spPr>
          <a:xfrm>
            <a:off x="540000" y="4342176"/>
            <a:ext cx="8127000" cy="19578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请用简明的语言概括两个年龄段的人对其志愿行为意义认识的同与异。</a:t>
            </a:r>
            <a:endParaRPr lang="zh-CN" altLang="en-US"/>
          </a:p>
        </p:txBody>
      </p:sp>
      <p:graphicFrame>
        <p:nvGraphicFramePr>
          <p:cNvPr id="4" name="表格 4"/>
          <p:cNvGraphicFramePr>
            <a:graphicFrameLocks noGrp="1"/>
          </p:cNvGraphicFramePr>
          <p:nvPr/>
        </p:nvGraphicFramePr>
        <p:xfrm>
          <a:off x="540000" y="1787616"/>
          <a:ext cx="7740000" cy="2554560"/>
        </p:xfrm>
        <a:graphic>
          <a:graphicData uri="http://schemas.openxmlformats.org/drawingml/2006/table">
            <a:tbl>
              <a:tblPr/>
              <a:tblGrid>
                <a:gridCol w="2580000"/>
                <a:gridCol w="2580000"/>
                <a:gridCol w="2580000"/>
              </a:tblGrid>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选　项年龄段</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18—25岁</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26—40岁</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对职业履历有帮助,尤其是体现在个人简历上</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69%</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对职业发展有益,因为在志愿服务中获得了某</a:t>
                      </a:r>
                      <a:r>
                        <a:t/>
                      </a:r>
                      <a:br/>
                      <a:r>
                        <a:rPr lang="zh-CN" altLang="en-US" sz="990" kern="0" dirty="0" smtClean="0">
                          <a:solidFill>
                            <a:srgbClr val="000000"/>
                          </a:solidFill>
                          <a:latin typeface="Times New Roman" panose="02020603050405020304" pitchFamily="65" charset="-122"/>
                          <a:ea typeface="宋体" panose="02010600030101010101" pitchFamily="2" charset="-122"/>
                        </a:rPr>
                        <a:t>些技能</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72%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23%</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对职业发展有益,因为志愿服务让自身才干得</a:t>
                      </a:r>
                      <a:r>
                        <a:t/>
                      </a:r>
                      <a:br/>
                      <a:r>
                        <a:rPr lang="zh-CN" altLang="en-US" sz="990" kern="0" dirty="0" smtClean="0">
                          <a:solidFill>
                            <a:srgbClr val="000000"/>
                          </a:solidFill>
                          <a:latin typeface="Times New Roman" panose="02020603050405020304" pitchFamily="65" charset="-122"/>
                          <a:ea typeface="宋体" panose="02010600030101010101" pitchFamily="2" charset="-122"/>
                        </a:rPr>
                        <a:t>以充分发挥</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74%</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65%</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对职业发展有益,因为在志愿服务中拓展了社</a:t>
                      </a:r>
                      <a:r>
                        <a:t/>
                      </a:r>
                      <a:br/>
                      <a:r>
                        <a:rPr lang="zh-CN" altLang="en-US" sz="990" kern="0" dirty="0" smtClean="0">
                          <a:solidFill>
                            <a:srgbClr val="000000"/>
                          </a:solidFill>
                          <a:latin typeface="Times New Roman" panose="02020603050405020304" pitchFamily="65" charset="-122"/>
                          <a:ea typeface="宋体" panose="02010600030101010101" pitchFamily="2" charset="-122"/>
                        </a:rPr>
                        <a:t>会关系</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35%</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61%</a:t>
                      </a:r>
                    </a:p>
                  </a:txBody>
                  <a:tcPr marL="45720" marR="45720"/>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同:两个年龄段中多数人认为志愿行为对职业履历有帮助,能让自身才干充分发挥,对职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业发展有益。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异:18—25岁的多数人更认同在志愿服务中获得技能而不是拓展社会关系,26—40岁的多数人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则更认可在志愿服务中拓展社会关系而不是获得技能。</a:t>
            </a:r>
            <a:endParaRPr lang="zh-CN" altLang="en-US" dirty="0"/>
          </a:p>
        </p:txBody>
      </p:sp>
      <p:sp>
        <p:nvSpPr>
          <p:cNvPr id="3" name="TextBox 2"/>
          <p:cNvSpPr txBox="1"/>
          <p:nvPr/>
        </p:nvSpPr>
        <p:spPr>
          <a:xfrm>
            <a:off x="540000" y="247796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本题应首先分为相同、不同两点来作答,注意别出现百分比中的具体数字。其次要注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意选项后三项都认为志愿服务有益于职业发展,只是原因不同,因而在概括不同点时应侧重原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8.(2012湖北,22,4分)欣赏右下边这幅漫画,请为其题诗或配文。</a:t>
            </a:r>
            <a:endParaRPr lang="zh-CN" altLang="en-US"/>
          </a:p>
        </p:txBody>
      </p:sp>
      <p:sp>
        <p:nvSpPr>
          <p:cNvPr id="3" name="TextBox 3"/>
          <p:cNvSpPr txBox="1"/>
          <p:nvPr/>
        </p:nvSpPr>
        <p:spPr>
          <a:xfrm>
            <a:off x="539750" y="1483995"/>
            <a:ext cx="1981835" cy="1057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要求:①符合画面情景;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②表达鲜明生动;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③字数不超过40字。</a:t>
            </a:r>
            <a:endParaRPr lang="zh-CN" altLang="en-US"/>
          </a:p>
        </p:txBody>
      </p:sp>
      <p:pic>
        <p:nvPicPr>
          <p:cNvPr id="4" name="图片 4" descr="textimage28.jpeg"/>
          <p:cNvPicPr>
            <a:picLocks noChangeAspect="1"/>
          </p:cNvPicPr>
          <p:nvPr/>
        </p:nvPicPr>
        <p:blipFill>
          <a:blip r:embed="rId3"/>
          <a:stretch>
            <a:fillRect/>
          </a:stretch>
        </p:blipFill>
        <p:spPr>
          <a:xfrm>
            <a:off x="4035095" y="2364181"/>
            <a:ext cx="3127258" cy="3367816"/>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(示例1)鱼儿扑扑跳,猫儿哈哈笑。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水快没有了,看你哪里跑?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莫把假当真,请君仔细瞧!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(示例2)虽说这鱼儿不在水中,那猫儿也算是饱了眼福,正所谓望梅止渴,“画鱼”充饥。</a:t>
            </a:r>
            <a:endParaRPr lang="zh-CN" altLang="en-US" dirty="0"/>
          </a:p>
        </p:txBody>
      </p:sp>
      <p:sp>
        <p:nvSpPr>
          <p:cNvPr id="3" name="TextBox 2"/>
          <p:cNvSpPr txBox="1"/>
          <p:nvPr/>
        </p:nvSpPr>
        <p:spPr>
          <a:xfrm>
            <a:off x="571472" y="255233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画面内容:一只猫儿守着晾着的衣服上的鱼儿想入非非,那鱼儿也只是衣服上印的画儿,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猫儿不识真假,还想着捉来解馋呢。寓意:提醒如猫儿般的人,要仔细观察,以辨真假,莫把假象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当理想,方向不对,可是徒劳无功哟。要选择一种或文或诗的表达形式,表达出这幅漫画的内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容,暗示出它的寓意或点出寓意。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(示例)本次迎新生晚会由高二、高三同学排练演出节目,节目内容以反映中学生学习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生活为主,形式不限。要提前通知各年级并动员相关同学积极参加,演出后进行评奖。(内容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完整,给2分;表述准确,给2分;语言连贯,给2分。如有其他答案,只要符合要求,可酌情给分;字数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超出要求,酌情扣分)</a:t>
            </a:r>
            <a:endParaRPr lang="zh-CN" altLang="en-US" dirty="0"/>
          </a:p>
        </p:txBody>
      </p:sp>
      <p:sp>
        <p:nvSpPr>
          <p:cNvPr id="3" name="TextBox 2"/>
          <p:cNvSpPr txBox="1"/>
          <p:nvPr/>
        </p:nvSpPr>
        <p:spPr>
          <a:xfrm>
            <a:off x="540000" y="249515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这是一个有关迎新生晚会的构思框架图,全图共分三个层级:第一层为主题,即迎新生晚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会;第二层分通知动员、演出、评奖三个环节;第三层级有参演人员、演出内容、表演形式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(不限)。按照由下到上或由上到下的顺序阐述图中信息均可,但要注意不要遗漏信息。</a:t>
            </a:r>
            <a:endParaRPr lang="zh-CN" altLang="en-US" dirty="0"/>
          </a:p>
        </p:txBody>
      </p:sp>
      <p:sp>
        <p:nvSpPr>
          <p:cNvPr id="4" name="TextBox 3"/>
          <p:cNvSpPr txBox="1"/>
          <p:nvPr/>
        </p:nvSpPr>
        <p:spPr>
          <a:xfrm>
            <a:off x="540000" y="354953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①对陈述对象(中心话题)理解不当。②各环节间缺乏基本的内在逻辑关系,思维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混乱,缺乏条理。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9.(2012江苏,4,5分)阅读漫画,在横线上写出合适的一句话。</a:t>
            </a:r>
            <a:endParaRPr lang="zh-CN" altLang="en-US"/>
          </a:p>
        </p:txBody>
      </p:sp>
      <p:sp>
        <p:nvSpPr>
          <p:cNvPr id="3" name="TextBox 3"/>
          <p:cNvSpPr txBox="1"/>
          <p:nvPr/>
        </p:nvSpPr>
        <p:spPr>
          <a:xfrm>
            <a:off x="540000" y="463471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这幅漫画形象地提醒人们:</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4" name="图片 4" descr="textimage29.jpeg"/>
          <p:cNvPicPr>
            <a:picLocks noChangeAspect="1"/>
          </p:cNvPicPr>
          <p:nvPr/>
        </p:nvPicPr>
        <p:blipFill>
          <a:blip r:embed="rId3"/>
          <a:stretch>
            <a:fillRect/>
          </a:stretch>
        </p:blipFill>
        <p:spPr>
          <a:xfrm>
            <a:off x="1857356" y="1491443"/>
            <a:ext cx="3901894" cy="3087830"/>
          </a:xfrm>
          <a:prstGeom prst="rect">
            <a:avLst/>
          </a:prstGeom>
        </p:spPr>
      </p:pic>
      <p:sp>
        <p:nvSpPr>
          <p:cNvPr id="5" name="TextBox 2"/>
          <p:cNvSpPr txBox="1"/>
          <p:nvPr/>
        </p:nvSpPr>
        <p:spPr>
          <a:xfrm>
            <a:off x="540000" y="499190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家长在满足孩子的要求时,不能越过是非的底线。</a:t>
            </a:r>
            <a:endParaRPr lang="zh-CN" altLang="en-US" dirty="0"/>
          </a:p>
        </p:txBody>
      </p:sp>
      <p:sp>
        <p:nvSpPr>
          <p:cNvPr id="6" name="TextBox 5"/>
          <p:cNvSpPr txBox="1"/>
          <p:nvPr/>
        </p:nvSpPr>
        <p:spPr>
          <a:xfrm>
            <a:off x="540000" y="533191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本题考查对漫画寓意的理解能力。从画面内容看,孩子提出了要求,家长忙不迭地答应,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浑然不知对孩子的允诺已经超越了是非界限。家长的错误是显而易见的,而反思其错误的原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因即答题要点所在。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77261"/>
            <a:ext cx="8127000" cy="32888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1.下面是某班“班刊《精彩青春》组织结构”的初步构思框架,请把这个构思写成一段话,要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求内容完整,表述准确,语言连贯,不超过85个字。(6分)</a:t>
            </a:r>
            <a:endParaRPr lang="zh-CN" altLang="en-US" dirty="0"/>
          </a:p>
          <a:p>
            <a:pPr marL="0" indent="0" eaLnBrk="0" latinLnBrk="1" hangingPunct="0">
              <a:lnSpc>
                <a:spcPct val="150000"/>
              </a:lnSpc>
              <a:spcBef>
                <a:spcPts val="0"/>
              </a:spcBef>
              <a:buNone/>
            </a:pPr>
            <a:r>
              <a:rPr lang="zh-CN" altLang="en-US" sz="12710" kern="0" spc="2193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0.jpeg"/>
          <p:cNvPicPr>
            <a:picLocks noChangeAspect="1"/>
          </p:cNvPicPr>
          <p:nvPr/>
        </p:nvPicPr>
        <p:blipFill>
          <a:blip r:embed="rId3" cstate="print"/>
          <a:stretch>
            <a:fillRect/>
          </a:stretch>
        </p:blipFill>
        <p:spPr>
          <a:xfrm>
            <a:off x="823286" y="3034289"/>
            <a:ext cx="4105904" cy="3314938"/>
          </a:xfrm>
          <a:prstGeom prst="rect">
            <a:avLst/>
          </a:prstGeom>
        </p:spPr>
      </p:pic>
      <p:grpSp>
        <p:nvGrpSpPr>
          <p:cNvPr id="4" name="组合 7"/>
          <p:cNvGrpSpPr/>
          <p:nvPr/>
        </p:nvGrpSpPr>
        <p:grpSpPr>
          <a:xfrm>
            <a:off x="3208680" y="991377"/>
            <a:ext cx="2543175" cy="549275"/>
            <a:chOff x="3899266" y="4430468"/>
            <a:chExt cx="1716088" cy="371475"/>
          </a:xfrm>
        </p:grpSpPr>
        <p:pic>
          <p:nvPicPr>
            <p:cNvPr id="5"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6"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7" name="TextBox 11"/>
          <p:cNvSpPr txBox="1"/>
          <p:nvPr/>
        </p:nvSpPr>
        <p:spPr>
          <a:xfrm>
            <a:off x="2148072" y="1420005"/>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0030101010101" pitchFamily="49" charset="-122"/>
                <a:ea typeface="黑体" panose="02010600030101010101" pitchFamily="49" charset="-122"/>
                <a:sym typeface="+mn-ea"/>
              </a:rPr>
              <a:t>A组 </a:t>
            </a:r>
            <a:r>
              <a:rPr lang="zh-CN" altLang="en-US" sz="2000" b="1" dirty="0" smtClean="0">
                <a:latin typeface="黑体" panose="02010600030101010101" pitchFamily="49" charset="-122"/>
                <a:ea typeface="黑体" panose="02010600030101010101" pitchFamily="49" charset="-122"/>
                <a:sym typeface="+mn-ea"/>
              </a:rPr>
              <a:t> 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年高考模拟·基础题组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0030101010101" pitchFamily="49" charset="-122"/>
                <a:ea typeface="黑体" panose="02010600030101010101" pitchFamily="49" charset="-122"/>
                <a:sym typeface="+mn-ea"/>
              </a:rPr>
              <a:t>(时间</a:t>
            </a:r>
            <a:r>
              <a:rPr lang="en-US" altLang="zh-CN" sz="1400" b="0" dirty="0" smtClean="0">
                <a:latin typeface="黑体" panose="02010600030101010101" pitchFamily="49" charset="-122"/>
                <a:ea typeface="黑体" panose="02010600030101010101" pitchFamily="49" charset="-122"/>
                <a:sym typeface="+mn-ea"/>
              </a:rPr>
              <a:t>：60</a:t>
            </a:r>
            <a:r>
              <a:rPr lang="en-US" altLang="zh-CN" sz="1400" b="0" dirty="0">
                <a:latin typeface="黑体" panose="02010600030101010101" pitchFamily="49" charset="-122"/>
                <a:ea typeface="黑体" panose="02010600030101010101" pitchFamily="49" charset="-122"/>
                <a:sym typeface="+mn-ea"/>
              </a:rPr>
              <a:t>分钟   分值</a:t>
            </a:r>
            <a:r>
              <a:rPr lang="en-US" altLang="zh-CN" sz="1400" b="0" dirty="0" smtClean="0">
                <a:latin typeface="黑体" panose="02010600030101010101" pitchFamily="49" charset="-122"/>
                <a:ea typeface="黑体" panose="02010600030101010101" pitchFamily="49" charset="-122"/>
                <a:sym typeface="+mn-ea"/>
              </a:rPr>
              <a:t>：58分</a:t>
            </a:r>
            <a:r>
              <a:rPr lang="en-US" altLang="zh-CN" sz="1400" b="0" dirty="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班刊《精彩青春》的组织结构分为由作家和老师组成的顾问部,由采写、排版和核对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组成的采编部,以及由印刷、经费和发行组成的后勤部。经费来自公益组织和全体同学,发行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对象是社会团体、学校处室和兄弟班级。</a:t>
            </a:r>
            <a:endParaRPr lang="zh-CN" altLang="en-US" dirty="0"/>
          </a:p>
        </p:txBody>
      </p:sp>
      <p:sp>
        <p:nvSpPr>
          <p:cNvPr id="3" name="TextBox 2"/>
          <p:cNvSpPr txBox="1"/>
          <p:nvPr/>
        </p:nvSpPr>
        <p:spPr>
          <a:xfrm>
            <a:off x="540000" y="2134385"/>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框架图的构思需要按照从左到右的顺序逐一写清楚。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2.下面是某教师给高三学生列出的学习流程图,请把这个学习流程写成一段话,要求内容完整,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表述准确,语言连贯,不超过80个字。(6分)</a:t>
            </a:r>
            <a:endParaRPr lang="zh-CN" altLang="en-US"/>
          </a:p>
          <a:p>
            <a:pPr marL="0" indent="0" eaLnBrk="0" latinLnBrk="1" hangingPunct="0">
              <a:lnSpc>
                <a:spcPct val="150000"/>
              </a:lnSpc>
              <a:spcBef>
                <a:spcPts val="0"/>
              </a:spcBef>
              <a:buNone/>
            </a:pPr>
            <a:r>
              <a:rPr lang="zh-CN" altLang="en-US" sz="7615" kern="0" spc="715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1.jpeg"/>
          <p:cNvPicPr>
            <a:picLocks noChangeAspect="1"/>
          </p:cNvPicPr>
          <p:nvPr/>
        </p:nvPicPr>
        <p:blipFill>
          <a:blip r:embed="rId3"/>
          <a:stretch>
            <a:fillRect/>
          </a:stretch>
        </p:blipFill>
        <p:spPr>
          <a:xfrm>
            <a:off x="540000" y="1942388"/>
            <a:ext cx="1876425" cy="2066925"/>
          </a:xfrm>
          <a:prstGeom prst="rect">
            <a:avLst/>
          </a:prstGeom>
        </p:spPr>
      </p:pic>
      <p:sp>
        <p:nvSpPr>
          <p:cNvPr id="4" name="TextBox 2"/>
          <p:cNvSpPr txBox="1"/>
          <p:nvPr/>
        </p:nvSpPr>
        <p:spPr>
          <a:xfrm>
            <a:off x="540000"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高三的学习过程中,首先应通过自学发现问题,以问题为引导,展开讨论或听课学习,由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此发现规律,并在练习中加以运用。然后在练习中再次发现问题,巩固对知识的掌握。</a:t>
            </a:r>
            <a:endParaRPr lang="zh-CN" altLang="en-US" dirty="0"/>
          </a:p>
        </p:txBody>
      </p:sp>
      <p:sp>
        <p:nvSpPr>
          <p:cNvPr id="5" name="TextBox 4"/>
          <p:cNvSpPr txBox="1"/>
          <p:nvPr/>
        </p:nvSpPr>
        <p:spPr>
          <a:xfrm>
            <a:off x="540000" y="476040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这是一个有关高三学生学习的流程图,要关注每一个关键词,关注箭头方向,表述时不得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遗漏任何一个环节。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3.下面是某班级“考察雁荡山世界地质公园一日行活动”的构思框架图,请把这个构思写成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一段话,要求内容完整,表述准确,语言连贯,不超过90个字。(6分)</a:t>
            </a:r>
            <a:endParaRPr lang="zh-CN" altLang="en-US"/>
          </a:p>
          <a:p>
            <a:pPr marL="0" indent="0" eaLnBrk="0" latinLnBrk="1" hangingPunct="0">
              <a:lnSpc>
                <a:spcPct val="150000"/>
              </a:lnSpc>
              <a:spcBef>
                <a:spcPts val="0"/>
              </a:spcBef>
              <a:buNone/>
            </a:pPr>
            <a:r>
              <a:rPr lang="zh-CN" altLang="en-US" sz="12710" kern="0" spc="3686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2.jpeg"/>
          <p:cNvPicPr>
            <a:picLocks noChangeAspect="1"/>
          </p:cNvPicPr>
          <p:nvPr/>
        </p:nvPicPr>
        <p:blipFill>
          <a:blip r:embed="rId3"/>
          <a:stretch>
            <a:fillRect/>
          </a:stretch>
        </p:blipFill>
        <p:spPr>
          <a:xfrm>
            <a:off x="798244" y="1784784"/>
            <a:ext cx="5779538" cy="3261374"/>
          </a:xfrm>
          <a:prstGeom prst="rect">
            <a:avLst/>
          </a:prstGeom>
        </p:spPr>
      </p:pic>
      <p:sp>
        <p:nvSpPr>
          <p:cNvPr id="4" name="TextBox 2"/>
          <p:cNvSpPr txBox="1"/>
          <p:nvPr/>
        </p:nvSpPr>
        <p:spPr>
          <a:xfrm>
            <a:off x="540000" y="511606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本次“雁荡一日行”考察活动要求大家事先温习相关内容,小组讨论确定考察内容,备好所需行装;考察期间的主要活动有参观、听讲座和知识抢答;考察结束后以组为单位上交考察日记。</a:t>
            </a:r>
            <a:endParaRPr lang="zh-CN" altLang="en-US" dirty="0"/>
          </a:p>
        </p:txBody>
      </p:sp>
      <p:sp>
        <p:nvSpPr>
          <p:cNvPr id="5" name="TextBox 4"/>
          <p:cNvSpPr txBox="1"/>
          <p:nvPr/>
        </p:nvSpPr>
        <p:spPr>
          <a:xfrm>
            <a:off x="540000" y="581326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可把图中内容分成三部分并分别表述,不遗漏主要内容即可。表述时注意题干中的要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求,如准确、连贯、字数等。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4.下面是某班级一次“分享阅读”活动的初步构思框架图,请把这个构思写成一段话,要求内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容完整,表述准确,语言连贯,不超过75个字。(6分)</a:t>
            </a:r>
            <a:endParaRPr lang="zh-CN" altLang="en-US"/>
          </a:p>
          <a:p>
            <a:pPr marL="0" indent="0" eaLnBrk="0" latinLnBrk="1" hangingPunct="0">
              <a:lnSpc>
                <a:spcPct val="150000"/>
              </a:lnSpc>
              <a:spcBef>
                <a:spcPts val="0"/>
              </a:spcBef>
              <a:buNone/>
            </a:pPr>
            <a:r>
              <a:rPr lang="zh-CN" altLang="en-US" sz="8760" kern="0" spc="460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3.jpeg"/>
          <p:cNvPicPr>
            <a:picLocks noChangeAspect="1"/>
          </p:cNvPicPr>
          <p:nvPr/>
        </p:nvPicPr>
        <p:blipFill>
          <a:blip r:embed="rId3"/>
          <a:stretch>
            <a:fillRect/>
          </a:stretch>
        </p:blipFill>
        <p:spPr>
          <a:xfrm>
            <a:off x="540000" y="1965611"/>
            <a:ext cx="6962775" cy="2400300"/>
          </a:xfrm>
          <a:prstGeom prst="rect">
            <a:avLst/>
          </a:prstGeom>
        </p:spPr>
      </p:pic>
      <p:sp>
        <p:nvSpPr>
          <p:cNvPr id="4" name="TextBox 2"/>
          <p:cNvSpPr txBox="1"/>
          <p:nvPr/>
        </p:nvSpPr>
        <p:spPr>
          <a:xfrm>
            <a:off x="540000" y="449183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班级分享阅读活动将分组进行,各组要确定阅读主题和书目,并完成相关作业;班内则开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展海报展示、笔记漂流等活动,并通过投票对阅读成果进行评比。</a:t>
            </a:r>
            <a:endParaRPr lang="zh-CN" altLang="en-US" dirty="0"/>
          </a:p>
        </p:txBody>
      </p:sp>
      <p:sp>
        <p:nvSpPr>
          <p:cNvPr id="5" name="TextBox 4"/>
          <p:cNvSpPr txBox="1"/>
          <p:nvPr/>
        </p:nvSpPr>
        <p:spPr>
          <a:xfrm>
            <a:off x="541976" y="521226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框架图围绕“分享阅读”这个主题,将其分解成了两部分,每一部分又包含三种具体做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法(项目),可采用总分式结构对每一部分进行具体解说。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5.(2018四川内江二诊,21,5分)下面是中国铁路总公司2018年发布的两组春运大数据报告,请根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据下列统计图显示的信息得出相关结论,最多不超过80字。</a:t>
            </a:r>
            <a:endParaRPr lang="zh-CN" altLang="en-US" dirty="0"/>
          </a:p>
          <a:p>
            <a:pPr marL="0" indent="0" eaLnBrk="0" latinLnBrk="1" hangingPunct="0">
              <a:lnSpc>
                <a:spcPct val="150000"/>
              </a:lnSpc>
              <a:spcBef>
                <a:spcPts val="0"/>
              </a:spcBef>
              <a:buNone/>
            </a:pPr>
            <a:r>
              <a:rPr lang="zh-CN" altLang="en-US" sz="12710" kern="0" spc="3273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图一</a:t>
            </a:r>
            <a:endParaRPr lang="zh-CN" altLang="en-US" dirty="0"/>
          </a:p>
        </p:txBody>
      </p:sp>
      <p:pic>
        <p:nvPicPr>
          <p:cNvPr id="3" name="图片 3" descr="textimage34.jpeg"/>
          <p:cNvPicPr>
            <a:picLocks noChangeAspect="1"/>
          </p:cNvPicPr>
          <p:nvPr/>
        </p:nvPicPr>
        <p:blipFill>
          <a:blip r:embed="rId3"/>
          <a:stretch>
            <a:fillRect/>
          </a:stretch>
        </p:blipFill>
        <p:spPr>
          <a:xfrm>
            <a:off x="985216" y="1987152"/>
            <a:ext cx="4881717" cy="3004753"/>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4053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图二</a:t>
            </a:r>
            <a:endParaRPr lang="zh-CN" altLang="en-US"/>
          </a:p>
        </p:txBody>
      </p:sp>
      <p:pic>
        <p:nvPicPr>
          <p:cNvPr id="3" name="图片 3" descr="textimage35.jpeg"/>
          <p:cNvPicPr>
            <a:picLocks noChangeAspect="1"/>
          </p:cNvPicPr>
          <p:nvPr/>
        </p:nvPicPr>
        <p:blipFill>
          <a:blip r:embed="rId3"/>
          <a:stretch>
            <a:fillRect/>
          </a:stretch>
        </p:blipFill>
        <p:spPr>
          <a:xfrm>
            <a:off x="1061623" y="1201334"/>
            <a:ext cx="5719503" cy="3004753"/>
          </a:xfrm>
          <a:prstGeom prst="rect">
            <a:avLst/>
          </a:prstGeom>
        </p:spPr>
      </p:pic>
      <p:sp>
        <p:nvSpPr>
          <p:cNvPr id="4" name="TextBox 2"/>
          <p:cNvSpPr txBox="1"/>
          <p:nvPr/>
        </p:nvSpPr>
        <p:spPr>
          <a:xfrm>
            <a:off x="540000" y="470615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网络购票已经成为购买火车票最主要的方式,购票越来越方便;(2分)春运期间动车组运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送旅客量越来越多,旅客平均在途时间越来越短,回家越来越便捷。(3分)</a:t>
            </a:r>
            <a:endParaRPr lang="zh-CN" altLang="en-US" dirty="0"/>
          </a:p>
        </p:txBody>
      </p:sp>
      <p:sp>
        <p:nvSpPr>
          <p:cNvPr id="5" name="TextBox 4"/>
          <p:cNvSpPr txBox="1"/>
          <p:nvPr/>
        </p:nvSpPr>
        <p:spPr>
          <a:xfrm>
            <a:off x="540000" y="538865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根据图一中数据可以得出“网络购票所占比例在逐年增长,非网络购票所占比例在逐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年下降”,这说明网络购票已经成为购买火车票最主要的方式。根据图二数据可知,春运期间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动车组运送旅客量越来越多,旅客平均在途时间越来越短,回家越来越便捷。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6.(2017四川达州一模,21,6分)请用简洁的语言介绍下面的“五行图”,并用其中的某些元素为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相生、相克分别举一例,解释其原理。(内容介绍不超过70字,原理解释不超过35字)</a:t>
            </a:r>
            <a:endParaRPr lang="zh-CN" altLang="en-US"/>
          </a:p>
        </p:txBody>
      </p:sp>
      <p:pic>
        <p:nvPicPr>
          <p:cNvPr id="3" name="图片 3" descr="textimage36.jpeg"/>
          <p:cNvPicPr>
            <a:picLocks noChangeAspect="1"/>
          </p:cNvPicPr>
          <p:nvPr/>
        </p:nvPicPr>
        <p:blipFill>
          <a:blip r:embed="rId3"/>
          <a:stretch>
            <a:fillRect/>
          </a:stretch>
        </p:blipFill>
        <p:spPr>
          <a:xfrm>
            <a:off x="2322000" y="1922913"/>
            <a:ext cx="4176000" cy="421200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外圈圆形表示相生,依次为:火生土,土生金,金生水,水生木,木生火。中间五角星表示相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克,依次为:火克金,金克木,木克土,土克水,水克火。</a:t>
            </a:r>
            <a:endParaRPr lang="zh-CN" altLang="en-US" dirty="0"/>
          </a:p>
        </p:txBody>
      </p:sp>
      <p:sp>
        <p:nvSpPr>
          <p:cNvPr id="3" name="TextBox 2"/>
          <p:cNvSpPr txBox="1"/>
          <p:nvPr/>
        </p:nvSpPr>
        <p:spPr>
          <a:xfrm>
            <a:off x="540000" y="183795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认真观察题中所给的“五行图”。该图外部有一个大圆圈,圆圈上有“金、木、水、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火、土”五个字,箭头按顺时针方向排列;内部有一个五角星,每个角分别连接着“金、木、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水、火、土”五个字,并且有箭头标示。外部圆形表示“五行”相生,内部五角星表示“五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行”相克,按箭头标示表述其相生相克的关系即可。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06456"/>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1.(2018课标全国Ⅰ,21,6分)下面是某校为教师编写个人专业发展规划而提供的流程图,请把这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个图转写成一段文字介绍,要求内容完整,表述准确,语言连贯,不超过90个字。</a:t>
            </a:r>
            <a:endParaRPr lang="zh-CN" altLang="en-US" dirty="0"/>
          </a:p>
        </p:txBody>
      </p:sp>
      <p:pic>
        <p:nvPicPr>
          <p:cNvPr id="3" name="图片 3" descr="textimage2.jpeg"/>
          <p:cNvPicPr>
            <a:picLocks noChangeAspect="1"/>
          </p:cNvPicPr>
          <p:nvPr/>
        </p:nvPicPr>
        <p:blipFill>
          <a:blip r:embed="rId3"/>
          <a:stretch>
            <a:fillRect/>
          </a:stretch>
        </p:blipFill>
        <p:spPr>
          <a:xfrm>
            <a:off x="1571604" y="2205823"/>
            <a:ext cx="3448116" cy="4058168"/>
          </a:xfrm>
          <a:prstGeom prst="rect">
            <a:avLst/>
          </a:prstGeom>
        </p:spPr>
      </p:pic>
      <p:sp>
        <p:nvSpPr>
          <p:cNvPr id="4" name="文本框 4"/>
          <p:cNvSpPr txBox="1"/>
          <p:nvPr/>
        </p:nvSpPr>
        <p:spPr>
          <a:xfrm>
            <a:off x="471619" y="991377"/>
            <a:ext cx="2743059"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其他课标区题组</a:t>
            </a:r>
            <a:endParaRPr lang="zh-CN" altLang="en-US"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20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7.(2017四川成都石室中学二诊,20,5分)根据下面这幅题为“车祸的影子”的漫画,按要求答题。</a:t>
            </a:r>
            <a:endParaRPr lang="zh-CN" altLang="en-US" dirty="0"/>
          </a:p>
          <a:p>
            <a:pPr marL="0" indent="0" eaLnBrk="0" latinLnBrk="1" hangingPunct="0">
              <a:lnSpc>
                <a:spcPct val="150000"/>
              </a:lnSpc>
              <a:spcBef>
                <a:spcPts val="0"/>
              </a:spcBef>
              <a:buNone/>
            </a:pPr>
            <a:r>
              <a:rPr lang="zh-CN" altLang="en-US" sz="8920" kern="0" spc="2047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66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(1)简单说明画面的内容。(不超过40字)(3分)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(2)概括这幅漫画的寓意。(不超过30字)(2分)</a:t>
            </a:r>
            <a:endParaRPr lang="zh-CN" altLang="en-US" dirty="0"/>
          </a:p>
        </p:txBody>
      </p:sp>
      <p:pic>
        <p:nvPicPr>
          <p:cNvPr id="3" name="图片 3" descr="textimage37.jpeg"/>
          <p:cNvPicPr>
            <a:picLocks noChangeAspect="1"/>
          </p:cNvPicPr>
          <p:nvPr/>
        </p:nvPicPr>
        <p:blipFill>
          <a:blip r:embed="rId3"/>
          <a:stretch>
            <a:fillRect/>
          </a:stretch>
        </p:blipFill>
        <p:spPr>
          <a:xfrm>
            <a:off x="767941" y="1491443"/>
            <a:ext cx="3277917" cy="2149042"/>
          </a:xfrm>
          <a:prstGeom prst="rect">
            <a:avLst/>
          </a:prstGeom>
        </p:spPr>
      </p:pic>
      <p:sp>
        <p:nvSpPr>
          <p:cNvPr id="4" name="TextBox 2"/>
          <p:cNvSpPr txBox="1"/>
          <p:nvPr/>
        </p:nvSpPr>
        <p:spPr>
          <a:xfrm>
            <a:off x="540000" y="456327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(1)一辆汽车在行驶中撞在了一棵大树上,车后的影子看起来像一个酒瓶。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(2)批评了当下存在的因醉驾造成交通事故而危害公共安全的现象。</a:t>
            </a:r>
            <a:endParaRPr lang="zh-CN" altLang="en-US" dirty="0"/>
          </a:p>
        </p:txBody>
      </p:sp>
      <p:sp>
        <p:nvSpPr>
          <p:cNvPr id="5" name="TextBox 4"/>
          <p:cNvSpPr txBox="1"/>
          <p:nvPr/>
        </p:nvSpPr>
        <p:spPr>
          <a:xfrm>
            <a:off x="540000" y="5250881"/>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(1)抓住能反映画面寓意的特征说明漫画内容,不可超越漫画所给信息而添枝加叶,不可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用主观想象代替画面中并不存在的东西。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(2)所谓概括寓意,就是用概括性的语言揭示漫画主题,指出漫画的弦外之音,从而引起人们的思考。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8.(2017四川绵阳二诊,21,6分)下面是海滨中学高三年级6班和13班的班徽,你会为哪一个班徽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点赞?请从构图要素和寓意两个方面陈述理由。</a:t>
            </a:r>
            <a:endParaRPr lang="zh-CN" altLang="en-US"/>
          </a:p>
          <a:p>
            <a:pPr marL="0" indent="0" eaLnBrk="0" latinLnBrk="1" hangingPunct="0">
              <a:lnSpc>
                <a:spcPct val="150000"/>
              </a:lnSpc>
              <a:spcBef>
                <a:spcPts val="0"/>
              </a:spcBef>
              <a:buNone/>
            </a:pPr>
            <a:r>
              <a:rPr lang="zh-CN" altLang="en-US" sz="9445" kern="0" spc="356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8.jpeg"/>
          <p:cNvPicPr>
            <a:picLocks noChangeAspect="1"/>
          </p:cNvPicPr>
          <p:nvPr/>
        </p:nvPicPr>
        <p:blipFill>
          <a:blip r:embed="rId3"/>
          <a:stretch>
            <a:fillRect/>
          </a:stretch>
        </p:blipFill>
        <p:spPr>
          <a:xfrm>
            <a:off x="933154" y="1768277"/>
            <a:ext cx="4938218" cy="2243152"/>
          </a:xfrm>
          <a:prstGeom prst="rect">
            <a:avLst/>
          </a:prstGeom>
        </p:spPr>
      </p:pic>
      <p:sp>
        <p:nvSpPr>
          <p:cNvPr id="4" name="TextBox 2"/>
          <p:cNvSpPr txBox="1"/>
          <p:nvPr/>
        </p:nvSpPr>
        <p:spPr>
          <a:xfrm>
            <a:off x="540000" y="4111919"/>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(示例1)高三·6班: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构图要素:由“6”和“三”的变体字符组成一个艺术化的音乐符号。寓意:高中三年是一曲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激昂澎湃的音乐华章,6班这个集体正在奏响青春的乐章,放飞美丽的梦想。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(示例2)高三·13班: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构图要素:由“1”和“3”的变体字符组成一幅龙盘曲飞腾的图案。寓意:“龙”是中华民族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寓意祥瑞的图腾符号,象征着13班如一条腾飞的巨龙,将一飞冲天。</a:t>
            </a:r>
            <a:endParaRPr lang="zh-CN" altLang="en-US" dirty="0"/>
          </a:p>
        </p:txBody>
      </p:sp>
      <p:sp>
        <p:nvSpPr>
          <p:cNvPr id="5" name="TextBox 4"/>
          <p:cNvSpPr txBox="1"/>
          <p:nvPr/>
        </p:nvSpPr>
        <p:spPr>
          <a:xfrm>
            <a:off x="540000" y="623787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介绍班徽的构图要素要注意字符的变体,揭示寓意要联系班徽所反映的内容。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9.(2016广西南宁一模,17,6分)请仔细观察下面的漫画,简要说明画面的主要内容,并揭示漫画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的寓意。要求语言简明,句子通顺。</a:t>
            </a:r>
            <a:endParaRPr lang="zh-CN" altLang="en-US"/>
          </a:p>
          <a:p>
            <a:pPr marL="0" indent="0" eaLnBrk="0" latinLnBrk="1" hangingPunct="0">
              <a:lnSpc>
                <a:spcPct val="150000"/>
              </a:lnSpc>
              <a:spcBef>
                <a:spcPts val="0"/>
              </a:spcBef>
              <a:buNone/>
            </a:pPr>
            <a:r>
              <a:rPr lang="zh-CN" altLang="en-US" sz="8920" kern="0" spc="2010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66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(1)画面的主要内容(不超过65个字):</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(2)漫画的寓意(不超过10个字):</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a:p>
        </p:txBody>
      </p:sp>
      <p:pic>
        <p:nvPicPr>
          <p:cNvPr id="3" name="图片 3" descr="textimage39.jpeg"/>
          <p:cNvPicPr>
            <a:picLocks noChangeAspect="1"/>
          </p:cNvPicPr>
          <p:nvPr/>
        </p:nvPicPr>
        <p:blipFill>
          <a:blip r:embed="rId3"/>
          <a:stretch>
            <a:fillRect/>
          </a:stretch>
        </p:blipFill>
        <p:spPr>
          <a:xfrm>
            <a:off x="765034" y="2118370"/>
            <a:ext cx="3236106" cy="2149042"/>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(1)一个人骑着单车,打着胜利的手势,身后是林立的烟囱向天空冒着浓烟,川流不息的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汽车吐着尾气,一朵黑云上标着“PM2.5”。</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(2)治理雾霾从低碳做起(或:低碳出行,减少污染)。</a:t>
            </a:r>
            <a:endParaRPr lang="zh-CN" altLang="en-US" dirty="0"/>
          </a:p>
        </p:txBody>
      </p:sp>
      <p:sp>
        <p:nvSpPr>
          <p:cNvPr id="3" name="TextBox 2"/>
          <p:cNvSpPr txBox="1"/>
          <p:nvPr/>
        </p:nvSpPr>
        <p:spPr>
          <a:xfrm>
            <a:off x="571472" y="213438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(1)首先概括画面的内容,注意观察构成画面的要素:自行车、胜利的手势、冒烟的烟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囱、吐着尾气的汽车、标有“PM2.5”的云朵等。注意字数的限制。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(2)写寓意时注意理清各个要素之间的关系。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10.(2016四川成都三诊,17,6分)下面是某中学18岁成人仪式教育活动的实施方案,请把这个构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思写成一段话。要求:内容完整,表述准确,语言连贯,不超过120字(含标点符号)。</a:t>
            </a:r>
            <a:endParaRPr lang="zh-CN" altLang="en-US"/>
          </a:p>
          <a:p>
            <a:pPr marL="0" indent="0" eaLnBrk="0" latinLnBrk="1" hangingPunct="0">
              <a:lnSpc>
                <a:spcPct val="150000"/>
              </a:lnSpc>
              <a:spcBef>
                <a:spcPts val="0"/>
              </a:spcBef>
              <a:buNone/>
            </a:pPr>
            <a:r>
              <a:rPr lang="zh-CN" altLang="en-US" sz="6900" kern="0" spc="4792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0.jpeg"/>
          <p:cNvPicPr>
            <a:picLocks noChangeAspect="1"/>
          </p:cNvPicPr>
          <p:nvPr/>
        </p:nvPicPr>
        <p:blipFill>
          <a:blip r:embed="rId3"/>
          <a:stretch>
            <a:fillRect/>
          </a:stretch>
        </p:blipFill>
        <p:spPr>
          <a:xfrm>
            <a:off x="540000" y="1927791"/>
            <a:ext cx="6962775" cy="1857375"/>
          </a:xfrm>
          <a:prstGeom prst="rect">
            <a:avLst/>
          </a:prstGeom>
        </p:spPr>
      </p:pic>
      <p:sp>
        <p:nvSpPr>
          <p:cNvPr id="4" name="TextBox 2"/>
          <p:cNvSpPr txBox="1"/>
          <p:nvPr/>
        </p:nvSpPr>
        <p:spPr>
          <a:xfrm>
            <a:off x="54000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活动分为前期教育和成人宣誓仪式两部分。前期教育是对16~18岁的中学生进行公民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意识教育,并完成48小时的预备期志愿者服务活动。完成前期教育后举行成人宣誓仪式,仪式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依次安排三项活动:升国旗,唱国歌;师生代表发言;集体宣誓。(内容完整、表述准确,4分;表达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连贯,2分)</a:t>
            </a:r>
            <a:endParaRPr lang="zh-CN" altLang="en-US" dirty="0"/>
          </a:p>
        </p:txBody>
      </p:sp>
      <p:sp>
        <p:nvSpPr>
          <p:cNvPr id="5" name="TextBox 4"/>
          <p:cNvSpPr txBox="1"/>
          <p:nvPr/>
        </p:nvSpPr>
        <p:spPr>
          <a:xfrm>
            <a:off x="540000" y="533191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这是一道流程图题,考查的是图文转换及语言表达准确连贯等方面的综合能力。一要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明确构图要素;二要明确先后顺序;三是按题中要求组织答案。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634319"/>
            <a:ext cx="8127000" cy="3202608"/>
            <a:chOff x="540000" y="1705757"/>
            <a:chExt cx="8127000" cy="3202608"/>
          </a:xfrm>
        </p:grpSpPr>
        <p:sp>
          <p:nvSpPr>
            <p:cNvPr id="2" name="TextBox 2"/>
            <p:cNvSpPr txBox="1"/>
            <p:nvPr/>
          </p:nvSpPr>
          <p:spPr>
            <a:xfrm>
              <a:off x="540000" y="1705757"/>
              <a:ext cx="8127000" cy="32026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1.吕思勉曾就中国历史研究从研究对象和研究方法两方面做过论述,请把下面的研究框架图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转写成一段话,要求内容得当,表述准确,语言连贯,不超过60个字。(6分)</a:t>
              </a:r>
              <a:endParaRPr lang="zh-CN" altLang="en-US" dirty="0"/>
            </a:p>
            <a:p>
              <a:pPr marL="0" indent="0" eaLnBrk="0" latinLnBrk="1" hangingPunct="0">
                <a:lnSpc>
                  <a:spcPct val="150000"/>
                </a:lnSpc>
                <a:spcBef>
                  <a:spcPts val="0"/>
                </a:spcBef>
                <a:buNone/>
              </a:pPr>
              <a:r>
                <a:rPr lang="zh-CN" altLang="en-US" sz="12285" kern="0" spc="351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1.jpeg"/>
            <p:cNvPicPr>
              <a:picLocks noChangeAspect="1"/>
            </p:cNvPicPr>
            <p:nvPr/>
          </p:nvPicPr>
          <p:blipFill>
            <a:blip r:embed="rId3"/>
            <a:stretch>
              <a:fillRect/>
            </a:stretch>
          </p:blipFill>
          <p:spPr>
            <a:xfrm>
              <a:off x="1538099" y="2491575"/>
              <a:ext cx="3992546" cy="2274234"/>
            </a:xfrm>
            <a:prstGeom prst="rect">
              <a:avLst/>
            </a:prstGeom>
          </p:spPr>
        </p:pic>
      </p:grpSp>
      <p:sp>
        <p:nvSpPr>
          <p:cNvPr id="4" name="TextBox 11"/>
          <p:cNvSpPr txBox="1"/>
          <p:nvPr/>
        </p:nvSpPr>
        <p:spPr>
          <a:xfrm>
            <a:off x="2243297" y="777063"/>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0030101010101" pitchFamily="49" charset="-122"/>
                <a:ea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sym typeface="+mn-ea"/>
              </a:rPr>
              <a:t>组  </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a:t>
            </a:r>
            <a:r>
              <a:rPr lang="zh-CN" altLang="en-US" sz="2000" b="1" dirty="0">
                <a:latin typeface="黑体" panose="02010600030101010101" pitchFamily="49" charset="-122"/>
                <a:ea typeface="黑体" panose="02010600030101010101" pitchFamily="49" charset="-122"/>
                <a:sym typeface="+mn-ea"/>
              </a:rPr>
              <a:t>高考模拟·综合题组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0030101010101" pitchFamily="49" charset="-122"/>
                <a:ea typeface="黑体" panose="02010600030101010101" pitchFamily="49" charset="-122"/>
                <a:sym typeface="+mn-ea"/>
              </a:rPr>
              <a:t>(时间</a:t>
            </a:r>
            <a:r>
              <a:rPr lang="en-US" altLang="zh-CN" sz="1400" b="0" dirty="0" smtClean="0">
                <a:latin typeface="黑体" panose="02010600030101010101" pitchFamily="49" charset="-122"/>
                <a:ea typeface="黑体" panose="02010600030101010101" pitchFamily="49" charset="-122"/>
                <a:sym typeface="+mn-ea"/>
              </a:rPr>
              <a:t>：60</a:t>
            </a:r>
            <a:r>
              <a:rPr lang="en-US" altLang="zh-CN" sz="1400" b="0" dirty="0">
                <a:latin typeface="黑体" panose="02010600030101010101" pitchFamily="49" charset="-122"/>
                <a:ea typeface="黑体" panose="02010600030101010101" pitchFamily="49" charset="-122"/>
                <a:sym typeface="+mn-ea"/>
              </a:rPr>
              <a:t>分钟   分值</a:t>
            </a:r>
            <a:r>
              <a:rPr lang="en-US" altLang="zh-CN" sz="1400" b="0" dirty="0" smtClean="0">
                <a:latin typeface="黑体" panose="02010600030101010101" pitchFamily="49" charset="-122"/>
                <a:ea typeface="黑体" panose="02010600030101010101" pitchFamily="49" charset="-122"/>
                <a:sym typeface="+mn-ea"/>
              </a:rPr>
              <a:t>：58分</a:t>
            </a:r>
            <a:r>
              <a:rPr lang="en-US" altLang="zh-CN" sz="1400" b="0" dirty="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
        <p:nvSpPr>
          <p:cNvPr id="6" name="TextBox 2"/>
          <p:cNvSpPr txBox="1"/>
          <p:nvPr/>
        </p:nvSpPr>
        <p:spPr>
          <a:xfrm>
            <a:off x="540000" y="4849029"/>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中国历史的研究对象主要是有关治乱兴亡和典章制度的记载、注释以及批评。在研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究时要运用比较和考据的研究方法。</a:t>
            </a:r>
            <a:endParaRPr lang="zh-CN" altLang="en-US" dirty="0"/>
          </a:p>
        </p:txBody>
      </p:sp>
      <p:sp>
        <p:nvSpPr>
          <p:cNvPr id="7" name="TextBox 6"/>
          <p:cNvSpPr txBox="1"/>
          <p:nvPr/>
        </p:nvSpPr>
        <p:spPr>
          <a:xfrm>
            <a:off x="540000" y="553152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题中已经提示“从研究对象和研究方法两方面做过论述”,回答时需要据此观察两方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面各自包含的内容。由研究框架图可知,研究对象包括记载、注释和批评,研究方法包括比较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和考据;另外,研究对象中的记载又包含治乱兴亡和典章制度。据此表述即可。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2.下面是某旅行社出境游报名流程图,请把这个图转写成一段文字介绍,要求内容完整,表述准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确,语言连贯,不超过90个字。(6分)</a:t>
            </a:r>
            <a:endParaRPr lang="zh-CN" altLang="en-US"/>
          </a:p>
          <a:p>
            <a:pPr marL="0" indent="0" eaLnBrk="0" latinLnBrk="1" hangingPunct="0">
              <a:lnSpc>
                <a:spcPct val="150000"/>
              </a:lnSpc>
              <a:spcBef>
                <a:spcPts val="0"/>
              </a:spcBef>
              <a:buNone/>
            </a:pPr>
            <a:r>
              <a:rPr lang="zh-CN" altLang="en-US" sz="7810" kern="0" spc="4701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2.jpeg"/>
          <p:cNvPicPr>
            <a:picLocks noChangeAspect="1"/>
          </p:cNvPicPr>
          <p:nvPr/>
        </p:nvPicPr>
        <p:blipFill>
          <a:blip r:embed="rId3"/>
          <a:stretch>
            <a:fillRect/>
          </a:stretch>
        </p:blipFill>
        <p:spPr>
          <a:xfrm>
            <a:off x="540000" y="1946369"/>
            <a:ext cx="6962775" cy="2124075"/>
          </a:xfrm>
          <a:prstGeom prst="rect">
            <a:avLst/>
          </a:prstGeom>
        </p:spPr>
      </p:pic>
      <p:sp>
        <p:nvSpPr>
          <p:cNvPr id="4" name="TextBox 2"/>
          <p:cNvSpPr txBox="1"/>
          <p:nvPr/>
        </p:nvSpPr>
        <p:spPr>
          <a:xfrm>
            <a:off x="540000" y="4204558"/>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报名参加出境游可以通过旅行社的网站预定或直接电话预定来确认个体需求,确认座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位后即可付款签约,然后等待接收出团通知,之后顺利出游。旅行归来后旅行社将做回访,同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时,出游者可以获赠旅行积分。</a:t>
            </a:r>
            <a:endParaRPr lang="zh-CN" altLang="en-US" dirty="0"/>
          </a:p>
        </p:txBody>
      </p:sp>
      <p:sp>
        <p:nvSpPr>
          <p:cNvPr id="5" name="TextBox 4"/>
          <p:cNvSpPr txBox="1"/>
          <p:nvPr/>
        </p:nvSpPr>
        <p:spPr>
          <a:xfrm>
            <a:off x="540000" y="525894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答题前审清写作对象“某旅行社的出境报名流程”,然后弄明白各环节之间的关系。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作答时要注意语言准确连贯,不能超出规定字数。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3.下面是某车辆管理所的验车流程图,请把这个图转写成一段文字介绍,要求内容完整,表述准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确,语言连贯,不超过90个字。(6分)</a:t>
            </a:r>
            <a:endParaRPr lang="zh-CN" altLang="en-US"/>
          </a:p>
          <a:p>
            <a:pPr marL="0" indent="0" eaLnBrk="0" latinLnBrk="1" hangingPunct="0">
              <a:lnSpc>
                <a:spcPct val="150000"/>
              </a:lnSpc>
              <a:spcBef>
                <a:spcPts val="0"/>
              </a:spcBef>
              <a:buNone/>
            </a:pPr>
            <a:r>
              <a:rPr lang="zh-CN" altLang="en-US" sz="10915" kern="0" spc="1631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3.jpeg"/>
          <p:cNvPicPr>
            <a:picLocks noChangeAspect="1"/>
          </p:cNvPicPr>
          <p:nvPr/>
        </p:nvPicPr>
        <p:blipFill>
          <a:blip r:embed="rId3"/>
          <a:stretch>
            <a:fillRect/>
          </a:stretch>
        </p:blipFill>
        <p:spPr>
          <a:xfrm>
            <a:off x="540000" y="2009403"/>
            <a:ext cx="3457575" cy="3028950"/>
          </a:xfrm>
          <a:prstGeom prst="rect">
            <a:avLst/>
          </a:prstGeom>
        </p:spPr>
      </p:pic>
      <p:sp>
        <p:nvSpPr>
          <p:cNvPr id="4" name="TextBox 2"/>
          <p:cNvSpPr txBox="1"/>
          <p:nvPr/>
        </p:nvSpPr>
        <p:spPr>
          <a:xfrm>
            <a:off x="540000" y="520621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由大门进入车道,在检测线前停车,车上检测线,人进小屋登记,然后到接车点接车,最后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到大楼2层交款盖章。</a:t>
            </a:r>
            <a:endParaRPr lang="zh-CN" altLang="en-US" dirty="0"/>
          </a:p>
        </p:txBody>
      </p:sp>
      <p:sp>
        <p:nvSpPr>
          <p:cNvPr id="5" name="TextBox 4"/>
          <p:cNvSpPr txBox="1"/>
          <p:nvPr/>
        </p:nvSpPr>
        <p:spPr>
          <a:xfrm>
            <a:off x="540000" y="5885791"/>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要审清题中“验车流程”的提示词,理解什么叫验车,看清箭头方向,弄明白人和车的分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开、会合。用准确简洁的语言表述即可。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4.下面是某校学生会招聘流程图,请把这个图转写成一段文字介绍,要求内容完整,表述准确,语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言连贯,不超过90个字。(6分)</a:t>
            </a:r>
            <a:endParaRPr lang="zh-CN" altLang="en-US"/>
          </a:p>
          <a:p>
            <a:pPr marL="0" indent="0" eaLnBrk="0" latinLnBrk="1" hangingPunct="0">
              <a:lnSpc>
                <a:spcPct val="150000"/>
              </a:lnSpc>
              <a:spcBef>
                <a:spcPts val="0"/>
              </a:spcBef>
              <a:buNone/>
            </a:pPr>
            <a:r>
              <a:rPr lang="zh-CN" altLang="en-US" sz="12710" kern="0" spc="3333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4.jpeg"/>
          <p:cNvPicPr>
            <a:picLocks noChangeAspect="1"/>
          </p:cNvPicPr>
          <p:nvPr/>
        </p:nvPicPr>
        <p:blipFill>
          <a:blip r:embed="rId3"/>
          <a:stretch>
            <a:fillRect/>
          </a:stretch>
        </p:blipFill>
        <p:spPr>
          <a:xfrm>
            <a:off x="540000" y="2045896"/>
            <a:ext cx="5848350" cy="3552825"/>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加入学生会,可申请“优才计划”免试推荐,也可参加面试。通过了第一志愿部门的面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试,即可加入学生会;若未能通过第一志愿部门面试,还可选择参加第二志愿部门面试,通过面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试后也可加入学生会。若无第二志愿或未通过第二次面试,将被推荐到其他学生组织。</a:t>
            </a:r>
            <a:endParaRPr lang="zh-CN" altLang="en-US" dirty="0"/>
          </a:p>
        </p:txBody>
      </p:sp>
      <p:sp>
        <p:nvSpPr>
          <p:cNvPr id="3" name="TextBox 2"/>
          <p:cNvSpPr txBox="1"/>
          <p:nvPr/>
        </p:nvSpPr>
        <p:spPr>
          <a:xfrm>
            <a:off x="540000" y="213438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该流程图虽然图示线条略微复杂,但只要理清箭头走向就不难分析。从图示看,加入学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生会有两条渠道:一是申请“优才计划”免试推荐;二是参加面试。走面试渠道的可以填报两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个志愿,先面试第一志愿,若第一志愿未通过再面试第二志愿,通过后也可加入学生会。若两次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面试都未通过或第一次面试未通过且无第二志愿,则可被推荐到其他学生组织。在理清了这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个流程之后,组织语言作答,注意字数限制。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(示例)编写教师个人专业发展规划首先要进行环境分析和自我分析,在此基础上进行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个人定位并设置发展目标,然后制订达成目标的操作策略,最后展开评估与信息反馈,再据此作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进一步修订。</a:t>
            </a:r>
            <a:endParaRPr lang="zh-CN" altLang="en-US" dirty="0"/>
          </a:p>
        </p:txBody>
      </p:sp>
      <p:sp>
        <p:nvSpPr>
          <p:cNvPr id="3" name="TextBox 2"/>
          <p:cNvSpPr txBox="1"/>
          <p:nvPr/>
        </p:nvSpPr>
        <p:spPr>
          <a:xfrm>
            <a:off x="540000" y="211094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题中已经明示该图是“某校为教师编写个人专业发展规划而提供的流程图”,箭头已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标示清楚流程的先后,答题时按照从上到下的顺序逐层介绍即可。</a:t>
            </a:r>
            <a:endParaRPr lang="zh-CN" altLang="en-US" dirty="0"/>
          </a:p>
        </p:txBody>
      </p:sp>
      <p:sp>
        <p:nvSpPr>
          <p:cNvPr id="4" name="TextBox 3"/>
          <p:cNvSpPr txBox="1"/>
          <p:nvPr/>
        </p:nvSpPr>
        <p:spPr>
          <a:xfrm>
            <a:off x="540000" y="2864831"/>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　</a:t>
            </a:r>
            <a:r>
              <a:rPr lang="zh-CN" altLang="en-US" sz="1530" kern="0" dirty="0" smtClean="0">
                <a:solidFill>
                  <a:srgbClr val="000000"/>
                </a:solidFill>
                <a:latin typeface="Times New Roman" panose="02020603050405020304" pitchFamily="65" charset="-122"/>
                <a:ea typeface="宋体" panose="02010600030101010101" pitchFamily="2" charset="-122"/>
              </a:rPr>
              <a:t>三步骤解答流程图类题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第一步,看清题中要求,明确陈述对象是什么。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第二步,分析各流程环节的关系,把握好箭头所表示的事件的发展走向。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第三步,根据逻辑思维,选定关键词语进行连缀。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5.(2018四川成都七中三诊,21,5分)某高校对近年来自主招生的生源分布情况进行了调查,请阅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读下面的统计图,回答问题。</a:t>
            </a:r>
            <a:endParaRPr lang="zh-CN" altLang="en-US"/>
          </a:p>
          <a:p>
            <a:pPr marL="0" indent="0" eaLnBrk="0" latinLnBrk="1" hangingPunct="0">
              <a:lnSpc>
                <a:spcPct val="150000"/>
              </a:lnSpc>
              <a:spcBef>
                <a:spcPts val="0"/>
              </a:spcBef>
              <a:buNone/>
            </a:pPr>
            <a:r>
              <a:rPr lang="zh-CN" altLang="en-US" sz="12710" kern="0" spc="3663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某高校近年来自主招生生源分布情况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(1)根据图的内容,写出你的结论。(不超过40个字)(3分)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(2)针对自主招生的现状,请提出一条具体的建议。(不超过20个字)(2分)</a:t>
            </a:r>
            <a:endParaRPr lang="zh-CN" altLang="en-US"/>
          </a:p>
        </p:txBody>
      </p:sp>
      <p:pic>
        <p:nvPicPr>
          <p:cNvPr id="3" name="图片 3" descr="textimage45.jpeg"/>
          <p:cNvPicPr>
            <a:picLocks noChangeAspect="1"/>
          </p:cNvPicPr>
          <p:nvPr/>
        </p:nvPicPr>
        <p:blipFill>
          <a:blip r:embed="rId3"/>
          <a:stretch>
            <a:fillRect/>
          </a:stretch>
        </p:blipFill>
        <p:spPr>
          <a:xfrm>
            <a:off x="1023419" y="2319932"/>
            <a:ext cx="5300610" cy="3004753"/>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(1)该校自主招生生源主要来自直辖市、省会等大城市;生源地的级别越低、规模越小,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录取比率越小。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(2)(示例)可适度增加农村学生在自主招生中的名额。</a:t>
            </a:r>
            <a:endParaRPr lang="zh-CN" altLang="en-US" dirty="0"/>
          </a:p>
        </p:txBody>
      </p:sp>
      <p:sp>
        <p:nvSpPr>
          <p:cNvPr id="3" name="TextBox 2"/>
          <p:cNvSpPr txBox="1"/>
          <p:nvPr/>
        </p:nvSpPr>
        <p:spPr>
          <a:xfrm>
            <a:off x="540000" y="213438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(1)该图显示某高校自主招生总额中,大中城市占比远高于小城市,尤其高于村镇。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(2)关于建议,就是要提出改变这一现状的措施。要解决这一问题,在没有改变教育现状的前提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下,只能划定对农村学生的保护比例,通过降低录取农村学生的门槛,适度增加农村学生在自主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招生中的名额等来解决。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6.(2017四川成都外国语学校月考,21,6分)下面是“2016年中国教师生存状况调查”的统计图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表,请仔细阅读,用简明的语言回答问题。</a:t>
            </a:r>
            <a:endParaRPr lang="zh-CN" altLang="en-US"/>
          </a:p>
          <a:p>
            <a:pPr marL="0" indent="0" eaLnBrk="0" latinLnBrk="1" hangingPunct="0">
              <a:lnSpc>
                <a:spcPct val="150000"/>
              </a:lnSpc>
              <a:spcBef>
                <a:spcPts val="0"/>
              </a:spcBef>
              <a:buNone/>
            </a:pPr>
            <a:r>
              <a:rPr lang="zh-CN" altLang="en-US" sz="10260" kern="0" spc="1531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16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图一:被调查教师工作繁重程度分布</a:t>
            </a:r>
            <a:endParaRPr lang="zh-CN" altLang="en-US"/>
          </a:p>
        </p:txBody>
      </p:sp>
      <p:pic>
        <p:nvPicPr>
          <p:cNvPr id="3" name="图片 3" descr="textimage46.jpeg"/>
          <p:cNvPicPr>
            <a:picLocks noChangeAspect="1"/>
          </p:cNvPicPr>
          <p:nvPr/>
        </p:nvPicPr>
        <p:blipFill>
          <a:blip r:embed="rId3"/>
          <a:stretch>
            <a:fillRect/>
          </a:stretch>
        </p:blipFill>
        <p:spPr>
          <a:xfrm>
            <a:off x="761397" y="1920071"/>
            <a:ext cx="2805230" cy="2451492"/>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483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图二:被调查教师过去两年压力来源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(1)请根据以上两个图表概括2016年中国教师的生存状况。(4分)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(2)根据以上图表,请你提出两条改善中国教师生存状况的建议。(2分)</a:t>
            </a:r>
            <a:endParaRPr lang="zh-CN" altLang="en-US"/>
          </a:p>
        </p:txBody>
      </p:sp>
      <p:pic>
        <p:nvPicPr>
          <p:cNvPr id="3" name="图片 3" descr="textimage47.jpeg"/>
          <p:cNvPicPr>
            <a:picLocks noChangeAspect="1"/>
          </p:cNvPicPr>
          <p:nvPr/>
        </p:nvPicPr>
        <p:blipFill>
          <a:blip r:embed="rId3"/>
          <a:stretch>
            <a:fillRect/>
          </a:stretch>
        </p:blipFill>
        <p:spPr>
          <a:xfrm>
            <a:off x="1005787" y="1415648"/>
            <a:ext cx="5107275" cy="3004753"/>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(1)八成以上教师反映工作压力大;“工作繁重”“个人财务状况”是教师压力的主要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(2)①国家增加教育投入,提高教师的工资待遇与福利;②增加教师编制,扩大教师队伍,减少每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位教师的平均工作量。</a:t>
            </a:r>
            <a:endParaRPr lang="zh-CN" altLang="en-US" dirty="0"/>
          </a:p>
        </p:txBody>
      </p:sp>
      <p:sp>
        <p:nvSpPr>
          <p:cNvPr id="3" name="TextBox 2"/>
          <p:cNvSpPr txBox="1"/>
          <p:nvPr/>
        </p:nvSpPr>
        <p:spPr>
          <a:xfrm>
            <a:off x="540000" y="249157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(1)抓住“工作繁重程度”“压力来源”等关键提示语,结合表格内容,将这些信息用简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洁明了的语言表述出来即可。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(2)注意所提的建议要考虑实际情况,合情合理。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7.(2017四川自贡二诊,21,6分)下面是我国“乡村学校从教30年教师荣誉徽标”,请写出该徽标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中除文字以外的构图要素及其寓意。要求:语意简明,句子通顺,不超过100个字。</a:t>
            </a:r>
            <a:endParaRPr lang="zh-CN" altLang="en-US"/>
          </a:p>
        </p:txBody>
      </p:sp>
      <p:pic>
        <p:nvPicPr>
          <p:cNvPr id="3" name="图片 3" descr="textimage48.jpeg"/>
          <p:cNvPicPr>
            <a:picLocks noChangeAspect="1"/>
          </p:cNvPicPr>
          <p:nvPr/>
        </p:nvPicPr>
        <p:blipFill>
          <a:blip r:embed="rId3"/>
          <a:stretch>
            <a:fillRect/>
          </a:stretch>
        </p:blipFill>
        <p:spPr>
          <a:xfrm>
            <a:off x="2500298" y="1920071"/>
            <a:ext cx="2445168" cy="2633258"/>
          </a:xfrm>
          <a:prstGeom prst="rect">
            <a:avLst/>
          </a:prstGeom>
        </p:spPr>
      </p:pic>
      <p:sp>
        <p:nvSpPr>
          <p:cNvPr id="4" name="TextBox 2"/>
          <p:cNvSpPr txBox="1"/>
          <p:nvPr/>
        </p:nvSpPr>
        <p:spPr>
          <a:xfrm>
            <a:off x="540000" y="463471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徽标由汉字“乡”、数字“0”和燃烧的蜡烛组成。“乡”又像数字“3”,它与“0”组成数字“30”,整体图形构成汉字“师”,代表乡村教师从教30年。弯曲的“乡”和燃烧的蜡烛,寓意乡村教师对乡村教育的无私奉献。(答出构图要素,给2分;答出寓意,给3分;句子通顺,给1分)</a:t>
            </a:r>
            <a:endParaRPr lang="zh-CN" altLang="en-US" dirty="0"/>
          </a:p>
        </p:txBody>
      </p:sp>
      <p:sp>
        <p:nvSpPr>
          <p:cNvPr id="5" name="TextBox 4"/>
          <p:cNvSpPr txBox="1"/>
          <p:nvPr/>
        </p:nvSpPr>
        <p:spPr>
          <a:xfrm>
            <a:off x="540000" y="571183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根据徽标主题展开联想,注意数字“3”“0”的变形,合理表述构图要素,并揭示寓意。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40000" y="1080000"/>
            <a:ext cx="8127000" cy="3287141"/>
            <a:chOff x="540000" y="1080000"/>
            <a:chExt cx="8127000" cy="3287141"/>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8.(2017四川成都二诊,20,5分)请简要说明下面漫画的画面内容,并点明漫画寓意。要求字数不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超过120字。</a:t>
              </a:r>
              <a:endParaRPr lang="zh-CN" altLang="en-US" dirty="0"/>
            </a:p>
          </p:txBody>
        </p:sp>
        <p:pic>
          <p:nvPicPr>
            <p:cNvPr id="3" name="图片 3" descr="textimage49.jpeg"/>
            <p:cNvPicPr>
              <a:picLocks noChangeAspect="1"/>
            </p:cNvPicPr>
            <p:nvPr/>
          </p:nvPicPr>
          <p:blipFill>
            <a:blip r:embed="rId3"/>
            <a:stretch>
              <a:fillRect/>
            </a:stretch>
          </p:blipFill>
          <p:spPr>
            <a:xfrm>
              <a:off x="1627242" y="1848633"/>
              <a:ext cx="4437370" cy="2518508"/>
            </a:xfrm>
            <a:prstGeom prst="rect">
              <a:avLst/>
            </a:prstGeom>
          </p:spPr>
        </p:pic>
      </p:grpSp>
      <p:sp>
        <p:nvSpPr>
          <p:cNvPr id="4" name="TextBox 2"/>
          <p:cNvSpPr txBox="1"/>
          <p:nvPr/>
        </p:nvSpPr>
        <p:spPr>
          <a:xfrm>
            <a:off x="540000" y="44918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画面中有四个学生正在过街,有的拿着电子产品在看,有的拿着电子产品在听歌,远处有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一辆正朝学生行驶而来的汽车;画面上方有一排文字:“一定要看好孩子,因为他们根本不看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你!”漫画提醒人们不要沉迷于电子产品而忽略了交通安全(或:孩子沉迷于电子产品带来的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危害不容忽视)。(准确说明漫画内容,3分;点明漫画寓意,2分)</a:t>
            </a:r>
            <a:endParaRPr lang="zh-CN" altLang="en-US" dirty="0"/>
          </a:p>
        </p:txBody>
      </p:sp>
      <p:sp>
        <p:nvSpPr>
          <p:cNvPr id="5" name="TextBox 4"/>
          <p:cNvSpPr txBox="1"/>
          <p:nvPr/>
        </p:nvSpPr>
        <p:spPr>
          <a:xfrm>
            <a:off x="540000" y="58847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认真观察画面,注意画面上的背景与人物,人物的服饰、动作、表情,相关的文字信息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等。按一定的顺序用简洁的语言描述画面内容,在此基础上点明漫画寓意。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9.(2016四川雅安三诊,16,6分)阅读下面的问卷调查统计表,根据表中内容,补充下面文段中空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缺的语句(不得出现数字),使上下文语意连贯,内容贴切。</a:t>
            </a:r>
            <a:endParaRPr lang="zh-CN" altLang="en-US"/>
          </a:p>
        </p:txBody>
      </p:sp>
      <p:sp>
        <p:nvSpPr>
          <p:cNvPr id="3" name="TextBox 3"/>
          <p:cNvSpPr txBox="1"/>
          <p:nvPr/>
        </p:nvSpPr>
        <p:spPr>
          <a:xfrm>
            <a:off x="540000" y="3836638"/>
            <a:ext cx="8127000" cy="18991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上表显示,人们对雾霾的关注度与工作环境有关,①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(不超过15个字);但防护意识恰恰相反,室内工作者明显高于室外工作者。也许这跟人的②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(不超过10个字)有关。同时,大家一致认为,承担降霾责任的主体是室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外工作者,可是真正能在实际生活中有意识采取降霾行动的又是③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(不超过10个字),这与他们主观要求降霾的诉求是一致的。</a:t>
            </a:r>
            <a:endParaRPr lang="zh-CN" altLang="en-US" dirty="0"/>
          </a:p>
        </p:txBody>
      </p:sp>
      <p:graphicFrame>
        <p:nvGraphicFramePr>
          <p:cNvPr id="4" name="表格 4"/>
          <p:cNvGraphicFramePr>
            <a:graphicFrameLocks noGrp="1"/>
          </p:cNvGraphicFramePr>
          <p:nvPr/>
        </p:nvGraphicFramePr>
        <p:xfrm>
          <a:off x="540000" y="1725734"/>
          <a:ext cx="7740000" cy="2034540"/>
        </p:xfrm>
        <a:graphic>
          <a:graphicData uri="http://schemas.openxmlformats.org/drawingml/2006/table">
            <a:tbl>
              <a:tblPr/>
              <a:tblGrid>
                <a:gridCol w="1548000"/>
                <a:gridCol w="1548000"/>
                <a:gridCol w="1548000"/>
                <a:gridCol w="1548000"/>
                <a:gridCol w="1548000"/>
              </a:tblGrid>
              <a:tr h="203893">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工作场所</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室外</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室内+室外</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室内</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室内</a:t>
                      </a:r>
                    </a:p>
                  </a:txBody>
                  <a:tcPr marL="45720" marR="45720"/>
                </a:tc>
              </a:tr>
              <a:tr h="128647">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调查职业群</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农业</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商业</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教育</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医卫</a:t>
                      </a:r>
                    </a:p>
                  </a:txBody>
                  <a:tcPr marL="45720" marR="45720"/>
                </a:tc>
              </a:tr>
              <a:tr h="124839">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雾霾关注度</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29.8%</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21.9%</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12.2%</a:t>
                      </a:r>
                    </a:p>
                  </a:txBody>
                  <a:tcPr marL="45720" marR="45720"/>
                </a:tc>
              </a:tr>
              <a:tr h="119507">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雾霾防护意识</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48.9%</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59.5%</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90.8%</a:t>
                      </a:r>
                    </a:p>
                  </a:txBody>
                  <a:tcPr marL="45720" marR="45720"/>
                </a:tc>
              </a:tr>
              <a:tr h="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降霾主体认可度</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60.2%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5.9%</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8.6%</a:t>
                      </a:r>
                    </a:p>
                  </a:txBody>
                  <a:tcPr marL="45720" marR="45720"/>
                </a:tc>
              </a:tr>
              <a:tr h="180281">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降霾要求度</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45.2%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35.2%</a:t>
                      </a:r>
                    </a:p>
                  </a:txBody>
                  <a:tcPr marL="45720" marR="45720"/>
                </a:tc>
              </a:tr>
              <a:tr h="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降霾行动度</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6.9%</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22.6%</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25.3%</a:t>
                      </a:r>
                    </a:p>
                  </a:txBody>
                  <a:tcPr marL="45720" marR="45720"/>
                </a:tc>
              </a:tr>
            </a:tbl>
          </a:graphicData>
        </a:graphic>
      </p:graphicFrame>
      <p:sp>
        <p:nvSpPr>
          <p:cNvPr id="5" name="TextBox 2"/>
          <p:cNvSpPr txBox="1"/>
          <p:nvPr/>
        </p:nvSpPr>
        <p:spPr>
          <a:xfrm>
            <a:off x="540000" y="5580594"/>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①室外工作者明显高于室内工作者　②职业或受教育程度　③室内工作者</a:t>
            </a:r>
            <a:endParaRPr lang="zh-CN" altLang="en-US" dirty="0"/>
          </a:p>
        </p:txBody>
      </p:sp>
      <p:sp>
        <p:nvSpPr>
          <p:cNvPr id="6" name="TextBox 5"/>
          <p:cNvSpPr txBox="1"/>
          <p:nvPr/>
        </p:nvSpPr>
        <p:spPr>
          <a:xfrm>
            <a:off x="540000" y="590297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首先要明确调查对象、调查内容,然后分析数据变化(尤其要注意较大的数据),最后根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据要求得出结论。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0000" y="2269173"/>
          <a:ext cx="7740000" cy="1722600"/>
        </p:xfrm>
        <a:graphic>
          <a:graphicData uri="http://schemas.openxmlformats.org/drawingml/2006/table">
            <a:tbl>
              <a:tblPr/>
              <a:tblGrid>
                <a:gridCol w="1290000"/>
                <a:gridCol w="1290000"/>
                <a:gridCol w="1290000"/>
                <a:gridCol w="1290000"/>
                <a:gridCol w="1290000"/>
                <a:gridCol w="1290000"/>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偶像类型</a:t>
                      </a:r>
                    </a:p>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性别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英雄伟人</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影视歌明星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体育明星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其他</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总数</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男生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6</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女生</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25</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总数</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32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8</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50</a:t>
                      </a:r>
                    </a:p>
                  </a:txBody>
                  <a:tcPr marL="45720" marR="45720"/>
                </a:tc>
              </a:tr>
            </a:tbl>
          </a:graphicData>
        </a:graphic>
      </p:graphicFrame>
      <p:grpSp>
        <p:nvGrpSpPr>
          <p:cNvPr id="5" name="组合 4"/>
          <p:cNvGrpSpPr/>
          <p:nvPr/>
        </p:nvGrpSpPr>
        <p:grpSpPr>
          <a:xfrm>
            <a:off x="540000" y="1080000"/>
            <a:ext cx="8127000" cy="4749079"/>
            <a:chOff x="540000" y="1080000"/>
            <a:chExt cx="8127000" cy="4749079"/>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10.(2016广西南宁二模,17,6分)下面的表格是对中学生偶像崇拜相关情况的抽样调查结果。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请仔细阅读表格,完成(1)—(2)题。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中学生偶像崇拜在性别上的差异</a:t>
              </a:r>
              <a:endParaRPr lang="zh-CN" altLang="en-US" dirty="0"/>
            </a:p>
          </p:txBody>
        </p:sp>
        <p:sp>
          <p:nvSpPr>
            <p:cNvPr id="4" name="TextBox 2"/>
            <p:cNvSpPr txBox="1"/>
            <p:nvPr/>
          </p:nvSpPr>
          <p:spPr>
            <a:xfrm>
              <a:off x="540000" y="4063211"/>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(1)由表格得出结论: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(2)给中学生崇拜偶像提一条建议:</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(3分)</a:t>
              </a:r>
              <a:endParaRPr lang="zh-CN" altLang="en-US" dirty="0"/>
            </a:p>
          </p:txBody>
        </p:sp>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(1)①中学生崇拜的偶像类型多元化明显,其中以选择“影视歌明星”者居多。这在某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种程度上反映出了传统榜样教育功能的弱化。②女生中对“影视歌明星”的崇拜者要远多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于男生,而对“英雄伟人”和“体育明星”的崇拜者则要少于男生。这显示出,在偶像崇拜这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一问题上男生比女生表现得更为理性。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(2)不盲目崇拜,应理性辩证地对待,客观公正地认识偶像,学习他们的优点,让偶像优秀的品质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指引我们中学生走向正确的道路。</a:t>
            </a:r>
            <a:endParaRPr lang="zh-CN" altLang="en-US" dirty="0"/>
          </a:p>
        </p:txBody>
      </p:sp>
      <p:sp>
        <p:nvSpPr>
          <p:cNvPr id="3" name="TextBox 2"/>
          <p:cNvSpPr txBox="1"/>
          <p:nvPr/>
        </p:nvSpPr>
        <p:spPr>
          <a:xfrm>
            <a:off x="540000" y="320595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作答时要重视数据变化。数据的变化往往说明了某个问题,也是得出观点的源头。尤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其要重视数据相差较大的比较项。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2.(2016课标全国Ⅱ,17,6分)下面是某校团委“中国梦演讲赛”工作的初步构思框架,请把这个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构思写成一段话,要求内容得当,表述准确,语言连贯,不超过85个字。</a:t>
            </a:r>
            <a:endParaRPr lang="zh-CN" altLang="en-US"/>
          </a:p>
          <a:p>
            <a:pPr marL="0" indent="0" eaLnBrk="0" latinLnBrk="1" hangingPunct="0">
              <a:lnSpc>
                <a:spcPct val="150000"/>
              </a:lnSpc>
              <a:spcBef>
                <a:spcPts val="0"/>
              </a:spcBef>
              <a:buNone/>
            </a:pPr>
            <a:r>
              <a:rPr lang="zh-CN" altLang="en-US" sz="12710" kern="0" spc="3213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jpeg"/>
          <p:cNvPicPr>
            <a:picLocks noChangeAspect="1"/>
          </p:cNvPicPr>
          <p:nvPr/>
        </p:nvPicPr>
        <p:blipFill>
          <a:blip r:embed="rId3"/>
          <a:stretch>
            <a:fillRect/>
          </a:stretch>
        </p:blipFill>
        <p:spPr>
          <a:xfrm>
            <a:off x="540000" y="2045896"/>
            <a:ext cx="5695950" cy="355282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(示例)“中国梦演讲赛”拟于5月4日举行,赛事需要组织和宣传。组织工作需要联系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报告厅,选拔20名参赛者,最后评出6个奖项;宣传工作包括出海报、组稿,并在学校网站和校报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报道。</a:t>
            </a:r>
            <a:endParaRPr lang="zh-CN" altLang="en-US" dirty="0"/>
          </a:p>
        </p:txBody>
      </p:sp>
      <p:sp>
        <p:nvSpPr>
          <p:cNvPr id="3" name="TextBox 2"/>
          <p:cNvSpPr txBox="1"/>
          <p:nvPr/>
        </p:nvSpPr>
        <p:spPr>
          <a:xfrm>
            <a:off x="540000" y="206294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首先要读图,读图时要全面理解图中各个组成部分的含义,包括图形的名称、标注等;具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体到此图,则要重点分析组织工作与宣传工作之间的交叉关系,然后用准确、简明、连贯的语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言表达出来。叙述时要把握框架的结构,按照自上而下的顺序逐层介绍。</a:t>
            </a:r>
            <a:endParaRPr lang="zh-CN" altLang="en-US" dirty="0"/>
          </a:p>
        </p:txBody>
      </p:sp>
      <p:sp>
        <p:nvSpPr>
          <p:cNvPr id="4" name="TextBox 3"/>
          <p:cNvSpPr txBox="1"/>
          <p:nvPr/>
        </p:nvSpPr>
        <p:spPr>
          <a:xfrm>
            <a:off x="516966" y="311738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首先,弄清楚框架层次。这幅框架图由四个层次组成,应按照由上往下的顺序逐层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介绍。其次,锁定局部,提炼关键词。最后,按顺序表达,润色文字。答题时要把握好表述的角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度,合理确定表述顺序,语言要简练。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6</TotalTime>
  <Words>2549</Words>
  <Application>WPS 演示</Application>
  <PresentationFormat>自定义</PresentationFormat>
  <Paragraphs>483</Paragraphs>
  <Slides>79</Slides>
  <Notes>78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81" baseType="lpstr">
      <vt:lpstr>主题1</vt:lpstr>
      <vt:lpstr>Equation</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184</cp:revision>
  <dcterms:created xsi:type="dcterms:W3CDTF">2018-07-24T00:51:52Z</dcterms:created>
  <dcterms:modified xsi:type="dcterms:W3CDTF">2019-03-06T08:33:56Z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y fmtid="{64440492-4C8B-11D1-8B70-080036B11A03}" pid="4">
    <vt:lpwstr> </vt:lpwstr>
  </property>
</Properties>
</file>