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4" r:id="rId3"/>
    <p:sldId id="265" r:id="rId4"/>
    <p:sldId id="266" r:id="rId5"/>
    <p:sldId id="267" r:id="rId6"/>
    <p:sldId id="268" r:id="rId7"/>
    <p:sldId id="269" r:id="rId8"/>
    <p:sldId id="256" r:id="rId9"/>
    <p:sldId id="270" r:id="rId10"/>
    <p:sldId id="271" r:id="rId11"/>
    <p:sldId id="257" r:id="rId12"/>
    <p:sldId id="258" r:id="rId13"/>
    <p:sldId id="259" r:id="rId14"/>
    <p:sldId id="275" r:id="rId15"/>
    <p:sldId id="260" r:id="rId16"/>
    <p:sldId id="273" r:id="rId17"/>
    <p:sldId id="261" r:id="rId18"/>
    <p:sldId id="272" r:id="rId19"/>
    <p:sldId id="262" r:id="rId20"/>
    <p:sldId id="263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 autoAdjust="0"/>
    <p:restoredTop sz="94726" autoAdjust="0"/>
  </p:normalViewPr>
  <p:slideViewPr>
    <p:cSldViewPr>
      <p:cViewPr varScale="1">
        <p:scale>
          <a:sx n="67" d="100"/>
          <a:sy n="67" d="100"/>
        </p:scale>
        <p:origin x="-5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hyperlink" Target="../&#24212;&#29992;&#25991;&#20889;&#20316;/&#20013;&#22269;&#21382;&#20195;&#29366;&#20803;&#32479;&#35745;&#34920;.doc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4" name="Group 52"/>
          <p:cNvGraphicFramePr>
            <a:graphicFrameLocks noGrp="1"/>
          </p:cNvGraphicFramePr>
          <p:nvPr/>
        </p:nvGraphicFramePr>
        <p:xfrm>
          <a:off x="312738" y="461963"/>
          <a:ext cx="8575431" cy="5767392"/>
        </p:xfrm>
        <a:graphic>
          <a:graphicData uri="http://schemas.openxmlformats.org/drawingml/2006/table">
            <a:tbl>
              <a:tblPr/>
              <a:tblGrid>
                <a:gridCol w="1195754"/>
                <a:gridCol w="7379677"/>
              </a:tblGrid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课题名称</a:t>
                      </a:r>
                    </a:p>
                  </a:txBody>
                  <a:tcPr marL="83077" marR="83077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便条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181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教学目的</a:t>
                      </a:r>
                    </a:p>
                  </a:txBody>
                  <a:tcPr marL="83077" marR="83077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2000" dirty="0" smtClean="0"/>
                        <a:t>1.</a:t>
                      </a:r>
                      <a:r>
                        <a:rPr lang="zh-CN" altLang="en-US" sz="2000" dirty="0" smtClean="0"/>
                        <a:t>了解便条的概念</a:t>
                      </a:r>
                      <a:endParaRPr lang="en-US" altLang="zh-CN" sz="2000" dirty="0" smtClean="0"/>
                    </a:p>
                    <a:p>
                      <a:r>
                        <a:rPr lang="en-US" altLang="zh-CN" sz="2000" dirty="0" smtClean="0"/>
                        <a:t>2</a:t>
                      </a:r>
                      <a:r>
                        <a:rPr lang="zh-CN" altLang="en-US" sz="2000" dirty="0" smtClean="0"/>
                        <a:t>、了解便条的种类和使用</a:t>
                      </a:r>
                      <a:endParaRPr lang="en-US" altLang="zh-CN" sz="2000" dirty="0" smtClean="0"/>
                    </a:p>
                    <a:p>
                      <a:r>
                        <a:rPr kumimoji="1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</a:t>
                      </a:r>
                      <a:r>
                        <a:rPr kumimoji="1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、</a:t>
                      </a:r>
                      <a:r>
                        <a:rPr kumimoji="1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掌握几种便条的写作方法</a:t>
                      </a:r>
                      <a:endParaRPr kumimoji="1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288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教学重点</a:t>
                      </a:r>
                    </a:p>
                  </a:txBody>
                  <a:tcPr marL="83077" marR="83077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/>
                      <a:endParaRPr lang="en-US" altLang="zh-CN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en-US" dirty="0" smtClean="0"/>
                        <a:t>掌握便条的写作方法，</a:t>
                      </a:r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注意便条的格式</a:t>
                      </a:r>
                      <a:endParaRPr lang="zh-CN" dirty="0"/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868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教学难点</a:t>
                      </a:r>
                    </a:p>
                  </a:txBody>
                  <a:tcPr marL="83077" marR="83077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便条的写作方法</a:t>
                      </a:r>
                      <a:endParaRPr lang="en-US" altLang="zh-CN" dirty="0" smtClean="0"/>
                    </a:p>
                    <a:p>
                      <a:r>
                        <a:rPr lang="zh-CN" altLang="en-US" smtClean="0"/>
                        <a:t>便条的格式</a:t>
                      </a:r>
                      <a:endParaRPr lang="en-US" altLang="zh-CN" dirty="0" smtClean="0"/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58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课时数</a:t>
                      </a:r>
                    </a:p>
                  </a:txBody>
                  <a:tcPr marL="83077" marR="83077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课时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94" name="Text Box 104"/>
          <p:cNvSpPr txBox="1">
            <a:spLocks noChangeArrowheads="1"/>
          </p:cNvSpPr>
          <p:nvPr/>
        </p:nvSpPr>
        <p:spPr bwMode="auto">
          <a:xfrm>
            <a:off x="3954463" y="2066925"/>
            <a:ext cx="34750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  <p:pic>
        <p:nvPicPr>
          <p:cNvPr id="3095" name="Picture 106" descr="学校标志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850" y="66675"/>
            <a:ext cx="306388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45"/>
          <p:cNvGrpSpPr>
            <a:grpSpLocks/>
          </p:cNvGrpSpPr>
          <p:nvPr/>
        </p:nvGrpSpPr>
        <p:grpSpPr bwMode="auto">
          <a:xfrm>
            <a:off x="268288" y="77788"/>
            <a:ext cx="8575675" cy="285750"/>
            <a:chOff x="183" y="49"/>
            <a:chExt cx="5852" cy="180"/>
          </a:xfrm>
        </p:grpSpPr>
        <p:sp>
          <p:nvSpPr>
            <p:cNvPr id="3097" name="Text Box 105"/>
            <p:cNvSpPr txBox="1">
              <a:spLocks noChangeArrowheads="1"/>
            </p:cNvSpPr>
            <p:nvPr/>
          </p:nvSpPr>
          <p:spPr bwMode="auto">
            <a:xfrm>
              <a:off x="477" y="49"/>
              <a:ext cx="107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ea typeface="仿宋_GB2312" pitchFamily="49" charset="-122"/>
                </a:rPr>
                <a:t>吉安市中等专业学校</a:t>
              </a:r>
            </a:p>
          </p:txBody>
        </p:sp>
        <p:sp>
          <p:nvSpPr>
            <p:cNvPr id="3098" name="Text Box 120"/>
            <p:cNvSpPr txBox="1">
              <a:spLocks noChangeArrowheads="1"/>
            </p:cNvSpPr>
            <p:nvPr/>
          </p:nvSpPr>
          <p:spPr bwMode="auto">
            <a:xfrm>
              <a:off x="5433" y="55"/>
              <a:ext cx="54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ea typeface="仿宋_GB2312" pitchFamily="49" charset="-122"/>
                </a:rPr>
                <a:t>电子教案</a:t>
              </a:r>
            </a:p>
          </p:txBody>
        </p:sp>
        <p:sp>
          <p:nvSpPr>
            <p:cNvPr id="3099" name="Line 144"/>
            <p:cNvSpPr>
              <a:spLocks noChangeShapeType="1"/>
            </p:cNvSpPr>
            <p:nvPr/>
          </p:nvSpPr>
          <p:spPr bwMode="auto">
            <a:xfrm>
              <a:off x="183" y="222"/>
              <a:ext cx="585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14290"/>
            <a:ext cx="8686800" cy="5911873"/>
          </a:xfrm>
        </p:spPr>
        <p:txBody>
          <a:bodyPr/>
          <a:lstStyle/>
          <a:p>
            <a:r>
              <a:rPr lang="zh-CN" altLang="en-US" dirty="0" smtClean="0"/>
              <a:t>想一想：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假设你生病了，医生说是重感冒，需要三天休息和治疗时间。你需要向你的班主任吴老师请假，该怎么写一个请假条呢？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42852"/>
            <a:ext cx="8472518" cy="5983311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请假条</a:t>
            </a:r>
            <a:endParaRPr lang="en-US" altLang="zh-CN" dirty="0" smtClean="0"/>
          </a:p>
          <a:p>
            <a:r>
              <a:rPr lang="zh-CN" altLang="en-US" dirty="0" smtClean="0"/>
              <a:t>请假条是事或因病不能出勤，向单位组织或负责人请求给与假期的便条。</a:t>
            </a:r>
            <a:endParaRPr lang="en-US" altLang="zh-CN" dirty="0" smtClean="0"/>
          </a:p>
          <a:p>
            <a:r>
              <a:rPr lang="zh-CN" altLang="en-US" dirty="0" smtClean="0"/>
              <a:t>请假条的写作方法与一般书信大题一致，通常有标题、称呼、正文、祝颂语和落款五部分组成。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）、标题    </a:t>
            </a:r>
            <a:endParaRPr lang="en-US" altLang="zh-CN" dirty="0" smtClean="0"/>
          </a:p>
          <a:p>
            <a:r>
              <a:rPr lang="zh-CN" altLang="en-US" sz="3000" dirty="0" smtClean="0"/>
              <a:t>标题位于首行正中直接书写“请假条”即可。</a:t>
            </a:r>
            <a:endParaRPr lang="en-US" altLang="zh-CN" sz="3000" dirty="0" smtClean="0"/>
          </a:p>
          <a:p>
            <a:r>
              <a:rPr lang="zh-CN" altLang="en-US" sz="3000" dirty="0" smtClean="0"/>
              <a:t>为了突出醒目，字号一般要大于正文字号</a:t>
            </a:r>
            <a:endParaRPr lang="en-US" altLang="zh-CN" sz="3000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）、称呼</a:t>
            </a:r>
            <a:endParaRPr lang="en-US" altLang="zh-CN" dirty="0" smtClean="0"/>
          </a:p>
          <a:p>
            <a:r>
              <a:rPr lang="zh-CN" altLang="en-US" sz="3000" dirty="0" smtClean="0"/>
              <a:t>第二行顶格写收信人的称呼和冒号以示尊重，不必写敬语可以直接称呼其身份，如“某老师”</a:t>
            </a:r>
            <a:endParaRPr lang="zh-CN" alt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01156" cy="6858000"/>
          </a:xfrm>
        </p:spPr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、正文</a:t>
            </a:r>
            <a:endParaRPr lang="en-US" altLang="zh-CN" dirty="0" smtClean="0"/>
          </a:p>
          <a:p>
            <a:r>
              <a:rPr lang="zh-CN" altLang="en-US" sz="2800" dirty="0" smtClean="0"/>
              <a:t>正文在称呼之下另起一行，空两格后书写正文要简洁明了明确说明请假的理由、请假的起止时间，如有别的事情需要交代可另起一行。</a:t>
            </a:r>
            <a:endParaRPr lang="en-US" altLang="zh-CN" sz="2800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、祝颂语</a:t>
            </a:r>
            <a:endParaRPr lang="en-US" altLang="zh-CN" dirty="0" smtClean="0"/>
          </a:p>
          <a:p>
            <a:r>
              <a:rPr lang="zh-CN" altLang="en-US" sz="2800" dirty="0" smtClean="0"/>
              <a:t>在正文之后一般在正文写完后另起一行空两格写“此致”再转下一行顶格写敬礼，（后面不加标点符号）。</a:t>
            </a:r>
            <a:endParaRPr lang="en-US" altLang="zh-CN" sz="2800" dirty="0" smtClean="0"/>
          </a:p>
          <a:p>
            <a:r>
              <a:rPr lang="en-US" altLang="zh-CN" dirty="0" smtClean="0"/>
              <a:t>5</a:t>
            </a:r>
            <a:r>
              <a:rPr lang="zh-CN" altLang="en-US" dirty="0" smtClean="0"/>
              <a:t>、落款</a:t>
            </a:r>
            <a:endParaRPr lang="en-US" altLang="zh-CN" dirty="0" smtClean="0"/>
          </a:p>
          <a:p>
            <a:r>
              <a:rPr lang="zh-CN" altLang="en-US" sz="2800" dirty="0" smtClean="0"/>
              <a:t>包括署名和日期，署名写在正文右下方另起一行在署名的署名的下面写上日期</a:t>
            </a: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endParaRPr lang="en-US" altLang="zh-CN" dirty="0" smtClean="0"/>
          </a:p>
          <a:p>
            <a:r>
              <a:rPr lang="zh-CN" altLang="en-US" sz="2800" dirty="0" smtClean="0"/>
              <a:t>例：</a:t>
            </a:r>
            <a:endParaRPr lang="en-US" altLang="zh-CN" sz="2800" dirty="0" smtClean="0"/>
          </a:p>
          <a:p>
            <a:r>
              <a:rPr lang="en-US" altLang="zh-CN" sz="2800" dirty="0" smtClean="0"/>
              <a:t>                                        </a:t>
            </a:r>
            <a:r>
              <a:rPr lang="zh-CN" altLang="en-US" sz="3600" b="1" dirty="0" smtClean="0"/>
              <a:t>请假条</a:t>
            </a:r>
            <a:endParaRPr lang="en-US" altLang="zh-CN" sz="3600" b="1" dirty="0" smtClean="0"/>
          </a:p>
          <a:p>
            <a:r>
              <a:rPr lang="zh-CN" altLang="en-US" sz="2400" dirty="0" smtClean="0"/>
              <a:t>吴老师：</a:t>
            </a:r>
            <a:endParaRPr lang="en-US" altLang="zh-CN" sz="2400" dirty="0" smtClean="0"/>
          </a:p>
          <a:p>
            <a:r>
              <a:rPr lang="en-US" altLang="zh-CN" sz="2400" dirty="0" smtClean="0"/>
              <a:t>          </a:t>
            </a:r>
            <a:r>
              <a:rPr lang="zh-CN" altLang="en-US" sz="2400" dirty="0" smtClean="0"/>
              <a:t>从昨晚起我不断出现发烧、咳嗽、流涕等症状，经医生诊断为重感冒，今晨还没有完全退烧，无法上学，特请病假两天（</a:t>
            </a:r>
            <a:r>
              <a:rPr lang="en-US" altLang="zh-CN" sz="2400" dirty="0" smtClean="0"/>
              <a:t>2011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20</a:t>
            </a:r>
            <a:r>
              <a:rPr lang="zh-CN" altLang="en-US" sz="2400" dirty="0" smtClean="0"/>
              <a:t>日</a:t>
            </a:r>
            <a:r>
              <a:rPr lang="en-US" altLang="zh-CN" sz="2400" dirty="0" smtClean="0"/>
              <a:t>——2011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21</a:t>
            </a:r>
            <a:r>
              <a:rPr lang="zh-CN" altLang="en-US" sz="2400" dirty="0" smtClean="0"/>
              <a:t>日），敬请批准</a:t>
            </a:r>
            <a:endParaRPr lang="en-US" altLang="zh-CN" sz="2400" dirty="0" smtClean="0"/>
          </a:p>
          <a:p>
            <a:r>
              <a:rPr lang="zh-CN" altLang="en-US" sz="2400" dirty="0" smtClean="0"/>
              <a:t>         附医院证明。</a:t>
            </a:r>
            <a:endParaRPr lang="en-US" altLang="zh-CN" sz="2400" dirty="0" smtClean="0"/>
          </a:p>
          <a:p>
            <a:r>
              <a:rPr lang="zh-CN" altLang="en-US" sz="2400" dirty="0" smtClean="0"/>
              <a:t>         此致</a:t>
            </a:r>
            <a:endParaRPr lang="en-US" altLang="zh-CN" sz="2400" dirty="0" smtClean="0"/>
          </a:p>
          <a:p>
            <a:r>
              <a:rPr lang="zh-CN" altLang="en-US" sz="2400" dirty="0" smtClean="0"/>
              <a:t>敬礼</a:t>
            </a:r>
            <a:endParaRPr lang="en-US" altLang="zh-CN" sz="2400" dirty="0" smtClean="0"/>
          </a:p>
          <a:p>
            <a:r>
              <a:rPr lang="en-US" altLang="zh-CN" sz="2400" dirty="0" smtClean="0"/>
              <a:t>                                                                                                    </a:t>
            </a:r>
            <a:r>
              <a:rPr lang="zh-CN" altLang="en-US" sz="2400" dirty="0" smtClean="0"/>
              <a:t>学生：小明</a:t>
            </a:r>
            <a:endParaRPr lang="en-US" altLang="zh-CN" sz="2400" dirty="0" smtClean="0"/>
          </a:p>
          <a:p>
            <a:r>
              <a:rPr lang="en-US" altLang="zh-CN" sz="2400" dirty="0" smtClean="0"/>
              <a:t>                                                                                                   </a:t>
            </a:r>
            <a:r>
              <a:rPr lang="zh-CN" altLang="en-US" sz="2400" dirty="0" smtClean="0"/>
              <a:t>某年某月某日</a:t>
            </a:r>
            <a:endParaRPr lang="en-US" altLang="zh-CN" sz="2400" dirty="0" smtClean="0"/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你由于太饿吃掉了同桌的面包，本想当面跟他说清，又被老师叫走搬教学用品了，你就需要写个留言条给他以避免误会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留言条</a:t>
            </a:r>
            <a:endParaRPr lang="en-US" altLang="zh-CN" dirty="0" smtClean="0"/>
          </a:p>
          <a:p>
            <a:r>
              <a:rPr lang="zh-CN" altLang="en-US" dirty="0" smtClean="0"/>
              <a:t>在日常交往中因没有见到对方，但又有话告知，或有些事要托付其办理，这时便可写张留言条给对方，这种简明的说事传意的便条就叫留言条</a:t>
            </a:r>
            <a:endParaRPr lang="en-US" altLang="zh-CN" dirty="0" smtClean="0"/>
          </a:p>
          <a:p>
            <a:r>
              <a:rPr lang="zh-CN" altLang="en-US" dirty="0" smtClean="0"/>
              <a:t>留言条的写作方法与要求跟请假条大体一致，但一般不用标题，也不必写祝颂语，署名可以是全名也可以是小名或者是外号，但必须要让对方知道你是谁，日期可写到某年月日，也可具体到几时几分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例</a:t>
            </a:r>
            <a:endParaRPr lang="en-US" altLang="zh-CN" dirty="0" smtClean="0"/>
          </a:p>
          <a:p>
            <a:r>
              <a:rPr lang="zh-CN" altLang="en-US" dirty="0" smtClean="0"/>
              <a:t>杨处长：</a:t>
            </a:r>
            <a:endParaRPr lang="en-US" altLang="zh-CN" dirty="0" smtClean="0"/>
          </a:p>
          <a:p>
            <a:r>
              <a:rPr lang="zh-CN" altLang="en-US" dirty="0" smtClean="0"/>
              <a:t>         厂部办公室来电话，请你明天上午</a:t>
            </a:r>
            <a:r>
              <a:rPr lang="en-US" altLang="zh-CN" dirty="0" smtClean="0"/>
              <a:t>9</a:t>
            </a:r>
            <a:r>
              <a:rPr lang="zh-CN" altLang="en-US" dirty="0" smtClean="0"/>
              <a:t>点到厂部三楼会议室开宣传干部思想工作汇报会议，请你准备好材料，按时到会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58000" y="307181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/>
              <a:t>陈</a:t>
            </a:r>
            <a:r>
              <a:rPr lang="en-US" altLang="zh-CN" sz="2400" dirty="0" smtClean="0"/>
              <a:t>xx</a:t>
            </a:r>
          </a:p>
          <a:p>
            <a:r>
              <a:rPr lang="en-US" altLang="zh-CN" sz="2400" dirty="0" smtClean="0"/>
              <a:t>                                                                                             x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x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x</a:t>
            </a:r>
            <a:r>
              <a:rPr lang="zh-CN" altLang="en-US" sz="2400" dirty="0" smtClean="0"/>
              <a:t>日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929718" cy="6858000"/>
          </a:xfrm>
        </p:spPr>
        <p:txBody>
          <a:bodyPr/>
          <a:lstStyle/>
          <a:p>
            <a:r>
              <a:rPr lang="zh-CN" altLang="en-US" dirty="0" smtClean="0"/>
              <a:t>拖事条</a:t>
            </a:r>
            <a:endParaRPr lang="en-US" altLang="zh-CN" dirty="0" smtClean="0"/>
          </a:p>
          <a:p>
            <a:r>
              <a:rPr lang="zh-CN" altLang="en-US" dirty="0" smtClean="0"/>
              <a:t>请人代办某些事情，但因故不能当面相托，将所托之事留言告知就是所谓的拖事条，拖事条的写作方法与留言条相同。</a:t>
            </a:r>
            <a:endParaRPr lang="en-US" altLang="zh-CN" dirty="0" smtClean="0"/>
          </a:p>
          <a:p>
            <a:r>
              <a:rPr lang="zh-CN" altLang="en-US" dirty="0" smtClean="0"/>
              <a:t>例</a:t>
            </a:r>
            <a:endParaRPr lang="en-US" altLang="zh-CN" dirty="0" smtClean="0"/>
          </a:p>
          <a:p>
            <a:r>
              <a:rPr lang="zh-CN" altLang="en-US" sz="2800" dirty="0" smtClean="0"/>
              <a:t>孙老师：</a:t>
            </a:r>
            <a:endParaRPr lang="en-US" altLang="zh-CN" sz="2800" dirty="0" smtClean="0"/>
          </a:p>
          <a:p>
            <a:r>
              <a:rPr lang="en-US" altLang="zh-CN" sz="2800" dirty="0" smtClean="0"/>
              <a:t>         </a:t>
            </a:r>
            <a:r>
              <a:rPr lang="zh-CN" altLang="en-US" sz="2800" dirty="0" smtClean="0"/>
              <a:t>听说你明天去上海出差，若方便，请您在上海帮我买几本车床维修方面的书，我们这里暂时没有卖的，费用请您先代垫，回来再向您付清，有劳大驾，不胜感激！</a:t>
            </a:r>
            <a:endParaRPr lang="en-US" altLang="zh-CN" sz="2800" dirty="0" smtClean="0"/>
          </a:p>
          <a:p>
            <a:r>
              <a:rPr lang="en-US" altLang="zh-CN" sz="2800" dirty="0" smtClean="0"/>
              <a:t>                                                                       </a:t>
            </a:r>
            <a:r>
              <a:rPr lang="zh-CN" altLang="en-US" sz="2800" dirty="0" smtClean="0"/>
              <a:t>王</a:t>
            </a:r>
            <a:r>
              <a:rPr lang="en-US" altLang="zh-CN" sz="2800" dirty="0" smtClean="0"/>
              <a:t>xx</a:t>
            </a:r>
          </a:p>
          <a:p>
            <a:r>
              <a:rPr lang="en-US" altLang="zh-CN" sz="2800" dirty="0" smtClean="0"/>
              <a:t>                                                                     X</a:t>
            </a:r>
            <a:r>
              <a:rPr lang="zh-CN" altLang="en-US" sz="2800" dirty="0" smtClean="0"/>
              <a:t>年</a:t>
            </a:r>
            <a:r>
              <a:rPr lang="en-US" altLang="zh-CN" sz="2800" dirty="0" smtClean="0"/>
              <a:t>X</a:t>
            </a:r>
            <a:r>
              <a:rPr lang="zh-CN" altLang="en-US" sz="2800" dirty="0" smtClean="0"/>
              <a:t>月</a:t>
            </a:r>
            <a:r>
              <a:rPr lang="en-US" altLang="zh-CN" sz="2800" dirty="0" smtClean="0"/>
              <a:t>X</a:t>
            </a:r>
            <a:r>
              <a:rPr lang="zh-CN" altLang="en-US" sz="2800" dirty="0" smtClean="0"/>
              <a:t>日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便条的作用</a:t>
            </a:r>
            <a:endParaRPr lang="en-US" altLang="zh-CN" dirty="0" smtClean="0"/>
          </a:p>
          <a:p>
            <a:r>
              <a:rPr lang="zh-CN" altLang="en-US" dirty="0" smtClean="0"/>
              <a:t>便条是一种简便的书信或通知，用来向别人说明事项。它不用邮寄，而是面交或者是托人转交或留置交与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zh-CN" altLang="en-US" dirty="0" smtClean="0"/>
              <a:t>便条写作的注意事项</a:t>
            </a:r>
            <a:endParaRPr lang="en-US" altLang="zh-CN" dirty="0" smtClean="0"/>
          </a:p>
          <a:p>
            <a:r>
              <a:rPr lang="en-US" altLang="zh-CN" dirty="0" smtClean="0"/>
              <a:t>1.</a:t>
            </a:r>
            <a:r>
              <a:rPr lang="zh-CN" altLang="en-US" dirty="0" smtClean="0"/>
              <a:t>语言要简便，切忌长篇大论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理由要充分，要充分符合相关的规章制度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所托付之事须是对方愿意及容易办到的</a:t>
            </a:r>
            <a:endParaRPr lang="en-US" altLang="zh-CN" dirty="0" smtClean="0"/>
          </a:p>
          <a:p>
            <a:r>
              <a:rPr lang="en-US" altLang="zh-CN" dirty="0" smtClean="0"/>
              <a:t>4.</a:t>
            </a:r>
            <a:r>
              <a:rPr lang="zh-CN" altLang="en-US" dirty="0" smtClean="0"/>
              <a:t>必要时可附上联系方式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2988" y="404813"/>
            <a:ext cx="7239000" cy="1295400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5400" dirty="0" smtClean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讲  在  前  面</a:t>
            </a:r>
            <a:endParaRPr lang="en-US" altLang="zh-CN" sz="5400" dirty="0" smtClean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927225" y="3308350"/>
            <a:ext cx="5311775" cy="688975"/>
            <a:chOff x="720" y="1392"/>
            <a:chExt cx="4058" cy="480"/>
          </a:xfrm>
        </p:grpSpPr>
        <p:sp>
          <p:nvSpPr>
            <p:cNvPr id="287748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pitchFamily="2" charset="-122"/>
              </a:endParaRPr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50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pitchFamily="2" charset="-122"/>
                </a:endParaRPr>
              </a:p>
            </p:txBody>
          </p:sp>
          <p:sp>
            <p:nvSpPr>
              <p:cNvPr id="287751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1908175" y="4221163"/>
            <a:ext cx="5311775" cy="688975"/>
            <a:chOff x="720" y="1392"/>
            <a:chExt cx="4058" cy="480"/>
          </a:xfrm>
        </p:grpSpPr>
        <p:sp>
          <p:nvSpPr>
            <p:cNvPr id="287753" name="AutoShape 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pitchFamily="2" charset="-122"/>
              </a:endParaRPr>
            </a:p>
          </p:txBody>
        </p:sp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55" name="AutoShape 1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pitchFamily="2" charset="-122"/>
                </a:endParaRPr>
              </a:p>
            </p:txBody>
          </p:sp>
          <p:sp>
            <p:nvSpPr>
              <p:cNvPr id="287756" name="AutoShape 1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1927225" y="2444750"/>
            <a:ext cx="5311775" cy="688975"/>
            <a:chOff x="720" y="1392"/>
            <a:chExt cx="4058" cy="480"/>
          </a:xfrm>
        </p:grpSpPr>
        <p:sp>
          <p:nvSpPr>
            <p:cNvPr id="287763" name="AutoShape 1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pitchFamily="2" charset="-122"/>
              </a:endParaRPr>
            </a:p>
          </p:txBody>
        </p:sp>
        <p:grpSp>
          <p:nvGrpSpPr>
            <p:cNvPr id="7" name="Group 2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65" name="AutoShape 2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pitchFamily="2" charset="-122"/>
                </a:endParaRPr>
              </a:p>
            </p:txBody>
          </p:sp>
          <p:sp>
            <p:nvSpPr>
              <p:cNvPr id="287766" name="AutoShape 2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pitchFamily="2" charset="-122"/>
                </a:endParaRPr>
              </a:p>
            </p:txBody>
          </p:sp>
        </p:grpSp>
      </p:grpSp>
      <p:sp>
        <p:nvSpPr>
          <p:cNvPr id="4102" name="Text Box 23"/>
          <p:cNvSpPr txBox="1">
            <a:spLocks noChangeArrowheads="1"/>
          </p:cNvSpPr>
          <p:nvPr/>
        </p:nvSpPr>
        <p:spPr bwMode="white">
          <a:xfrm>
            <a:off x="2393950" y="2559050"/>
            <a:ext cx="449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l">
              <a:spcBef>
                <a:spcPct val="50000"/>
              </a:spcBef>
              <a:buClr>
                <a:schemeClr val="tx1"/>
              </a:buClr>
            </a:pPr>
            <a:r>
              <a:rPr kumimoji="1" lang="zh-CN" altLang="en-US" sz="2800" b="1">
                <a:solidFill>
                  <a:schemeClr val="bg1"/>
                </a:solidFill>
                <a:ea typeface="仿宋_GB2312" pitchFamily="49" charset="-122"/>
              </a:rPr>
              <a:t>为什么学习？</a:t>
            </a:r>
            <a:endParaRPr kumimoji="1" lang="en-US" altLang="zh-CN" sz="2800" b="1">
              <a:solidFill>
                <a:schemeClr val="bg1"/>
              </a:solidFill>
              <a:ea typeface="仿宋_GB2312" pitchFamily="49" charset="-122"/>
            </a:endParaRPr>
          </a:p>
        </p:txBody>
      </p:sp>
      <p:sp>
        <p:nvSpPr>
          <p:cNvPr id="4103" name="Text Box 24"/>
          <p:cNvSpPr txBox="1">
            <a:spLocks noChangeArrowheads="1"/>
          </p:cNvSpPr>
          <p:nvPr/>
        </p:nvSpPr>
        <p:spPr bwMode="white">
          <a:xfrm>
            <a:off x="2555875" y="3429000"/>
            <a:ext cx="4248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l">
              <a:spcBef>
                <a:spcPct val="50000"/>
              </a:spcBef>
              <a:buClr>
                <a:schemeClr val="tx1"/>
              </a:buClr>
            </a:pPr>
            <a:r>
              <a:rPr kumimoji="1" lang="zh-CN" altLang="en-US" sz="2800" b="1">
                <a:solidFill>
                  <a:schemeClr val="bg1"/>
                </a:solidFill>
                <a:ea typeface="仿宋_GB2312" pitchFamily="49" charset="-122"/>
              </a:rPr>
              <a:t>怎么学？</a:t>
            </a:r>
            <a:endParaRPr kumimoji="1" lang="en-US" altLang="zh-CN" sz="2800" b="1">
              <a:solidFill>
                <a:schemeClr val="bg1"/>
              </a:solidFill>
              <a:ea typeface="仿宋_GB2312" pitchFamily="49" charset="-122"/>
            </a:endParaRPr>
          </a:p>
        </p:txBody>
      </p:sp>
      <p:sp>
        <p:nvSpPr>
          <p:cNvPr id="4104" name="Text Box 25"/>
          <p:cNvSpPr txBox="1">
            <a:spLocks noChangeArrowheads="1"/>
          </p:cNvSpPr>
          <p:nvPr/>
        </p:nvSpPr>
        <p:spPr bwMode="white">
          <a:xfrm>
            <a:off x="2411413" y="4292600"/>
            <a:ext cx="46815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l">
              <a:spcBef>
                <a:spcPct val="50000"/>
              </a:spcBef>
              <a:buClr>
                <a:schemeClr val="tx1"/>
              </a:buClr>
            </a:pPr>
            <a:r>
              <a:rPr kumimoji="1" lang="zh-CN" altLang="en-US" sz="2800" b="1">
                <a:solidFill>
                  <a:schemeClr val="bg1"/>
                </a:solidFill>
                <a:ea typeface="仿宋_GB2312" pitchFamily="49" charset="-122"/>
              </a:rPr>
              <a:t>学什么？</a:t>
            </a:r>
            <a:endParaRPr kumimoji="1" lang="en-US" altLang="zh-CN" sz="2800" b="1">
              <a:solidFill>
                <a:schemeClr val="bg1"/>
              </a:solidFill>
              <a:ea typeface="仿宋_GB2312" pitchFamily="49" charset="-122"/>
            </a:endParaRPr>
          </a:p>
        </p:txBody>
      </p:sp>
      <p:pic>
        <p:nvPicPr>
          <p:cNvPr id="4105" name="Picture 27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727200" y="4994275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28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743075" y="4148138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29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743075" y="3297238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30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731963" y="2439988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9" name="Text Box 32"/>
          <p:cNvSpPr txBox="1">
            <a:spLocks noChangeArrowheads="1"/>
          </p:cNvSpPr>
          <p:nvPr/>
        </p:nvSpPr>
        <p:spPr bwMode="white">
          <a:xfrm>
            <a:off x="2052638" y="253682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ea typeface="宋体" pitchFamily="2" charset="-122"/>
                <a:cs typeface="Arial" pitchFamily="34" charset="0"/>
              </a:rPr>
              <a:t>1</a:t>
            </a:r>
          </a:p>
        </p:txBody>
      </p:sp>
      <p:sp>
        <p:nvSpPr>
          <p:cNvPr id="4110" name="Text Box 33"/>
          <p:cNvSpPr txBox="1">
            <a:spLocks noChangeArrowheads="1"/>
          </p:cNvSpPr>
          <p:nvPr/>
        </p:nvSpPr>
        <p:spPr bwMode="white">
          <a:xfrm>
            <a:off x="2065338" y="3395663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ea typeface="宋体" pitchFamily="2" charset="-122"/>
                <a:cs typeface="Arial" pitchFamily="34" charset="0"/>
              </a:rPr>
              <a:t>2</a:t>
            </a:r>
          </a:p>
        </p:txBody>
      </p:sp>
      <p:sp>
        <p:nvSpPr>
          <p:cNvPr id="4111" name="Text Box 34"/>
          <p:cNvSpPr txBox="1">
            <a:spLocks noChangeArrowheads="1"/>
          </p:cNvSpPr>
          <p:nvPr/>
        </p:nvSpPr>
        <p:spPr bwMode="white">
          <a:xfrm>
            <a:off x="2065338" y="428307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ea typeface="宋体" pitchFamily="2" charset="-122"/>
                <a:cs typeface="Arial" pitchFamily="34" charset="0"/>
              </a:rPr>
              <a:t>3</a:t>
            </a:r>
          </a:p>
        </p:txBody>
      </p:sp>
      <p:sp>
        <p:nvSpPr>
          <p:cNvPr id="4112" name="AutoShape 35"/>
          <p:cNvSpPr>
            <a:spLocks noChangeArrowheads="1"/>
          </p:cNvSpPr>
          <p:nvPr/>
        </p:nvSpPr>
        <p:spPr bwMode="auto">
          <a:xfrm>
            <a:off x="1219200" y="1524000"/>
            <a:ext cx="6553200" cy="720725"/>
          </a:xfrm>
          <a:prstGeom prst="roundRect">
            <a:avLst>
              <a:gd name="adj" fmla="val 42181"/>
            </a:avLst>
          </a:prstGeom>
          <a:noFill/>
          <a:ln w="19050" cap="rnd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altLang="zh-CN" b="1">
              <a:solidFill>
                <a:srgbClr val="000000"/>
              </a:solidFill>
              <a:ea typeface="宋体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7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7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zh-CN" altLang="en-US" dirty="0" smtClean="0"/>
              <a:t>思考和练习</a:t>
            </a:r>
            <a:endParaRPr lang="en-US" altLang="zh-CN" dirty="0" smtClean="0"/>
          </a:p>
          <a:p>
            <a:r>
              <a:rPr lang="en-US" altLang="zh-CN" dirty="0" smtClean="0"/>
              <a:t>1.</a:t>
            </a:r>
            <a:r>
              <a:rPr lang="zh-CN" altLang="en-US" dirty="0" smtClean="0"/>
              <a:t>什么是便条？便条的种类有哪些？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便条写作的注意事项有哪些？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你的好友要去杭州旅游，请写一张托事条给他拖他办事，要求：所托之事需对方愿意并容易办到。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50838"/>
            <a:ext cx="7239000" cy="846137"/>
          </a:xfrm>
        </p:spPr>
        <p:txBody>
          <a:bodyPr/>
          <a:lstStyle/>
          <a:p>
            <a:pPr algn="ctr">
              <a:defRPr/>
            </a:pPr>
            <a:r>
              <a:rPr lang="zh-CN" altLang="en-US" sz="3600" dirty="0" smtClean="0">
                <a:latin typeface="仿宋_GB2312" pitchFamily="49" charset="-122"/>
                <a:ea typeface="仿宋_GB2312" pitchFamily="49" charset="-122"/>
              </a:rPr>
              <a:t>为什么学习</a:t>
            </a:r>
            <a:r>
              <a:rPr lang="en-US" altLang="zh-CN" sz="3600" dirty="0" smtClean="0">
                <a:latin typeface="仿宋_GB2312" pitchFamily="49" charset="-122"/>
                <a:ea typeface="仿宋_GB2312" pitchFamily="49" charset="-122"/>
              </a:rPr>
              <a:t>----</a:t>
            </a:r>
            <a:r>
              <a:rPr lang="zh-CN" altLang="en-US" sz="3600" dirty="0" smtClean="0">
                <a:latin typeface="仿宋_GB2312" pitchFamily="49" charset="-122"/>
                <a:ea typeface="仿宋_GB2312" pitchFamily="49" charset="-122"/>
              </a:rPr>
              <a:t>目的或主题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zh-CN" altLang="en-US" sz="3200" smtClean="0"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5124" name="Picture 4" descr="dglxasset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196975"/>
            <a:ext cx="669766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50838"/>
            <a:ext cx="7239000" cy="846137"/>
          </a:xfrm>
        </p:spPr>
        <p:txBody>
          <a:bodyPr/>
          <a:lstStyle/>
          <a:p>
            <a:pPr algn="ctr">
              <a:defRPr/>
            </a:pPr>
            <a:r>
              <a:rPr lang="zh-CN" altLang="en-US" sz="3600" smtClean="0">
                <a:latin typeface="仿宋_GB2312" pitchFamily="49" charset="-122"/>
                <a:ea typeface="仿宋_GB2312" pitchFamily="49" charset="-122"/>
              </a:rPr>
              <a:t>为什么学习</a:t>
            </a:r>
            <a:r>
              <a:rPr lang="en-US" altLang="zh-CN" sz="3600" smtClean="0">
                <a:latin typeface="仿宋_GB2312" pitchFamily="49" charset="-122"/>
                <a:ea typeface="仿宋_GB2312" pitchFamily="49" charset="-122"/>
              </a:rPr>
              <a:t>----</a:t>
            </a:r>
            <a:r>
              <a:rPr lang="zh-CN" altLang="en-US" sz="3600" smtClean="0">
                <a:latin typeface="仿宋_GB2312" pitchFamily="49" charset="-122"/>
                <a:ea typeface="仿宋_GB2312" pitchFamily="49" charset="-122"/>
              </a:rPr>
              <a:t>目的或主题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3600" smtClean="0">
                <a:solidFill>
                  <a:schemeClr val="tx2"/>
                </a:solidFill>
                <a:latin typeface="仿宋_GB2312" pitchFamily="49" charset="-122"/>
                <a:ea typeface="仿宋_GB2312" pitchFamily="49" charset="-122"/>
              </a:rPr>
              <a:t>一、从社会历史发展过程看</a:t>
            </a:r>
          </a:p>
          <a:p>
            <a:r>
              <a:rPr lang="zh-CN" altLang="en-US" sz="3200" smtClean="0">
                <a:latin typeface="仿宋_GB2312" pitchFamily="49" charset="-122"/>
                <a:ea typeface="仿宋_GB2312" pitchFamily="49" charset="-122"/>
              </a:rPr>
              <a:t>苍颉与黄帝</a:t>
            </a:r>
          </a:p>
          <a:p>
            <a:endParaRPr lang="zh-CN" altLang="en-US" sz="3200" smtClean="0"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6148" name="Picture 4" descr="3VS0FSJZ$CD`~Y8}69RY(@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636838"/>
            <a:ext cx="7200900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24075" y="1412875"/>
            <a:ext cx="8382000" cy="5105400"/>
          </a:xfrm>
        </p:spPr>
        <p:txBody>
          <a:bodyPr/>
          <a:lstStyle/>
          <a:p>
            <a:r>
              <a:rPr lang="zh-CN" altLang="en-US" sz="3200" smtClean="0">
                <a:latin typeface="仿宋_GB2312" pitchFamily="49" charset="-122"/>
                <a:ea typeface="仿宋_GB2312" pitchFamily="49" charset="-122"/>
              </a:rPr>
              <a:t>古代重视写作</a:t>
            </a:r>
            <a:r>
              <a:rPr lang="en-US" altLang="zh-CN" sz="3200" smtClean="0">
                <a:latin typeface="仿宋_GB2312" pitchFamily="49" charset="-122"/>
                <a:ea typeface="仿宋_GB2312" pitchFamily="49" charset="-122"/>
              </a:rPr>
              <a:t>----</a:t>
            </a:r>
            <a:r>
              <a:rPr lang="en-US" altLang="zh-CN" sz="3200" smtClean="0">
                <a:ea typeface="仿宋_GB2312" pitchFamily="49" charset="-122"/>
              </a:rPr>
              <a:t>“</a:t>
            </a:r>
            <a:r>
              <a:rPr lang="zh-CN" altLang="en-US" sz="3200" smtClean="0">
                <a:latin typeface="仿宋_GB2312" pitchFamily="49" charset="-122"/>
                <a:ea typeface="仿宋_GB2312" pitchFamily="49" charset="-122"/>
              </a:rPr>
              <a:t>学而优则仕</a:t>
            </a:r>
            <a:r>
              <a:rPr lang="zh-CN" altLang="en-US" sz="3200" smtClean="0">
                <a:ea typeface="仿宋_GB2312" pitchFamily="49" charset="-122"/>
              </a:rPr>
              <a:t>”</a:t>
            </a:r>
            <a:r>
              <a:rPr lang="zh-CN" altLang="en-US" sz="3200" smtClean="0">
                <a:latin typeface="仿宋_GB2312" pitchFamily="49" charset="-122"/>
                <a:ea typeface="仿宋_GB2312" pitchFamily="49" charset="-122"/>
              </a:rPr>
              <a:t>。  </a:t>
            </a:r>
          </a:p>
          <a:p>
            <a:pPr>
              <a:buFont typeface="Wingdings" pitchFamily="2" charset="2"/>
              <a:buNone/>
            </a:pPr>
            <a:r>
              <a:rPr lang="zh-CN" altLang="en-US" sz="3200" smtClean="0">
                <a:latin typeface="仿宋_GB2312" pitchFamily="49" charset="-122"/>
                <a:ea typeface="仿宋_GB2312" pitchFamily="49" charset="-122"/>
              </a:rPr>
              <a:t>   何谓</a:t>
            </a:r>
            <a:r>
              <a:rPr lang="zh-CN" altLang="en-US" sz="3200" smtClean="0">
                <a:ea typeface="仿宋_GB2312" pitchFamily="49" charset="-122"/>
              </a:rPr>
              <a:t>“</a:t>
            </a:r>
            <a:r>
              <a:rPr lang="zh-CN" altLang="en-US" sz="3200" smtClean="0">
                <a:latin typeface="仿宋_GB2312" pitchFamily="49" charset="-122"/>
                <a:ea typeface="仿宋_GB2312" pitchFamily="49" charset="-122"/>
              </a:rPr>
              <a:t>学</a:t>
            </a:r>
            <a:r>
              <a:rPr lang="zh-CN" altLang="en-US" sz="3200" smtClean="0">
                <a:ea typeface="仿宋_GB2312" pitchFamily="49" charset="-122"/>
              </a:rPr>
              <a:t>”</a:t>
            </a:r>
            <a:r>
              <a:rPr lang="zh-CN" altLang="en-US" sz="3200" smtClean="0">
                <a:latin typeface="仿宋_GB2312" pitchFamily="49" charset="-122"/>
                <a:ea typeface="仿宋_GB2312" pitchFamily="49" charset="-122"/>
              </a:rPr>
              <a:t>，学则写也！</a:t>
            </a:r>
          </a:p>
          <a:p>
            <a:r>
              <a:rPr lang="zh-CN" altLang="en-US" sz="3200" smtClean="0">
                <a:latin typeface="仿宋_GB2312" pitchFamily="49" charset="-122"/>
                <a:ea typeface="仿宋_GB2312" pitchFamily="49" charset="-122"/>
                <a:hlinkClick r:id="rId2" action="ppaction://hlinkfile"/>
              </a:rPr>
              <a:t>中国科举制度</a:t>
            </a:r>
            <a:r>
              <a:rPr lang="zh-CN" altLang="en-US" sz="3200" smtClean="0">
                <a:latin typeface="仿宋_GB2312" pitchFamily="49" charset="-122"/>
                <a:ea typeface="仿宋_GB2312" pitchFamily="49" charset="-122"/>
              </a:rPr>
              <a:t>：一篇文章定终身！</a:t>
            </a:r>
          </a:p>
          <a:p>
            <a:pPr>
              <a:buFont typeface="Wingdings" pitchFamily="2" charset="2"/>
              <a:buNone/>
            </a:pPr>
            <a:r>
              <a:rPr lang="zh-CN" altLang="en-US" sz="3200" smtClean="0">
                <a:latin typeface="仿宋_GB2312" pitchFamily="49" charset="-122"/>
                <a:ea typeface="仿宋_GB2312" pitchFamily="49" charset="-122"/>
              </a:rPr>
              <a:t>写作能力是学问的标志</a:t>
            </a:r>
            <a:r>
              <a:rPr lang="en-US" altLang="zh-CN" sz="3200" smtClean="0">
                <a:latin typeface="仿宋_GB2312" pitchFamily="49" charset="-122"/>
                <a:ea typeface="仿宋_GB2312" pitchFamily="49" charset="-122"/>
              </a:rPr>
              <a:t>!</a:t>
            </a:r>
          </a:p>
          <a:p>
            <a:r>
              <a:rPr lang="zh-CN" altLang="en-US" sz="3200" smtClean="0">
                <a:latin typeface="仿宋_GB2312" pitchFamily="49" charset="-122"/>
                <a:ea typeface="仿宋_GB2312" pitchFamily="49" charset="-122"/>
              </a:rPr>
              <a:t>历代政治家、教育家对应用文写</a:t>
            </a:r>
          </a:p>
          <a:p>
            <a:r>
              <a:rPr lang="zh-CN" altLang="en-US" sz="3200" smtClean="0">
                <a:latin typeface="仿宋_GB2312" pitchFamily="49" charset="-122"/>
                <a:ea typeface="仿宋_GB2312" pitchFamily="49" charset="-122"/>
              </a:rPr>
              <a:t>作的重视</a:t>
            </a:r>
          </a:p>
        </p:txBody>
      </p:sp>
      <p:pic>
        <p:nvPicPr>
          <p:cNvPr id="7172" name="Picture 4" descr="dglxasset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57338"/>
            <a:ext cx="1944688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</a:pPr>
            <a:r>
              <a:rPr lang="zh-CN" altLang="en-US" sz="3600" smtClean="0">
                <a:latin typeface="仿宋_GB2312" pitchFamily="49" charset="-122"/>
                <a:ea typeface="仿宋_GB2312" pitchFamily="49" charset="-122"/>
              </a:rPr>
              <a:t>    应用新解：</a:t>
            </a:r>
            <a:r>
              <a:rPr lang="zh-CN" altLang="en-US" sz="3600" smtClean="0">
                <a:ea typeface="仿宋_GB2312" pitchFamily="49" charset="-122"/>
              </a:rPr>
              <a:t>“</a:t>
            </a:r>
            <a:r>
              <a:rPr lang="zh-CN" altLang="en-US" sz="3600" smtClean="0">
                <a:latin typeface="仿宋_GB2312" pitchFamily="49" charset="-122"/>
                <a:ea typeface="仿宋_GB2312" pitchFamily="49" charset="-122"/>
              </a:rPr>
              <a:t>应</a:t>
            </a:r>
            <a:r>
              <a:rPr lang="zh-CN" altLang="en-US" sz="3600" smtClean="0">
                <a:ea typeface="仿宋_GB2312" pitchFamily="49" charset="-122"/>
              </a:rPr>
              <a:t>”</a:t>
            </a:r>
            <a:r>
              <a:rPr lang="en-US" altLang="zh-CN" sz="3600" smtClean="0">
                <a:latin typeface="仿宋_GB2312" pitchFamily="49" charset="-122"/>
                <a:ea typeface="仿宋_GB2312" pitchFamily="49" charset="-122"/>
              </a:rPr>
              <a:t>---</a:t>
            </a:r>
            <a:r>
              <a:rPr lang="zh-CN" altLang="en-US" sz="3600" smtClean="0">
                <a:latin typeface="仿宋_GB2312" pitchFamily="49" charset="-122"/>
                <a:ea typeface="仿宋_GB2312" pitchFamily="49" charset="-122"/>
              </a:rPr>
              <a:t>应付生活，</a:t>
            </a:r>
            <a:r>
              <a:rPr lang="zh-CN" altLang="en-US" sz="3600" smtClean="0">
                <a:ea typeface="仿宋_GB2312" pitchFamily="49" charset="-122"/>
              </a:rPr>
              <a:t>“</a:t>
            </a:r>
            <a:r>
              <a:rPr lang="zh-CN" altLang="en-US" sz="3600" smtClean="0">
                <a:latin typeface="仿宋_GB2312" pitchFamily="49" charset="-122"/>
                <a:ea typeface="仿宋_GB2312" pitchFamily="49" charset="-122"/>
              </a:rPr>
              <a:t>用</a:t>
            </a:r>
            <a:r>
              <a:rPr lang="zh-CN" altLang="en-US" sz="3600" smtClean="0">
                <a:ea typeface="仿宋_GB2312" pitchFamily="49" charset="-122"/>
              </a:rPr>
              <a:t>”</a:t>
            </a:r>
            <a:r>
              <a:rPr lang="en-US" altLang="zh-CN" sz="3600" smtClean="0">
                <a:latin typeface="仿宋_GB2312" pitchFamily="49" charset="-122"/>
                <a:ea typeface="仿宋_GB2312" pitchFamily="49" charset="-122"/>
              </a:rPr>
              <a:t>---</a:t>
            </a:r>
            <a:r>
              <a:rPr lang="zh-CN" altLang="en-US" sz="3600" smtClean="0">
                <a:latin typeface="仿宋_GB2312" pitchFamily="49" charset="-122"/>
                <a:ea typeface="仿宋_GB2312" pitchFamily="49" charset="-122"/>
              </a:rPr>
              <a:t>用于实务</a:t>
            </a:r>
          </a:p>
          <a:p>
            <a:pPr>
              <a:buFont typeface="Wingdings" pitchFamily="2" charset="2"/>
              <a:buNone/>
            </a:pPr>
            <a:r>
              <a:rPr lang="zh-CN" altLang="en-US" sz="3600" smtClean="0">
                <a:latin typeface="仿宋_GB2312" pitchFamily="49" charset="-122"/>
                <a:ea typeface="仿宋_GB2312" pitchFamily="49" charset="-122"/>
              </a:rPr>
              <a:t>     在现代商务活动中，纵然口才为你赢得人气指数五颗星，但最终决定生意成功与否的往往不是你的脱</a:t>
            </a:r>
          </a:p>
          <a:p>
            <a:pPr>
              <a:buFont typeface="Wingdings" pitchFamily="2" charset="2"/>
              <a:buNone/>
            </a:pPr>
            <a:r>
              <a:rPr lang="zh-CN" altLang="en-US" sz="3600" smtClean="0">
                <a:latin typeface="仿宋_GB2312" pitchFamily="49" charset="-122"/>
                <a:ea typeface="仿宋_GB2312" pitchFamily="49" charset="-122"/>
              </a:rPr>
              <a:t> 口秀，而是你留下的文书，</a:t>
            </a:r>
          </a:p>
          <a:p>
            <a:pPr>
              <a:buFont typeface="Wingdings" pitchFamily="2" charset="2"/>
              <a:buNone/>
            </a:pPr>
            <a:r>
              <a:rPr lang="zh-CN" altLang="en-US" sz="3600" smtClean="0">
                <a:latin typeface="仿宋_GB2312" pitchFamily="49" charset="-122"/>
                <a:ea typeface="仿宋_GB2312" pitchFamily="49" charset="-122"/>
              </a:rPr>
              <a:t> 以及在商务来往中的文字</a:t>
            </a:r>
          </a:p>
          <a:p>
            <a:pPr>
              <a:buFont typeface="Wingdings" pitchFamily="2" charset="2"/>
              <a:buNone/>
            </a:pPr>
            <a:r>
              <a:rPr lang="zh-CN" altLang="en-US" sz="3600" smtClean="0">
                <a:latin typeface="仿宋_GB2312" pitchFamily="49" charset="-122"/>
                <a:ea typeface="仿宋_GB2312" pitchFamily="49" charset="-122"/>
              </a:rPr>
              <a:t>表达。</a:t>
            </a:r>
          </a:p>
        </p:txBody>
      </p:sp>
      <p:pic>
        <p:nvPicPr>
          <p:cNvPr id="11268" name="Picture 5" descr="MC900350107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3933825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428604"/>
            <a:ext cx="8382000" cy="5105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     毫不夸张地说，经济实用文体的写作水平将日益成为白领职场的常规武器。</a:t>
            </a:r>
          </a:p>
          <a:p>
            <a:pPr>
              <a:buFont typeface="Wingdings" pitchFamily="2" charset="2"/>
              <a:buNone/>
            </a:pP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     如果你想做纵横四海的职场杀手，就不能不加强</a:t>
            </a:r>
          </a:p>
          <a:p>
            <a:pPr>
              <a:buFont typeface="Wingdings" pitchFamily="2" charset="2"/>
              <a:buNone/>
            </a:pP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 这方面的修养，常</a:t>
            </a:r>
          </a:p>
          <a:p>
            <a:pPr>
              <a:buFont typeface="Wingdings" pitchFamily="2" charset="2"/>
              <a:buNone/>
            </a:pP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 规武器必不可少。</a:t>
            </a:r>
          </a:p>
        </p:txBody>
      </p:sp>
      <p:pic>
        <p:nvPicPr>
          <p:cNvPr id="12292" name="Picture 4" descr="dglxasset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3068638"/>
            <a:ext cx="396081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4290"/>
            <a:ext cx="91440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+mj-lt"/>
              </a:rPr>
              <a:t>第一节     便条</a:t>
            </a:r>
            <a:endParaRPr lang="en-US" altLang="zh-CN" sz="4000" b="1" dirty="0" smtClean="0">
              <a:latin typeface="+mj-lt"/>
            </a:endParaRPr>
          </a:p>
          <a:p>
            <a:r>
              <a:rPr lang="zh-CN" altLang="en-US" sz="3600" b="1" dirty="0" smtClean="0">
                <a:latin typeface="+mj-lt"/>
              </a:rPr>
              <a:t>课前一问：</a:t>
            </a:r>
            <a:r>
              <a:rPr lang="zh-CN" altLang="en-US" sz="2800" b="1" dirty="0" smtClean="0">
                <a:latin typeface="+mj-lt"/>
              </a:rPr>
              <a:t>在我们的日常生活中常常要用到一种简便的文字，比如生病了不能来学校要写个请假条，有事情要告诉某个人但却不能面谈需要留言，这些文字在我们应用文里叫做便条，那么什么是便条呢？</a:t>
            </a:r>
            <a:endParaRPr lang="en-US" altLang="zh-CN" sz="2800" b="1" dirty="0" smtClean="0">
              <a:latin typeface="+mj-lt"/>
            </a:endParaRPr>
          </a:p>
          <a:p>
            <a:r>
              <a:rPr lang="zh-CN" altLang="en-US" sz="4000" b="1" dirty="0" smtClean="0">
                <a:latin typeface="+mj-lt"/>
              </a:rPr>
              <a:t>一、</a:t>
            </a:r>
            <a:r>
              <a:rPr lang="zh-CN" altLang="en-US" sz="3600" b="1" dirty="0" smtClean="0">
                <a:latin typeface="+mj-lt"/>
              </a:rPr>
              <a:t>便条的概念</a:t>
            </a:r>
            <a:endParaRPr lang="en-US" altLang="zh-CN" sz="3600" b="1" dirty="0" smtClean="0">
              <a:latin typeface="+mj-lt"/>
            </a:endParaRPr>
          </a:p>
          <a:p>
            <a:r>
              <a:rPr lang="zh-CN" altLang="en-US" sz="3200" b="1" dirty="0" smtClean="0">
                <a:solidFill>
                  <a:srgbClr val="0070C0"/>
                </a:solidFill>
                <a:latin typeface="+mj-lt"/>
              </a:rPr>
              <a:t>便条是人们在日常生活、学习、工作中要向有关人员简单说明事项，而又不能面谈的时候使用的一种简便的书信或通知。</a:t>
            </a:r>
            <a:endParaRPr lang="en-US" altLang="zh-CN" sz="3200" b="1" dirty="0" smtClean="0">
              <a:solidFill>
                <a:srgbClr val="0070C0"/>
              </a:solidFill>
              <a:latin typeface="+mj-lt"/>
            </a:endParaRPr>
          </a:p>
          <a:p>
            <a:endParaRPr lang="en-US" altLang="zh-CN" sz="3600" b="1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000372"/>
            <a:ext cx="6858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便条的特点</a:t>
            </a:r>
            <a:endParaRPr lang="en-US" altLang="zh-CN" sz="3600" b="1" dirty="0" smtClean="0"/>
          </a:p>
          <a:p>
            <a:r>
              <a:rPr lang="en-US" altLang="zh-CN" sz="36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1.</a:t>
            </a:r>
            <a:r>
              <a:rPr lang="zh-CN" altLang="en-US" sz="36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实用性强</a:t>
            </a:r>
            <a:endParaRPr lang="en-US" altLang="zh-CN" sz="3600" b="1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36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2.</a:t>
            </a:r>
            <a:r>
              <a:rPr lang="zh-CN" altLang="en-US" sz="36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篇幅短小</a:t>
            </a:r>
            <a:endParaRPr lang="en-US" altLang="zh-CN" sz="3600" b="1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36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3.</a:t>
            </a:r>
            <a:r>
              <a:rPr lang="zh-CN" altLang="en-US" sz="36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格式固定</a:t>
            </a:r>
            <a:endParaRPr lang="en-US" altLang="zh-CN" sz="3600" b="1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20" y="428604"/>
            <a:ext cx="6858048" cy="264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二、便条的种类</a:t>
            </a:r>
            <a:endParaRPr lang="en-US" altLang="zh-CN" sz="4000" b="1" dirty="0" smtClean="0"/>
          </a:p>
          <a:p>
            <a:r>
              <a:rPr lang="zh-CN" altLang="en-US" sz="4000" b="1" dirty="0" smtClean="0">
                <a:solidFill>
                  <a:srgbClr val="0070C0"/>
                </a:solidFill>
              </a:rPr>
              <a:t>便条按内容和用途不同，分为请假条、留言条、拖事条、意见条、应邀便条、辞别便条等</a:t>
            </a:r>
            <a:endParaRPr lang="en-US" altLang="zh-CN" sz="40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1152</Words>
  <PresentationFormat/>
  <Paragraphs>108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讲  在  前  面</vt:lpstr>
      <vt:lpstr>为什么学习----目的或主题</vt:lpstr>
      <vt:lpstr>为什么学习----目的或主题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USER</cp:lastModifiedBy>
  <cp:revision/>
  <dcterms:created xsi:type="dcterms:W3CDTF">2015-09-06T00:34:07Z</dcterms:created>
  <dcterms:modified xsi:type="dcterms:W3CDTF">2018-08-19T04:36:33Z</dcterms:modified>
</cp:coreProperties>
</file>