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61" r:id="rId2"/>
    <p:sldId id="262" r:id="rId3"/>
    <p:sldId id="331" r:id="rId4"/>
    <p:sldId id="375" r:id="rId5"/>
    <p:sldId id="376" r:id="rId6"/>
    <p:sldId id="377" r:id="rId7"/>
    <p:sldId id="378" r:id="rId8"/>
    <p:sldId id="379" r:id="rId9"/>
    <p:sldId id="391" r:id="rId10"/>
    <p:sldId id="392" r:id="rId11"/>
    <p:sldId id="352" r:id="rId12"/>
    <p:sldId id="353" r:id="rId13"/>
    <p:sldId id="354" r:id="rId14"/>
    <p:sldId id="374" r:id="rId15"/>
    <p:sldId id="288" r:id="rId16"/>
    <p:sldId id="358" r:id="rId17"/>
    <p:sldId id="359" r:id="rId18"/>
    <p:sldId id="360" r:id="rId19"/>
    <p:sldId id="361" r:id="rId20"/>
    <p:sldId id="362" r:id="rId21"/>
    <p:sldId id="363" r:id="rId22"/>
    <p:sldId id="364" r:id="rId23"/>
    <p:sldId id="365" r:id="rId24"/>
    <p:sldId id="366" r:id="rId25"/>
    <p:sldId id="367" r:id="rId26"/>
    <p:sldId id="368" r:id="rId27"/>
    <p:sldId id="369" r:id="rId28"/>
    <p:sldId id="370" r:id="rId29"/>
    <p:sldId id="371" r:id="rId30"/>
    <p:sldId id="372" r:id="rId31"/>
    <p:sldId id="373" r:id="rId32"/>
    <p:sldId id="382" r:id="rId33"/>
    <p:sldId id="384"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1289925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28690854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42363127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41537176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6773747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35792404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28960645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38499691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2352424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1873958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1544095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1600255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42779998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1976065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412335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3496187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2161035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32310264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354813" y="538157"/>
            <a:ext cx="92969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考情概览</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455201" y="874706"/>
            <a:ext cx="72784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346193"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整体阅读</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442849"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1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专题三</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493538" cy="369332"/>
          </a:xfrm>
          <a:prstGeom prst="rect">
            <a:avLst/>
          </a:prstGeom>
          <a:noFill/>
        </p:spPr>
        <p:txBody>
          <a:bodyPr wrap="none" rtlCol="0">
            <a:spAutoFit/>
          </a:bodyPr>
          <a:lstStyle/>
          <a:p>
            <a:r>
              <a:rPr lang="zh-CN" altLang="zh-CN" sz="1800" b="1" dirty="0" smtClean="0">
                <a:solidFill>
                  <a:srgbClr val="C00000"/>
                </a:solidFill>
              </a:rPr>
              <a:t>文学类文本阅读</a:t>
            </a:r>
            <a:r>
              <a:rPr lang="en-US" altLang="zh-CN" sz="1800" b="1" dirty="0" smtClean="0">
                <a:solidFill>
                  <a:srgbClr val="C00000"/>
                </a:solidFill>
              </a:rPr>
              <a:t>(</a:t>
            </a:r>
            <a:r>
              <a:rPr lang="zh-CN" altLang="zh-CN" sz="1800" b="1" dirty="0" smtClean="0">
                <a:solidFill>
                  <a:srgbClr val="C00000"/>
                </a:solidFill>
              </a:rPr>
              <a:t>散文</a:t>
            </a:r>
            <a:r>
              <a:rPr lang="en-US" altLang="zh-CN" sz="1800" b="1" dirty="0" smtClean="0">
                <a:solidFill>
                  <a:srgbClr val="C00000"/>
                </a:solidFill>
              </a:rPr>
              <a:t>)——</a:t>
            </a:r>
            <a:r>
              <a:rPr lang="zh-CN" altLang="zh-CN" sz="1800" b="1" dirty="0" smtClean="0">
                <a:solidFill>
                  <a:srgbClr val="C00000"/>
                </a:solidFill>
              </a:rPr>
              <a:t>一枝一叶总关情</a:t>
            </a:r>
            <a:endParaRPr lang="zh-CN" altLang="en-US" b="1" dirty="0">
              <a:solidFill>
                <a:srgbClr val="C00000"/>
              </a:solidFill>
              <a:latin typeface="+mj-ea"/>
              <a:ea typeface="+mj-ea"/>
            </a:endParaRPr>
          </a:p>
        </p:txBody>
      </p:sp>
      <p:sp>
        <p:nvSpPr>
          <p:cNvPr id="30" name="同侧圆角矩形 29">
            <a:hlinkClick r:id="rId18" action="ppaction://hlinksldjump" tooltip="点击进入"/>
          </p:cNvPr>
          <p:cNvSpPr/>
          <p:nvPr/>
        </p:nvSpPr>
        <p:spPr>
          <a:xfrm>
            <a:off x="435597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考情概览</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9" action="ppaction://hlinksldjump" tooltip="点击进入"/>
          </p:cNvPr>
          <p:cNvSpPr/>
          <p:nvPr userDrawn="1"/>
        </p:nvSpPr>
        <p:spPr>
          <a:xfrm>
            <a:off x="534698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整体阅读</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9.xml"/><Relationship Id="rId1" Type="http://schemas.openxmlformats.org/officeDocument/2006/relationships/vmlDrawing" Target="../drawings/vmlDrawing1.vml"/><Relationship Id="rId4" Type="http://schemas.openxmlformats.org/officeDocument/2006/relationships/package" Target="../embeddings/Microsoft_Word___11.docx"/></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2860208"/>
            <a:ext cx="6948264" cy="1077841"/>
          </a:xfrm>
        </p:spPr>
        <p:txBody>
          <a:bodyPr/>
          <a:lstStyle/>
          <a:p>
            <a:r>
              <a:rPr lang="zh-CN" altLang="zh-CN" sz="3200" dirty="0"/>
              <a:t>专题三　文学类文本阅读</a:t>
            </a:r>
            <a:r>
              <a:rPr lang="en-US" altLang="zh-CN" sz="3200" dirty="0"/>
              <a:t>(</a:t>
            </a:r>
            <a:r>
              <a:rPr lang="zh-CN" altLang="zh-CN" sz="3200" dirty="0"/>
              <a:t>散文</a:t>
            </a:r>
            <a:r>
              <a:rPr lang="en-US" altLang="zh-CN" sz="3200" dirty="0" smtClean="0"/>
              <a:t>)</a:t>
            </a:r>
            <a:br>
              <a:rPr lang="en-US" altLang="zh-CN" sz="3200" dirty="0" smtClean="0"/>
            </a:br>
            <a:r>
              <a:rPr lang="en-US" altLang="zh-CN" sz="3200" dirty="0"/>
              <a:t> </a:t>
            </a:r>
            <a:r>
              <a:rPr lang="en-US" altLang="zh-CN" sz="3200" dirty="0" smtClean="0"/>
              <a:t>              ——</a:t>
            </a:r>
            <a:r>
              <a:rPr lang="zh-CN" altLang="zh-CN" sz="3200" dirty="0"/>
              <a:t>一枝一叶总关情</a:t>
            </a:r>
          </a:p>
        </p:txBody>
      </p:sp>
    </p:spTree>
    <p:extLst>
      <p:ext uri="{BB962C8B-B14F-4D97-AF65-F5344CB8AC3E}">
        <p14:creationId xmlns:p14="http://schemas.microsoft.com/office/powerpoint/2010/main" xmlns="" val="1474908043"/>
      </p:ext>
    </p:extLst>
  </p:cSld>
  <p:clrMapOvr>
    <a:masterClrMapping/>
  </p:clrMapOvr>
  <p:transition spd="slow">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0" name="矩形 9"/>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梯田自成一体的耕作方式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梯田独创的灌溉系统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为中国及东亚的稻作文化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增添了灿烂的一笔。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回望云和梯田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田埂棱角分明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梯级层次清晰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如同一部刻录着中国千年农耕文明成果及非物质文化遗产的立体史册。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为时尚的时代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尚有一种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的物体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默默守望着人类共同的家园。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原载《人民日报》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4982798"/>
      </p:ext>
    </p:extLst>
  </p:cSld>
  <p:clrMapOvr>
    <a:masterClrMapping/>
  </p:clrMapOvr>
  <p:transition>
    <p:cover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8" name="椭圆 7">
            <a:hlinkClick r:id="rId4" action="ppaction://hlinksldjump"/>
          </p:cNvPr>
          <p:cNvSpPr/>
          <p:nvPr/>
        </p:nvSpPr>
        <p:spPr>
          <a:xfrm>
            <a:off x="5364088"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9" name="椭圆 8">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0" name="椭圆 29">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84482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文中画横线的句子主要运用了哪些修辞手法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叠音词的运用有何效果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666141"/>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比喻、拟人、排比。</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节奏鲜明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韵律和谐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增强形象感。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本题考查分析作品的主要表现手法。判断修辞手法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攀着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梯子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等关键词和句式的特点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就可以判断出拟人、比喻和排比。叠音词一般有音乐的旋律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能表达丰富的情感。通过叠音词的使用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能够传神地描写出人、物的音、形、情、态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有栩栩如生的表达效果。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6797552"/>
      </p:ext>
    </p:extLst>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45" name="椭圆 44">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824771"/>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结合全文内容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简述云和梯田的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体现在哪些方面。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227598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依山就势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形状各异。</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四季变换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色彩纷呈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景象迥异。</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山水与耕地完美交融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体现中国农人的智慧。</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人与自然和谐共处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体现千年农耕文明成果。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本题考查对文本的筛选和概括能力。按照文章的顺序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画出答题的范围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抓住关键语句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分别进行概括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重复的内容合并为一项。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体现的方面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需要从作者写作的角度去概括。仔细阅读散文会发现作者写作的重点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云和梯田的形状特点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云和梯田四季的特点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云和梯田的历史等。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843982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down)">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27" name="椭圆 26">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55679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文章最后一段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加上引号有什么作用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谈谈你对该段的理解。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002628"/>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引号有强调、突出的作用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加上引号以后梯田就不仅是一种具体事物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更是一种象征。</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是现代文明的代表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是传统文化的象征。在现代文明高速发展的今天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我们仍要传承优秀传统文化。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本题考查体会重要语句的丰富含义。引号的作用有表示特定称谓、表示具有特殊含义、表示引用他人的话语、表示着重指出、表示否定和讽刺等。根据语境可以判断出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的作用。最后一段的理解主要看所写的内容和作者表达的感情。弄懂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的象征含义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默默守望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可以看出作者对传统文化的褒奖态度。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5241140"/>
      </p:ext>
    </p:extLst>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down)">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7" name="椭圆 2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7" action="ppaction://hlinksldjump"/>
          </p:cNvPr>
          <p:cNvSpPr/>
          <p:nvPr/>
        </p:nvSpPr>
        <p:spPr>
          <a:xfrm>
            <a:off x="636319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7" name="矩形 6"/>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下列对文章的理解与分析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或大或小或长或短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弧形椭圆形拱形牛角形簸箕形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这两句话词语间不加标点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使语气连贯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给读者以目不暇接之感。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作者在云和梯田饱览了四季变换之景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故能将梯田描写得具体生动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富于美感。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在山区建成的云和水梯田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是人力征服大自然的产物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体现了古代劳动人民改天换地的气魄与艰苦奋斗的精神。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镜面朝天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映出蓝天里朵朵浮荡的白云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颇有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半亩方塘一鉴开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天光云影共徘徊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的摹景神韵。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文章通过对云和梯田的优美描写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突出表现了作者对它的喜爱之情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反映出作者对农耕生活的向往。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五边形 11"/>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3" name="五边形 12"/>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4" name="组合 13"/>
          <p:cNvGrpSpPr/>
          <p:nvPr/>
        </p:nvGrpSpPr>
        <p:grpSpPr>
          <a:xfrm>
            <a:off x="251520" y="4087818"/>
            <a:ext cx="8640960" cy="2581542"/>
            <a:chOff x="251520" y="1884545"/>
            <a:chExt cx="8640960" cy="2581542"/>
          </a:xfrm>
        </p:grpSpPr>
        <p:grpSp>
          <p:nvGrpSpPr>
            <p:cNvPr id="15" name="组合 14"/>
            <p:cNvGrpSpPr/>
            <p:nvPr/>
          </p:nvGrpSpPr>
          <p:grpSpPr>
            <a:xfrm>
              <a:off x="251520" y="1884545"/>
              <a:ext cx="8640960" cy="2581542"/>
              <a:chOff x="251520" y="-160654"/>
              <a:chExt cx="8640960" cy="2581542"/>
            </a:xfrm>
          </p:grpSpPr>
          <p:sp>
            <p:nvSpPr>
              <p:cNvPr id="17" name="五边形 16"/>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8" name="燕尾形 17"/>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8"/>
              <p:cNvGrpSpPr/>
              <p:nvPr/>
            </p:nvGrpSpPr>
            <p:grpSpPr>
              <a:xfrm>
                <a:off x="251520" y="-160654"/>
                <a:ext cx="8640960" cy="2264536"/>
                <a:chOff x="251520" y="-160654"/>
                <a:chExt cx="8640960" cy="2264536"/>
              </a:xfrm>
            </p:grpSpPr>
            <p:sp>
              <p:nvSpPr>
                <p:cNvPr id="20" name="矩形 19"/>
                <p:cNvSpPr/>
                <p:nvPr/>
              </p:nvSpPr>
              <p:spPr>
                <a:xfrm>
                  <a:off x="251520" y="-160654"/>
                  <a:ext cx="8640960" cy="226453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8"/>
                <p:cNvSpPr txBox="1"/>
                <p:nvPr/>
              </p:nvSpPr>
              <p:spPr>
                <a:xfrm>
                  <a:off x="8371094" y="-15061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6" name="矩形 15"/>
            <p:cNvSpPr>
              <a:spLocks noChangeAspect="1"/>
            </p:cNvSpPr>
            <p:nvPr/>
          </p:nvSpPr>
          <p:spPr>
            <a:xfrm>
              <a:off x="508000" y="2213057"/>
              <a:ext cx="8128000" cy="1938992"/>
            </a:xfrm>
            <a:prstGeom prst="rect">
              <a:avLst/>
            </a:prstGeom>
          </p:spPr>
          <p:txBody>
            <a:bodyPr>
              <a:spAutoFit/>
            </a:bodyPr>
            <a:lstStyle/>
            <a:p>
              <a:pPr>
                <a:lnSpc>
                  <a:spcPct val="150000"/>
                </a:lnSpc>
              </a:pPr>
              <a:r>
                <a:rPr lang="zh-CN" altLang="zh-CN" sz="2000" dirty="0"/>
                <a:t>本题考查概括作品主题、品味精彩语言表达艺术。</a:t>
              </a:r>
              <a:r>
                <a:rPr lang="en-US" altLang="zh-CN" sz="2000" dirty="0"/>
                <a:t>B</a:t>
              </a:r>
              <a:r>
                <a:rPr lang="zh-CN" altLang="zh-CN" sz="2000" dirty="0"/>
                <a:t>项</a:t>
              </a:r>
              <a:r>
                <a:rPr lang="en-US" altLang="zh-CN" sz="2000" dirty="0"/>
                <a:t>,“</a:t>
              </a:r>
              <a:r>
                <a:rPr lang="zh-CN" altLang="zh-CN" sz="2000" dirty="0"/>
                <a:t>饱览</a:t>
              </a:r>
              <a:r>
                <a:rPr lang="en-US" altLang="zh-CN" sz="2000" dirty="0"/>
                <a:t>”</a:t>
              </a:r>
              <a:r>
                <a:rPr lang="zh-CN" altLang="zh-CN" sz="2000" dirty="0"/>
                <a:t>四季之景有误</a:t>
              </a:r>
              <a:r>
                <a:rPr lang="en-US" altLang="zh-CN" sz="2000" dirty="0"/>
                <a:t>,</a:t>
              </a:r>
              <a:r>
                <a:rPr lang="zh-CN" altLang="zh-CN" sz="2000" dirty="0"/>
                <a:t>此处是想象。</a:t>
              </a:r>
              <a:r>
                <a:rPr lang="en-US" altLang="zh-CN" sz="2000" dirty="0"/>
                <a:t>C</a:t>
              </a:r>
              <a:r>
                <a:rPr lang="zh-CN" altLang="zh-CN" sz="2000" dirty="0"/>
                <a:t>项</a:t>
              </a:r>
              <a:r>
                <a:rPr lang="en-US" altLang="zh-CN" sz="2000" dirty="0"/>
                <a:t>,“</a:t>
              </a:r>
              <a:r>
                <a:rPr lang="zh-CN" altLang="zh-CN" sz="2000" dirty="0"/>
                <a:t>改天换地</a:t>
              </a:r>
              <a:r>
                <a:rPr lang="en-US" altLang="zh-CN" sz="2000" dirty="0"/>
                <a:t>”“</a:t>
              </a:r>
              <a:r>
                <a:rPr lang="zh-CN" altLang="zh-CN" sz="2000" dirty="0"/>
                <a:t>艰苦奋斗</a:t>
              </a:r>
              <a:r>
                <a:rPr lang="en-US" altLang="zh-CN" sz="2000" dirty="0"/>
                <a:t>”</a:t>
              </a:r>
              <a:r>
                <a:rPr lang="zh-CN" altLang="zh-CN" sz="2000" dirty="0"/>
                <a:t>不对</a:t>
              </a:r>
              <a:r>
                <a:rPr lang="en-US" altLang="zh-CN" sz="2000" dirty="0"/>
                <a:t>,</a:t>
              </a:r>
              <a:r>
                <a:rPr lang="zh-CN" altLang="zh-CN" sz="2000" dirty="0"/>
                <a:t>是对农人聪明、勤劳、创造力的赞美。</a:t>
              </a:r>
              <a:r>
                <a:rPr lang="en-US" altLang="zh-CN" sz="2000" dirty="0"/>
                <a:t>E</a:t>
              </a:r>
              <a:r>
                <a:rPr lang="zh-CN" altLang="zh-CN" sz="2000" dirty="0"/>
                <a:t>项</a:t>
              </a:r>
              <a:r>
                <a:rPr lang="en-US" altLang="zh-CN" sz="2000" dirty="0"/>
                <a:t>,“</a:t>
              </a:r>
              <a:r>
                <a:rPr lang="zh-CN" altLang="zh-CN" sz="2000" dirty="0"/>
                <a:t>对农耕生活的向往</a:t>
              </a:r>
              <a:r>
                <a:rPr lang="en-US" altLang="zh-CN" sz="2000" dirty="0"/>
                <a:t>”</a:t>
              </a:r>
              <a:r>
                <a:rPr lang="zh-CN" altLang="zh-CN" sz="2000" dirty="0"/>
                <a:t>有误</a:t>
              </a:r>
              <a:r>
                <a:rPr lang="en-US" altLang="zh-CN" sz="2000" dirty="0"/>
                <a:t>,</a:t>
              </a:r>
              <a:r>
                <a:rPr lang="zh-CN" altLang="zh-CN" sz="2000" dirty="0"/>
                <a:t>文章表达的是作者对千年农耕文明成果的赞叹之情及</a:t>
              </a:r>
              <a:r>
                <a:rPr lang="en-US" altLang="zh-CN" sz="2000" dirty="0"/>
                <a:t>“</a:t>
              </a:r>
              <a:r>
                <a:rPr lang="zh-CN" altLang="zh-CN" sz="2000" dirty="0"/>
                <a:t>我们仍要传承优秀传统文化</a:t>
              </a:r>
              <a:r>
                <a:rPr lang="en-US" altLang="zh-CN" sz="2000" dirty="0"/>
                <a:t>”</a:t>
              </a:r>
              <a:r>
                <a:rPr lang="zh-CN" altLang="zh-CN" sz="2000" dirty="0"/>
                <a:t>的呼吁。</a:t>
              </a:r>
            </a:p>
          </p:txBody>
        </p:sp>
      </p:grpSp>
      <p:grpSp>
        <p:nvGrpSpPr>
          <p:cNvPr id="22" name="组合 21"/>
          <p:cNvGrpSpPr/>
          <p:nvPr/>
        </p:nvGrpSpPr>
        <p:grpSpPr>
          <a:xfrm>
            <a:off x="251520" y="5633844"/>
            <a:ext cx="8640960" cy="1035516"/>
            <a:chOff x="251520" y="4869160"/>
            <a:chExt cx="8640960" cy="1035516"/>
          </a:xfrm>
        </p:grpSpPr>
        <p:grpSp>
          <p:nvGrpSpPr>
            <p:cNvPr id="23" name="组合 22"/>
            <p:cNvGrpSpPr/>
            <p:nvPr/>
          </p:nvGrpSpPr>
          <p:grpSpPr>
            <a:xfrm>
              <a:off x="251520" y="4869160"/>
              <a:ext cx="8640960" cy="1035516"/>
              <a:chOff x="251520" y="3872081"/>
              <a:chExt cx="8640960" cy="1035516"/>
            </a:xfrm>
          </p:grpSpPr>
          <p:sp>
            <p:nvSpPr>
              <p:cNvPr id="25" name="五边形 2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6" name="五边形 2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1" name="燕尾形 3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4" name="矩形 23"/>
            <p:cNvSpPr>
              <a:spLocks noChangeAspect="1"/>
            </p:cNvSpPr>
            <p:nvPr/>
          </p:nvSpPr>
          <p:spPr>
            <a:xfrm>
              <a:off x="539552" y="5086562"/>
              <a:ext cx="8064896" cy="498663"/>
            </a:xfrm>
            <a:prstGeom prst="rect">
              <a:avLst/>
            </a:prstGeom>
          </p:spPr>
          <p:txBody>
            <a:bodyPr wrap="square">
              <a:spAutoFit/>
            </a:bodyPr>
            <a:lstStyle/>
            <a:p>
              <a:pPr>
                <a:lnSpc>
                  <a:spcPct val="150000"/>
                </a:lnSpc>
              </a:pPr>
              <a:r>
                <a:rPr lang="en-US" altLang="zh-CN" sz="2000" dirty="0"/>
                <a:t>AD</a:t>
              </a:r>
              <a:endParaRPr lang="zh-CN" altLang="en-US" sz="2000" dirty="0"/>
            </a:p>
          </p:txBody>
        </p:sp>
      </p:grpSp>
    </p:spTree>
    <p:extLst>
      <p:ext uri="{BB962C8B-B14F-4D97-AF65-F5344CB8AC3E}">
        <p14:creationId xmlns:p14="http://schemas.microsoft.com/office/powerpoint/2010/main" xmlns="" val="52593187"/>
      </p:ext>
    </p:extLst>
  </p:cSld>
  <p:clrMapOvr>
    <a:masterClrMapping/>
  </p:clrMapOvr>
  <p:transition>
    <p:cover dir="rd"/>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 name="矩形 1"/>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鉴赏散文的方法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散文是与诗歌、小说、戏剧并称的一种文学体裁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指不讲究韵律的散体文章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包括杂文、随笔、游记等。其文体特点是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篇幅短小。</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立意集中深远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形散而神不散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。即以一条线索组织材料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集中地表现中心思想。</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题材广泛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不受时空限制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联想丰富。</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形式多样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结构自由洒脱。</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表现方法灵活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融叙事、描写、议论于一体。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散文一般分为记人叙事散文、抒情散文和哲理散文。记人叙事散文是指以记叙为主要表达方式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以人物、事件为主要表述对象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借记人叙事以抒情写意的散文。具体还可以细分为记人类和叙事类。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抒情散文是主要用以抒发作者主观情感的散文。富有情感是所有散文的共同特征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但与其他散文相比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抒情散文情感更强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想象更丰富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语言更具有诗意。抒情散文主要用象征、比兴、拟人等方法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通过对外在形象的描绘来传达作者的情思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因此借景抒情和托物言志是这类散文最常用的手法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也因之又可分为写景散文和状物散文两个小类。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哲理散文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或曰议论性散文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是以议论为主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用来表现作者思维成果、显示出一种理趣与哲思的散文。表现的是作者对生活与人生的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深层感悟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是基于作者对世态人生的洞察并由此而获得的一种灵感和才思。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读懂散文的根本是要从散文行文的固有规律去把握。具体为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75598072"/>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 name="矩形 1"/>
          <p:cNvSpPr>
            <a:spLocks noChangeAspect="1"/>
          </p:cNvSpPr>
          <p:nvPr/>
        </p:nvSpPr>
        <p:spPr>
          <a:xfrm>
            <a:off x="508000" y="989790"/>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捕捉阅读线索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标题有的明示了文章写作的对象或内容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有的提供了阅读的线索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有的甚至明示或暗示了文章的主题。分析散文标题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把握标题的特征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能帮助考生更快更好地阅读文本。可以说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散文的标题往往就是解读散文的一把钥匙。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如《纸上故乡》</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年福建卷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、《云和梯田》</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年天津卷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、《四堡雕版》</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、《粮食》</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年湖南卷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、《浣花草堂》</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、《祖屋》</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年福建卷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、《听雨》</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年全国大纲卷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、《瓦》</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年福建卷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、《樱桃》</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年安徽卷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罗兰》</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年湖北卷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直接明确了写作的对象。如果在文章中写到了看似与标题无关的内容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那就要考虑它与写作对象的关系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就要琢磨作者为什么要写这样的内容。有些题目一看就知道会采用借物喻人、托物寓意的写法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有些题目一看就知道是文章写作的线索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如《樱桃》。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6154740"/>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再如《太湖碎锦》</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年四川卷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、《独木舟之道》</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年安徽卷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、《废墟之美》</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年北京卷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、《负重的河流》</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年四川卷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、《平常的沈从文》</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年江西卷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标题不仅明确了写作对象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更表明了作者的感情倾向以及明确或隐含的主旨。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4176538"/>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3" name="矩形 2"/>
          <p:cNvSpPr>
            <a:spLocks noChangeAspect="1"/>
          </p:cNvSpPr>
          <p:nvPr/>
        </p:nvSpPr>
        <p:spPr>
          <a:xfrm>
            <a:off x="508000" y="1257429"/>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梳理行文脉络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散文正因为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所以思路就格外重要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散文的材料是按照一定的思路组织在作品中的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作品的结构就是它的思路的具体体现。阅读散文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要善于捕捉文中体现时间、空间、人物、事件、感情的语句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更要把握文章的脉络。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散文一般都有一条组织材料的线索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或为人物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或为事件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或为事物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时间、地点、道具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或为情感。找到了这条线索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就能较容易地理清文章的思路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明确文章的主旨。当然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也有的散文没有明显的线索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理清思路就要从分析文章的结构入手了。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分析散文结构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就是根据散文的结构特点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分析语段中句与句之间的关系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找出中心句、过渡句、关键句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理解其含义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同时分析文章段与段之间的关系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从而把握住作者的思路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明确文章主旨。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58136337"/>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圆角矩形 1">
            <a:hlinkClick r:id="rId3" action="ppaction://hlinksldjump"/>
          </p:cNvPr>
          <p:cNvSpPr/>
          <p:nvPr/>
        </p:nvSpPr>
        <p:spPr>
          <a:xfrm>
            <a:off x="395288"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命题分析</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665824"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真题试做</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202920"/>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近几年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课标全国卷文学类文本的考查一直没出现过散文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但在不少省份的高考试卷中一直有散文这种文学体裁出现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可以预测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在今后的考试中文学类文本阅读有可能会出现这一体裁。从考查散文的省份试卷看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所选的文章以中国现当代散文作品为主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偶有外国散文出现。从所设的散文类阅读试题来看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《考试大纲》中的考点都有所涉及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但理解语句含义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鉴赏技巧和探究评价一直是散文类阅读考查的重点。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2524208"/>
      </p:ext>
    </p:extLst>
  </p:cSld>
  <p:clrMapOvr>
    <a:masterClrMapping/>
  </p:clrMapOvr>
  <p:transition>
    <p:pull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散文的结构形式也是多种多样的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现就常见的几种结构形式列举如下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静赏式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景点概述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景点静赏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景点联想。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先交代赏景的缘由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多角度的写景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用抒情的方式来深化主题。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参游式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进入景点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依次欣赏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赏景联想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离开景点。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移步换景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因空间转换而景色不同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情感因之而变化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有时虚实相间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适当联想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篇末暗示主旨。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象征式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由物及人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表达志向。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详细描写物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目的是用物来象征人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形在写物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旨在象征之人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卒章显志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篇末深化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2947155"/>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怀念式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睹眼前景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思从前景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抒怀念情。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借联想和想象写怀念之物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表达寄托的情思。抓住景物的主要特征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从一景联想到相关的另一景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且另一景中寄托着作者的主要情感。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叙史式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一语统篇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追述史实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抚今而感慨、抒情。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起点很高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表达某种情怀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追叙史实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侧重与现实有某种程度上的契合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追昔是为了抚今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表达对现实社会的思考、感慨。这类散文大多被称为文化散文。如《四堡雕版》</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0045263"/>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 name="矩形 1"/>
          <p:cNvSpPr>
            <a:spLocks noChangeAspect="1"/>
          </p:cNvSpPr>
          <p:nvPr/>
        </p:nvSpPr>
        <p:spPr>
          <a:xfrm>
            <a:off x="508000" y="135488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分析文章结构的具体步骤方法如下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化整为零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概括段意。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边阅读边勾画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或在段旁概括出来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注意概括要具体而准确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语段结构分析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任何一个语段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一般有起始、展开、终结三个小层次。通常的情况起始是一两句话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同时这往往就是段落的中心句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接着展开对本段的具体记叙、描写或议论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最后用一两句话对本段进行小结。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具体方法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找每一段落的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起始句、总结句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、抒情句、议论句、过渡句、指代词。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段落整合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切分行文层次。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准确把握层次间关系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从而把握行文脉络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30575038"/>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全文层次分析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把握全文结构层次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是领会作者写作意图、理清文章思路、理解文章内容的重要方法。任何一篇文章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一般有起始、展开、终结三个大层次。通常的情况起始是一、二段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交代写作的由头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中间具体描绘写作内容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结尾篇末点睛、总结全文、首尾呼应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分析全文层次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可根据概括出的段意和文章在文段的开头或结尾处结构大体一致并反复出现的标志性句子或词语来加以整合。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97754871"/>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4" name="矩形 3"/>
          <p:cNvSpPr>
            <a:spLocks noChangeAspect="1"/>
          </p:cNvSpPr>
          <p:nvPr/>
        </p:nvSpPr>
        <p:spPr>
          <a:xfrm>
            <a:off x="508000" y="980728"/>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观全文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明情理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领悟深层意蕴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抓住文章的中心句和暗示主题的提示语、关键词语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从中概括出文章的主题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从所写的事件来概括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看表达了作者什么样的观点、态度、感情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从而找到作者所要表达的思想感情。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对议论性散文要注意文中对具体形象的描绘特点和文章揭示形象与特征内在联系的方法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找出蕴含哲理的关键句仔细领会。另外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议论性散文往往卒章显志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或揭示哲理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或拓展境界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或启发读者思考。因此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还要特别注意文章的结尾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细细咀嚼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通观全文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辨明哲理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领悟文章的深层意蕴。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悟句意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分析写作手法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散文的语言是文学语言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是作者塑造形象、表现主题的主要手段之一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因而它富于形象性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有很强的艺术感染力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它优美隽永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能给人留下深刻的印象。品味散文语言一般从以下几方面思考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语言的含意和作用、语言的特点、语言的风格、语言的技巧等。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5100229"/>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 name="矩形 2"/>
          <p:cNvSpPr>
            <a:spLocks noChangeAspect="1"/>
          </p:cNvSpPr>
          <p:nvPr/>
        </p:nvSpPr>
        <p:spPr>
          <a:xfrm>
            <a:off x="508000" y="1354880"/>
            <a:ext cx="8128000" cy="452239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典例体验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倾听蛙鼓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蛙鼓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顾名思义。夏秋之交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蛙鼓在经过了一年的蛰伏和历练后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终于在一片潮湿的、漫溢着湿润的氛围中开始欢鸣。一声声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如浪如波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铺天盖地席卷而来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声势浩大中又透出一份精慎细腻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且不烦耳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让人听了心旷神怡。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故乡在滇西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那里气候温和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水量充沛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是蛙鼓栖身的理想之地。在美丽的故乡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我是枕着蛙鼓声长大的。那曼妙动听的蛙鼓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在我听来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如一首清雅高亢的诗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又如一曲遒劲有力的生命进行曲。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90084629"/>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2" name="矩形 1"/>
          <p:cNvSpPr>
            <a:spLocks noChangeAspect="1"/>
          </p:cNvSpPr>
          <p:nvPr/>
        </p:nvSpPr>
        <p:spPr>
          <a:xfrm>
            <a:off x="508000" y="125742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蛙鼓唱起来的时候是激越壮观的。日落西山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当最后一抹红云隐退时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蛙鼓终于沿着清风流动的方向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沿着水草间的缝隙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在草芽拔节、花苞绽放的瞬间来了。开始是一两声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接着是蛙声一片。在乡间的一角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借着空气和微风这无声的翅膀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蛙鼓透着细瓷的质感清清脆脆地传过来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只闻蛙声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不见蛙影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让人可以随意想象蛙的模样。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在乡村的黄昏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张开耳膜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最先听到的一定是这像镰刀放倒麦子一样的放倒夜色的蛙鸣。蛙鼓来时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一如淅淅沥沥的雨声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循序渐进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坚韧激越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恍然间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已是气势磅礴却又整齐有序的一片。屏息静听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又宛如一曲来自城市的金属管弦合奏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如此清丽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如此跌宕起伏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如此雄浑壮观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暮风也微微的、柔柔的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夹杂着泥香吹来了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伴着蛙鼓声拂过人的发梢眉间、眼角耳际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7031073"/>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我常常被那些熟悉亲切的来自蛙鼓的乡音所感动。在灰蒙蒙的城市高楼中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许多陌生面孔的话语和负重的心绪常常将我折磨得憔悴不堪。唯有那欢悦的、了无愁绪的蛙鼓声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飘荡着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拥挤着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声声入耳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从遥远且熟悉的乡间向我的梦境中传来。那一声一声刻进心灵深处的亲切乡音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用它高亢的鼓点快慢有致地抚慰着我的内心世界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愈合我的忧伤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熨帖我的困乏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让我跟随着这生命律动的声音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在灵魂深处与一生走不出的故乡临近。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蛙鼓这东西是有灵性的。它此起彼伏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前呼后应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一个高潮接着一个高潮。</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在短短的瞬间便唤醒天空</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唤醒大地</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唤醒庄稼</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唤醒花草</a:t>
            </a:r>
            <a:r>
              <a:rPr lang="en-US"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在蛙鼓的合唱声中醒来</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耳畔飘拂着大自然幻化出来的美妙灵息。这丝丝缕缕的天籁之音</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宛如行云流水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又仿佛我故乡土地上父老乡亲脱手而出的种子</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撒到哪里</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长到哪里。</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无时无刻不在我的灵魂深处流淌着生命的韵律。那种源于生命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发自内心的美妙音乐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一如天籁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一丝一丝叩击着耳膜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撞击着生命的动感。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0799217"/>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2" name="矩形 1"/>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在温暖的乡间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蛙鼓唱的时间长了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随着一声清亮而感染力极强的蛙鸣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更多的蛙鼓便会四声三声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以至两声一声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慢慢地越来越稀薄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瞬间便了无声息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那流动的韵脚也随之化为弥散的音符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在大地和天空之间洇染溶化开去。这时只有人的内心还在强烈地跳跃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在脉搏震颤的节律中感悟那从自然时空中迸涌而出的、富有生命穿透力的鼓点。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蛙鼓这东西又是极富诗意、极其含蓄的。不是吗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看到一片落叶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听到一声蝉鸣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你或许会想到一首意境深远的诗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一段难忘难了的情。而倾听蛙鼓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你会感到这之中不仅有诗、有情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有寓意深邃的哲理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也有耐人寻味的意韵。这是对生命的本质感悟。它夹杂着泥巴味、青草味、乡土味的歌唱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是乡村一切声音里最美妙的一种。的确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没有蛙鼓的乡村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又怎么称得上是完美的乡村呢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2139270"/>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蛙鼓最让人受用的不是它的鼓噪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而是它鼓噪中渗透了哲理意味和活力的那种不屈不挠展示其生命力和生命态度的精神。蛙鼓给人的永远是一种坚定的无畏的生命韧性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一种激昂的奋发向上的斗志和豪情。蛙鼓所昭示的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永远是一种伟大的生命力的存在。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我曾经痴痴地聆听过蛙鼓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对那种执着的生命表白方式产生了一份浓厚的情结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以至不愿走出那浓郁的氛围。但我终究走出了。我想我是明白蛙鼓的意味的。对我来说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蛙鼓蕴含着简洁、生动的生命过程。在内心需要清洗的时候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在平淡、诗意的生活中偶尔睁开眼睛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张开耳朵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倾听一下蛙鼓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那也是一件非常幸福的事。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摘自《佛山文艺》</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53070971"/>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639191"/>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云和梯田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张抗抗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中国最美的云和梯田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隐匿于浙西南括苍山脉雾气迷蒙的群峰深处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弯弯绕绕的盘山公路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倏然甩出一角空地。人已在山腰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朝山下的开阔谷地望去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错落有致的梯级田畔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覆盖了周围山坡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似一个硕大的环状天池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嵌于青葱滴翠的崇山峻岭之间。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阳光迎面扑来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俯视崇头镇外的山中梯田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好似面对着一座宽大露天体育馆。若是早几个时辰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此处可见著名的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云和梯田日出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奇景。无论冬夏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太阳每天都攀着湿淋淋、银闪闪、绿油油或是金灿灿的梯子</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从山间的水田里升起来。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77862538"/>
      </p:ext>
    </p:extLst>
  </p:cSld>
  <p:clrMapOvr>
    <a:masterClrMapping/>
  </p:clrMapOvr>
  <p:transition>
    <p:strips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2" name="矩形 1"/>
          <p:cNvSpPr>
            <a:spLocks noChangeAspect="1"/>
          </p:cNvSpPr>
          <p:nvPr/>
        </p:nvSpPr>
        <p:spPr>
          <a:xfrm>
            <a:off x="508000" y="980728"/>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理清文章的层次脉络。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这篇散文是以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为线索来行文的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开头先对蛙鼓进行形象化的描绘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并点明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我是枕着蛙鼓声长大的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然后对故乡的蛙声进行多角度多层次的描摹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点明了作者的情感。文章取材广泛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然而又统一于主旨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199866658"/>
              </p:ext>
            </p:extLst>
          </p:nvPr>
        </p:nvGraphicFramePr>
        <p:xfrm>
          <a:off x="508000" y="3521790"/>
          <a:ext cx="8128000" cy="2966031"/>
        </p:xfrm>
        <a:graphic>
          <a:graphicData uri="http://schemas.openxmlformats.org/presentationml/2006/ole">
            <p:oleObj spid="_x0000_s6155" name="文档" r:id="rId4" imgW="3837032" imgH="1399991" progId="">
              <p:embed/>
            </p:oleObj>
          </a:graphicData>
        </a:graphic>
      </p:graphicFrame>
      <p:sp>
        <p:nvSpPr>
          <p:cNvPr id="6" name="矩形 5"/>
          <p:cNvSpPr>
            <a:spLocks noChangeAspect="1"/>
          </p:cNvSpPr>
          <p:nvPr/>
        </p:nvSpPr>
        <p:spPr>
          <a:xfrm>
            <a:off x="2555776" y="1765404"/>
            <a:ext cx="819455"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蛙</a:t>
            </a:r>
            <a:r>
              <a:rPr lang="zh-CN" altLang="zh-CN" sz="2200" dirty="0" smtClean="0">
                <a:solidFill>
                  <a:srgbClr val="FF0000"/>
                </a:solidFill>
                <a:latin typeface="Times New Roman" panose="02020603050405020304" pitchFamily="18" charset="0"/>
                <a:cs typeface="Times New Roman" panose="02020603050405020304" pitchFamily="18" charset="0"/>
              </a:rPr>
              <a:t>鼓</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3779912" y="2970818"/>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形散神</a:t>
            </a:r>
            <a:r>
              <a:rPr lang="zh-CN" altLang="zh-CN" sz="2200" dirty="0" smtClean="0">
                <a:solidFill>
                  <a:srgbClr val="FF0000"/>
                </a:solidFill>
                <a:latin typeface="Times New Roman" panose="02020603050405020304" pitchFamily="18" charset="0"/>
                <a:cs typeface="Times New Roman" panose="02020603050405020304" pitchFamily="18" charset="0"/>
              </a:rPr>
              <a:t>聚</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880713427"/>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3" name="矩形 2"/>
          <p:cNvSpPr>
            <a:spLocks noChangeAspect="1"/>
          </p:cNvSpPr>
          <p:nvPr/>
        </p:nvSpPr>
        <p:spPr>
          <a:xfrm>
            <a:off x="508000" y="1484784"/>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分析文章的表现手法。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这篇文章的成功之处在于对蛙鼓之声的描绘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主要是运用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等修辞手法来描绘蛙声的。就整篇文章来说突出运用了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的表现手法来表达主旨。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赏析散文的语言特点。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本文语言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富有诗情画意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让我们有如临其境之感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如见蛙影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如闻蛙声。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把握散文的主旨。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这篇散文通过对故乡小山村里特有的蛙鼓之声的描绘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a:t>
            </a:r>
            <a:r>
              <a:rPr lang="zh-CN" altLang="zh-CN" sz="2200" dirty="0" smtClean="0">
                <a:solidFill>
                  <a:srgbClr val="000000"/>
                </a:solidFill>
                <a:latin typeface="Times New Roman" panose="02020603050405020304" pitchFamily="18" charset="0"/>
                <a:cs typeface="Times New Roman" panose="02020603050405020304" pitchFamily="18" charset="0"/>
              </a:rPr>
              <a:t>作者</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的主旨。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524328" y="1865606"/>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比喻</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755576" y="2261885"/>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拟人</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2164563" y="2260769"/>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排比</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1892825" y="2665067"/>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以小见大</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1892825" y="3468737"/>
            <a:ext cx="1383712"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细腻</a:t>
            </a:r>
            <a:r>
              <a:rPr lang="zh-CN" altLang="zh-CN" sz="2200" dirty="0" smtClean="0">
                <a:solidFill>
                  <a:srgbClr val="FF0000"/>
                </a:solidFill>
                <a:latin typeface="Times New Roman" panose="02020603050405020304" pitchFamily="18" charset="0"/>
                <a:cs typeface="Times New Roman" panose="02020603050405020304" pitchFamily="18" charset="0"/>
              </a:rPr>
              <a:t>生动</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3584670" y="3468737"/>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形象</a:t>
            </a:r>
            <a:r>
              <a:rPr lang="zh-CN" altLang="zh-CN" sz="2200" dirty="0" smtClean="0">
                <a:solidFill>
                  <a:srgbClr val="FF0000"/>
                </a:solidFill>
                <a:latin typeface="Times New Roman" panose="02020603050405020304" pitchFamily="18" charset="0"/>
                <a:cs typeface="Times New Roman" panose="02020603050405020304" pitchFamily="18" charset="0"/>
              </a:rPr>
              <a:t>逼真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734794" y="5075945"/>
            <a:ext cx="194796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对生命的</a:t>
            </a:r>
            <a:r>
              <a:rPr lang="zh-CN" altLang="zh-CN" sz="2200" dirty="0" smtClean="0">
                <a:solidFill>
                  <a:srgbClr val="FF0000"/>
                </a:solidFill>
                <a:latin typeface="Times New Roman" panose="02020603050405020304" pitchFamily="18" charset="0"/>
                <a:cs typeface="Times New Roman" panose="02020603050405020304" pitchFamily="18" charset="0"/>
              </a:rPr>
              <a:t>感悟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3111058" y="5098370"/>
            <a:ext cx="27943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对故乡的热爱与</a:t>
            </a:r>
            <a:r>
              <a:rPr lang="zh-CN" altLang="zh-CN" sz="2200" dirty="0" smtClean="0">
                <a:solidFill>
                  <a:srgbClr val="FF0000"/>
                </a:solidFill>
                <a:latin typeface="Times New Roman" panose="02020603050405020304" pitchFamily="18" charset="0"/>
                <a:cs typeface="Times New Roman" panose="02020603050405020304" pitchFamily="18" charset="0"/>
              </a:rPr>
              <a:t>眷恋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2477191782"/>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2" name="矩形 1"/>
          <p:cNvSpPr>
            <a:spLocks noChangeAspect="1"/>
          </p:cNvSpPr>
          <p:nvPr/>
        </p:nvSpPr>
        <p:spPr>
          <a:xfrm>
            <a:off x="508000" y="1567183"/>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即学即练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从全文看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蛙鼓有哪些特点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43127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铺天盖地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声势浩大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激越壮观。</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富有灵性。</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极富诗意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含蓄。</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渗透了哲理意味和活力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展示了生命力和生命态度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3367383"/>
            <a:ext cx="4416594"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段在文中的作用</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383869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表明了欢悦的、了无愁绪和高亢的蛙鼓对身处异乡憔悴不堪的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的抚慰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强调了蛙鼓对人的灵魂的作用。</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承上启下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由上文对蛙鼓声音的具体描写过渡到蛙鼓对人的生命和灵魂的影响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由实到虚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升华主题。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5303479"/>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2" name="矩形 1"/>
          <p:cNvSpPr>
            <a:spLocks noChangeAspect="1"/>
          </p:cNvSpPr>
          <p:nvPr/>
        </p:nvSpPr>
        <p:spPr>
          <a:xfrm>
            <a:off x="508000" y="1207143"/>
            <a:ext cx="4416594"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简要赏析第</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段中画线的句子</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659973"/>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运用排比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连用几个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唤醒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充分表现了蛙鼓的灵性和生气。</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运用比喻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将蛙鼓比作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行云流水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形象生动地写出了蛙鼓的美妙和强大的生命力。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2935335"/>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本文写蛙鼓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却多次提到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你认为作者借写蛙鼓表现了哪些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生命之思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3799431"/>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要像蛙鼓一样有源于生命、发自内心的表现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这样才能撞击着生命的动感。</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要像蛙鼓一样具有不屈不挠展示其生命力和生命态度的精神、坚定的无畏的生命韧性和一种激昂的奋发向上的斗志和豪情。</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要像蛙鼓一样在简洁、生动的生命过程中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进行执着的生命表白。</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蛙鼓一样的乡音刻进灵魂深处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成为生命的一个组成部分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能够清洗人的内心。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2048833"/>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0" name="矩形 9"/>
          <p:cNvSpPr>
            <a:spLocks noChangeAspect="1"/>
          </p:cNvSpPr>
          <p:nvPr/>
        </p:nvSpPr>
        <p:spPr>
          <a:xfrm>
            <a:off x="508000" y="1375788"/>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眼前那些高低起落、依次递接的田畔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或大或小或长或短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依山就势形状各异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顺着山坡一块块不规则地蜿蜒开去。一层层沉降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通往山洼里黑瓦白墙的小村落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一层层升高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则通往山顶的云端去了。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远眺层层梯田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犹如面对着一座盘旋陡立的天梯。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正是清明时节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梯田已开始灌水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咕嘟咕嘟的流水声箜箜作响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犹如节律均匀的弹拨乐。山水自上而下流入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即使是再小的田池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边缘都留有缺口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一畦注满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便自动流向下一层的田畔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有如大江大河里一级级的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梯级电站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。田畔蓄满水后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一畦畦平展展、亮汪汪得晃眼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似有神灵夜半在山上置放了无数面镜子。天亮之后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整座山谷成了一个镜子创意博览会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弧形椭圆形拱形牛角形簸箕形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一面一面无数面镜子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顺着山坡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妥妥帖帖地铺展开去。田埂上刚发芽的青草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一圈圈一道道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为镜子镶上了翠绿的镜框。镜面朝天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映出蓝天里朵朵浮荡的白云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69755201"/>
      </p:ext>
    </p:extLst>
  </p:cSld>
  <p:clrMapOvr>
    <a:masterClrMapping/>
  </p:clrMapOvr>
  <p:transition>
    <p:pull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尚未到开犁节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几头水牛悠然在田间啃着嫩草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田畔里盛满明晃晃的清水。这个时节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梯田是透明而宁静的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给人遐想的空间。水孕万物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水汽氤氲中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风光不与四时同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的梯田四季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如同幻象一般浮现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梯田在湿润的微风中苏醒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一簇簇一行行低矮茁壮的水稻秧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齐刷刷地摇曳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绿茸茸油汪汪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在秧苗底部的空隙里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闪过荧荧的波光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银水绿影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那是水灵灵的春梯田。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是一轴淡淡的水墨画。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梯田的夏季从绿色中来。由嫩绿而碧绿再墨绿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浓浓的绿、重重的绿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绿得绵密绿得厚重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犹如一针针一线线的刺绣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扎透了梯田的每一层泥土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直到把整座山谷织成绿色的绒毯。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是一帧精美绝伦的绣品。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9093450"/>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2069619"/>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秋季稻熟时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饱满的稻穗洒下遍地碎金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一座金山谷、满山金池塘。一层络黄一层褐黄一层澄黄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稻浪的金色涟漪从山脚一波波升上山顶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又从山顶一波波往下流淌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那是金色的秋梯田。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是一幅色彩浓郁的油画。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梯田在飘飞的雪花中欣然更衣换装。白雪覆盖了层层田畔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厚重或是蓬松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一畦白色又一畦白色。雪后初晴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云和梯田披上了宽大的银色缎袍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瞬时有了一种雍容华贵的气度。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那是云和梯田最令人激动、最美的时刻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66180668"/>
      </p:ext>
    </p:extLst>
  </p:cSld>
  <p:clrMapOvr>
    <a:masterClrMapping/>
  </p:clrMapOvr>
  <p:transition>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62880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梯田的平面上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一层层落满了白雪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而每一级梯田的侧面土墙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则是一道道背风少雪的立面。梯级落差若是高些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土地的黑色或深褐色便明显浓重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自然而然地甩出了一条条层次分明的黑色弧线。满山的梯田在纯净的白雪映衬下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所有蜿蜒起伏的曲线骤然凸显。那阡陌纵横婀娜多姿的线条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如此洒脱流畅、随心所欲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似行云流水亦如空谷传扬的无声旋律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浅唱低吟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是一幅轮廓分明、庄严冷峻的黑白木刻。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梯田之神奇美妙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在于一年四季变幻着炫示着迥然相异的色彩与风景。梯田之魅力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更在于它并非自然奇观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而是农耕文明积淀千年的人文极品。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脑中跳出一句俗语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天工人可代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人工天不知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05559173"/>
      </p:ext>
    </p:extLst>
  </p:cSld>
  <p:clrMapOvr>
    <a:masterClrMapping/>
  </p:clrMapOvr>
  <p:transition>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0" name="矩形 9"/>
          <p:cNvSpPr>
            <a:spLocks noChangeAspect="1"/>
          </p:cNvSpPr>
          <p:nvPr/>
        </p:nvSpPr>
        <p:spPr>
          <a:xfrm>
            <a:off x="508000" y="159168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云和梯田已有千年历史。由闽北迁徙浙南的畲族山民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是云和梯田最早的垦殖者。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九山半水半分田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的山区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田地最为宝贵。聪明勤劳的农人先祖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用锄头镰刀和汗水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伐去山上的灌木与荆棘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挖去乱石拣尽杂砾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在高低起落的坡地上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经年累月日复一日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开垦出一小块一小块、一小片一小片的田地。或宽或窄的梯田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一长条一小块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不规则地依山势上下伸展。最小的梯田田畔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巴掌田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即便春种一兜稻秧、秋收一把稻谷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也不会轻易放弃。历经千百年实践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先人积累了垦种梯田的丰富经验。无论何样贫瘠陡峭的山地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但凡人迹所至之处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就有了人造的梯田。梯田以水田、树木、竹林调节气候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保持四季的气温与湿度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建立起一个自我循环的生态环境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具有固化山体植被、保护水土之功。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01287755"/>
      </p:ext>
    </p:extLst>
  </p:cSld>
  <p:clrMapOvr>
    <a:masterClrMapping/>
  </p:clrMapOvr>
  <p:transition>
    <p:cover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曾有疑问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水往低处流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而梯田逐级升高。古代无水泵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水梯田之水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从何而来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云和人说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山有多高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水有多高。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水有多高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梯田就有多高。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凡是适合开垦梯田的山地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山上必有水源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泉眼溪流、林木蓄水、雾气雨水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农人根据不同的地形土质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修堤筑埂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通过水笕沟渠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将水流引入梯级田畔。自古以来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垦种梯田的人家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刻木定水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的民约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根据每块田的面积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协商分配各家所需水量。进入</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世纪的现代社会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梯田用水则有了更为合理、科学的调配机制。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水是梯田的生命之源。水梯田是用水养出来的。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23944403"/>
      </p:ext>
    </p:extLst>
  </p:cSld>
  <p:clrMapOvr>
    <a:masterClrMapping/>
  </p:clrMapOvr>
  <p:transition>
    <p:randomBar dir="vert"/>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71</TotalTime>
  <Words>7590</Words>
  <Application>Microsoft Office PowerPoint</Application>
  <PresentationFormat>On-screen Show (4:3)</PresentationFormat>
  <Paragraphs>265</Paragraphs>
  <Slides>33</Slides>
  <Notes>20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35" baseType="lpstr">
      <vt:lpstr>高优14新制作模板</vt:lpstr>
      <vt:lpstr>文档</vt:lpstr>
      <vt:lpstr>专题三　文学类文本阅读(散文)                ——一枝一叶总关情</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2016-04-02T01:16:33Z</dcterms:created>
  <dcterms:modified xsi:type="dcterms:W3CDTF">2017-06-18T02:28:41Z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