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294" r:id="rId6"/>
    <p:sldId id="425" r:id="rId7"/>
    <p:sldId id="456" r:id="rId8"/>
    <p:sldId id="428" r:id="rId9"/>
    <p:sldId id="429" r:id="rId10"/>
    <p:sldId id="427" r:id="rId11"/>
    <p:sldId id="303" r:id="rId12"/>
    <p:sldId id="418" r:id="rId13"/>
    <p:sldId id="417" r:id="rId14"/>
    <p:sldId id="300" r:id="rId15"/>
    <p:sldId id="415" r:id="rId16"/>
    <p:sldId id="420" r:id="rId17"/>
    <p:sldId id="309" r:id="rId18"/>
    <p:sldId id="430" r:id="rId19"/>
    <p:sldId id="431" r:id="rId20"/>
    <p:sldId id="432" r:id="rId21"/>
    <p:sldId id="433" r:id="rId22"/>
    <p:sldId id="434" r:id="rId23"/>
    <p:sldId id="435" r:id="rId24"/>
    <p:sldId id="436" r:id="rId25"/>
    <p:sldId id="437" r:id="rId26"/>
    <p:sldId id="438" r:id="rId27"/>
    <p:sldId id="439" r:id="rId28"/>
    <p:sldId id="393" r:id="rId29"/>
    <p:sldId id="313" r:id="rId30"/>
    <p:sldId id="319" r:id="rId31"/>
    <p:sldId id="419" r:id="rId32"/>
    <p:sldId id="416" r:id="rId33"/>
    <p:sldId id="377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2160"/>
        <p:guide orient="horz" pos="3929"/>
        <p:guide pos="2880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9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5.png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8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11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一块奶酪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340570" y="5013176"/>
            <a:ext cx="847958" cy="1513036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1934254"/>
            <a:ext cx="7572071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放学了，同学们（        ）地涌出教室，明明和几个好朋友走在一起，想到今天是自己的生日，妈妈给自己准备了（    ）的生日蛋糕，还有一桌丰盛的晚餐，不禁（    ）道：“要不要请他们到我家去呢？”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87624" y="366244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诱人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43808" y="417792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嘀咕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00304" y="203240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争先恐后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76592" y="1188041"/>
            <a:ext cx="3480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含有反义词的成语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236541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七上八下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7904" y="241217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大惊小怪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7618" y="241217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积少成多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600" y="338465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黑白分明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91314" y="338465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东张西望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90275" y="339283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大街小巷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143108" y="980728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发现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43306" y="98072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43504" y="980728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分散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43702" y="98072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散开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62158" y="177281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依旧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2356" y="176654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62554" y="176654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犹豫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62752" y="176654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24058" y="292494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分散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4256" y="29249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聚集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24454" y="292494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消失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24652" y="29249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出现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43108" y="371076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犹豫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43306" y="371076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339752" y="4653136"/>
            <a:ext cx="5766098" cy="922215"/>
            <a:chOff x="2910550" y="3573016"/>
            <a:chExt cx="5766098" cy="922215"/>
          </a:xfrm>
        </p:grpSpPr>
        <p:sp>
          <p:nvSpPr>
            <p:cNvPr id="55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56" name="文本框 64"/>
            <p:cNvSpPr txBox="1"/>
            <p:nvPr/>
          </p:nvSpPr>
          <p:spPr>
            <a:xfrm>
              <a:off x="2910550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稍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文本框 65"/>
            <p:cNvSpPr txBox="1"/>
            <p:nvPr/>
          </p:nvSpPr>
          <p:spPr>
            <a:xfrm>
              <a:off x="3563888" y="3631135"/>
              <a:ext cx="14898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shāo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（稍微）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文本框 66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shào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（稍息）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文本框 69"/>
          <p:cNvSpPr txBox="1"/>
          <p:nvPr/>
        </p:nvSpPr>
        <p:spPr>
          <a:xfrm>
            <a:off x="4533900" y="4803755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这个士兵在全体稍（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shào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）息的时候，稍（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shāo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）微动了下身体。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611560" y="45811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3" grpId="0"/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50668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50824" y="3194973"/>
            <a:ext cx="86416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课文主要写了一群蚂蚁搬运粮食的过程中，面对掉到地上的奶酪渣的诱惑，蚂蚁队长以身作则，严守纪律，下令让最小的蚂蚁吃掉奶酪渣的故事。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825" y="2623552"/>
            <a:ext cx="864165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自然段）：总写蚂蚁队长对搬运粮食的蚂蚁下令不许偷嘴，自己也不例外。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4-12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自然段）：面对一块奶酪渣的诱惑，蚂蚁队长以身作则，遵守纪律，让最小的蚂蚁吃掉了那块奶酪渣。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自然段）：蚂蚁们干劲更足，终于把奶酪搬回了洞里。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14348" y="1844824"/>
            <a:ext cx="76740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蚂蚁队长是怎样要求自己的队伍的？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7540" y="3284984"/>
            <a:ext cx="6086708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蚂蚁队长集合好队伍，向大家宣布：“今天搬运粮食，只许出力，不许偷嘴。谁偷了嘴，就要受到处罚。”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一只小蚂蚁在队列里嘀咕：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要是偷嘴的是您呢？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蚂蚁队长说：“照样要受处罚。”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48966" y="4232126"/>
            <a:ext cx="4478652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27260" y="4608694"/>
            <a:ext cx="5400924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1021080" y="5949315"/>
            <a:ext cx="2902585" cy="10795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442360"/>
            <a:ext cx="1837072" cy="193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/>
          <p:cNvSpPr/>
          <p:nvPr/>
        </p:nvSpPr>
        <p:spPr>
          <a:xfrm>
            <a:off x="1547664" y="2510463"/>
            <a:ext cx="50162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n>
                  <a:solidFill>
                    <a:srgbClr val="FF0000"/>
                  </a:solidFill>
                </a:ln>
                <a:effectLst>
                  <a:outerShdw blurRad="50800" dist="50800" dir="5400000" algn="ctr" rotWithShape="0">
                    <a:srgbClr val="000000">
                      <a:alpha val="88000"/>
                    </a:srgbClr>
                  </a:outerShdw>
                  <a:reflection endPos="0" dist="508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不许偷嘴，自己也不例外。</a:t>
            </a:r>
            <a:endParaRPr lang="zh-CN" altLang="en-US" sz="3200" dirty="0">
              <a:ln>
                <a:solidFill>
                  <a:srgbClr val="FF0000"/>
                </a:solidFill>
              </a:ln>
              <a:effectLst>
                <a:outerShdw blurRad="50800" dist="50800" dir="5400000" algn="ctr" rotWithShape="0">
                  <a:srgbClr val="000000">
                    <a:alpha val="88000"/>
                  </a:srgbClr>
                </a:outerShdw>
                <a:reflection endPos="0" dist="508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14348" y="1844824"/>
            <a:ext cx="767407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奶酪多诱人啊！抬着它，不要说吃，单是闻闻，都要淌口水。小蚂蚁们嘴叼着它，要做到不趁机舔一下，那要有多大的毅力，多强的纪律性啊！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47664" y="2420888"/>
            <a:ext cx="2664296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48324" y="2420888"/>
            <a:ext cx="1836044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99593" y="2875875"/>
            <a:ext cx="4176463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513" y="4109451"/>
            <a:ext cx="2144445" cy="1891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291" y="4223553"/>
            <a:ext cx="3359340" cy="193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28626" y="1844824"/>
            <a:ext cx="7959798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蚂蚁队长想：丢掉，实在太可惜；趁机吃掉它，又要犯不许偷嘴的禁令。怎么办呢？他的心七上八下，只好下令：“休息一会儿！”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763322" y="2420888"/>
            <a:ext cx="4625102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85626" y="2899220"/>
            <a:ext cx="7902797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81223" y="3356992"/>
            <a:ext cx="2578609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611561" y="3964912"/>
            <a:ext cx="52462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rgbClr val="0000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心理描写：写出了蚂蚁队长的犹豫。</a:t>
            </a:r>
            <a:endParaRPr lang="zh-CN" altLang="en-US" sz="3200" b="1" dirty="0">
              <a:solidFill>
                <a:srgbClr val="FF0000"/>
              </a:solidFill>
              <a:effectLst>
                <a:outerShdw blurRad="50800" dist="50800" dir="5400000" algn="ctr" rotWithShape="0">
                  <a:srgbClr val="0000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818" y="3525146"/>
            <a:ext cx="1994285" cy="228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914498"/>
            <a:ext cx="2525984" cy="2451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428626" y="1844824"/>
            <a:ext cx="79597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大家依旧不动，眼睛望着别处，心却牵挂着那一点儿奶酪渣子。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>
            <a:endCxn id="17" idx="3"/>
          </p:cNvCxnSpPr>
          <p:nvPr/>
        </p:nvCxnSpPr>
        <p:spPr>
          <a:xfrm>
            <a:off x="2215059" y="2383433"/>
            <a:ext cx="6173365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85626" y="2899220"/>
            <a:ext cx="4302398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95536" y="3132257"/>
            <a:ext cx="86111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rgbClr val="0000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奶酪渣子的诱惑很大，大家都想吃。</a:t>
            </a:r>
            <a:endParaRPr lang="zh-CN" altLang="en-US" sz="3200" b="1" dirty="0">
              <a:solidFill>
                <a:srgbClr val="FF0000"/>
              </a:solidFill>
              <a:effectLst>
                <a:outerShdw blurRad="50800" dist="50800" dir="5400000" algn="ctr" rotWithShape="0">
                  <a:srgbClr val="0000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3816" y="3835695"/>
            <a:ext cx="2562485" cy="2471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60674" y="1844824"/>
            <a:ext cx="73117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他低下头，嗅嗅那点儿奶酪渣子，味道真香！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215058" y="2383433"/>
            <a:ext cx="5381278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95537" y="3132257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rgbClr val="0000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动作描写，写出了蚂蚁队长也很想吃奶酪渣子。</a:t>
            </a:r>
            <a:endParaRPr lang="zh-CN" altLang="en-US" sz="3200" b="1" dirty="0">
              <a:solidFill>
                <a:srgbClr val="FF0000"/>
              </a:solidFill>
              <a:effectLst>
                <a:outerShdw blurRad="50800" dist="50800" dir="5400000" algn="ctr" rotWithShape="0">
                  <a:srgbClr val="0000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48966" y="4197913"/>
            <a:ext cx="2175006" cy="209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16016" y="4762700"/>
            <a:ext cx="1455895" cy="155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33739" y="4725144"/>
            <a:ext cx="6982677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奶酪的味道香甜可口，对于正在搬运奶酪的蚂蚁来说，一块掉下的奶酪渣真是巨大的诱惑，大家会忍住诱惑吗？让我们一起来看今天的课文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一块奶酪。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445011"/>
            <a:ext cx="3338823" cy="278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633" y="1484784"/>
            <a:ext cx="4830069" cy="2893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60674" y="1844824"/>
            <a:ext cx="73117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蚂蚁队长最终是如何处理这块奶酪渣子的？你体会到了什么？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427984" y="4451628"/>
            <a:ext cx="3655863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799692" y="2988241"/>
            <a:ext cx="52565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rgbClr val="0000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说明蚂蚁队长爱护幼小。</a:t>
            </a:r>
            <a:endParaRPr lang="zh-CN" altLang="en-US" sz="3200" b="1" dirty="0">
              <a:solidFill>
                <a:srgbClr val="FF0000"/>
              </a:solidFill>
              <a:effectLst>
                <a:outerShdw blurRad="50800" dist="50800" dir="5400000" algn="ctr" rotWithShape="0">
                  <a:srgbClr val="0000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1600" y="3875564"/>
            <a:ext cx="731172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蚂蚁队长命令年龄最小的一只蚂蚁：“这点儿奶酪渣是刚才弄掉的，丢了可惜，你吃掉它。”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698" y="2621091"/>
            <a:ext cx="1135628" cy="12544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60673" y="1844824"/>
            <a:ext cx="77437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为什么大家干活的尽头比刚才更足了？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0673" y="2756595"/>
            <a:ext cx="320727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rgbClr val="0000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面对奶酪的诱惑，蚂蚁队长以身作则，和其他蚂蚁一样遵守了纪律，大家受到鼓舞，所以干活的尽头更足了。</a:t>
            </a:r>
            <a:endParaRPr lang="zh-CN" altLang="en-US" sz="3200" b="1" dirty="0">
              <a:solidFill>
                <a:srgbClr val="FF0000"/>
              </a:solidFill>
              <a:effectLst>
                <a:outerShdw blurRad="50800" dist="50800" dir="5400000" algn="ctr" rotWithShape="0">
                  <a:srgbClr val="0000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720" y="2557695"/>
            <a:ext cx="4219795" cy="316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60673" y="1844824"/>
            <a:ext cx="77437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你来把故事串联一下吧！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" y="2702481"/>
            <a:ext cx="3780269" cy="2670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4714304" y="3645024"/>
            <a:ext cx="38718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蚂蚁队长宣布禁令。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9696" y="5400100"/>
            <a:ext cx="66965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蚂蚁们面对奶酪渣的诱惑。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12776"/>
            <a:ext cx="4257473" cy="37844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16348" y="5400100"/>
            <a:ext cx="7309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蚂蚁队长让最小的蚂蚁吃掉了奶酪渣。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736" y="1124744"/>
            <a:ext cx="4176464" cy="40288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02552" y="5594580"/>
            <a:ext cx="39757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奶酪顺利搬进洞里。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921" y="1412776"/>
            <a:ext cx="5115896" cy="38316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57" y="1218200"/>
            <a:ext cx="7648575" cy="41814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690156" y="2631296"/>
            <a:ext cx="553998" cy="1304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一块奶酪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359134" y="1772816"/>
            <a:ext cx="576064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起因：搬运粮食，宣布禁令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215118" y="1988840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1359134" y="3142709"/>
            <a:ext cx="410445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经过：面对奶酪渣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4171292" y="2293167"/>
            <a:ext cx="3092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蚂蚁：遵守纪律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4139526" y="2801507"/>
            <a:ext cx="2692216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队长：以身作则，让最小的蚂蚁吃奶酪渣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7026780" y="2121478"/>
            <a:ext cx="360040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7191782" y="3092767"/>
            <a:ext cx="155668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以身作则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严守纪律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1431142" y="4941168"/>
            <a:ext cx="50405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结果：成功搬运奶酪进洞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3951422" y="2492896"/>
            <a:ext cx="288032" cy="2062937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animBg="1"/>
      <p:bldP spid="44" grpId="0"/>
      <p:bldP spid="45" grpId="0"/>
      <p:bldP spid="46" grpId="0"/>
      <p:bldP spid="47" grpId="0" animBg="1"/>
      <p:bldP spid="48" grpId="0"/>
      <p:bldP spid="22" grpId="0"/>
      <p:bldP spid="2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143000" y="2360930"/>
            <a:ext cx="6122670" cy="6686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没有铁的纪律，战车就开的不远。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097414" y="836712"/>
            <a:ext cx="4949172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和纪律有关的名言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98789" y="4088290"/>
            <a:ext cx="7056784" cy="11643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纪律是达到一切雄图的阶梯。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 ——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英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·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莎士比亚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328498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纪律是胜利之母。</a:t>
            </a:r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188314"/>
            <a:ext cx="1784521" cy="2193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  <p:bldP spid="12" grpId="0"/>
      <p:bldP spid="14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395536" y="3647926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仿写感叹句。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7584" y="4368006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奶酪多诱人啊！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0740" y="5301208"/>
            <a:ext cx="64575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妈妈做的饭菜多好吃呀！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536" y="10556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仿写词语。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95641" y="1872430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四面八方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（含有数字）：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争先恐后（含有反义词）：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13539" y="1872340"/>
            <a:ext cx="3863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一心一意  三心二意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95993" y="2364992"/>
            <a:ext cx="39959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东张西望  大材小用 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7" grpId="0"/>
      <p:bldP spid="28" grpId="0" build="p"/>
      <p:bldP spid="38" grpId="0"/>
      <p:bldP spid="40" grpId="0"/>
      <p:bldP spid="4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904" y="1476073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蚂蚁队长给你留下了怎样的印象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1600" y="2196153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以身作则，遵守纪律，爱护幼小。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98500" y="1628800"/>
            <a:ext cx="4536504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辛勤：云南昆明人。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1957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年毕业于昆明师专文史系。历任县中学教员，县委宣传部干事，云南人民出版社编辑，晨光出版社编辑室主任，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蜜蜂报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主编，副编审。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1956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年开始发表作品。著有儿童短篇小说集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装在葫芦里的故事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，儿童中长篇小说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绿孔雀与金角龙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小哥俩猎虎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魔匣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916" y="1628800"/>
            <a:ext cx="2002532" cy="3560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47126" y="242088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你是一个遵守纪律的孩子吗？写一写自己遵守纪律的小例子吧！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向家人或朋友讲一讲这个小故事。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405" y="1917065"/>
            <a:ext cx="7056755" cy="3002280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宣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组词：宣布  宣传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xuān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组词：处罚  处置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330647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chǔ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诱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组词：引诱  诱人  威逼利诱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yòu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舔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组词：舔盘子  舔干净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330647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tiǎn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组词：强大  强壮  自强不息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qián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971550" y="2247900"/>
            <a:ext cx="7056755" cy="3013075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475785" y="322143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犯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24968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组词：犯罪  犯规  明知故犯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56814" y="266512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fàn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475785" y="444557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444587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组词：禁止  禁令  情不自禁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56814" y="3889256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jìn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971550" y="2397125"/>
            <a:ext cx="7056755" cy="2879725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475785" y="3190324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稍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667665" y="3218567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组词：稍息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56814" y="263400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shào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475785" y="4414460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豫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667665" y="4414763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组词：犹豫  豫剧  犹豫不决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56814" y="3858141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yù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聚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组词：聚集  聚会  齐聚一堂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jù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跺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组词：跺脚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duò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434912" y="5085184"/>
            <a:ext cx="719239" cy="1283358"/>
            <a:chOff x="5836357" y="4560894"/>
            <a:chExt cx="1327930" cy="2056092"/>
          </a:xfrm>
        </p:grpSpPr>
        <p:pic>
          <p:nvPicPr>
            <p:cNvPr id="34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圆角矩形 22"/>
          <p:cNvSpPr/>
          <p:nvPr/>
        </p:nvSpPr>
        <p:spPr>
          <a:xfrm>
            <a:off x="827584" y="1988840"/>
            <a:ext cx="7056784" cy="266429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60232" y="256490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2545740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争先恐后：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抢着向前，唯恐落后。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3121804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诱人：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对人有吸引力。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348" y="4345940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七上八下：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形容无所适从或心神不宁。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5013176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四面八方：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指各个方面或各个地方。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344" y="1969676"/>
            <a:ext cx="8084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嘀咕：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小声说，私下里说。形容说话的声音很小。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344" y="3717032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禁令：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一般带有命令强制性制度。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2106</Words>
  <Application>WPS 演示</Application>
  <PresentationFormat>全屏显示(4:3)</PresentationFormat>
  <Paragraphs>345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1116</cp:revision>
  <dcterms:created xsi:type="dcterms:W3CDTF">2017-05-17T10:13:00Z</dcterms:created>
  <dcterms:modified xsi:type="dcterms:W3CDTF">2018-06-28T04:32:40Z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