
<file path=[Content_Types].xml><?xml version="1.0" encoding="utf-8"?>
<Types xmlns="http://schemas.openxmlformats.org/package/2006/content-types">
  <Default Extension="wav" ContentType="audio/x-wav"/>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2"/>
  </p:handoutMasterIdLst>
  <p:sldIdLst>
    <p:sldId id="323" r:id="rId3"/>
    <p:sldId id="523" r:id="rId5"/>
    <p:sldId id="1012" r:id="rId6"/>
    <p:sldId id="1042" r:id="rId7"/>
    <p:sldId id="1043" r:id="rId8"/>
    <p:sldId id="1088" r:id="rId9"/>
    <p:sldId id="1003" r:id="rId10"/>
    <p:sldId id="634" r:id="rId11"/>
    <p:sldId id="1001" r:id="rId12"/>
    <p:sldId id="1077" r:id="rId13"/>
    <p:sldId id="748" r:id="rId14"/>
    <p:sldId id="586" r:id="rId15"/>
    <p:sldId id="1011" r:id="rId16"/>
    <p:sldId id="996" r:id="rId17"/>
    <p:sldId id="1006" r:id="rId18"/>
    <p:sldId id="991" r:id="rId19"/>
    <p:sldId id="1080" r:id="rId20"/>
    <p:sldId id="1013" r:id="rId21"/>
    <p:sldId id="1018" r:id="rId22"/>
    <p:sldId id="1019" r:id="rId23"/>
    <p:sldId id="1020" r:id="rId24"/>
    <p:sldId id="941" r:id="rId25"/>
    <p:sldId id="1089" r:id="rId26"/>
    <p:sldId id="1090" r:id="rId27"/>
    <p:sldId id="1091" r:id="rId28"/>
    <p:sldId id="1092" r:id="rId29"/>
    <p:sldId id="1095" r:id="rId30"/>
    <p:sldId id="1096" r:id="rId31"/>
    <p:sldId id="1097" r:id="rId32"/>
    <p:sldId id="1098" r:id="rId33"/>
    <p:sldId id="1099" r:id="rId34"/>
    <p:sldId id="1101" r:id="rId35"/>
    <p:sldId id="1114" r:id="rId36"/>
    <p:sldId id="1102" r:id="rId37"/>
    <p:sldId id="1103" r:id="rId38"/>
    <p:sldId id="1105" r:id="rId39"/>
    <p:sldId id="1106" r:id="rId40"/>
    <p:sldId id="1109" r:id="rId41"/>
    <p:sldId id="1110" r:id="rId42"/>
    <p:sldId id="1111" r:id="rId43"/>
    <p:sldId id="1112" r:id="rId44"/>
    <p:sldId id="1113" r:id="rId45"/>
    <p:sldId id="936" r:id="rId46"/>
    <p:sldId id="937" r:id="rId47"/>
    <p:sldId id="938" r:id="rId48"/>
    <p:sldId id="939" r:id="rId49"/>
    <p:sldId id="940" r:id="rId50"/>
    <p:sldId id="971" r:id="rId51"/>
  </p:sldIdLst>
  <p:sldSz cx="9144000" cy="5143500" type="screen16x9"/>
  <p:notesSz cx="6858000" cy="9144000"/>
  <p:embeddedFontLst>
    <p:embeddedFont>
      <p:font typeface="黑体" pitchFamily="49" charset="-122"/>
      <p:regular r:id="rId56"/>
    </p:embeddedFont>
    <p:embeddedFont>
      <p:font typeface="楷体" pitchFamily="49" charset="-122"/>
      <p:regular r:id="rId57"/>
    </p:embeddedFont>
    <p:embeddedFont>
      <p:font typeface="幼圆" pitchFamily="49" charset="-122"/>
      <p:regular r:id="rId58"/>
    </p:embeddedFont>
    <p:embeddedFont>
      <p:font typeface="汉语拼音" pitchFamily="34" charset="0"/>
      <p:regular r:id="rId59"/>
    </p:embeddedFont>
    <p:embeddedFont>
      <p:font typeface="Times New Roman" charset="0"/>
      <p:regular r:id="rId60"/>
      <p:bold r:id="rId61"/>
    </p:embeddedFont>
    <p:embeddedFont>
      <p:font typeface="微软雅黑" charset="-122"/>
      <p:regular r:id="rId62"/>
      <p:bold r:id="rId63"/>
    </p:embeddedFont>
    <p:embeddedFont>
      <p:font typeface="Impact" charset="0"/>
      <p:regular r:id="rId6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00"/>
    <a:srgbClr val="0000FF"/>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479" autoAdjust="0"/>
    <p:restoredTop sz="94705" autoAdjust="0"/>
  </p:normalViewPr>
  <p:slideViewPr>
    <p:cSldViewPr>
      <p:cViewPr>
        <p:scale>
          <a:sx n="70" d="100"/>
          <a:sy n="70" d="100"/>
        </p:scale>
        <p:origin x="-864" y="-402"/>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font" Target="fonts/font9.fntdata"/><Relationship Id="rId63" Type="http://schemas.openxmlformats.org/officeDocument/2006/relationships/font" Target="fonts/font8.fntdata"/><Relationship Id="rId62" Type="http://schemas.openxmlformats.org/officeDocument/2006/relationships/font" Target="fonts/font7.fntdata"/><Relationship Id="rId61" Type="http://schemas.openxmlformats.org/officeDocument/2006/relationships/font" Target="fonts/font6.fntdata"/><Relationship Id="rId60" Type="http://schemas.openxmlformats.org/officeDocument/2006/relationships/font" Target="fonts/font5.fntdata"/><Relationship Id="rId6" Type="http://schemas.openxmlformats.org/officeDocument/2006/relationships/slide" Target="slides/slide3.xml"/><Relationship Id="rId59" Type="http://schemas.openxmlformats.org/officeDocument/2006/relationships/font" Target="fonts/font4.fntdata"/><Relationship Id="rId58" Type="http://schemas.openxmlformats.org/officeDocument/2006/relationships/font" Target="fonts/font3.fntdata"/><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301626" y="4683919"/>
            <a:ext cx="2289175" cy="357188"/>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1" y="4683919"/>
            <a:ext cx="2289175" cy="357188"/>
          </a:xfrm>
          <a:prstGeom prst="rect">
            <a:avLst/>
          </a:prstGeom>
        </p:spPr>
        <p:txBody>
          <a:bodyPr/>
          <a:lstStyle>
            <a:lvl1pPr>
              <a:defRPr/>
            </a:lvl1pPr>
          </a:lstStyle>
          <a:p>
            <a:fld id="{B69B9F25-43DF-47D2-AA43-A16DBA8BD187}"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a:xfrm>
            <a:off x="301626" y="4683919"/>
            <a:ext cx="2289175" cy="357188"/>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1" y="4683919"/>
            <a:ext cx="2289175" cy="357188"/>
          </a:xfrm>
          <a:prstGeom prst="rect">
            <a:avLst/>
          </a:prstGeom>
        </p:spPr>
        <p:txBody>
          <a:bodyPr/>
          <a:lstStyle>
            <a:lvl1pPr>
              <a:defRPr/>
            </a:lvl1pPr>
          </a:lstStyle>
          <a:p>
            <a:fld id="{FAC49F40-0EC0-4649-B914-6FB00F2FEBB9}"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301626" y="4683919"/>
            <a:ext cx="2289175" cy="357188"/>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3124200" y="4683919"/>
            <a:ext cx="2895600" cy="357188"/>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1" y="4683919"/>
            <a:ext cx="2289175" cy="357188"/>
          </a:xfrm>
          <a:prstGeom prst="rect">
            <a:avLst/>
          </a:prstGeom>
        </p:spPr>
        <p:txBody>
          <a:bodyPr/>
          <a:lstStyle>
            <a:lvl1pPr>
              <a:defRPr/>
            </a:lvl1pPr>
          </a:lstStyle>
          <a:p>
            <a:fld id="{DE7F9CC9-11C2-4E5B-9262-7F5D9A5CE75F}"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jpeg"/><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7526" name="Picture 6"/>
          <p:cNvPicPr>
            <a:picLocks noChangeAspect="1" noChangeArrowheads="1"/>
          </p:cNvPicPr>
          <p:nvPr userDrawn="1"/>
        </p:nvPicPr>
        <p:blipFill>
          <a:blip r:embed="rId12" cstate="print"/>
          <a:srcRect l="5126" r="4079" b="21777"/>
          <a:stretch>
            <a:fillRect/>
          </a:stretch>
        </p:blipFill>
        <p:spPr bwMode="auto">
          <a:xfrm>
            <a:off x="1" y="4371950"/>
            <a:ext cx="9143999" cy="771550"/>
          </a:xfrm>
          <a:prstGeom prst="rect">
            <a:avLst/>
          </a:prstGeom>
          <a:noFill/>
          <a:ln w="9525">
            <a:noFill/>
            <a:miter lim="800000"/>
            <a:headEnd/>
            <a:tailEnd/>
          </a:ln>
          <a:effectLst/>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954107" cy="276999"/>
          </a:xfrm>
          <a:prstGeom prst="rect">
            <a:avLst/>
          </a:prstGeom>
          <a:noFill/>
        </p:spPr>
        <p:txBody>
          <a:bodyPr wrap="none" rtlCol="0">
            <a:spAutoFit/>
          </a:bodyPr>
          <a:lstStyle/>
          <a:p>
            <a:r>
              <a:rPr kumimoji="1" lang="zh-CN" altLang="en-US" sz="1200" dirty="0" smtClean="0">
                <a:latin typeface="黑体" pitchFamily="49" charset="-122"/>
                <a:ea typeface="黑体" pitchFamily="49" charset="-122"/>
              </a:rPr>
              <a:t>普罗米修斯</a:t>
            </a:r>
            <a:endParaRPr kumimoji="1" lang="zh-CN" altLang="en-US" sz="1200" dirty="0">
              <a:latin typeface="黑体" pitchFamily="49" charset="-122"/>
              <a:ea typeface="黑体" pitchFamily="49" charset="-122"/>
            </a:endParaRPr>
          </a:p>
        </p:txBody>
      </p:sp>
      <p:pic>
        <p:nvPicPr>
          <p:cNvPr id="7" name="图片 6" descr="稿定设计导出-20181118-21588.png"/>
          <p:cNvPicPr>
            <a:picLocks noChangeAspect="1"/>
          </p:cNvPicPr>
          <p:nvPr userDrawn="1"/>
        </p:nvPicPr>
        <p:blipFill>
          <a:blip r:embed="rId13" cstate="print"/>
          <a:srcRect b="4801"/>
          <a:stretch>
            <a:fillRect/>
          </a:stretch>
        </p:blipFill>
        <p:spPr>
          <a:xfrm flipH="1">
            <a:off x="-180528" y="4155926"/>
            <a:ext cx="1152130" cy="720080"/>
          </a:xfrm>
          <a:prstGeom prst="rect">
            <a:avLst/>
          </a:prstGeom>
        </p:spPr>
      </p:pic>
      <p:pic>
        <p:nvPicPr>
          <p:cNvPr id="140290" name="Picture 2" descr="https://timgsa.baidu.com/timg?image&amp;quality=80&amp;size=b9999_10000&amp;sec=1542559632662&amp;di=a33dd56db20d73079e8a5c9961a6e1d2&amp;imgtype=0&amp;src=http%3A%2F%2Fpic149.nipic.com%2Ffile%2F20171218%2F11346320_092759858000_2.jpg"/>
          <p:cNvPicPr>
            <a:picLocks noChangeAspect="1" noChangeArrowheads="1"/>
          </p:cNvPicPr>
          <p:nvPr userDrawn="1"/>
        </p:nvPicPr>
        <p:blipFill>
          <a:blip r:embed="rId14" cstate="print">
            <a:clrChange>
              <a:clrFrom>
                <a:srgbClr val="FFFFFF"/>
              </a:clrFrom>
              <a:clrTo>
                <a:srgbClr val="FFFFFF">
                  <a:alpha val="0"/>
                </a:srgbClr>
              </a:clrTo>
            </a:clrChange>
          </a:blip>
          <a:srcRect b="4314"/>
          <a:stretch>
            <a:fillRect/>
          </a:stretch>
        </p:blipFill>
        <p:spPr bwMode="auto">
          <a:xfrm>
            <a:off x="395536" y="4688866"/>
            <a:ext cx="672009" cy="454634"/>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5.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xml"/><Relationship Id="rId4" Type="http://schemas.openxmlformats.org/officeDocument/2006/relationships/slide" Target="slide22.xml"/><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hyperlink" Target="&#23383;&#35789;&#21548;&#20889;-8%20&#31070;&#35805;%20&#26222;&#32599;&#31859;&#20462;&#26031;.mp4" TargetMode="Externa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audio" Target="../media/audio1.wav"/><Relationship Id="rId2" Type="http://schemas.openxmlformats.org/officeDocument/2006/relationships/image" Target="../media/image35.png"/><Relationship Id="rId1" Type="http://schemas.openxmlformats.org/officeDocument/2006/relationships/image" Target="../media/image3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audio2.wav"/><Relationship Id="rId1"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4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9.pn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audio3.wav"/><Relationship Id="rId1"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3.jpeg"/><Relationship Id="rId1" Type="http://schemas.openxmlformats.org/officeDocument/2006/relationships/image" Target="../media/image4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44.jpeg"/><Relationship Id="rId1"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6.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0.png"/><Relationship Id="rId1" Type="http://schemas.openxmlformats.org/officeDocument/2006/relationships/image" Target="../media/image4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2.png"/><Relationship Id="rId1" Type="http://schemas.openxmlformats.org/officeDocument/2006/relationships/image" Target="../media/image1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emf"/></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4.jpeg"/><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20.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srcRect/>
          <a:stretch>
            <a:fillRect/>
          </a:stretch>
        </p:blipFill>
        <p:spPr bwMode="auto">
          <a:xfrm>
            <a:off x="0" y="0"/>
            <a:ext cx="9144000" cy="5143500"/>
          </a:xfrm>
          <a:prstGeom prst="rect">
            <a:avLst/>
          </a:prstGeom>
          <a:noFill/>
          <a:ln w="9525">
            <a:noFill/>
            <a:miter lim="800000"/>
            <a:headEnd/>
            <a:tailEnd/>
          </a:ln>
        </p:spPr>
      </p:pic>
      <p:pic>
        <p:nvPicPr>
          <p:cNvPr id="1027" name="Picture 3"/>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0" y="0"/>
            <a:ext cx="9144000" cy="5143500"/>
          </a:xfrm>
          <a:prstGeom prst="rect">
            <a:avLst/>
          </a:prstGeom>
          <a:noFill/>
          <a:ln w="9525">
            <a:noFill/>
            <a:miter lim="800000"/>
            <a:headEnd/>
            <a:tailEnd/>
          </a:ln>
        </p:spPr>
      </p:pic>
      <p:sp>
        <p:nvSpPr>
          <p:cNvPr id="6" name="TextBox 5"/>
          <p:cNvSpPr txBox="1"/>
          <p:nvPr/>
        </p:nvSpPr>
        <p:spPr>
          <a:xfrm>
            <a:off x="827584" y="1275606"/>
            <a:ext cx="7848872" cy="1546577"/>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3200" dirty="0" smtClean="0">
                <a:latin typeface="楷体" pitchFamily="49" charset="-122"/>
                <a:ea typeface="楷体" pitchFamily="49" charset="-122"/>
              </a:rPr>
              <a:t>学习完中国的神话，今天我们走出国门，看一看 古希腊有什么精彩的神话故事等待着我们去欣赏吧！</a:t>
            </a:r>
            <a:endParaRPr lang="zh-CN" altLang="en-US" sz="3200" dirty="0">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blinds(horizontal)">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blinds(horizontal)">
                                      <p:cBhvr>
                                        <p:cTn id="17" dur="5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dirty="0" smtClean="0">
                <a:latin typeface="楷体" pitchFamily="49" charset="-122"/>
                <a:ea typeface="楷体" pitchFamily="49" charset="-122"/>
              </a:rPr>
              <a:t>识字方法</a:t>
            </a:r>
            <a:endParaRPr lang="zh-CN" altLang="en-US" sz="3300" b="1" dirty="0">
              <a:latin typeface="楷体" pitchFamily="49" charset="-122"/>
              <a:ea typeface="楷体" pitchFamily="49" charset="-122"/>
            </a:endParaRPr>
          </a:p>
        </p:txBody>
      </p:sp>
      <p:grpSp>
        <p:nvGrpSpPr>
          <p:cNvPr id="102" name="组合 101"/>
          <p:cNvGrpSpPr/>
          <p:nvPr/>
        </p:nvGrpSpPr>
        <p:grpSpPr>
          <a:xfrm>
            <a:off x="3419872" y="627534"/>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8" name="TextBox 37"/>
          <p:cNvSpPr txBox="1"/>
          <p:nvPr/>
        </p:nvSpPr>
        <p:spPr>
          <a:xfrm>
            <a:off x="467544" y="1275606"/>
            <a:ext cx="4104456" cy="1361911"/>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itchFamily="49" charset="-122"/>
                <a:ea typeface="黑体" pitchFamily="49" charset="-122"/>
              </a:rPr>
              <a:t>加一加</a:t>
            </a:r>
            <a:r>
              <a:rPr lang="zh-CN" altLang="en-US" sz="2800" dirty="0" smtClean="0">
                <a:latin typeface="黑体" pitchFamily="49" charset="-122"/>
                <a:ea typeface="黑体" pitchFamily="49" charset="-122"/>
              </a:rPr>
              <a:t>：</a:t>
            </a:r>
            <a:r>
              <a:rPr lang="zh-CN" altLang="en-US" sz="2800" dirty="0" smtClean="0">
                <a:latin typeface="楷体" pitchFamily="49" charset="-122"/>
                <a:ea typeface="楷体" pitchFamily="49" charset="-122"/>
              </a:rPr>
              <a:t>征</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心</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惩</a:t>
            </a:r>
            <a:endParaRPr lang="en-US" altLang="zh-CN" sz="2800" dirty="0" smtClean="0">
              <a:latin typeface="楷体" pitchFamily="49" charset="-122"/>
              <a:ea typeface="楷体" pitchFamily="49" charset="-122"/>
            </a:endParaRPr>
          </a:p>
          <a:p>
            <a:pPr>
              <a:lnSpc>
                <a:spcPct val="150000"/>
              </a:lnSpc>
            </a:pPr>
            <a:r>
              <a:rPr lang="en-US" altLang="zh-CN" sz="2800" dirty="0">
                <a:latin typeface="楷体" pitchFamily="49" charset="-122"/>
                <a:ea typeface="楷体" pitchFamily="49" charset="-122"/>
              </a:rPr>
              <a:t> </a:t>
            </a:r>
            <a:r>
              <a:rPr lang="en-US" altLang="zh-CN" sz="2800" dirty="0" smtClean="0">
                <a:latin typeface="楷体" pitchFamily="49" charset="-122"/>
                <a:ea typeface="楷体" pitchFamily="49" charset="-122"/>
              </a:rPr>
              <a:t>       </a:t>
            </a:r>
            <a:r>
              <a:rPr lang="zh-CN" altLang="en-US" sz="2800" dirty="0" smtClean="0">
                <a:latin typeface="楷体" pitchFamily="49" charset="-122"/>
                <a:ea typeface="楷体" pitchFamily="49" charset="-122"/>
              </a:rPr>
              <a:t>车</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仑</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轮</a:t>
            </a:r>
            <a:endParaRPr lang="en-US" altLang="zh-CN" sz="2800" dirty="0">
              <a:latin typeface="楷体" pitchFamily="49" charset="-122"/>
              <a:ea typeface="楷体" pitchFamily="49" charset="-122"/>
            </a:endParaRPr>
          </a:p>
        </p:txBody>
      </p:sp>
      <p:sp>
        <p:nvSpPr>
          <p:cNvPr id="40" name="TextBox 39"/>
          <p:cNvSpPr txBox="1"/>
          <p:nvPr/>
        </p:nvSpPr>
        <p:spPr>
          <a:xfrm>
            <a:off x="432685" y="2843883"/>
            <a:ext cx="1763051" cy="715581"/>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itchFamily="49" charset="-122"/>
                <a:ea typeface="黑体" pitchFamily="49" charset="-122"/>
              </a:rPr>
              <a:t>字理识字</a:t>
            </a:r>
            <a:r>
              <a:rPr lang="zh-CN" altLang="en-US" sz="2800" dirty="0" smtClean="0">
                <a:latin typeface="黑体" pitchFamily="49" charset="-122"/>
                <a:ea typeface="黑体" pitchFamily="49" charset="-122"/>
              </a:rPr>
              <a:t>：</a:t>
            </a:r>
            <a:r>
              <a:rPr lang="en-US" altLang="zh-CN" sz="2800" dirty="0" smtClean="0">
                <a:latin typeface="黑体" pitchFamily="49" charset="-122"/>
                <a:ea typeface="黑体" pitchFamily="49" charset="-122"/>
              </a:rPr>
              <a:t>       </a:t>
            </a:r>
            <a:endParaRPr lang="en-US" altLang="zh-CN" sz="2800" dirty="0">
              <a:latin typeface="黑体" pitchFamily="49" charset="-122"/>
              <a:ea typeface="黑体" pitchFamily="49" charset="-122"/>
            </a:endParaRPr>
          </a:p>
        </p:txBody>
      </p:sp>
      <p:sp>
        <p:nvSpPr>
          <p:cNvPr id="42" name="TextBox 41"/>
          <p:cNvSpPr txBox="1"/>
          <p:nvPr/>
        </p:nvSpPr>
        <p:spPr>
          <a:xfrm>
            <a:off x="2411760" y="3037661"/>
            <a:ext cx="530531" cy="614592"/>
          </a:xfrm>
          <a:prstGeom prst="rect">
            <a:avLst/>
          </a:prstGeom>
          <a:noFill/>
        </p:spPr>
        <p:txBody>
          <a:bodyPr wrap="square" lIns="68580" tIns="34290" rIns="68580" bIns="34290" rtlCol="0">
            <a:spAutoFit/>
          </a:bodyPr>
          <a:lstStyle/>
          <a:p>
            <a:pPr>
              <a:lnSpc>
                <a:spcPct val="150000"/>
              </a:lnSpc>
            </a:pPr>
            <a:r>
              <a:rPr lang="zh-CN" altLang="en-US" sz="2800" dirty="0" smtClean="0">
                <a:latin typeface="黑体" pitchFamily="49" charset="-122"/>
                <a:ea typeface="黑体" pitchFamily="49" charset="-122"/>
              </a:rPr>
              <a:t>害</a:t>
            </a:r>
            <a:endParaRPr lang="en-US" altLang="zh-CN" sz="2800" dirty="0">
              <a:latin typeface="黑体" pitchFamily="49" charset="-122"/>
              <a:ea typeface="黑体" pitchFamily="49" charset="-122"/>
            </a:endParaRPr>
          </a:p>
        </p:txBody>
      </p:sp>
      <p:sp>
        <p:nvSpPr>
          <p:cNvPr id="43" name="TextBox 42"/>
          <p:cNvSpPr txBox="1"/>
          <p:nvPr/>
        </p:nvSpPr>
        <p:spPr>
          <a:xfrm>
            <a:off x="3007060" y="3939901"/>
            <a:ext cx="5290120" cy="715581"/>
          </a:xfrm>
          <a:prstGeom prst="rect">
            <a:avLst/>
          </a:prstGeom>
          <a:noFill/>
        </p:spPr>
        <p:txBody>
          <a:bodyPr wrap="square" lIns="68580" tIns="34290" rIns="68580" bIns="34290" rtlCol="0">
            <a:spAutoFit/>
          </a:bodyPr>
          <a:lstStyle/>
          <a:p>
            <a:pPr>
              <a:lnSpc>
                <a:spcPct val="150000"/>
              </a:lnSpc>
            </a:pPr>
            <a:r>
              <a:rPr lang="zh-CN" altLang="en-US" sz="2800" dirty="0" smtClean="0">
                <a:latin typeface="楷体" pitchFamily="49" charset="-122"/>
                <a:ea typeface="楷体" pitchFamily="49" charset="-122"/>
              </a:rPr>
              <a:t>指事字。害，使人受伤。</a:t>
            </a:r>
            <a:r>
              <a:rPr lang="en-US" altLang="zh-CN" sz="2800" dirty="0" smtClean="0">
                <a:latin typeface="楷体" pitchFamily="49" charset="-122"/>
                <a:ea typeface="楷体" pitchFamily="49" charset="-122"/>
              </a:rPr>
              <a:t>        </a:t>
            </a:r>
            <a:endParaRPr lang="en-US" altLang="zh-CN" sz="2800" dirty="0">
              <a:latin typeface="楷体" pitchFamily="49" charset="-122"/>
              <a:ea typeface="楷体" pitchFamily="49" charset="-122"/>
            </a:endParaRPr>
          </a:p>
        </p:txBody>
      </p:sp>
      <p:pic>
        <p:nvPicPr>
          <p:cNvPr id="4100" name="Picture 4"/>
          <p:cNvPicPr>
            <a:picLocks noChangeAspect="1" noChangeArrowheads="1"/>
          </p:cNvPicPr>
          <p:nvPr/>
        </p:nvPicPr>
        <p:blipFill>
          <a:blip r:embed="rId1" cstate="print"/>
          <a:srcRect/>
          <a:stretch>
            <a:fillRect/>
          </a:stretch>
        </p:blipFill>
        <p:spPr bwMode="auto">
          <a:xfrm>
            <a:off x="3707904" y="1491630"/>
            <a:ext cx="1924050" cy="1285875"/>
          </a:xfrm>
          <a:prstGeom prst="rect">
            <a:avLst/>
          </a:prstGeom>
          <a:ln>
            <a:noFill/>
          </a:ln>
          <a:effectLst>
            <a:softEdge rad="112500"/>
          </a:effectLst>
        </p:spPr>
      </p:pic>
      <p:pic>
        <p:nvPicPr>
          <p:cNvPr id="4101" name="Picture 5"/>
          <p:cNvPicPr>
            <a:picLocks noChangeAspect="1" noChangeArrowheads="1"/>
          </p:cNvPicPr>
          <p:nvPr/>
        </p:nvPicPr>
        <p:blipFill>
          <a:blip r:embed="rId2" cstate="print"/>
          <a:srcRect/>
          <a:stretch>
            <a:fillRect/>
          </a:stretch>
        </p:blipFill>
        <p:spPr bwMode="auto">
          <a:xfrm>
            <a:off x="3131840" y="2859782"/>
            <a:ext cx="4343375" cy="976039"/>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blinds(horizontal)">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101"/>
                                        </p:tgtEl>
                                        <p:attrNameLst>
                                          <p:attrName>style.visibility</p:attrName>
                                        </p:attrNameLst>
                                      </p:cBhvr>
                                      <p:to>
                                        <p:strVal val="visible"/>
                                      </p:to>
                                    </p:set>
                                    <p:animEffect transition="in" filter="blinds(horizontal)">
                                      <p:cBhvr>
                                        <p:cTn id="27" dur="500"/>
                                        <p:tgtEl>
                                          <p:spTgt spid="410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12076"/>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itchFamily="49" charset="-122"/>
                <a:ea typeface="楷体" pitchFamily="49" charset="-122"/>
              </a:rPr>
              <a:t>厉</a:t>
            </a:r>
            <a:endParaRPr lang="zh-CN" altLang="en-US" sz="10400" dirty="0">
              <a:solidFill>
                <a:prstClr val="black"/>
              </a:solidFill>
              <a:latin typeface="楷体" pitchFamily="49" charset="-122"/>
              <a:ea typeface="楷体" pitchFamily="49" charset="-122"/>
            </a:endParaRPr>
          </a:p>
        </p:txBody>
      </p:sp>
      <p:sp>
        <p:nvSpPr>
          <p:cNvPr id="23" name="TextBox 24"/>
          <p:cNvSpPr txBox="1"/>
          <p:nvPr/>
        </p:nvSpPr>
        <p:spPr>
          <a:xfrm>
            <a:off x="2300462" y="1228812"/>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sz="5000" dirty="0" err="1" smtClean="0">
                <a:latin typeface="黑体" pitchFamily="49" charset="-122"/>
                <a:ea typeface="黑体" pitchFamily="49" charset="-122"/>
              </a:rPr>
              <a:t>lì</a:t>
            </a:r>
            <a:endParaRPr lang="zh-CN" altLang="en-US" sz="5000" dirty="0">
              <a:solidFill>
                <a:prstClr val="black"/>
              </a:solidFill>
              <a:latin typeface="黑体" pitchFamily="49" charset="-122"/>
              <a:ea typeface="黑体" pitchFamily="49" charset="-122"/>
              <a:cs typeface="汉语拼音" pitchFamily="34" charset="0"/>
            </a:endParaRPr>
          </a:p>
        </p:txBody>
      </p:sp>
      <p:sp>
        <p:nvSpPr>
          <p:cNvPr id="24" name="TextBox 23"/>
          <p:cNvSpPr txBox="1"/>
          <p:nvPr/>
        </p:nvSpPr>
        <p:spPr>
          <a:xfrm>
            <a:off x="4283968" y="2280667"/>
            <a:ext cx="4104456" cy="715581"/>
          </a:xfrm>
          <a:prstGeom prst="rect">
            <a:avLst/>
          </a:prstGeom>
          <a:noFill/>
        </p:spPr>
        <p:txBody>
          <a:bodyPr wrap="square" lIns="68580" tIns="34290" rIns="68580" bIns="34290" rtlCol="0">
            <a:spAutoFit/>
          </a:bodyPr>
          <a:lstStyle/>
          <a:p>
            <a:pPr>
              <a:lnSpc>
                <a:spcPct val="150000"/>
              </a:lnSpc>
            </a:pPr>
            <a:r>
              <a:rPr lang="zh-CN" altLang="en-US" sz="2800" b="1" dirty="0" smtClean="0">
                <a:solidFill>
                  <a:srgbClr val="0000FF"/>
                </a:solidFill>
                <a:latin typeface="黑体" pitchFamily="49" charset="-122"/>
                <a:ea typeface="黑体" pitchFamily="49" charset="-122"/>
              </a:rPr>
              <a:t>巧</a:t>
            </a:r>
            <a:r>
              <a:rPr lang="zh-CN" altLang="en-US" sz="2800" b="1" dirty="0">
                <a:solidFill>
                  <a:srgbClr val="0000FF"/>
                </a:solidFill>
                <a:latin typeface="黑体" pitchFamily="49" charset="-122"/>
                <a:ea typeface="黑体" pitchFamily="49" charset="-122"/>
              </a:rPr>
              <a:t>记</a:t>
            </a:r>
            <a:r>
              <a:rPr lang="zh-CN" altLang="en-US" sz="2800" dirty="0" smtClean="0">
                <a:latin typeface="黑体" pitchFamily="49" charset="-122"/>
                <a:ea typeface="黑体" pitchFamily="49" charset="-122"/>
              </a:rPr>
              <a:t>：</a:t>
            </a:r>
            <a:r>
              <a:rPr lang="zh-CN" altLang="en-US" sz="2800" dirty="0" smtClean="0">
                <a:solidFill>
                  <a:srgbClr val="FF0000"/>
                </a:solidFill>
                <a:latin typeface="黑体" pitchFamily="49" charset="-122"/>
                <a:ea typeface="黑体" pitchFamily="49" charset="-122"/>
              </a:rPr>
              <a:t>厉</a:t>
            </a:r>
            <a:r>
              <a:rPr lang="zh-CN" altLang="en-US" sz="2800" dirty="0" smtClean="0">
                <a:latin typeface="黑体" pitchFamily="49" charset="-122"/>
                <a:ea typeface="黑体" pitchFamily="49" charset="-122"/>
              </a:rPr>
              <a:t>害</a:t>
            </a:r>
            <a:r>
              <a:rPr lang="zh-CN" altLang="en-US" sz="2800" dirty="0" smtClean="0">
                <a:solidFill>
                  <a:srgbClr val="FF0000"/>
                </a:solidFill>
                <a:latin typeface="黑体" pitchFamily="49" charset="-122"/>
                <a:ea typeface="黑体" pitchFamily="49" charset="-122"/>
              </a:rPr>
              <a:t>万</a:t>
            </a:r>
            <a:r>
              <a:rPr lang="zh-CN" altLang="en-US" sz="2800" dirty="0" smtClean="0">
                <a:latin typeface="黑体" pitchFamily="49" charset="-122"/>
                <a:ea typeface="黑体" pitchFamily="49" charset="-122"/>
              </a:rPr>
              <a:t>人躲</a:t>
            </a:r>
            <a:r>
              <a:rPr lang="zh-CN" altLang="en-US" sz="2800" dirty="0" smtClean="0">
                <a:solidFill>
                  <a:srgbClr val="FF0000"/>
                </a:solidFill>
                <a:latin typeface="黑体" pitchFamily="49" charset="-122"/>
                <a:ea typeface="黑体" pitchFamily="49" charset="-122"/>
              </a:rPr>
              <a:t>厂</a:t>
            </a:r>
            <a:r>
              <a:rPr lang="zh-CN" altLang="en-US" sz="2800" dirty="0" smtClean="0">
                <a:latin typeface="黑体" pitchFamily="49" charset="-122"/>
                <a:ea typeface="黑体" pitchFamily="49" charset="-122"/>
              </a:rPr>
              <a:t>下。</a:t>
            </a:r>
            <a:endParaRPr lang="en-US" altLang="zh-CN" sz="2800" dirty="0">
              <a:latin typeface="黑体" pitchFamily="49" charset="-122"/>
              <a:ea typeface="黑体" pitchFamily="49" charset="-122"/>
            </a:endParaRPr>
          </a:p>
        </p:txBody>
      </p:sp>
      <p:sp>
        <p:nvSpPr>
          <p:cNvPr id="2" name="矩形 1"/>
          <p:cNvSpPr/>
          <p:nvPr/>
        </p:nvSpPr>
        <p:spPr>
          <a:xfrm>
            <a:off x="2555776" y="2715766"/>
            <a:ext cx="792088" cy="1008112"/>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线形标注 2 3"/>
          <p:cNvSpPr/>
          <p:nvPr/>
        </p:nvSpPr>
        <p:spPr>
          <a:xfrm>
            <a:off x="4463973" y="1312593"/>
            <a:ext cx="2970717" cy="540060"/>
          </a:xfrm>
          <a:prstGeom prst="borderCallout2">
            <a:avLst>
              <a:gd name="adj1" fmla="val 18750"/>
              <a:gd name="adj2" fmla="val -8333"/>
              <a:gd name="adj3" fmla="val 18750"/>
              <a:gd name="adj4" fmla="val -16667"/>
              <a:gd name="adj5" fmla="val 307552"/>
              <a:gd name="adj6" fmla="val -36047"/>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itchFamily="49" charset="-122"/>
                <a:ea typeface="黑体" pitchFamily="49" charset="-122"/>
              </a:rPr>
              <a:t>不要少</a:t>
            </a:r>
            <a:r>
              <a:rPr lang="zh-CN" altLang="en-US" sz="2800" dirty="0" smtClean="0">
                <a:solidFill>
                  <a:srgbClr val="FF0000"/>
                </a:solidFill>
                <a:latin typeface="黑体" pitchFamily="49" charset="-122"/>
                <a:ea typeface="黑体" pitchFamily="49" charset="-122"/>
              </a:rPr>
              <a:t>写成“力”</a:t>
            </a:r>
            <a:endParaRPr lang="zh-CN" altLang="en-US" sz="2800" dirty="0">
              <a:solidFill>
                <a:srgbClr val="FF0000"/>
              </a:solidFill>
              <a:latin typeface="黑体" pitchFamily="49" charset="-122"/>
              <a:ea typeface="黑体" pitchFamily="49"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dirty="0">
                <a:latin typeface="楷体" pitchFamily="49" charset="-122"/>
                <a:ea typeface="楷体" pitchFamily="49" charset="-122"/>
              </a:rPr>
              <a:t>易写错</a:t>
            </a:r>
            <a:endParaRPr lang="zh-CN" altLang="en-US" sz="3300" b="1" dirty="0">
              <a:latin typeface="楷体" pitchFamily="49" charset="-122"/>
              <a:ea typeface="楷体" pitchFamily="49" charset="-122"/>
            </a:endParaRPr>
          </a:p>
        </p:txBody>
      </p:sp>
      <p:grpSp>
        <p:nvGrpSpPr>
          <p:cNvPr id="52" name="组合 51"/>
          <p:cNvGrpSpPr/>
          <p:nvPr/>
        </p:nvGrpSpPr>
        <p:grpSpPr>
          <a:xfrm>
            <a:off x="3635896" y="627534"/>
            <a:ext cx="456833" cy="456366"/>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itchFamily="2" charset="-122"/>
                        <a:ea typeface="宋体"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1974531"/>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itchFamily="49" charset="-122"/>
                <a:ea typeface="楷体" pitchFamily="49" charset="-122"/>
              </a:rPr>
              <a:t>害</a:t>
            </a:r>
            <a:endParaRPr lang="zh-CN" altLang="en-US" sz="10400" dirty="0">
              <a:solidFill>
                <a:prstClr val="black"/>
              </a:solidFill>
              <a:latin typeface="楷体" pitchFamily="49" charset="-122"/>
              <a:ea typeface="楷体" pitchFamily="49" charset="-122"/>
            </a:endParaRPr>
          </a:p>
        </p:txBody>
      </p:sp>
      <p:sp>
        <p:nvSpPr>
          <p:cNvPr id="23" name="TextBox 24"/>
          <p:cNvSpPr txBox="1"/>
          <p:nvPr/>
        </p:nvSpPr>
        <p:spPr>
          <a:xfrm>
            <a:off x="2300462" y="1091267"/>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smtClean="0">
                <a:solidFill>
                  <a:prstClr val="black"/>
                </a:solidFill>
                <a:latin typeface="黑体" pitchFamily="49" charset="-122"/>
                <a:ea typeface="黑体" pitchFamily="49" charset="-122"/>
                <a:cs typeface="汉语拼音" pitchFamily="34" charset="0"/>
              </a:rPr>
              <a:t>hài</a:t>
            </a:r>
            <a:endParaRPr lang="zh-CN" altLang="en-US" sz="5000" dirty="0">
              <a:solidFill>
                <a:prstClr val="black"/>
              </a:solidFill>
              <a:latin typeface="黑体" pitchFamily="49" charset="-122"/>
              <a:ea typeface="黑体" pitchFamily="49" charset="-122"/>
              <a:cs typeface="汉语拼音" pitchFamily="34" charset="0"/>
            </a:endParaRPr>
          </a:p>
        </p:txBody>
      </p:sp>
      <p:sp>
        <p:nvSpPr>
          <p:cNvPr id="4" name="线形标注 2 3"/>
          <p:cNvSpPr/>
          <p:nvPr/>
        </p:nvSpPr>
        <p:spPr>
          <a:xfrm>
            <a:off x="3707905" y="1091267"/>
            <a:ext cx="3160876" cy="540419"/>
          </a:xfrm>
          <a:prstGeom prst="borderCallout2">
            <a:avLst>
              <a:gd name="adj1" fmla="val 96561"/>
              <a:gd name="adj2" fmla="val 49860"/>
              <a:gd name="adj3" fmla="val 96896"/>
              <a:gd name="adj4" fmla="val 50822"/>
              <a:gd name="adj5" fmla="val 368368"/>
              <a:gd name="adj6" fmla="val -25634"/>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smtClean="0">
                <a:solidFill>
                  <a:srgbClr val="FF0000"/>
                </a:solidFill>
                <a:latin typeface="黑体" pitchFamily="49" charset="-122"/>
                <a:ea typeface="黑体" pitchFamily="49" charset="-122"/>
              </a:rPr>
              <a:t>竖要露出来</a:t>
            </a:r>
            <a:endParaRPr lang="zh-CN" altLang="en-US" sz="2800" dirty="0">
              <a:solidFill>
                <a:srgbClr val="FF0000"/>
              </a:solidFill>
              <a:latin typeface="黑体" pitchFamily="49" charset="-122"/>
              <a:ea typeface="黑体" pitchFamily="49" charset="-122"/>
            </a:endParaRPr>
          </a:p>
        </p:txBody>
      </p:sp>
      <p:sp>
        <p:nvSpPr>
          <p:cNvPr id="16" name="TextBox 15"/>
          <p:cNvSpPr txBox="1"/>
          <p:nvPr/>
        </p:nvSpPr>
        <p:spPr>
          <a:xfrm>
            <a:off x="4123210" y="2283718"/>
            <a:ext cx="1240878" cy="500137"/>
          </a:xfrm>
          <a:prstGeom prst="rect">
            <a:avLst/>
          </a:prstGeom>
          <a:noFill/>
        </p:spPr>
        <p:txBody>
          <a:bodyPr wrap="square" lIns="68580" tIns="34290" rIns="68580" bIns="34290" rtlCol="0">
            <a:spAutoFit/>
          </a:bodyPr>
          <a:lstStyle/>
          <a:p>
            <a:pPr algn="just"/>
            <a:r>
              <a:rPr lang="zh-CN" altLang="en-US" sz="2800" dirty="0" smtClean="0">
                <a:solidFill>
                  <a:srgbClr val="0000FF"/>
                </a:solidFill>
                <a:latin typeface="黑体" pitchFamily="49" charset="-122"/>
                <a:ea typeface="黑体" pitchFamily="49" charset="-122"/>
              </a:rPr>
              <a:t>害怕</a:t>
            </a:r>
            <a:endParaRPr lang="zh-CN" altLang="en-US" sz="2800" dirty="0">
              <a:solidFill>
                <a:srgbClr val="0000FF"/>
              </a:solidFill>
              <a:latin typeface="黑体" pitchFamily="49" charset="-122"/>
              <a:ea typeface="黑体" pitchFamily="49" charset="-122"/>
            </a:endParaRPr>
          </a:p>
        </p:txBody>
      </p:sp>
      <p:sp>
        <p:nvSpPr>
          <p:cNvPr id="7" name="TextBox 6"/>
          <p:cNvSpPr txBox="1"/>
          <p:nvPr/>
        </p:nvSpPr>
        <p:spPr>
          <a:xfrm>
            <a:off x="5310834" y="2355726"/>
            <a:ext cx="3221606" cy="931024"/>
          </a:xfrm>
          <a:prstGeom prst="rect">
            <a:avLst/>
          </a:prstGeom>
          <a:noFill/>
        </p:spPr>
        <p:txBody>
          <a:bodyPr wrap="square" lIns="68580" tIns="34290" rIns="68580" bIns="34290" rtlCol="0">
            <a:spAutoFit/>
          </a:bodyPr>
          <a:lstStyle/>
          <a:p>
            <a:pPr algn="just"/>
            <a:r>
              <a:rPr lang="zh-CN" altLang="en-US" sz="2800" dirty="0" smtClean="0"/>
              <a:t>面临险境而心中恐惧、惊慌。</a:t>
            </a:r>
            <a:endParaRPr lang="zh-CN" altLang="en-US" sz="2800" dirty="0">
              <a:latin typeface="黑体" pitchFamily="49" charset="-122"/>
              <a:ea typeface="黑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1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图片 88" descr="t01d0c4e6ab74a4ca6f.jpg"/>
          <p:cNvPicPr>
            <a:picLocks noChangeAspect="1"/>
          </p:cNvPicPr>
          <p:nvPr/>
        </p:nvPicPr>
        <p:blipFill>
          <a:blip r:embed="rId1" cstate="print"/>
          <a:stretch>
            <a:fillRect/>
          </a:stretch>
        </p:blipFill>
        <p:spPr>
          <a:xfrm>
            <a:off x="0" y="0"/>
            <a:ext cx="9144000" cy="5143500"/>
          </a:xfrm>
          <a:prstGeom prst="rect">
            <a:avLst/>
          </a:prstGeom>
        </p:spPr>
      </p:pic>
      <p:sp>
        <p:nvSpPr>
          <p:cNvPr id="6" name="AutoShape 1" descr="C:\Users\duyanlin\Documents\Tencent Files\593489595\Image\C2C\@@9%0UC%MEQ4T69SC}C2N.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smtClean="0">
                <a:solidFill>
                  <a:prstClr val="black"/>
                </a:solidFill>
                <a:latin typeface="Arial" pitchFamily="34" charset="0"/>
                <a:ea typeface="宋体" pitchFamily="2" charset="-122"/>
                <a:cs typeface="宋体" pitchFamily="2" charset="-122"/>
              </a:rPr>
            </a:br>
            <a:endParaRPr lang="zh-CN" altLang="zh-CN" sz="1800" smtClean="0">
              <a:solidFill>
                <a:prstClr val="black"/>
              </a:solidFill>
              <a:latin typeface="Arial" pitchFamily="34" charset="0"/>
              <a:ea typeface="宋体" pitchFamily="2" charset="-122"/>
              <a:cs typeface="宋体" pitchFamily="2" charset="-122"/>
            </a:endParaRPr>
          </a:p>
        </p:txBody>
      </p:sp>
      <p:sp>
        <p:nvSpPr>
          <p:cNvPr id="8" name="AutoShape 3" descr="C:\Users\duyanlin\Documents\Tencent Files\593489595\Image\C2C\@@9%0UC%MEQ4T69SC}C2N.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10"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smtClean="0">
                <a:solidFill>
                  <a:prstClr val="black"/>
                </a:solidFill>
                <a:latin typeface="Arial" pitchFamily="34" charset="0"/>
                <a:ea typeface="宋体" pitchFamily="2" charset="-122"/>
                <a:cs typeface="宋体" pitchFamily="2" charset="-122"/>
              </a:rPr>
            </a:br>
            <a:endParaRPr lang="zh-CN" altLang="zh-CN" sz="1800" smtClean="0">
              <a:solidFill>
                <a:prstClr val="black"/>
              </a:solidFill>
              <a:latin typeface="Arial" pitchFamily="34" charset="0"/>
              <a:ea typeface="宋体" pitchFamily="2" charset="-122"/>
              <a:cs typeface="宋体" pitchFamily="2" charset="-122"/>
            </a:endParaRPr>
          </a:p>
        </p:txBody>
      </p:sp>
      <p:sp>
        <p:nvSpPr>
          <p:cNvPr id="12" name="AutoShape 5" descr="C:\Users\duyanlin\Documents\Tencent Files\593489595\Image\C2C\@@9%0UC%MEQ4T69SC}C2N.jpg"/>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grpSp>
        <p:nvGrpSpPr>
          <p:cNvPr id="50" name="组合 49"/>
          <p:cNvGrpSpPr/>
          <p:nvPr/>
        </p:nvGrpSpPr>
        <p:grpSpPr>
          <a:xfrm>
            <a:off x="3387260" y="573514"/>
            <a:ext cx="456833" cy="456366"/>
            <a:chOff x="631825" y="5181600"/>
            <a:chExt cx="1554163" cy="1552575"/>
          </a:xfrm>
        </p:grpSpPr>
        <p:sp>
          <p:nvSpPr>
            <p:cNvPr id="51"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2"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3"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4"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5"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6"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8"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9"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0"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1"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2"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3"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4"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5"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6"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7"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8"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9"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0"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1"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2"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3"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4"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5"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6"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7"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8"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9"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0"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1"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2"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83"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grpSp>
      <p:sp>
        <p:nvSpPr>
          <p:cNvPr id="46" name="TextBox 11"/>
          <p:cNvSpPr txBox="1">
            <a:spLocks noChangeArrowheads="1"/>
          </p:cNvSpPr>
          <p:nvPr/>
        </p:nvSpPr>
        <p:spPr bwMode="auto">
          <a:xfrm>
            <a:off x="3876705" y="50162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dirty="0" smtClean="0">
                <a:latin typeface="楷体" pitchFamily="49" charset="-122"/>
                <a:ea typeface="楷体" pitchFamily="49" charset="-122"/>
              </a:rPr>
              <a:t>识字游戏</a:t>
            </a:r>
            <a:endParaRPr lang="zh-CN" altLang="en-US" sz="3300" b="1" dirty="0">
              <a:latin typeface="楷体" pitchFamily="49" charset="-122"/>
              <a:ea typeface="楷体" pitchFamily="49" charset="-122"/>
            </a:endParaRPr>
          </a:p>
        </p:txBody>
      </p:sp>
      <p:sp>
        <p:nvSpPr>
          <p:cNvPr id="86" name="矩形 3"/>
          <p:cNvSpPr>
            <a:spLocks noChangeArrowheads="1"/>
          </p:cNvSpPr>
          <p:nvPr/>
        </p:nvSpPr>
        <p:spPr bwMode="auto">
          <a:xfrm>
            <a:off x="304800" y="951020"/>
            <a:ext cx="14157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b="1" dirty="0" smtClean="0">
                <a:solidFill>
                  <a:srgbClr val="0000FF"/>
                </a:solidFill>
                <a:latin typeface="宋体" pitchFamily="2" charset="-122"/>
              </a:rPr>
              <a:t>取火种</a:t>
            </a:r>
            <a:endParaRPr lang="zh-CN" altLang="en-US" sz="3200" dirty="0">
              <a:solidFill>
                <a:srgbClr val="0000FF"/>
              </a:solidFill>
            </a:endParaRPr>
          </a:p>
        </p:txBody>
      </p:sp>
      <p:pic>
        <p:nvPicPr>
          <p:cNvPr id="5122" name="Picture 2"/>
          <p:cNvPicPr>
            <a:picLocks noChangeAspect="1" noChangeArrowheads="1"/>
          </p:cNvPicPr>
          <p:nvPr/>
        </p:nvPicPr>
        <p:blipFill>
          <a:blip r:embed="rId2" cstate="print"/>
          <a:srcRect/>
          <a:stretch>
            <a:fillRect/>
          </a:stretch>
        </p:blipFill>
        <p:spPr bwMode="auto">
          <a:xfrm>
            <a:off x="6516216" y="0"/>
            <a:ext cx="2627784" cy="1567348"/>
          </a:xfrm>
          <a:prstGeom prst="rect">
            <a:avLst/>
          </a:prstGeom>
          <a:noFill/>
          <a:ln w="9525">
            <a:noFill/>
            <a:miter lim="800000"/>
            <a:headEnd/>
            <a:tailEnd/>
          </a:ln>
        </p:spPr>
      </p:pic>
      <p:grpSp>
        <p:nvGrpSpPr>
          <p:cNvPr id="99" name="组合 98"/>
          <p:cNvGrpSpPr/>
          <p:nvPr/>
        </p:nvGrpSpPr>
        <p:grpSpPr>
          <a:xfrm>
            <a:off x="6372200" y="1563638"/>
            <a:ext cx="1111202" cy="1222395"/>
            <a:chOff x="6372200" y="1563638"/>
            <a:chExt cx="1111202" cy="1222395"/>
          </a:xfrm>
        </p:grpSpPr>
        <p:pic>
          <p:nvPicPr>
            <p:cNvPr id="93" name="Picture 5" descr="https://timgsa.baidu.com/timg?image&amp;quality=80&amp;size=b9999_10000&amp;sec=1542540180511&amp;di=89979087a5b8a35828fd0440c7744255&amp;imgtype=0&amp;src=http%3A%2F%2Fpic14.nipic.com%2F20110429%2F3320946_063343332336_2.jpg"/>
            <p:cNvPicPr>
              <a:picLocks noChangeAspect="1" noChangeArrowheads="1"/>
            </p:cNvPicPr>
            <p:nvPr/>
          </p:nvPicPr>
          <p:blipFill>
            <a:blip r:embed="rId3" cstate="print">
              <a:clrChange>
                <a:clrFrom>
                  <a:srgbClr val="FFFFFF"/>
                </a:clrFrom>
                <a:clrTo>
                  <a:srgbClr val="FFFFFF">
                    <a:alpha val="0"/>
                  </a:srgbClr>
                </a:clrTo>
              </a:clrChange>
            </a:blip>
            <a:srcRect l="36758" r="33836" b="55357"/>
            <a:stretch>
              <a:fillRect/>
            </a:stretch>
          </p:blipFill>
          <p:spPr bwMode="auto">
            <a:xfrm>
              <a:off x="6588224" y="1563638"/>
              <a:ext cx="686285" cy="1008112"/>
            </a:xfrm>
            <a:prstGeom prst="rect">
              <a:avLst/>
            </a:prstGeom>
            <a:noFill/>
          </p:spPr>
        </p:pic>
        <p:sp>
          <p:nvSpPr>
            <p:cNvPr id="43" name="矩形 48"/>
            <p:cNvSpPr>
              <a:spLocks noChangeArrowheads="1"/>
            </p:cNvSpPr>
            <p:nvPr/>
          </p:nvSpPr>
          <p:spPr bwMode="auto">
            <a:xfrm>
              <a:off x="6372200" y="2139702"/>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itchFamily="49" charset="-122"/>
                  <a:ea typeface="楷体" pitchFamily="49" charset="-122"/>
                </a:rPr>
                <a:t>饶恕</a:t>
              </a:r>
              <a:endParaRPr lang="zh-CN" altLang="en-US" sz="3600" b="1" dirty="0">
                <a:solidFill>
                  <a:srgbClr val="FF0000"/>
                </a:solidFill>
                <a:latin typeface="楷体" pitchFamily="49" charset="-122"/>
                <a:ea typeface="楷体" pitchFamily="49" charset="-122"/>
              </a:endParaRPr>
            </a:p>
          </p:txBody>
        </p:sp>
      </p:grpSp>
      <p:grpSp>
        <p:nvGrpSpPr>
          <p:cNvPr id="96" name="组合 95"/>
          <p:cNvGrpSpPr/>
          <p:nvPr/>
        </p:nvGrpSpPr>
        <p:grpSpPr>
          <a:xfrm>
            <a:off x="2627784" y="1563638"/>
            <a:ext cx="1111202" cy="1222395"/>
            <a:chOff x="2627784" y="1563638"/>
            <a:chExt cx="1111202" cy="1222395"/>
          </a:xfrm>
        </p:grpSpPr>
        <p:pic>
          <p:nvPicPr>
            <p:cNvPr id="90" name="Picture 5" descr="https://timgsa.baidu.com/timg?image&amp;quality=80&amp;size=b9999_10000&amp;sec=1542540180511&amp;di=89979087a5b8a35828fd0440c7744255&amp;imgtype=0&amp;src=http%3A%2F%2Fpic14.nipic.com%2F20110429%2F3320946_063343332336_2.jpg"/>
            <p:cNvPicPr>
              <a:picLocks noChangeAspect="1" noChangeArrowheads="1"/>
            </p:cNvPicPr>
            <p:nvPr/>
          </p:nvPicPr>
          <p:blipFill>
            <a:blip r:embed="rId3" cstate="print">
              <a:clrChange>
                <a:clrFrom>
                  <a:srgbClr val="FFFFFF"/>
                </a:clrFrom>
                <a:clrTo>
                  <a:srgbClr val="FFFFFF">
                    <a:alpha val="0"/>
                  </a:srgbClr>
                </a:clrTo>
              </a:clrChange>
            </a:blip>
            <a:srcRect l="36758" r="33836" b="55357"/>
            <a:stretch>
              <a:fillRect/>
            </a:stretch>
          </p:blipFill>
          <p:spPr bwMode="auto">
            <a:xfrm>
              <a:off x="2843808" y="1563638"/>
              <a:ext cx="686285" cy="1008112"/>
            </a:xfrm>
            <a:prstGeom prst="rect">
              <a:avLst/>
            </a:prstGeom>
            <a:noFill/>
          </p:spPr>
        </p:pic>
        <p:sp>
          <p:nvSpPr>
            <p:cNvPr id="45" name="矩形 48"/>
            <p:cNvSpPr>
              <a:spLocks noChangeArrowheads="1"/>
            </p:cNvSpPr>
            <p:nvPr/>
          </p:nvSpPr>
          <p:spPr bwMode="auto">
            <a:xfrm>
              <a:off x="2627784" y="2139702"/>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itchFamily="49" charset="-122"/>
                  <a:ea typeface="楷体" pitchFamily="49" charset="-122"/>
                </a:rPr>
                <a:t>驱赶</a:t>
              </a:r>
              <a:endParaRPr lang="zh-CN" altLang="en-US" sz="3600" b="1" dirty="0">
                <a:solidFill>
                  <a:srgbClr val="FF0000"/>
                </a:solidFill>
                <a:latin typeface="楷体" pitchFamily="49" charset="-122"/>
                <a:ea typeface="楷体" pitchFamily="49" charset="-122"/>
              </a:endParaRPr>
            </a:p>
          </p:txBody>
        </p:sp>
      </p:grpSp>
      <p:grpSp>
        <p:nvGrpSpPr>
          <p:cNvPr id="97" name="组合 96"/>
          <p:cNvGrpSpPr/>
          <p:nvPr/>
        </p:nvGrpSpPr>
        <p:grpSpPr>
          <a:xfrm>
            <a:off x="3851920" y="1563638"/>
            <a:ext cx="1111202" cy="1222395"/>
            <a:chOff x="3851920" y="1563638"/>
            <a:chExt cx="1111202" cy="1222395"/>
          </a:xfrm>
        </p:grpSpPr>
        <p:pic>
          <p:nvPicPr>
            <p:cNvPr id="91" name="Picture 5" descr="https://timgsa.baidu.com/timg?image&amp;quality=80&amp;size=b9999_10000&amp;sec=1542540180511&amp;di=89979087a5b8a35828fd0440c7744255&amp;imgtype=0&amp;src=http%3A%2F%2Fpic14.nipic.com%2F20110429%2F3320946_063343332336_2.jpg"/>
            <p:cNvPicPr>
              <a:picLocks noChangeAspect="1" noChangeArrowheads="1"/>
            </p:cNvPicPr>
            <p:nvPr/>
          </p:nvPicPr>
          <p:blipFill>
            <a:blip r:embed="rId3" cstate="print">
              <a:clrChange>
                <a:clrFrom>
                  <a:srgbClr val="FFFFFF"/>
                </a:clrFrom>
                <a:clrTo>
                  <a:srgbClr val="FFFFFF">
                    <a:alpha val="0"/>
                  </a:srgbClr>
                </a:clrTo>
              </a:clrChange>
            </a:blip>
            <a:srcRect l="36758" r="33836" b="55357"/>
            <a:stretch>
              <a:fillRect/>
            </a:stretch>
          </p:blipFill>
          <p:spPr bwMode="auto">
            <a:xfrm>
              <a:off x="4139952" y="1563638"/>
              <a:ext cx="686285" cy="1008112"/>
            </a:xfrm>
            <a:prstGeom prst="rect">
              <a:avLst/>
            </a:prstGeom>
            <a:noFill/>
          </p:spPr>
        </p:pic>
        <p:sp>
          <p:nvSpPr>
            <p:cNvPr id="48" name="矩形 48"/>
            <p:cNvSpPr>
              <a:spLocks noChangeArrowheads="1"/>
            </p:cNvSpPr>
            <p:nvPr/>
          </p:nvSpPr>
          <p:spPr bwMode="auto">
            <a:xfrm>
              <a:off x="3851920" y="2139702"/>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itchFamily="49" charset="-122"/>
                  <a:ea typeface="楷体" pitchFamily="49" charset="-122"/>
                </a:rPr>
                <a:t>火焰</a:t>
              </a:r>
              <a:endParaRPr lang="zh-CN" altLang="en-US" sz="3600" b="1" dirty="0">
                <a:solidFill>
                  <a:srgbClr val="FF0000"/>
                </a:solidFill>
                <a:latin typeface="楷体" pitchFamily="49" charset="-122"/>
                <a:ea typeface="楷体" pitchFamily="49" charset="-122"/>
              </a:endParaRPr>
            </a:p>
          </p:txBody>
        </p:sp>
      </p:grpSp>
      <p:grpSp>
        <p:nvGrpSpPr>
          <p:cNvPr id="95" name="组合 94"/>
          <p:cNvGrpSpPr/>
          <p:nvPr/>
        </p:nvGrpSpPr>
        <p:grpSpPr>
          <a:xfrm>
            <a:off x="1403648" y="1563638"/>
            <a:ext cx="1111202" cy="1222395"/>
            <a:chOff x="1403648" y="1563638"/>
            <a:chExt cx="1111202" cy="1222395"/>
          </a:xfrm>
        </p:grpSpPr>
        <p:pic>
          <p:nvPicPr>
            <p:cNvPr id="5125" name="Picture 5" descr="https://timgsa.baidu.com/timg?image&amp;quality=80&amp;size=b9999_10000&amp;sec=1542540180511&amp;di=89979087a5b8a35828fd0440c7744255&amp;imgtype=0&amp;src=http%3A%2F%2Fpic14.nipic.com%2F20110429%2F3320946_063343332336_2.jpg"/>
            <p:cNvPicPr>
              <a:picLocks noChangeAspect="1" noChangeArrowheads="1"/>
            </p:cNvPicPr>
            <p:nvPr/>
          </p:nvPicPr>
          <p:blipFill>
            <a:blip r:embed="rId3" cstate="print">
              <a:clrChange>
                <a:clrFrom>
                  <a:srgbClr val="FFFFFF"/>
                </a:clrFrom>
                <a:clrTo>
                  <a:srgbClr val="FFFFFF">
                    <a:alpha val="0"/>
                  </a:srgbClr>
                </a:clrTo>
              </a:clrChange>
            </a:blip>
            <a:srcRect l="36758" r="33836" b="55357"/>
            <a:stretch>
              <a:fillRect/>
            </a:stretch>
          </p:blipFill>
          <p:spPr bwMode="auto">
            <a:xfrm>
              <a:off x="1619672" y="1563638"/>
              <a:ext cx="686285" cy="1008112"/>
            </a:xfrm>
            <a:prstGeom prst="rect">
              <a:avLst/>
            </a:prstGeom>
            <a:noFill/>
          </p:spPr>
        </p:pic>
        <p:sp>
          <p:nvSpPr>
            <p:cNvPr id="57" name="矩形 48"/>
            <p:cNvSpPr>
              <a:spLocks noChangeArrowheads="1"/>
            </p:cNvSpPr>
            <p:nvPr/>
          </p:nvSpPr>
          <p:spPr bwMode="auto">
            <a:xfrm>
              <a:off x="1403648" y="2139702"/>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itchFamily="49" charset="-122"/>
                  <a:ea typeface="楷体" pitchFamily="49" charset="-122"/>
                </a:rPr>
                <a:t>喷射</a:t>
              </a:r>
              <a:endParaRPr lang="zh-CN" altLang="en-US" sz="3600" b="1" dirty="0">
                <a:solidFill>
                  <a:srgbClr val="FF0000"/>
                </a:solidFill>
                <a:latin typeface="楷体" pitchFamily="49" charset="-122"/>
                <a:ea typeface="楷体" pitchFamily="49" charset="-122"/>
              </a:endParaRPr>
            </a:p>
          </p:txBody>
        </p:sp>
      </p:grpSp>
      <p:grpSp>
        <p:nvGrpSpPr>
          <p:cNvPr id="98" name="组合 97"/>
          <p:cNvGrpSpPr/>
          <p:nvPr/>
        </p:nvGrpSpPr>
        <p:grpSpPr>
          <a:xfrm>
            <a:off x="5076056" y="1491630"/>
            <a:ext cx="1111202" cy="1294403"/>
            <a:chOff x="5076056" y="1491630"/>
            <a:chExt cx="1111202" cy="1294403"/>
          </a:xfrm>
        </p:grpSpPr>
        <p:pic>
          <p:nvPicPr>
            <p:cNvPr id="92" name="Picture 5" descr="https://timgsa.baidu.com/timg?image&amp;quality=80&amp;size=b9999_10000&amp;sec=1542540180511&amp;di=89979087a5b8a35828fd0440c7744255&amp;imgtype=0&amp;src=http%3A%2F%2Fpic14.nipic.com%2F20110429%2F3320946_063343332336_2.jpg"/>
            <p:cNvPicPr>
              <a:picLocks noChangeAspect="1" noChangeArrowheads="1"/>
            </p:cNvPicPr>
            <p:nvPr/>
          </p:nvPicPr>
          <p:blipFill>
            <a:blip r:embed="rId3" cstate="print">
              <a:clrChange>
                <a:clrFrom>
                  <a:srgbClr val="FFFFFF"/>
                </a:clrFrom>
                <a:clrTo>
                  <a:srgbClr val="FFFFFF">
                    <a:alpha val="0"/>
                  </a:srgbClr>
                </a:clrTo>
              </a:clrChange>
            </a:blip>
            <a:srcRect l="36758" r="33836" b="55357"/>
            <a:stretch>
              <a:fillRect/>
            </a:stretch>
          </p:blipFill>
          <p:spPr bwMode="auto">
            <a:xfrm>
              <a:off x="5292080" y="1491630"/>
              <a:ext cx="686285" cy="1008112"/>
            </a:xfrm>
            <a:prstGeom prst="rect">
              <a:avLst/>
            </a:prstGeom>
            <a:noFill/>
          </p:spPr>
        </p:pic>
        <p:sp>
          <p:nvSpPr>
            <p:cNvPr id="85" name="矩形 48"/>
            <p:cNvSpPr>
              <a:spLocks noChangeArrowheads="1"/>
            </p:cNvSpPr>
            <p:nvPr/>
          </p:nvSpPr>
          <p:spPr bwMode="auto">
            <a:xfrm>
              <a:off x="5076056" y="2139702"/>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itchFamily="49" charset="-122"/>
                  <a:ea typeface="楷体" pitchFamily="49" charset="-122"/>
                </a:rPr>
                <a:t>违抗</a:t>
              </a:r>
              <a:endParaRPr lang="zh-CN" altLang="en-US" sz="3600" b="1" dirty="0">
                <a:solidFill>
                  <a:srgbClr val="FF0000"/>
                </a:solidFill>
                <a:latin typeface="楷体" pitchFamily="49" charset="-122"/>
                <a:ea typeface="楷体" pitchFamily="49" charset="-122"/>
              </a:endParaRPr>
            </a:p>
          </p:txBody>
        </p:sp>
      </p:grpSp>
      <p:pic>
        <p:nvPicPr>
          <p:cNvPr id="5127" name="Picture 7" descr="https://timgsa.baidu.com/timg?image&amp;quality=80&amp;size=b9999_10000&amp;sec=1542540415404&amp;di=8e6c9105157dde6d1d4370f18c98c7d5&amp;imgtype=0&amp;src=http%3A%2F%2Fimgsrc.baidu.com%2Fimgad%2Fpic%2Fitem%2F242dd42a2834349be53338a2c2ea15ce36d3bee4.jpg"/>
          <p:cNvPicPr>
            <a:picLocks noChangeAspect="1" noChangeArrowheads="1"/>
          </p:cNvPicPr>
          <p:nvPr/>
        </p:nvPicPr>
        <p:blipFill>
          <a:blip r:embed="rId4" cstate="print">
            <a:clrChange>
              <a:clrFrom>
                <a:srgbClr val="FFFFFF"/>
              </a:clrFrom>
              <a:clrTo>
                <a:srgbClr val="FFFFFF">
                  <a:alpha val="0"/>
                </a:srgbClr>
              </a:clrTo>
            </a:clrChange>
          </a:blip>
          <a:srcRect t="17259" b="13704"/>
          <a:stretch>
            <a:fillRect/>
          </a:stretch>
        </p:blipFill>
        <p:spPr bwMode="auto">
          <a:xfrm>
            <a:off x="0" y="3579862"/>
            <a:ext cx="1071753" cy="771550"/>
          </a:xfrm>
          <a:prstGeom prst="rect">
            <a:avLst/>
          </a:prstGeom>
          <a:noFill/>
        </p:spPr>
      </p:pic>
      <p:sp>
        <p:nvSpPr>
          <p:cNvPr id="100" name="云形 99"/>
          <p:cNvSpPr/>
          <p:nvPr/>
        </p:nvSpPr>
        <p:spPr>
          <a:xfrm>
            <a:off x="539552" y="3291830"/>
            <a:ext cx="1152128" cy="432048"/>
          </a:xfrm>
          <a:prstGeom prst="cloud">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大地需要火</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0  L 0 0.44444  E" pathEditMode="relative" ptsTypes="">
                                      <p:cBhvr>
                                        <p:cTn id="6" dur="2000" fill="hold"/>
                                        <p:tgtEl>
                                          <p:spTgt spid="9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0 0  L 0 0.44444  E" pathEditMode="relative" ptsTypes="">
                                      <p:cBhvr>
                                        <p:cTn id="10" dur="2000" fill="hold"/>
                                        <p:tgtEl>
                                          <p:spTgt spid="96"/>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0 0  L 0 0.44444  E" pathEditMode="relative" ptsTypes="">
                                      <p:cBhvr>
                                        <p:cTn id="14" dur="2000" fill="hold"/>
                                        <p:tgtEl>
                                          <p:spTgt spid="97"/>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0 0  L 0 0.44444  E" pathEditMode="relative" ptsTypes="">
                                      <p:cBhvr>
                                        <p:cTn id="18" dur="2000" fill="hold"/>
                                        <p:tgtEl>
                                          <p:spTgt spid="98"/>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0 0  L 0 0.44444  E" pathEditMode="relative" ptsTypes="">
                                      <p:cBhvr>
                                        <p:cTn id="22" dur="2000" fill="hold"/>
                                        <p:tgtEl>
                                          <p:spTgt spid="9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882216" y="641906"/>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itchFamily="49" charset="-122"/>
                <a:ea typeface="楷体" pitchFamily="49" charset="-122"/>
              </a:rPr>
              <a:t>词语解释</a:t>
            </a:r>
            <a:endParaRPr lang="zh-CN" altLang="en-US" sz="2800" b="1" dirty="0">
              <a:effectLst>
                <a:outerShdw blurRad="38100" dist="25400" dir="5400000" algn="ctr" rotWithShape="0">
                  <a:srgbClr val="6E747A">
                    <a:alpha val="43000"/>
                  </a:srgbClr>
                </a:outerShdw>
              </a:effectLst>
              <a:latin typeface="楷体" pitchFamily="49" charset="-122"/>
              <a:ea typeface="楷体" pitchFamily="49" charset="-122"/>
            </a:endParaRPr>
          </a:p>
        </p:txBody>
      </p:sp>
      <p:sp>
        <p:nvSpPr>
          <p:cNvPr id="9" name="矩形 8"/>
          <p:cNvSpPr/>
          <p:nvPr/>
        </p:nvSpPr>
        <p:spPr>
          <a:xfrm>
            <a:off x="2627784" y="76075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891326" y="7579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561349" y="1214932"/>
            <a:ext cx="3146555" cy="1569660"/>
          </a:xfrm>
          <a:prstGeom prst="rect">
            <a:avLst/>
          </a:prstGeom>
        </p:spPr>
        <p:txBody>
          <a:bodyPr wrap="square">
            <a:spAutoFit/>
          </a:bodyPr>
          <a:lstStyle/>
          <a:p>
            <a:pPr fontAlgn="base">
              <a:spcBef>
                <a:spcPct val="0"/>
              </a:spcBef>
              <a:spcAft>
                <a:spcPct val="0"/>
              </a:spcAft>
            </a:pPr>
            <a:r>
              <a:rPr lang="zh-CN" altLang="en-US" sz="2200" b="1" dirty="0" smtClean="0">
                <a:solidFill>
                  <a:srgbClr val="FF0000"/>
                </a:solidFill>
                <a:latin typeface="黑体" pitchFamily="49" charset="-122"/>
                <a:ea typeface="黑体" pitchFamily="49" charset="-122"/>
                <a:cs typeface="Times New Roman" charset="0"/>
              </a:rPr>
              <a:t>风吹雨淋：</a:t>
            </a:r>
            <a:r>
              <a:rPr lang="zh-CN" altLang="en-US" sz="2400" dirty="0" smtClean="0">
                <a:latin typeface="楷体" pitchFamily="49" charset="-122"/>
                <a:ea typeface="楷体" pitchFamily="49" charset="-122"/>
              </a:rPr>
              <a:t>因为暴露在露天之下，没有遮挡，所以，只得任由日晒、风吹和雨淋。</a:t>
            </a:r>
            <a:endParaRPr lang="zh-CN" altLang="en-US" sz="2200" b="1" dirty="0">
              <a:solidFill>
                <a:srgbClr val="0066FF"/>
              </a:solidFill>
              <a:latin typeface="楷体" pitchFamily="49" charset="-122"/>
              <a:ea typeface="楷体" pitchFamily="49" charset="-122"/>
              <a:cs typeface="Times New Roman" charset="0"/>
            </a:endParaRPr>
          </a:p>
        </p:txBody>
      </p:sp>
      <p:sp>
        <p:nvSpPr>
          <p:cNvPr id="13" name="TextBox 12"/>
          <p:cNvSpPr txBox="1"/>
          <p:nvPr/>
        </p:nvSpPr>
        <p:spPr>
          <a:xfrm>
            <a:off x="552420" y="3170461"/>
            <a:ext cx="3083476" cy="1028680"/>
          </a:xfrm>
          <a:prstGeom prst="rect">
            <a:avLst/>
          </a:prstGeom>
          <a:solidFill>
            <a:schemeClr val="bg2">
              <a:alpha val="13000"/>
            </a:schemeClr>
          </a:solidFill>
        </p:spPr>
        <p:txBody>
          <a:bodyPr wrap="square" rtlCol="0">
            <a:spAutoFit/>
          </a:bodyPr>
          <a:lstStyle/>
          <a:p>
            <a:pPr>
              <a:lnSpc>
                <a:spcPct val="150000"/>
              </a:lnSpc>
            </a:pPr>
            <a:r>
              <a:rPr lang="zh-CN" altLang="en-US" sz="2200" b="1" dirty="0" smtClean="0">
                <a:latin typeface="楷体" pitchFamily="49" charset="-122"/>
                <a:ea typeface="楷体" pitchFamily="49" charset="-122"/>
              </a:rPr>
              <a:t>他经受着</a:t>
            </a:r>
            <a:r>
              <a:rPr lang="zh-CN" altLang="en-US" sz="2200" b="1" dirty="0" smtClean="0">
                <a:solidFill>
                  <a:srgbClr val="FF0000"/>
                </a:solidFill>
                <a:latin typeface="楷体" pitchFamily="49" charset="-122"/>
                <a:ea typeface="楷体" pitchFamily="49" charset="-122"/>
              </a:rPr>
              <a:t>风吹雨淋</a:t>
            </a:r>
            <a:r>
              <a:rPr lang="zh-CN" altLang="en-US" sz="2200" b="1" dirty="0" smtClean="0">
                <a:latin typeface="楷体" pitchFamily="49" charset="-122"/>
                <a:ea typeface="楷体" pitchFamily="49" charset="-122"/>
              </a:rPr>
              <a:t>，饱受摧残。</a:t>
            </a:r>
            <a:endParaRPr lang="zh-CN" altLang="en-US" sz="2200" b="1" dirty="0">
              <a:latin typeface="楷体" pitchFamily="49" charset="-122"/>
              <a:ea typeface="楷体" pitchFamily="49" charset="-122"/>
            </a:endParaRPr>
          </a:p>
        </p:txBody>
      </p:sp>
      <p:pic>
        <p:nvPicPr>
          <p:cNvPr id="67585" name="Picture 1"/>
          <p:cNvPicPr>
            <a:picLocks noChangeAspect="1" noChangeArrowheads="1"/>
          </p:cNvPicPr>
          <p:nvPr/>
        </p:nvPicPr>
        <p:blipFill>
          <a:blip r:embed="rId1" cstate="print"/>
          <a:srcRect/>
          <a:stretch>
            <a:fillRect/>
          </a:stretch>
        </p:blipFill>
        <p:spPr bwMode="auto">
          <a:xfrm>
            <a:off x="3923928" y="1059582"/>
            <a:ext cx="4653263" cy="309634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67585"/>
                                        </p:tgtEl>
                                        <p:attrNameLst>
                                          <p:attrName>style.visibility</p:attrName>
                                        </p:attrNameLst>
                                      </p:cBhvr>
                                      <p:to>
                                        <p:strVal val="visible"/>
                                      </p:to>
                                    </p:set>
                                    <p:animEffect transition="in" filter="wipe(down)">
                                      <p:cBhvr>
                                        <p:cTn id="21" dur="500"/>
                                        <p:tgtEl>
                                          <p:spTgt spid="67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1203598"/>
            <a:ext cx="3565374" cy="830997"/>
          </a:xfrm>
          <a:prstGeom prst="rect">
            <a:avLst/>
          </a:prstGeom>
        </p:spPr>
        <p:txBody>
          <a:bodyPr wrap="square">
            <a:spAutoFit/>
          </a:bodyPr>
          <a:lstStyle/>
          <a:p>
            <a:pPr fontAlgn="base">
              <a:spcBef>
                <a:spcPct val="0"/>
              </a:spcBef>
              <a:spcAft>
                <a:spcPct val="0"/>
              </a:spcAft>
            </a:pPr>
            <a:r>
              <a:rPr lang="zh-CN" altLang="en-US" sz="2200" b="1" dirty="0" smtClean="0">
                <a:solidFill>
                  <a:srgbClr val="FF0000"/>
                </a:solidFill>
                <a:latin typeface="楷体" pitchFamily="49" charset="-122"/>
                <a:ea typeface="楷体" pitchFamily="49" charset="-122"/>
                <a:cs typeface="Times New Roman" charset="0"/>
              </a:rPr>
              <a:t>愤愤不平：</a:t>
            </a:r>
            <a:r>
              <a:rPr lang="zh-CN" altLang="en-US" sz="2400" dirty="0" smtClean="0">
                <a:latin typeface="楷体" pitchFamily="49" charset="-122"/>
                <a:ea typeface="楷体" pitchFamily="49" charset="-122"/>
              </a:rPr>
              <a:t>心中不服，感到气愤。</a:t>
            </a:r>
            <a:endParaRPr lang="zh-CN" altLang="en-US" sz="2200" b="1" dirty="0">
              <a:solidFill>
                <a:srgbClr val="0066FF"/>
              </a:solidFill>
              <a:latin typeface="楷体" pitchFamily="49" charset="-122"/>
              <a:ea typeface="楷体" pitchFamily="49" charset="-122"/>
              <a:cs typeface="Times New Roman" charset="0"/>
            </a:endParaRPr>
          </a:p>
        </p:txBody>
      </p:sp>
      <p:sp>
        <p:nvSpPr>
          <p:cNvPr id="8" name="矩形 7"/>
          <p:cNvSpPr/>
          <p:nvPr/>
        </p:nvSpPr>
        <p:spPr>
          <a:xfrm>
            <a:off x="286546" y="3003798"/>
            <a:ext cx="4015843" cy="430887"/>
          </a:xfrm>
          <a:prstGeom prst="rect">
            <a:avLst/>
          </a:prstGeom>
          <a:solidFill>
            <a:schemeClr val="bg2">
              <a:alpha val="12000"/>
            </a:schemeClr>
          </a:solidFill>
        </p:spPr>
        <p:txBody>
          <a:bodyPr wrap="none">
            <a:spAutoFit/>
          </a:bodyPr>
          <a:lstStyle/>
          <a:p>
            <a:r>
              <a:rPr lang="zh-CN" altLang="en-US" sz="2200" b="1" dirty="0" smtClean="0">
                <a:latin typeface="楷体" pitchFamily="49" charset="-122"/>
                <a:ea typeface="楷体" pitchFamily="49" charset="-122"/>
              </a:rPr>
              <a:t>他受了气，</a:t>
            </a:r>
            <a:r>
              <a:rPr lang="zh-CN" altLang="en-US" sz="2200" b="1" dirty="0" smtClean="0">
                <a:solidFill>
                  <a:srgbClr val="FF0000"/>
                </a:solidFill>
                <a:latin typeface="楷体" pitchFamily="49" charset="-122"/>
                <a:ea typeface="楷体" pitchFamily="49" charset="-122"/>
              </a:rPr>
              <a:t>愤愤不平</a:t>
            </a:r>
            <a:r>
              <a:rPr lang="zh-CN" altLang="en-US" sz="2200" b="1" dirty="0" smtClean="0">
                <a:latin typeface="楷体" pitchFamily="49" charset="-122"/>
                <a:ea typeface="楷体" pitchFamily="49" charset="-122"/>
              </a:rPr>
              <a:t>地走来。</a:t>
            </a:r>
            <a:endParaRPr lang="zh-CN" altLang="en-US" sz="2200" b="1" dirty="0">
              <a:latin typeface="楷体" pitchFamily="49" charset="-122"/>
              <a:ea typeface="楷体" pitchFamily="49" charset="-122"/>
            </a:endParaRPr>
          </a:p>
        </p:txBody>
      </p:sp>
      <p:pic>
        <p:nvPicPr>
          <p:cNvPr id="66562" name="Picture 2" descr="https://ss1.bdstatic.com/70cFuXSh_Q1YnxGkpoWK1HF6hhy/it/u=1371761194,570158869&amp;fm=200&amp;gp=0.jpg"/>
          <p:cNvPicPr>
            <a:picLocks noChangeAspect="1" noChangeArrowheads="1"/>
          </p:cNvPicPr>
          <p:nvPr/>
        </p:nvPicPr>
        <p:blipFill>
          <a:blip r:embed="rId1" cstate="print"/>
          <a:srcRect b="4554"/>
          <a:stretch>
            <a:fillRect/>
          </a:stretch>
        </p:blipFill>
        <p:spPr bwMode="auto">
          <a:xfrm>
            <a:off x="4283968" y="555526"/>
            <a:ext cx="3779762" cy="3600400"/>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66562"/>
                                        </p:tgtEl>
                                        <p:attrNameLst>
                                          <p:attrName>style.visibility</p:attrName>
                                        </p:attrNameLst>
                                      </p:cBhvr>
                                      <p:to>
                                        <p:strVal val="visible"/>
                                      </p:to>
                                    </p:set>
                                    <p:animEffect transition="in" filter="barn(inVertical)">
                                      <p:cBhvr>
                                        <p:cTn id="21"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
          <p:cNvSpPr txBox="1"/>
          <p:nvPr/>
        </p:nvSpPr>
        <p:spPr>
          <a:xfrm>
            <a:off x="874043" y="1563638"/>
            <a:ext cx="3193901" cy="523220"/>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dirty="0" smtClean="0">
                <a:solidFill>
                  <a:schemeClr val="tx1"/>
                </a:solidFill>
                <a:latin typeface="楷体" pitchFamily="49" charset="-122"/>
                <a:ea typeface="楷体" pitchFamily="49" charset="-122"/>
              </a:rPr>
              <a:t>违反，抵抗，抗拒。</a:t>
            </a:r>
            <a:endParaRPr lang="zh-CN" altLang="en-US" dirty="0">
              <a:solidFill>
                <a:schemeClr val="tx1"/>
              </a:solidFill>
              <a:latin typeface="楷体" pitchFamily="49" charset="-122"/>
              <a:ea typeface="楷体" pitchFamily="49" charset="-122"/>
              <a:cs typeface="Times New Roman" charset="0"/>
            </a:endParaRPr>
          </a:p>
        </p:txBody>
      </p:sp>
      <p:sp>
        <p:nvSpPr>
          <p:cNvPr id="29" name="文本框 6"/>
          <p:cNvSpPr txBox="1"/>
          <p:nvPr/>
        </p:nvSpPr>
        <p:spPr>
          <a:xfrm>
            <a:off x="946239" y="987574"/>
            <a:ext cx="2427111"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3200" dirty="0" smtClean="0">
                <a:solidFill>
                  <a:srgbClr val="FF0000"/>
                </a:solidFill>
                <a:latin typeface="黑体" pitchFamily="49" charset="-122"/>
                <a:ea typeface="黑体" pitchFamily="49" charset="-122"/>
              </a:rPr>
              <a:t>违抗</a:t>
            </a:r>
            <a:endParaRPr lang="zh-CN" altLang="en-US" sz="3200" dirty="0">
              <a:solidFill>
                <a:srgbClr val="FF0000"/>
              </a:solidFill>
              <a:latin typeface="黑体" pitchFamily="49" charset="-122"/>
              <a:ea typeface="黑体" pitchFamily="49" charset="-122"/>
            </a:endParaRPr>
          </a:p>
        </p:txBody>
      </p:sp>
      <p:sp>
        <p:nvSpPr>
          <p:cNvPr id="51" name="文本框 6"/>
          <p:cNvSpPr txBox="1"/>
          <p:nvPr/>
        </p:nvSpPr>
        <p:spPr>
          <a:xfrm>
            <a:off x="946239" y="2787774"/>
            <a:ext cx="2761665"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r>
              <a:rPr lang="zh-CN" altLang="en-US" sz="3200" dirty="0" smtClean="0">
                <a:solidFill>
                  <a:srgbClr val="FF0000"/>
                </a:solidFill>
                <a:latin typeface="黑体" pitchFamily="49" charset="-122"/>
                <a:ea typeface="黑体" pitchFamily="49" charset="-122"/>
              </a:rPr>
              <a:t>驱赶</a:t>
            </a:r>
            <a:endParaRPr lang="zh-CN" altLang="en-US" sz="3200" dirty="0">
              <a:solidFill>
                <a:srgbClr val="FF0000"/>
              </a:solidFill>
              <a:latin typeface="黑体" pitchFamily="49" charset="-122"/>
              <a:ea typeface="黑体" pitchFamily="49" charset="-122"/>
            </a:endParaRPr>
          </a:p>
        </p:txBody>
      </p:sp>
      <p:sp>
        <p:nvSpPr>
          <p:cNvPr id="52" name="文本框 2"/>
          <p:cNvSpPr txBox="1"/>
          <p:nvPr/>
        </p:nvSpPr>
        <p:spPr>
          <a:xfrm>
            <a:off x="874043" y="3368712"/>
            <a:ext cx="2499119" cy="523220"/>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dirty="0" smtClean="0">
                <a:solidFill>
                  <a:schemeClr val="tx1"/>
                </a:solidFill>
                <a:latin typeface="楷体" pitchFamily="49" charset="-122"/>
                <a:ea typeface="楷体" pitchFamily="49" charset="-122"/>
              </a:rPr>
              <a:t>驱逐并赶走。</a:t>
            </a:r>
            <a:endParaRPr lang="zh-CN" altLang="en-US" dirty="0">
              <a:solidFill>
                <a:schemeClr val="tx1"/>
              </a:solidFill>
              <a:latin typeface="楷体" pitchFamily="49" charset="-122"/>
              <a:ea typeface="楷体" pitchFamily="49" charset="-122"/>
              <a:cs typeface="Times New Roman" charset="0"/>
            </a:endParaRPr>
          </a:p>
        </p:txBody>
      </p:sp>
      <p:sp>
        <p:nvSpPr>
          <p:cNvPr id="4" name="右箭头 3"/>
          <p:cNvSpPr/>
          <p:nvPr/>
        </p:nvSpPr>
        <p:spPr>
          <a:xfrm>
            <a:off x="3995936" y="1635646"/>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4067944" y="3363838"/>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5537" name="Picture 1"/>
          <p:cNvPicPr>
            <a:picLocks noChangeAspect="1" noChangeArrowheads="1"/>
          </p:cNvPicPr>
          <p:nvPr/>
        </p:nvPicPr>
        <p:blipFill>
          <a:blip r:embed="rId1" cstate="print"/>
          <a:srcRect/>
          <a:stretch>
            <a:fillRect/>
          </a:stretch>
        </p:blipFill>
        <p:spPr bwMode="auto">
          <a:xfrm>
            <a:off x="5220072" y="699542"/>
            <a:ext cx="2880320" cy="1830519"/>
          </a:xfrm>
          <a:prstGeom prst="rect">
            <a:avLst/>
          </a:prstGeom>
          <a:noFill/>
          <a:ln w="9525">
            <a:noFill/>
            <a:miter lim="800000"/>
            <a:headEnd/>
            <a:tailEnd/>
          </a:ln>
        </p:spPr>
      </p:pic>
      <p:pic>
        <p:nvPicPr>
          <p:cNvPr id="65538" name="Picture 2"/>
          <p:cNvPicPr>
            <a:picLocks noChangeAspect="1" noChangeArrowheads="1"/>
          </p:cNvPicPr>
          <p:nvPr/>
        </p:nvPicPr>
        <p:blipFill>
          <a:blip r:embed="rId2" cstate="print"/>
          <a:srcRect/>
          <a:stretch>
            <a:fillRect/>
          </a:stretch>
        </p:blipFill>
        <p:spPr bwMode="auto">
          <a:xfrm>
            <a:off x="5220072" y="2643758"/>
            <a:ext cx="2880320" cy="187220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65537"/>
                                        </p:tgtEl>
                                        <p:attrNameLst>
                                          <p:attrName>style.visibility</p:attrName>
                                        </p:attrNameLst>
                                      </p:cBhvr>
                                      <p:to>
                                        <p:strVal val="visible"/>
                                      </p:to>
                                    </p:set>
                                    <p:animEffect transition="in" filter="wipe(down)">
                                      <p:cBhvr>
                                        <p:cTn id="22" dur="500"/>
                                        <p:tgtEl>
                                          <p:spTgt spid="6553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5538"/>
                                        </p:tgtEl>
                                        <p:attrNameLst>
                                          <p:attrName>style.visibility</p:attrName>
                                        </p:attrNameLst>
                                      </p:cBhvr>
                                      <p:to>
                                        <p:strVal val="visible"/>
                                      </p:to>
                                    </p:set>
                                    <p:animEffect transition="in" filter="wipe(down)">
                                      <p:cBhvr>
                                        <p:cTn id="42" dur="5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51" grpId="0"/>
      <p:bldP spid="52" grpId="0"/>
      <p:bldP spid="4"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411760" y="3867894"/>
            <a:ext cx="32403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文本框 6"/>
          <p:cNvSpPr txBox="1"/>
          <p:nvPr/>
        </p:nvSpPr>
        <p:spPr>
          <a:xfrm>
            <a:off x="467544" y="1275606"/>
            <a:ext cx="8213805" cy="1281889"/>
          </a:xfrm>
          <a:prstGeom prst="rect">
            <a:avLst/>
          </a:prstGeom>
          <a:noFill/>
        </p:spPr>
        <p:txBody>
          <a:bodyPr wrap="square" rtlCol="0" anchor="t">
            <a:spAutoFit/>
          </a:bodyPr>
          <a:lstStyle/>
          <a:p>
            <a:pPr indent="457200">
              <a:lnSpc>
                <a:spcPct val="130000"/>
              </a:lnSpc>
            </a:pPr>
            <a:r>
              <a:rPr lang="zh-CN" altLang="en-US" sz="3200" b="1" dirty="0" smtClean="0">
                <a:latin typeface="楷体" pitchFamily="49" charset="-122"/>
                <a:ea typeface="楷体" pitchFamily="49" charset="-122"/>
                <a:cs typeface="楷体" pitchFamily="49" charset="-122"/>
              </a:rPr>
              <a:t> </a:t>
            </a:r>
            <a:r>
              <a:rPr lang="zh-CN" altLang="en-US" sz="3200" dirty="0" smtClean="0">
                <a:latin typeface="黑体" pitchFamily="49" charset="-122"/>
                <a:ea typeface="黑体" pitchFamily="49" charset="-122"/>
                <a:cs typeface="楷体" pitchFamily="49" charset="-122"/>
              </a:rPr>
              <a:t>自由朗读课文，用一个词说一说普罗米修斯是一个什么样的人？ </a:t>
            </a:r>
            <a:r>
              <a:rPr lang="zh-CN" altLang="en-US" sz="3200" dirty="0" smtClean="0">
                <a:latin typeface="黑体" pitchFamily="49" charset="-122"/>
                <a:ea typeface="黑体" pitchFamily="49" charset="-122"/>
              </a:rPr>
              <a:t>          </a:t>
            </a:r>
            <a:endParaRPr lang="zh-CN" altLang="en-US" sz="3200" dirty="0">
              <a:latin typeface="黑体" pitchFamily="49" charset="-122"/>
              <a:ea typeface="黑体" pitchFamily="49" charset="-122"/>
            </a:endParaRPr>
          </a:p>
        </p:txBody>
      </p:sp>
      <p:sp>
        <p:nvSpPr>
          <p:cNvPr id="19" name="文本框 14"/>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itchFamily="49" charset="-122"/>
                <a:ea typeface="幼圆" pitchFamily="49" charset="-122"/>
              </a:rPr>
              <a:t>整体感知</a:t>
            </a:r>
            <a:endParaRPr lang="zh-CN" altLang="en-US" sz="3200" b="1" dirty="0">
              <a:solidFill>
                <a:srgbClr val="875000"/>
              </a:solidFill>
              <a:latin typeface="幼圆" pitchFamily="49" charset="-122"/>
              <a:ea typeface="幼圆" pitchFamily="49"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4490" y="488835"/>
            <a:ext cx="366860" cy="456338"/>
          </a:xfrm>
          <a:prstGeom prst="rect">
            <a:avLst/>
          </a:prstGeom>
        </p:spPr>
      </p:pic>
      <p:sp>
        <p:nvSpPr>
          <p:cNvPr id="21" name="TextBox 20"/>
          <p:cNvSpPr txBox="1"/>
          <p:nvPr/>
        </p:nvSpPr>
        <p:spPr>
          <a:xfrm>
            <a:off x="2699792" y="3219822"/>
            <a:ext cx="1944216" cy="523220"/>
          </a:xfrm>
          <a:prstGeom prst="rect">
            <a:avLst/>
          </a:prstGeom>
          <a:noFill/>
        </p:spPr>
        <p:txBody>
          <a:bodyPr wrap="square" rtlCol="0">
            <a:spAutoFit/>
          </a:bodyPr>
          <a:lstStyle/>
          <a:p>
            <a:r>
              <a:rPr lang="zh-CN" altLang="en-US" sz="2800" b="1" dirty="0" smtClean="0">
                <a:solidFill>
                  <a:srgbClr val="FF0000"/>
                </a:solidFill>
                <a:latin typeface="楷体" pitchFamily="49" charset="-122"/>
                <a:ea typeface="楷体" pitchFamily="49" charset="-122"/>
              </a:rPr>
              <a:t>舍己为人</a:t>
            </a:r>
            <a:endParaRPr lang="zh-CN" altLang="en-US" sz="2800" b="1" dirty="0">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589045" y="2582734"/>
            <a:ext cx="407804" cy="284693"/>
          </a:xfrm>
          <a:prstGeom prst="rect">
            <a:avLst/>
          </a:prstGeom>
          <a:noFill/>
        </p:spPr>
        <p:txBody>
          <a:bodyPr wrap="none" lIns="68580" tIns="34290" rIns="68580" bIns="34290" rtlCol="0" anchor="t">
            <a:spAutoFit/>
          </a:bodyPr>
          <a:lstStyle/>
          <a:p>
            <a:r>
              <a:rPr lang="en-US" altLang="zh-CN" b="1" dirty="0">
                <a:latin typeface="楷体" pitchFamily="49" charset="-122"/>
                <a:ea typeface="楷体" pitchFamily="49" charset="-122"/>
                <a:sym typeface="+mn-ea"/>
              </a:rPr>
              <a:t>   </a:t>
            </a:r>
            <a:endParaRPr lang="zh-CN" altLang="en-US"/>
          </a:p>
        </p:txBody>
      </p:sp>
      <p:sp>
        <p:nvSpPr>
          <p:cNvPr id="22" name="文本框 6"/>
          <p:cNvSpPr txBox="1"/>
          <p:nvPr/>
        </p:nvSpPr>
        <p:spPr>
          <a:xfrm>
            <a:off x="395536" y="791295"/>
            <a:ext cx="8136904" cy="2653034"/>
          </a:xfrm>
          <a:prstGeom prst="rect">
            <a:avLst/>
          </a:prstGeom>
          <a:noFill/>
        </p:spPr>
        <p:txBody>
          <a:bodyPr wrap="square" rtlCol="0" anchor="t">
            <a:spAutoFit/>
          </a:bodyPr>
          <a:lstStyle/>
          <a:p>
            <a:pPr>
              <a:lnSpc>
                <a:spcPct val="130000"/>
              </a:lnSpc>
            </a:pPr>
            <a:r>
              <a:rPr lang="zh-CN" altLang="en-US" sz="3200" b="1" dirty="0" smtClean="0">
                <a:latin typeface="楷体" pitchFamily="49" charset="-122"/>
                <a:ea typeface="楷体" pitchFamily="49" charset="-122"/>
              </a:rPr>
              <a:t>    默读</a:t>
            </a:r>
            <a:r>
              <a:rPr lang="zh-CN" altLang="en-US" sz="3200" b="1" dirty="0">
                <a:latin typeface="楷体" pitchFamily="49" charset="-122"/>
                <a:ea typeface="楷体" pitchFamily="49" charset="-122"/>
              </a:rPr>
              <a:t>课文，思考</a:t>
            </a:r>
            <a:r>
              <a:rPr lang="zh-CN" altLang="en-US" sz="3200" b="1" dirty="0" smtClean="0">
                <a:latin typeface="楷体" pitchFamily="49" charset="-122"/>
                <a:ea typeface="楷体" pitchFamily="49" charset="-122"/>
              </a:rPr>
              <a:t>：</a:t>
            </a:r>
            <a:r>
              <a:rPr lang="zh-CN" altLang="en-US" sz="3200" dirty="0" smtClean="0">
                <a:latin typeface="楷体" pitchFamily="49" charset="-122"/>
                <a:ea typeface="楷体" pitchFamily="49" charset="-122"/>
              </a:rPr>
              <a:t> 普罗米修斯为了让人类过上美好的生活，不惜触犯天规，并与</a:t>
            </a:r>
            <a:r>
              <a:rPr lang="zh-CN" altLang="en-US" sz="3200" u="sng" dirty="0" smtClean="0">
                <a:solidFill>
                  <a:srgbClr val="FF0000"/>
                </a:solidFill>
                <a:latin typeface="楷体" pitchFamily="49" charset="-122"/>
                <a:ea typeface="楷体" pitchFamily="49" charset="-122"/>
              </a:rPr>
              <a:t>宙斯</a:t>
            </a:r>
            <a:r>
              <a:rPr lang="zh-CN" altLang="en-US" sz="3200" dirty="0" smtClean="0">
                <a:latin typeface="楷体" pitchFamily="49" charset="-122"/>
                <a:ea typeface="楷体" pitchFamily="49" charset="-122"/>
              </a:rPr>
              <a:t>进行不屈不挠斗争的动人传说，颂扬了普罗米修斯</a:t>
            </a:r>
            <a:r>
              <a:rPr lang="zh-CN" altLang="en-US" sz="3200" u="sng" dirty="0" smtClean="0">
                <a:solidFill>
                  <a:srgbClr val="FF0000"/>
                </a:solidFill>
                <a:latin typeface="楷体" pitchFamily="49" charset="-122"/>
                <a:ea typeface="楷体" pitchFamily="49" charset="-122"/>
              </a:rPr>
              <a:t>不惜牺牲一切为民造福</a:t>
            </a:r>
            <a:r>
              <a:rPr lang="zh-CN" altLang="en-US" sz="3200" dirty="0" smtClean="0">
                <a:latin typeface="楷体" pitchFamily="49" charset="-122"/>
                <a:ea typeface="楷体" pitchFamily="49" charset="-122"/>
              </a:rPr>
              <a:t>的伟大精神。</a:t>
            </a:r>
            <a:endParaRPr lang="en-US" altLang="zh-CN" sz="3200" b="1" dirty="0">
              <a:latin typeface="楷体" pitchFamily="49" charset="-122"/>
              <a:ea typeface="楷体" pitchFamily="49" charset="-122"/>
            </a:endParaRPr>
          </a:p>
        </p:txBody>
      </p:sp>
      <p:sp>
        <p:nvSpPr>
          <p:cNvPr id="2" name="TextBox 1"/>
          <p:cNvSpPr txBox="1"/>
          <p:nvPr/>
        </p:nvSpPr>
        <p:spPr>
          <a:xfrm>
            <a:off x="1547664" y="483518"/>
            <a:ext cx="2520280" cy="307777"/>
          </a:xfrm>
          <a:prstGeom prst="rect">
            <a:avLst/>
          </a:prstGeom>
          <a:noFill/>
        </p:spPr>
        <p:txBody>
          <a:bodyPr wrap="square" rtlCol="0">
            <a:spAutoFit/>
          </a:bodyPr>
          <a:lstStyle/>
          <a:p>
            <a:endParaRPr lang="zh-CN" altLang="en-US" dirty="0"/>
          </a:p>
        </p:txBody>
      </p:sp>
      <p:sp>
        <p:nvSpPr>
          <p:cNvPr id="3" name="矩形 2"/>
          <p:cNvSpPr/>
          <p:nvPr/>
        </p:nvSpPr>
        <p:spPr>
          <a:xfrm>
            <a:off x="1115616" y="3723878"/>
            <a:ext cx="7344816" cy="584775"/>
          </a:xfrm>
          <a:prstGeom prst="rect">
            <a:avLst/>
          </a:prstGeom>
        </p:spPr>
        <p:txBody>
          <a:bodyPr wrap="square">
            <a:spAutoFit/>
          </a:bodyPr>
          <a:lstStyle/>
          <a:p>
            <a:r>
              <a:rPr lang="zh-CN" altLang="en-US" sz="3200" dirty="0" smtClean="0">
                <a:latin typeface="楷体" pitchFamily="49" charset="-122"/>
                <a:ea typeface="楷体" pitchFamily="49" charset="-122"/>
              </a:rPr>
              <a:t>拿取火种</a:t>
            </a:r>
            <a:r>
              <a:rPr lang="en-US" altLang="zh-CN" sz="3200" dirty="0" smtClean="0">
                <a:latin typeface="楷体" pitchFamily="49" charset="-122"/>
                <a:ea typeface="楷体" pitchFamily="49" charset="-122"/>
              </a:rPr>
              <a:t>——</a:t>
            </a:r>
            <a:r>
              <a:rPr lang="zh-CN" altLang="en-US" sz="3200" dirty="0" smtClean="0">
                <a:latin typeface="楷体" pitchFamily="49" charset="-122"/>
                <a:ea typeface="楷体" pitchFamily="49" charset="-122"/>
              </a:rPr>
              <a:t>遭受惩罚</a:t>
            </a:r>
            <a:r>
              <a:rPr lang="en-US" altLang="zh-CN" sz="3200" dirty="0" smtClean="0">
                <a:latin typeface="楷体" pitchFamily="49" charset="-122"/>
                <a:ea typeface="楷体" pitchFamily="49" charset="-122"/>
              </a:rPr>
              <a:t>——</a:t>
            </a:r>
            <a:r>
              <a:rPr lang="zh-CN" altLang="en-US" sz="3200" dirty="0" smtClean="0">
                <a:latin typeface="楷体" pitchFamily="49" charset="-122"/>
                <a:ea typeface="楷体" pitchFamily="49" charset="-122"/>
              </a:rPr>
              <a:t>重获自由</a:t>
            </a:r>
            <a:endParaRPr lang="zh-CN" altLang="en-US" sz="3200" b="1" dirty="0">
              <a:latin typeface="楷体" pitchFamily="49" charset="-122"/>
              <a:ea typeface="楷体" pitchFamily="49" charset="-122"/>
            </a:endParaRPr>
          </a:p>
        </p:txBody>
      </p:sp>
      <p:pic>
        <p:nvPicPr>
          <p:cNvPr id="63489" name="Picture 1"/>
          <p:cNvPicPr>
            <a:picLocks noChangeAspect="1" noChangeArrowheads="1"/>
          </p:cNvPicPr>
          <p:nvPr/>
        </p:nvPicPr>
        <p:blipFill>
          <a:blip r:embed="rId1" cstate="print"/>
          <a:srcRect/>
          <a:stretch>
            <a:fillRect/>
          </a:stretch>
        </p:blipFill>
        <p:spPr bwMode="auto">
          <a:xfrm>
            <a:off x="7812360" y="1611511"/>
            <a:ext cx="428625" cy="371475"/>
          </a:xfrm>
          <a:prstGeom prst="rect">
            <a:avLst/>
          </a:prstGeom>
          <a:noFill/>
          <a:ln w="9525">
            <a:noFill/>
            <a:miter lim="800000"/>
            <a:headEnd/>
            <a:tailEnd/>
          </a:ln>
        </p:spPr>
      </p:pic>
      <p:pic>
        <p:nvPicPr>
          <p:cNvPr id="63490" name="Picture 2"/>
          <p:cNvPicPr>
            <a:picLocks noChangeAspect="1" noChangeArrowheads="1"/>
          </p:cNvPicPr>
          <p:nvPr/>
        </p:nvPicPr>
        <p:blipFill>
          <a:blip r:embed="rId1" cstate="print"/>
          <a:srcRect/>
          <a:stretch>
            <a:fillRect/>
          </a:stretch>
        </p:blipFill>
        <p:spPr bwMode="auto">
          <a:xfrm>
            <a:off x="467544" y="2211710"/>
            <a:ext cx="428625" cy="371475"/>
          </a:xfrm>
          <a:prstGeom prst="rect">
            <a:avLst/>
          </a:prstGeom>
          <a:noFill/>
          <a:ln w="9525">
            <a:noFill/>
            <a:miter lim="800000"/>
            <a:headEnd/>
            <a:tailEnd/>
          </a:ln>
        </p:spPr>
      </p:pic>
      <p:pic>
        <p:nvPicPr>
          <p:cNvPr id="63491" name="Picture 3"/>
          <p:cNvPicPr>
            <a:picLocks noChangeAspect="1" noChangeArrowheads="1"/>
          </p:cNvPicPr>
          <p:nvPr/>
        </p:nvPicPr>
        <p:blipFill>
          <a:blip r:embed="rId1" cstate="print"/>
          <a:srcRect/>
          <a:stretch>
            <a:fillRect/>
          </a:stretch>
        </p:blipFill>
        <p:spPr bwMode="auto">
          <a:xfrm>
            <a:off x="2195736" y="2859782"/>
            <a:ext cx="3960440" cy="37147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63489"/>
                                        </p:tgtEl>
                                      </p:cBhvr>
                                    </p:animEffect>
                                    <p:set>
                                      <p:cBhvr>
                                        <p:cTn id="7" dur="1" fill="hold">
                                          <p:stCondLst>
                                            <p:cond delay="499"/>
                                          </p:stCondLst>
                                        </p:cTn>
                                        <p:tgtEl>
                                          <p:spTgt spid="6348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63490"/>
                                        </p:tgtEl>
                                      </p:cBhvr>
                                    </p:animEffect>
                                    <p:set>
                                      <p:cBhvr>
                                        <p:cTn id="12" dur="1" fill="hold">
                                          <p:stCondLst>
                                            <p:cond delay="499"/>
                                          </p:stCondLst>
                                        </p:cTn>
                                        <p:tgtEl>
                                          <p:spTgt spid="6349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63491"/>
                                        </p:tgtEl>
                                      </p:cBhvr>
                                    </p:animEffect>
                                    <p:set>
                                      <p:cBhvr>
                                        <p:cTn id="17" dur="1" fill="hold">
                                          <p:stCondLst>
                                            <p:cond delay="499"/>
                                          </p:stCondLst>
                                        </p:cTn>
                                        <p:tgtEl>
                                          <p:spTgt spid="6349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0"/>
          <p:cNvSpPr/>
          <p:nvPr/>
        </p:nvSpPr>
        <p:spPr>
          <a:xfrm>
            <a:off x="591480" y="988005"/>
            <a:ext cx="8455025" cy="3023905"/>
          </a:xfrm>
          <a:prstGeom prst="rect">
            <a:avLst/>
          </a:prstGeom>
          <a:noFill/>
          <a:ln w="9525">
            <a:noFill/>
          </a:ln>
        </p:spPr>
        <p:txBody>
          <a:bodyPr wrap="square" lIns="68580" tIns="34290" rIns="68580" bIns="34290">
            <a:spAutoFit/>
          </a:bodyPr>
          <a:lstStyle/>
          <a:p>
            <a:pPr>
              <a:lnSpc>
                <a:spcPct val="120000"/>
              </a:lnSpc>
            </a:pPr>
            <a:r>
              <a:rPr lang="zh-CN" altLang="en-US" sz="3200" b="1" dirty="0">
                <a:latin typeface="黑体" pitchFamily="49" charset="-122"/>
                <a:ea typeface="黑体" pitchFamily="49" charset="-122"/>
              </a:rPr>
              <a:t>一、</a:t>
            </a:r>
            <a:r>
              <a:rPr lang="zh-CN" altLang="en-US" sz="3200" b="1" dirty="0" smtClean="0">
                <a:latin typeface="黑体" pitchFamily="49" charset="-122"/>
                <a:ea typeface="黑体" pitchFamily="49" charset="-122"/>
              </a:rPr>
              <a:t>选择题。</a:t>
            </a:r>
            <a:endParaRPr lang="zh-CN" altLang="en-US" sz="3200" b="1" dirty="0">
              <a:latin typeface="黑体" pitchFamily="49" charset="-122"/>
              <a:ea typeface="黑体" pitchFamily="49" charset="-122"/>
            </a:endParaRPr>
          </a:p>
          <a:p>
            <a:pPr>
              <a:lnSpc>
                <a:spcPct val="120000"/>
              </a:lnSpc>
            </a:pPr>
            <a:r>
              <a:rPr lang="zh-CN" altLang="en-US" sz="3200" b="1" dirty="0" smtClean="0">
                <a:latin typeface="Songti SC" panose="02010600040101010101" pitchFamily="2" charset="-122"/>
                <a:ea typeface="Songti SC" panose="02010600040101010101" pitchFamily="2" charset="-122"/>
              </a:rPr>
              <a:t>　　</a:t>
            </a:r>
            <a:r>
              <a:rPr lang="zh-CN" altLang="en-US" sz="3200" dirty="0" smtClean="0">
                <a:latin typeface="楷体" pitchFamily="49" charset="-122"/>
                <a:ea typeface="楷体" pitchFamily="49" charset="-122"/>
              </a:rPr>
              <a:t>普罗米修斯偷取了谁的火种？（　　）</a:t>
            </a:r>
            <a:endParaRPr lang="zh-CN" altLang="en-US" sz="3200" dirty="0">
              <a:latin typeface="楷体" pitchFamily="49" charset="-122"/>
              <a:ea typeface="楷体" pitchFamily="49" charset="-122"/>
            </a:endParaRPr>
          </a:p>
          <a:p>
            <a:pPr>
              <a:lnSpc>
                <a:spcPct val="120000"/>
              </a:lnSpc>
            </a:pPr>
            <a:r>
              <a:rPr lang="zh-CN" altLang="en-US" sz="3200" dirty="0" smtClean="0">
                <a:latin typeface="楷体" pitchFamily="49" charset="-122"/>
                <a:ea typeface="楷体" pitchFamily="49" charset="-122"/>
              </a:rPr>
              <a:t>　　</a:t>
            </a:r>
            <a:r>
              <a:rPr lang="en-US" altLang="zh-CN" sz="3200" dirty="0" smtClean="0">
                <a:latin typeface="楷体" pitchFamily="49" charset="-122"/>
                <a:ea typeface="楷体" pitchFamily="49" charset="-122"/>
              </a:rPr>
              <a:t>A.</a:t>
            </a:r>
            <a:r>
              <a:rPr lang="zh-CN" altLang="en-US" sz="3200" dirty="0" smtClean="0">
                <a:latin typeface="楷体" pitchFamily="49" charset="-122"/>
                <a:ea typeface="楷体" pitchFamily="49" charset="-122"/>
              </a:rPr>
              <a:t>阿波罗     　</a:t>
            </a:r>
            <a:endParaRPr lang="en-US" altLang="zh-CN" sz="3200" dirty="0" smtClean="0">
              <a:latin typeface="楷体" pitchFamily="49" charset="-122"/>
              <a:ea typeface="楷体" pitchFamily="49" charset="-122"/>
            </a:endParaRPr>
          </a:p>
          <a:p>
            <a:pPr>
              <a:lnSpc>
                <a:spcPct val="120000"/>
              </a:lnSpc>
            </a:pPr>
            <a:r>
              <a:rPr lang="zh-CN" altLang="en-US" sz="3200" dirty="0">
                <a:latin typeface="楷体" pitchFamily="49" charset="-122"/>
                <a:ea typeface="楷体" pitchFamily="49" charset="-122"/>
              </a:rPr>
              <a:t>　</a:t>
            </a:r>
            <a:r>
              <a:rPr lang="zh-CN" altLang="en-US" sz="3200" dirty="0" smtClean="0">
                <a:latin typeface="楷体" pitchFamily="49" charset="-122"/>
                <a:ea typeface="楷体" pitchFamily="49" charset="-122"/>
              </a:rPr>
              <a:t>　</a:t>
            </a:r>
            <a:r>
              <a:rPr lang="en-US" altLang="zh-CN" sz="3200" dirty="0" smtClean="0">
                <a:latin typeface="楷体" pitchFamily="49" charset="-122"/>
                <a:ea typeface="楷体" pitchFamily="49" charset="-122"/>
              </a:rPr>
              <a:t>B.</a:t>
            </a:r>
            <a:r>
              <a:rPr lang="zh-CN" altLang="en-US" sz="3200" dirty="0" smtClean="0">
                <a:latin typeface="楷体" pitchFamily="49" charset="-122"/>
                <a:ea typeface="楷体" pitchFamily="49" charset="-122"/>
              </a:rPr>
              <a:t>宙斯</a:t>
            </a:r>
            <a:endParaRPr lang="en-US" altLang="zh-CN" sz="3200" dirty="0" smtClean="0">
              <a:latin typeface="楷体" pitchFamily="49" charset="-122"/>
              <a:ea typeface="楷体" pitchFamily="49" charset="-122"/>
            </a:endParaRPr>
          </a:p>
          <a:p>
            <a:pPr>
              <a:lnSpc>
                <a:spcPct val="120000"/>
              </a:lnSpc>
            </a:pPr>
            <a:r>
              <a:rPr lang="zh-CN" altLang="en-US" sz="3200" dirty="0" smtClean="0">
                <a:latin typeface="楷体" pitchFamily="49" charset="-122"/>
                <a:ea typeface="楷体" pitchFamily="49" charset="-122"/>
              </a:rPr>
              <a:t>　　</a:t>
            </a:r>
            <a:r>
              <a:rPr lang="en-US" altLang="zh-CN" sz="3200" dirty="0" smtClean="0">
                <a:latin typeface="楷体" pitchFamily="49" charset="-122"/>
                <a:ea typeface="楷体" pitchFamily="49" charset="-122"/>
              </a:rPr>
              <a:t>C.</a:t>
            </a:r>
            <a:r>
              <a:rPr lang="zh-CN" altLang="en-US" sz="3200" dirty="0" smtClean="0">
                <a:latin typeface="楷体" pitchFamily="49" charset="-122"/>
                <a:ea typeface="楷体" pitchFamily="49" charset="-122"/>
              </a:rPr>
              <a:t>赫拉克勒斯</a:t>
            </a:r>
            <a:endParaRPr lang="zh-CN" altLang="en-US" sz="3200" dirty="0">
              <a:latin typeface="楷体" pitchFamily="49" charset="-122"/>
              <a:ea typeface="楷体" pitchFamily="49" charset="-122"/>
            </a:endParaRPr>
          </a:p>
        </p:txBody>
      </p:sp>
      <p:sp>
        <p:nvSpPr>
          <p:cNvPr id="17"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itchFamily="49" charset="-122"/>
                <a:ea typeface="幼圆" pitchFamily="49" charset="-122"/>
              </a:rPr>
              <a:t>课堂演练</a:t>
            </a:r>
            <a:endParaRPr lang="zh-CN" altLang="en-US" sz="3200" b="1" dirty="0">
              <a:solidFill>
                <a:srgbClr val="875000"/>
              </a:solidFill>
              <a:latin typeface="幼圆" pitchFamily="49" charset="-122"/>
              <a:ea typeface="幼圆" pitchFamily="49"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4620" y="464186"/>
            <a:ext cx="366860" cy="456339"/>
          </a:xfrm>
          <a:prstGeom prst="rect">
            <a:avLst/>
          </a:prstGeom>
        </p:spPr>
      </p:pic>
      <p:sp>
        <p:nvSpPr>
          <p:cNvPr id="5" name="矩形 4"/>
          <p:cNvSpPr/>
          <p:nvPr/>
        </p:nvSpPr>
        <p:spPr>
          <a:xfrm>
            <a:off x="7452320" y="1635647"/>
            <a:ext cx="1152128" cy="507008"/>
          </a:xfrm>
          <a:prstGeom prst="rect">
            <a:avLst/>
          </a:prstGeom>
          <a:noFill/>
          <a:ln w="9525">
            <a:noFill/>
          </a:ln>
        </p:spPr>
        <p:txBody>
          <a:bodyPr wrap="square" lIns="68580" tIns="34290" rIns="68580" bIns="34290">
            <a:spAutoFit/>
          </a:bodyPr>
          <a:lstStyle/>
          <a:p>
            <a:r>
              <a:rPr lang="en-US" altLang="zh-CN" sz="2800" b="1" dirty="0" smtClean="0">
                <a:solidFill>
                  <a:srgbClr val="FF0000"/>
                </a:solidFill>
                <a:latin typeface="黑体" pitchFamily="49" charset="-122"/>
                <a:ea typeface="黑体" pitchFamily="49" charset="-122"/>
              </a:rPr>
              <a:t>A</a:t>
            </a:r>
            <a:endParaRPr lang="zh-CN" altLang="en-US" sz="2800" b="1" dirty="0">
              <a:solidFill>
                <a:srgbClr val="FF0000"/>
              </a:solidFill>
              <a:latin typeface="黑体" pitchFamily="49" charset="-122"/>
              <a:ea typeface="黑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img.jpg"/>
          <p:cNvPicPr>
            <a:picLocks noChangeAspect="1"/>
          </p:cNvPicPr>
          <p:nvPr/>
        </p:nvPicPr>
        <p:blipFill>
          <a:blip r:embed="rId1" cstate="print"/>
          <a:stretch>
            <a:fillRect/>
          </a:stretch>
        </p:blipFill>
        <p:spPr>
          <a:xfrm>
            <a:off x="0" y="0"/>
            <a:ext cx="9144000" cy="514350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4630648"/>
            <a:ext cx="1629583" cy="378638"/>
          </a:xfrm>
          <a:prstGeom prst="rect">
            <a:avLst/>
          </a:prstGeom>
          <a:ln>
            <a:noFill/>
          </a:ln>
          <a:effectLst>
            <a:outerShdw blurRad="292100" dist="139700" dir="2700000" algn="tl" rotWithShape="0">
              <a:srgbClr val="333333">
                <a:alpha val="65000"/>
              </a:srgbClr>
            </a:outerShdw>
          </a:effectLst>
        </p:spPr>
      </p:pic>
      <p:sp>
        <p:nvSpPr>
          <p:cNvPr id="16" name="文本框 15">
            <a:hlinkClick r:id="rId3" action="ppaction://hlinksldjump"/>
          </p:cNvPr>
          <p:cNvSpPr txBox="1"/>
          <p:nvPr/>
        </p:nvSpPr>
        <p:spPr>
          <a:xfrm>
            <a:off x="7275010" y="4227934"/>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
        <p:nvSpPr>
          <p:cNvPr id="17" name="文本框 14">
            <a:hlinkClick r:id="rId4" action="ppaction://hlinksldjump"/>
          </p:cNvPr>
          <p:cNvSpPr txBox="1"/>
          <p:nvPr/>
        </p:nvSpPr>
        <p:spPr>
          <a:xfrm>
            <a:off x="7275010" y="4619912"/>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
        <p:nvSpPr>
          <p:cNvPr id="14" name="TextBox 48"/>
          <p:cNvSpPr txBox="1"/>
          <p:nvPr/>
        </p:nvSpPr>
        <p:spPr>
          <a:xfrm>
            <a:off x="2267744" y="1779662"/>
            <a:ext cx="3804650" cy="854080"/>
          </a:xfrm>
          <a:prstGeom prst="rect">
            <a:avLst/>
          </a:prstGeom>
          <a:solidFill>
            <a:schemeClr val="lt1">
              <a:alpha val="74000"/>
            </a:schemeClr>
          </a:solidFill>
          <a:ln>
            <a:noFill/>
          </a:ln>
        </p:spPr>
        <p:style>
          <a:lnRef idx="2">
            <a:schemeClr val="accent6"/>
          </a:lnRef>
          <a:fillRef idx="1">
            <a:schemeClr val="lt1"/>
          </a:fillRef>
          <a:effectRef idx="0">
            <a:schemeClr val="accent6"/>
          </a:effectRef>
          <a:fontRef idx="minor">
            <a:schemeClr val="dk1"/>
          </a:fontRef>
        </p:style>
        <p:txBody>
          <a:bodyPr wrap="square" lIns="68580" tIns="34290" rIns="68580" bIns="34290" rtlCol="0">
            <a:spAutoFit/>
          </a:bodyPr>
          <a:lstStyle/>
          <a:p>
            <a:r>
              <a:rPr lang="zh-CN" altLang="en-US" sz="51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普罗米修斯</a:t>
            </a:r>
            <a:endPar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22" presetClass="entr" presetSubtype="4"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2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0"/>
          <p:cNvSpPr/>
          <p:nvPr/>
        </p:nvSpPr>
        <p:spPr>
          <a:xfrm>
            <a:off x="323528" y="1431001"/>
            <a:ext cx="8455025" cy="2432974"/>
          </a:xfrm>
          <a:prstGeom prst="rect">
            <a:avLst/>
          </a:prstGeom>
          <a:noFill/>
          <a:ln w="9525">
            <a:noFill/>
          </a:ln>
        </p:spPr>
        <p:txBody>
          <a:bodyPr wrap="square" lIns="68580" tIns="34290" rIns="68580" bIns="34290">
            <a:spAutoFit/>
          </a:bodyPr>
          <a:lstStyle/>
          <a:p>
            <a:pPr>
              <a:lnSpc>
                <a:spcPct val="120000"/>
              </a:lnSpc>
            </a:pPr>
            <a:r>
              <a:rPr lang="zh-CN" altLang="en-US" sz="3200" b="1" dirty="0" smtClean="0">
                <a:latin typeface="黑体" pitchFamily="49" charset="-122"/>
                <a:ea typeface="黑体" pitchFamily="49" charset="-122"/>
              </a:rPr>
              <a:t>　　</a:t>
            </a:r>
            <a:r>
              <a:rPr lang="en-US" altLang="zh-CN" sz="3200" dirty="0" smtClean="0">
                <a:latin typeface="楷体" pitchFamily="49" charset="-122"/>
                <a:ea typeface="楷体" pitchFamily="49" charset="-122"/>
              </a:rPr>
              <a:t>1.“</a:t>
            </a:r>
            <a:r>
              <a:rPr lang="zh-CN" altLang="en-US" sz="3200" dirty="0" smtClean="0">
                <a:latin typeface="楷体" pitchFamily="49" charset="-122"/>
                <a:ea typeface="楷体" pitchFamily="49" charset="-122"/>
              </a:rPr>
              <a:t>违抗”</a:t>
            </a:r>
            <a:r>
              <a:rPr lang="zh-CN" altLang="en-US" sz="3200" dirty="0">
                <a:latin typeface="楷体" pitchFamily="49" charset="-122"/>
                <a:ea typeface="楷体" pitchFamily="49" charset="-122"/>
              </a:rPr>
              <a:t>的 </a:t>
            </a:r>
            <a:r>
              <a:rPr lang="zh-CN" altLang="en-US" sz="3200" dirty="0" smtClean="0">
                <a:latin typeface="楷体" pitchFamily="49" charset="-122"/>
                <a:ea typeface="楷体" pitchFamily="49" charset="-122"/>
              </a:rPr>
              <a:t>“违”读</a:t>
            </a:r>
            <a:r>
              <a:rPr lang="en-US" altLang="zh-CN" sz="3200" dirty="0" err="1" smtClean="0">
                <a:latin typeface="黑体" pitchFamily="49" charset="-122"/>
                <a:ea typeface="黑体" pitchFamily="49" charset="-122"/>
              </a:rPr>
              <a:t>wéi</a:t>
            </a:r>
            <a:r>
              <a:rPr lang="en-US" altLang="zh-CN" sz="3200" dirty="0" smtClean="0">
                <a:latin typeface="楷体" pitchFamily="49" charset="-122"/>
                <a:ea typeface="楷体" pitchFamily="49" charset="-122"/>
              </a:rPr>
              <a:t> </a:t>
            </a:r>
            <a:r>
              <a:rPr lang="zh-CN" altLang="en-US" sz="3200" dirty="0" smtClean="0">
                <a:latin typeface="楷体" pitchFamily="49" charset="-122"/>
                <a:ea typeface="楷体" pitchFamily="49" charset="-122"/>
              </a:rPr>
              <a:t>，</a:t>
            </a:r>
            <a:r>
              <a:rPr lang="zh-CN" altLang="en-US" sz="3200" dirty="0">
                <a:latin typeface="楷体" pitchFamily="49" charset="-122"/>
                <a:ea typeface="楷体" pitchFamily="49" charset="-122"/>
              </a:rPr>
              <a:t>不</a:t>
            </a:r>
            <a:r>
              <a:rPr lang="zh-CN" altLang="en-US" sz="3200" dirty="0" smtClean="0">
                <a:latin typeface="楷体" pitchFamily="49" charset="-122"/>
                <a:ea typeface="楷体" pitchFamily="49" charset="-122"/>
              </a:rPr>
              <a:t>读</a:t>
            </a:r>
            <a:r>
              <a:rPr lang="en-US" altLang="zh-CN" sz="3200" dirty="0" err="1" smtClean="0">
                <a:latin typeface="黑体" pitchFamily="49" charset="-122"/>
                <a:ea typeface="黑体" pitchFamily="49" charset="-122"/>
              </a:rPr>
              <a:t>wái</a:t>
            </a:r>
            <a:r>
              <a:rPr lang="zh-CN" altLang="en-US" sz="3200" dirty="0" smtClean="0">
                <a:latin typeface="楷体" pitchFamily="49" charset="-122"/>
                <a:ea typeface="楷体" pitchFamily="49" charset="-122"/>
              </a:rPr>
              <a:t>。（　　）</a:t>
            </a:r>
            <a:endParaRPr lang="en-US" altLang="zh-CN" sz="3200" dirty="0" smtClean="0">
              <a:latin typeface="楷体" pitchFamily="49" charset="-122"/>
              <a:ea typeface="楷体" pitchFamily="49" charset="-122"/>
            </a:endParaRPr>
          </a:p>
          <a:p>
            <a:pPr>
              <a:lnSpc>
                <a:spcPct val="120000"/>
              </a:lnSpc>
            </a:pPr>
            <a:r>
              <a:rPr lang="zh-CN" altLang="en-US" sz="3200" dirty="0" smtClean="0">
                <a:latin typeface="楷体" pitchFamily="49" charset="-122"/>
                <a:ea typeface="楷体" pitchFamily="49" charset="-122"/>
              </a:rPr>
              <a:t>　　</a:t>
            </a:r>
            <a:r>
              <a:rPr lang="en-US" altLang="zh-CN" sz="3200" dirty="0" smtClean="0">
                <a:latin typeface="楷体" pitchFamily="49" charset="-122"/>
                <a:ea typeface="楷体" pitchFamily="49" charset="-122"/>
              </a:rPr>
              <a:t>2.“</a:t>
            </a:r>
            <a:r>
              <a:rPr lang="zh-CN" altLang="en-US" sz="3200" dirty="0" smtClean="0">
                <a:latin typeface="楷体" pitchFamily="49" charset="-122"/>
                <a:ea typeface="楷体" pitchFamily="49" charset="-122"/>
              </a:rPr>
              <a:t>驱赶”</a:t>
            </a:r>
            <a:r>
              <a:rPr lang="zh-CN" altLang="en-US" sz="3200" dirty="0">
                <a:latin typeface="楷体" pitchFamily="49" charset="-122"/>
                <a:ea typeface="楷体" pitchFamily="49" charset="-122"/>
              </a:rPr>
              <a:t>的</a:t>
            </a:r>
            <a:r>
              <a:rPr lang="zh-CN" altLang="en-US" sz="3200" dirty="0" smtClean="0">
                <a:latin typeface="楷体" pitchFamily="49" charset="-122"/>
                <a:ea typeface="楷体" pitchFamily="49" charset="-122"/>
              </a:rPr>
              <a:t>“驱”读</a:t>
            </a:r>
            <a:r>
              <a:rPr lang="en-US" altLang="zh-CN" sz="3200" dirty="0" err="1" smtClean="0">
                <a:latin typeface="黑体" pitchFamily="49" charset="-122"/>
                <a:ea typeface="黑体" pitchFamily="49" charset="-122"/>
              </a:rPr>
              <a:t>qí</a:t>
            </a:r>
            <a:r>
              <a:rPr lang="zh-CN" altLang="en-US" sz="3200" dirty="0" smtClean="0">
                <a:latin typeface="楷体" pitchFamily="49" charset="-122"/>
                <a:ea typeface="楷体" pitchFamily="49" charset="-122"/>
              </a:rPr>
              <a:t>，驱逐的意思。（　　）</a:t>
            </a:r>
            <a:endParaRPr lang="zh-CN" altLang="en-US" sz="3200" dirty="0">
              <a:latin typeface="楷体" pitchFamily="49" charset="-122"/>
              <a:ea typeface="楷体" pitchFamily="49" charset="-122"/>
            </a:endParaRPr>
          </a:p>
        </p:txBody>
      </p:sp>
      <p:sp>
        <p:nvSpPr>
          <p:cNvPr id="3" name="矩形 2"/>
          <p:cNvSpPr/>
          <p:nvPr/>
        </p:nvSpPr>
        <p:spPr>
          <a:xfrm>
            <a:off x="971600" y="1995686"/>
            <a:ext cx="499176" cy="500137"/>
          </a:xfrm>
          <a:prstGeom prst="rect">
            <a:avLst/>
          </a:prstGeom>
          <a:noFill/>
          <a:ln w="9525">
            <a:noFill/>
          </a:ln>
        </p:spPr>
        <p:txBody>
          <a:bodyPr wrap="none" lIns="68580" tIns="34290" rIns="68580" bIns="34290">
            <a:spAutoFit/>
          </a:bodyPr>
          <a:lstStyle/>
          <a:p>
            <a:r>
              <a:rPr lang="zh-CN" altLang="en-US" sz="2800" b="1" dirty="0" smtClean="0">
                <a:solidFill>
                  <a:srgbClr val="FF0000"/>
                </a:solidFill>
                <a:latin typeface="黑体" pitchFamily="49" charset="-122"/>
                <a:ea typeface="黑体" pitchFamily="49" charset="-122"/>
              </a:rPr>
              <a:t>√</a:t>
            </a:r>
            <a:endParaRPr lang="zh-CN" altLang="en-US" sz="2800" b="1" dirty="0">
              <a:solidFill>
                <a:srgbClr val="FF0000"/>
              </a:solidFill>
              <a:latin typeface="黑体" pitchFamily="49" charset="-122"/>
              <a:ea typeface="黑体" pitchFamily="49" charset="-122"/>
            </a:endParaRPr>
          </a:p>
        </p:txBody>
      </p:sp>
      <p:sp>
        <p:nvSpPr>
          <p:cNvPr id="4" name="矩形 3"/>
          <p:cNvSpPr/>
          <p:nvPr/>
        </p:nvSpPr>
        <p:spPr>
          <a:xfrm>
            <a:off x="942650" y="3291830"/>
            <a:ext cx="499176" cy="500137"/>
          </a:xfrm>
          <a:prstGeom prst="rect">
            <a:avLst/>
          </a:prstGeom>
          <a:noFill/>
          <a:ln w="9525">
            <a:noFill/>
          </a:ln>
        </p:spPr>
        <p:txBody>
          <a:bodyPr wrap="none" lIns="68580" tIns="34290" rIns="68580" bIns="34290">
            <a:spAutoFit/>
          </a:bodyPr>
          <a:lstStyle/>
          <a:p>
            <a:r>
              <a:rPr lang="en-US" altLang="zh-CN" sz="2800" b="1" dirty="0" smtClean="0">
                <a:solidFill>
                  <a:srgbClr val="FF0000"/>
                </a:solidFill>
                <a:latin typeface="黑体" pitchFamily="49" charset="-122"/>
                <a:ea typeface="黑体" pitchFamily="49" charset="-122"/>
              </a:rPr>
              <a:t>×</a:t>
            </a:r>
            <a:endParaRPr lang="zh-CN" altLang="en-US" sz="2800" b="1" dirty="0">
              <a:solidFill>
                <a:srgbClr val="FF0000"/>
              </a:solidFill>
              <a:latin typeface="黑体" pitchFamily="49" charset="-122"/>
              <a:ea typeface="黑体" pitchFamily="49" charset="-122"/>
            </a:endParaRPr>
          </a:p>
        </p:txBody>
      </p:sp>
      <p:sp>
        <p:nvSpPr>
          <p:cNvPr id="2" name="矩形 1"/>
          <p:cNvSpPr/>
          <p:nvPr/>
        </p:nvSpPr>
        <p:spPr>
          <a:xfrm>
            <a:off x="323528" y="627534"/>
            <a:ext cx="3057247" cy="584775"/>
          </a:xfrm>
          <a:prstGeom prst="rect">
            <a:avLst/>
          </a:prstGeom>
        </p:spPr>
        <p:txBody>
          <a:bodyPr wrap="none">
            <a:spAutoFit/>
          </a:bodyPr>
          <a:lstStyle/>
          <a:p>
            <a:r>
              <a:rPr lang="zh-CN" altLang="en-US" sz="3200" b="1" dirty="0">
                <a:latin typeface="宋体" pitchFamily="2" charset="-122"/>
                <a:ea typeface="宋体" pitchFamily="2" charset="-122"/>
              </a:rPr>
              <a:t>二、判断对错。</a:t>
            </a:r>
            <a:endParaRPr lang="zh-CN" altLang="en-US" sz="3200" b="1" dirty="0">
              <a:latin typeface="宋体" pitchFamily="2" charset="-122"/>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p:cNvSpPr/>
          <p:nvPr/>
        </p:nvSpPr>
        <p:spPr>
          <a:xfrm>
            <a:off x="467544" y="555526"/>
            <a:ext cx="7600888" cy="660181"/>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b="1" dirty="0" smtClean="0">
                <a:latin typeface="宋体" pitchFamily="2" charset="-122"/>
                <a:ea typeface="宋体" pitchFamily="2" charset="-122"/>
              </a:rPr>
              <a:t>三、</a:t>
            </a:r>
            <a:r>
              <a:rPr lang="zh-CN" altLang="en-US" sz="3200" b="1" dirty="0">
                <a:latin typeface="宋体" pitchFamily="2" charset="-122"/>
                <a:ea typeface="宋体" pitchFamily="2" charset="-122"/>
              </a:rPr>
              <a:t>将下列搭配恰当的词语用线连起来。</a:t>
            </a:r>
            <a:endParaRPr lang="zh-CN" altLang="en-US" sz="3200" b="1" dirty="0">
              <a:latin typeface="宋体" pitchFamily="2" charset="-122"/>
              <a:ea typeface="宋体" pitchFamily="2" charset="-122"/>
            </a:endParaRPr>
          </a:p>
        </p:txBody>
      </p:sp>
      <p:sp>
        <p:nvSpPr>
          <p:cNvPr id="3" name="矩形 20"/>
          <p:cNvSpPr/>
          <p:nvPr/>
        </p:nvSpPr>
        <p:spPr>
          <a:xfrm>
            <a:off x="1691680" y="1491630"/>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dirty="0" smtClean="0">
                <a:latin typeface="楷体" pitchFamily="49" charset="-122"/>
                <a:ea typeface="楷体" pitchFamily="49" charset="-122"/>
              </a:rPr>
              <a:t>悲惨的</a:t>
            </a:r>
            <a:endParaRPr lang="zh-CN" altLang="en-US" sz="3200" dirty="0">
              <a:latin typeface="楷体" pitchFamily="49" charset="-122"/>
              <a:ea typeface="楷体" pitchFamily="49" charset="-122"/>
            </a:endParaRPr>
          </a:p>
        </p:txBody>
      </p:sp>
      <p:sp>
        <p:nvSpPr>
          <p:cNvPr id="4" name="矩形 20"/>
          <p:cNvSpPr/>
          <p:nvPr/>
        </p:nvSpPr>
        <p:spPr>
          <a:xfrm>
            <a:off x="1691680" y="2188151"/>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dirty="0" smtClean="0">
                <a:latin typeface="楷体" pitchFamily="49" charset="-122"/>
                <a:ea typeface="楷体" pitchFamily="49" charset="-122"/>
              </a:rPr>
              <a:t>坚定地</a:t>
            </a:r>
            <a:endParaRPr lang="zh-CN" altLang="en-US" sz="3200" dirty="0">
              <a:latin typeface="楷体" pitchFamily="49" charset="-122"/>
              <a:ea typeface="楷体" pitchFamily="49" charset="-122"/>
            </a:endParaRPr>
          </a:p>
        </p:txBody>
      </p:sp>
      <p:sp>
        <p:nvSpPr>
          <p:cNvPr id="5" name="矩形 20"/>
          <p:cNvSpPr/>
          <p:nvPr/>
        </p:nvSpPr>
        <p:spPr>
          <a:xfrm>
            <a:off x="1691680" y="2884671"/>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dirty="0" smtClean="0">
                <a:latin typeface="楷体" pitchFamily="49" charset="-122"/>
                <a:ea typeface="楷体" pitchFamily="49" charset="-122"/>
              </a:rPr>
              <a:t>严厉的</a:t>
            </a:r>
            <a:endParaRPr lang="zh-CN" altLang="en-US" sz="3200" dirty="0">
              <a:latin typeface="楷体" pitchFamily="49" charset="-122"/>
              <a:ea typeface="楷体" pitchFamily="49" charset="-122"/>
            </a:endParaRPr>
          </a:p>
        </p:txBody>
      </p:sp>
      <p:sp>
        <p:nvSpPr>
          <p:cNvPr id="6" name="矩形 20"/>
          <p:cNvSpPr/>
          <p:nvPr/>
        </p:nvSpPr>
        <p:spPr>
          <a:xfrm>
            <a:off x="5194841" y="1491630"/>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dirty="0" smtClean="0">
                <a:latin typeface="楷体" pitchFamily="49" charset="-122"/>
                <a:ea typeface="楷体" pitchFamily="49" charset="-122"/>
              </a:rPr>
              <a:t>惩罚</a:t>
            </a:r>
            <a:endParaRPr lang="zh-CN" altLang="en-US" sz="3200" dirty="0">
              <a:latin typeface="楷体" pitchFamily="49" charset="-122"/>
              <a:ea typeface="楷体" pitchFamily="49" charset="-122"/>
            </a:endParaRPr>
          </a:p>
        </p:txBody>
      </p:sp>
      <p:sp>
        <p:nvSpPr>
          <p:cNvPr id="7" name="矩形 20"/>
          <p:cNvSpPr/>
          <p:nvPr/>
        </p:nvSpPr>
        <p:spPr>
          <a:xfrm>
            <a:off x="5194841" y="2188151"/>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dirty="0" smtClean="0">
                <a:latin typeface="楷体" pitchFamily="49" charset="-122"/>
                <a:ea typeface="楷体" pitchFamily="49" charset="-122"/>
              </a:rPr>
              <a:t>情景</a:t>
            </a:r>
            <a:endParaRPr lang="zh-CN" altLang="en-US" sz="3200" dirty="0">
              <a:latin typeface="楷体" pitchFamily="49" charset="-122"/>
              <a:ea typeface="楷体" pitchFamily="49" charset="-122"/>
            </a:endParaRPr>
          </a:p>
        </p:txBody>
      </p:sp>
      <p:sp>
        <p:nvSpPr>
          <p:cNvPr id="8" name="矩形 20"/>
          <p:cNvSpPr/>
          <p:nvPr/>
        </p:nvSpPr>
        <p:spPr>
          <a:xfrm>
            <a:off x="5194841" y="2884671"/>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itchFamily="34" charset="0"/>
              <a:buNone/>
            </a:pPr>
            <a:r>
              <a:rPr lang="zh-CN" altLang="en-US" sz="3200" dirty="0" smtClean="0">
                <a:latin typeface="楷体" pitchFamily="49" charset="-122"/>
                <a:ea typeface="楷体" pitchFamily="49" charset="-122"/>
              </a:rPr>
              <a:t>回答</a:t>
            </a:r>
            <a:endParaRPr lang="zh-CN" altLang="en-US" sz="3200" dirty="0">
              <a:latin typeface="楷体" pitchFamily="49" charset="-122"/>
              <a:ea typeface="楷体" pitchFamily="49" charset="-122"/>
            </a:endParaRPr>
          </a:p>
        </p:txBody>
      </p:sp>
      <p:cxnSp>
        <p:nvCxnSpPr>
          <p:cNvPr id="10" name="直接连接符 9"/>
          <p:cNvCxnSpPr>
            <a:endCxn id="6" idx="1"/>
          </p:cNvCxnSpPr>
          <p:nvPr/>
        </p:nvCxnSpPr>
        <p:spPr>
          <a:xfrm flipV="1">
            <a:off x="3034601" y="1782479"/>
            <a:ext cx="2160240" cy="14322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4601" y="2566620"/>
            <a:ext cx="2160240" cy="7466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6259" y="1813101"/>
            <a:ext cx="2250590" cy="7330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1">
            <a:hlinkClick r:id="rId1" action="ppaction://hlinkfile"/>
          </p:cNvPr>
          <p:cNvSpPr txBox="1">
            <a:spLocks noChangeArrowheads="1"/>
          </p:cNvSpPr>
          <p:nvPr/>
        </p:nvSpPr>
        <p:spPr bwMode="auto">
          <a:xfrm>
            <a:off x="6338015" y="3720946"/>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5386" y="3770381"/>
            <a:ext cx="351070" cy="38016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7851344" y="3704357"/>
            <a:ext cx="335134" cy="4723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up)">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down)">
                                      <p:cBhvr>
                                        <p:cTn id="64" dur="500"/>
                                        <p:tgtEl>
                                          <p:spTgt spid="15"/>
                                        </p:tgtEl>
                                      </p:cBhvr>
                                    </p:animEffect>
                                  </p:childTnLst>
                                </p:cTn>
                              </p:par>
                              <p:par>
                                <p:cTn id="65" presetID="22" presetClass="entr" presetSubtype="4"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down)">
                                      <p:cBhvr>
                                        <p:cTn id="67" dur="500"/>
                                        <p:tgtEl>
                                          <p:spTgt spid="16"/>
                                        </p:tgtEl>
                                      </p:cBhvr>
                                    </p:animEffect>
                                  </p:childTnLst>
                                </p:cTn>
                              </p:par>
                              <p:par>
                                <p:cTn id="68" presetID="22" presetClass="entr" presetSubtype="4"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42255" y="1691732"/>
            <a:ext cx="7632849" cy="2432974"/>
          </a:xfrm>
          <a:prstGeom prst="rect">
            <a:avLst/>
          </a:prstGeom>
        </p:spPr>
        <p:txBody>
          <a:bodyPr wrap="square" lIns="68580" tIns="34290" rIns="68580" bIns="34290">
            <a:spAutoFit/>
          </a:bodyPr>
          <a:lstStyle/>
          <a:p>
            <a:pPr indent="457200" algn="just">
              <a:lnSpc>
                <a:spcPct val="120000"/>
              </a:lnSpc>
            </a:pPr>
            <a:r>
              <a:rPr lang="zh-CN" altLang="en-US" sz="3200" dirty="0" smtClean="0">
                <a:latin typeface="黑体" pitchFamily="49" charset="-122"/>
                <a:ea typeface="黑体" pitchFamily="49" charset="-122"/>
              </a:rPr>
              <a:t>上节课我们学习了生字，了解了古希腊的神话故事，这节课让我们继续和作者一起走进古希腊神话，去感受普罗米修斯的壮举。</a:t>
            </a:r>
            <a:endParaRPr lang="zh-CN" altLang="en-US" sz="3200" dirty="0">
              <a:latin typeface="黑体" pitchFamily="49" charset="-122"/>
              <a:ea typeface="黑体"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1" name="Rectangle 5"/>
          <p:cNvSpPr>
            <a:spLocks noChangeArrowheads="1"/>
          </p:cNvSpPr>
          <p:nvPr/>
        </p:nvSpPr>
        <p:spPr bwMode="auto">
          <a:xfrm>
            <a:off x="1619672" y="1563638"/>
            <a:ext cx="6985471" cy="2379306"/>
          </a:xfrm>
          <a:prstGeom prst="rect">
            <a:avLst/>
          </a:prstGeom>
          <a:noFill/>
          <a:ln w="9525">
            <a:noFill/>
            <a:miter lim="800000"/>
          </a:ln>
          <a:effectLst/>
        </p:spPr>
        <p:txBody>
          <a:bodyPr wrap="square">
            <a:spAutoFit/>
          </a:bodyPr>
          <a:lstStyle/>
          <a:p>
            <a:pPr>
              <a:lnSpc>
                <a:spcPct val="145000"/>
              </a:lnSpc>
            </a:pPr>
            <a:r>
              <a:rPr lang="zh-CN" altLang="en-US" sz="3600" dirty="0" smtClean="0">
                <a:solidFill>
                  <a:srgbClr val="000000"/>
                </a:solidFill>
                <a:latin typeface="黑体" pitchFamily="49" charset="-122"/>
                <a:ea typeface="黑体" pitchFamily="49" charset="-122"/>
              </a:rPr>
              <a:t>默读</a:t>
            </a:r>
            <a:r>
              <a:rPr lang="zh-CN" altLang="en-US" sz="3600" dirty="0">
                <a:solidFill>
                  <a:srgbClr val="000000"/>
                </a:solidFill>
                <a:latin typeface="黑体" pitchFamily="49" charset="-122"/>
                <a:ea typeface="黑体" pitchFamily="49" charset="-122"/>
              </a:rPr>
              <a:t>课文，边读边</a:t>
            </a:r>
            <a:r>
              <a:rPr lang="zh-CN" altLang="en-US" sz="3600" dirty="0" smtClean="0">
                <a:solidFill>
                  <a:srgbClr val="000000"/>
                </a:solidFill>
                <a:latin typeface="黑体" pitchFamily="49" charset="-122"/>
                <a:ea typeface="黑体" pitchFamily="49" charset="-122"/>
              </a:rPr>
              <a:t>想</a:t>
            </a:r>
            <a:r>
              <a:rPr lang="en-US" altLang="zh-CN" sz="3600" dirty="0" smtClean="0">
                <a:solidFill>
                  <a:srgbClr val="000000"/>
                </a:solidFill>
                <a:latin typeface="黑体" pitchFamily="49" charset="-122"/>
                <a:ea typeface="黑体" pitchFamily="49" charset="-122"/>
              </a:rPr>
              <a:t>:</a:t>
            </a:r>
            <a:endParaRPr lang="en-US" altLang="zh-CN" sz="3600" dirty="0" smtClean="0">
              <a:solidFill>
                <a:srgbClr val="000000"/>
              </a:solidFill>
              <a:latin typeface="黑体" pitchFamily="49" charset="-122"/>
              <a:ea typeface="黑体" pitchFamily="49" charset="-122"/>
            </a:endParaRPr>
          </a:p>
          <a:p>
            <a:pPr>
              <a:lnSpc>
                <a:spcPct val="145000"/>
              </a:lnSpc>
            </a:pPr>
            <a:r>
              <a:rPr lang="zh-CN" altLang="en-US" sz="3600" dirty="0" smtClean="0">
                <a:solidFill>
                  <a:srgbClr val="000000"/>
                </a:solidFill>
                <a:latin typeface="黑体" pitchFamily="49" charset="-122"/>
                <a:ea typeface="黑体" pitchFamily="49" charset="-122"/>
              </a:rPr>
              <a:t>课文</a:t>
            </a:r>
            <a:r>
              <a:rPr lang="zh-CN" altLang="en-US" sz="3600" dirty="0">
                <a:solidFill>
                  <a:srgbClr val="000000"/>
                </a:solidFill>
                <a:latin typeface="黑体" pitchFamily="49" charset="-122"/>
                <a:ea typeface="黑体" pitchFamily="49" charset="-122"/>
              </a:rPr>
              <a:t>讲了普罗米修斯的几件事？并概括主要内容。</a:t>
            </a:r>
            <a:endParaRPr lang="zh-CN" altLang="en-US" sz="3600" dirty="0">
              <a:solidFill>
                <a:srgbClr val="000000"/>
              </a:solidFill>
              <a:latin typeface="黑体" pitchFamily="49" charset="-122"/>
              <a:ea typeface="黑体" pitchFamily="49"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1851670"/>
            <a:ext cx="1104039" cy="1582166"/>
          </a:xfrm>
          <a:prstGeom prst="rect">
            <a:avLst/>
          </a:prstGeom>
        </p:spPr>
      </p:pic>
      <p:sp>
        <p:nvSpPr>
          <p:cNvPr id="8"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itchFamily="49" charset="-122"/>
                <a:ea typeface="幼圆" pitchFamily="49" charset="-122"/>
              </a:rPr>
              <a:t>互动课堂</a:t>
            </a:r>
            <a:endParaRPr lang="zh-CN" altLang="en-US" sz="3200" b="1" dirty="0">
              <a:solidFill>
                <a:srgbClr val="875000"/>
              </a:solidFill>
              <a:latin typeface="幼圆" pitchFamily="49" charset="-122"/>
              <a:ea typeface="幼圆" pitchFamily="49"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194" y="464186"/>
            <a:ext cx="366861"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7941"/>
                                        </p:tgtEl>
                                        <p:attrNameLst>
                                          <p:attrName>style.visibility</p:attrName>
                                        </p:attrNameLst>
                                      </p:cBhvr>
                                      <p:to>
                                        <p:strVal val="visible"/>
                                      </p:to>
                                    </p:set>
                                    <p:anim calcmode="lin" valueType="num">
                                      <p:cBhvr additive="base">
                                        <p:cTn id="7" dur="500" fill="hold"/>
                                        <p:tgtEl>
                                          <p:spTgt spid="167941"/>
                                        </p:tgtEl>
                                        <p:attrNameLst>
                                          <p:attrName>ppt_x</p:attrName>
                                        </p:attrNameLst>
                                      </p:cBhvr>
                                      <p:tavLst>
                                        <p:tav tm="0">
                                          <p:val>
                                            <p:strVal val="1+#ppt_w/2"/>
                                          </p:val>
                                        </p:tav>
                                        <p:tav tm="100000">
                                          <p:val>
                                            <p:strVal val="#ppt_x"/>
                                          </p:val>
                                        </p:tav>
                                      </p:tavLst>
                                    </p:anim>
                                    <p:anim calcmode="lin" valueType="num">
                                      <p:cBhvr additive="base">
                                        <p:cTn id="8" dur="500" fill="hold"/>
                                        <p:tgtEl>
                                          <p:spTgt spid="16794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par>
                                <p:cTn id="9" presetID="2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1"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p:cNvPicPr>
            <a:picLocks noChangeAspect="1" noChangeArrowheads="1"/>
          </p:cNvPicPr>
          <p:nvPr/>
        </p:nvPicPr>
        <p:blipFill>
          <a:blip r:embed="rId1" cstate="print">
            <a:lum bright="-84000" contrast="36000"/>
          </a:blip>
          <a:srcRect/>
          <a:stretch>
            <a:fillRect/>
          </a:stretch>
        </p:blipFill>
        <p:spPr bwMode="auto">
          <a:xfrm>
            <a:off x="1691680" y="1491630"/>
            <a:ext cx="5192578" cy="2920825"/>
          </a:xfrm>
          <a:prstGeom prst="rect">
            <a:avLst/>
          </a:prstGeom>
          <a:noFill/>
          <a:ln w="9525">
            <a:noFill/>
            <a:miter lim="800000"/>
            <a:headEnd/>
            <a:tailEnd/>
          </a:ln>
        </p:spPr>
      </p:pic>
      <p:sp>
        <p:nvSpPr>
          <p:cNvPr id="142339" name="Text Box 3"/>
          <p:cNvSpPr txBox="1">
            <a:spLocks noChangeArrowheads="1"/>
          </p:cNvSpPr>
          <p:nvPr/>
        </p:nvSpPr>
        <p:spPr bwMode="auto">
          <a:xfrm>
            <a:off x="251520" y="627534"/>
            <a:ext cx="8713787" cy="830997"/>
          </a:xfrm>
          <a:prstGeom prst="rect">
            <a:avLst/>
          </a:prstGeom>
          <a:noFill/>
          <a:ln w="9525">
            <a:noFill/>
            <a:miter lim="800000"/>
          </a:ln>
          <a:effectLst/>
        </p:spPr>
        <p:txBody>
          <a:bodyPr>
            <a:spAutoFit/>
          </a:bodyPr>
          <a:lstStyle/>
          <a:p>
            <a:r>
              <a:rPr lang="en-US" altLang="zh-CN" sz="2400" b="1" dirty="0">
                <a:latin typeface="楷体" pitchFamily="49" charset="-122"/>
                <a:ea typeface="楷体" pitchFamily="49" charset="-122"/>
              </a:rPr>
              <a:t>    </a:t>
            </a:r>
            <a:r>
              <a:rPr lang="zh-CN" altLang="en-US" sz="2400" b="1" dirty="0">
                <a:latin typeface="楷体" pitchFamily="49" charset="-122"/>
                <a:ea typeface="楷体" pitchFamily="49" charset="-122"/>
              </a:rPr>
              <a:t>很久很久以前，地面上没有火，人们只好吃生的东西，在无边的黑暗中度过一个又一个长夜。</a:t>
            </a:r>
            <a:endParaRPr lang="zh-CN" altLang="en-US" sz="2400" b="1" dirty="0">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p:cNvPicPr>
            <a:picLocks noChangeAspect="1" noChangeArrowheads="1"/>
          </p:cNvPicPr>
          <p:nvPr/>
        </p:nvPicPr>
        <p:blipFill>
          <a:blip r:embed="rId1" cstate="print">
            <a:lum bright="6000" contrast="36000"/>
          </a:blip>
          <a:srcRect/>
          <a:stretch>
            <a:fillRect/>
          </a:stretch>
        </p:blipFill>
        <p:spPr bwMode="auto">
          <a:xfrm>
            <a:off x="1547664" y="627534"/>
            <a:ext cx="5976664" cy="2775102"/>
          </a:xfrm>
          <a:prstGeom prst="rect">
            <a:avLst/>
          </a:prstGeom>
          <a:noFill/>
          <a:ln w="9525">
            <a:noFill/>
            <a:miter lim="800000"/>
            <a:headEnd/>
            <a:tailEnd/>
          </a:ln>
        </p:spPr>
      </p:pic>
      <p:sp>
        <p:nvSpPr>
          <p:cNvPr id="143363" name="Text Box 3"/>
          <p:cNvSpPr txBox="1">
            <a:spLocks noChangeArrowheads="1"/>
          </p:cNvSpPr>
          <p:nvPr/>
        </p:nvSpPr>
        <p:spPr bwMode="auto">
          <a:xfrm>
            <a:off x="2679701" y="4574382"/>
            <a:ext cx="2684463" cy="307777"/>
          </a:xfrm>
          <a:prstGeom prst="rect">
            <a:avLst/>
          </a:prstGeom>
          <a:noFill/>
          <a:ln w="9525">
            <a:noFill/>
            <a:miter lim="800000"/>
          </a:ln>
          <a:effectLst/>
        </p:spPr>
        <p:txBody>
          <a:bodyPr>
            <a:spAutoFit/>
          </a:bodyPr>
          <a:lstStyle/>
          <a:p>
            <a:endParaRPr lang="zh-CN" altLang="zh-CN"/>
          </a:p>
        </p:txBody>
      </p:sp>
      <p:sp>
        <p:nvSpPr>
          <p:cNvPr id="143364" name="Text Box 4"/>
          <p:cNvSpPr txBox="1">
            <a:spLocks noChangeArrowheads="1"/>
          </p:cNvSpPr>
          <p:nvPr/>
        </p:nvSpPr>
        <p:spPr bwMode="auto">
          <a:xfrm>
            <a:off x="3779912" y="3579862"/>
            <a:ext cx="1728787" cy="923330"/>
          </a:xfrm>
          <a:prstGeom prst="rect">
            <a:avLst/>
          </a:prstGeom>
          <a:noFill/>
          <a:ln w="9525">
            <a:noFill/>
            <a:miter lim="800000"/>
          </a:ln>
          <a:effectLst/>
        </p:spPr>
        <p:txBody>
          <a:bodyPr>
            <a:spAutoFit/>
          </a:bodyPr>
          <a:lstStyle/>
          <a:p>
            <a:r>
              <a:rPr lang="zh-CN" altLang="en-US" sz="5400" b="1" dirty="0">
                <a:solidFill>
                  <a:srgbClr val="CC0000"/>
                </a:solidFill>
              </a:rPr>
              <a:t>悲惨</a:t>
            </a:r>
            <a:endParaRPr lang="zh-CN" altLang="en-US" sz="5400" b="1" dirty="0">
              <a:solidFill>
                <a:srgbClr val="CC0000"/>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3362"/>
                                        </p:tgtEl>
                                        <p:attrNameLst>
                                          <p:attrName>style.visibility</p:attrName>
                                        </p:attrNameLst>
                                      </p:cBhvr>
                                      <p:to>
                                        <p:strVal val="visible"/>
                                      </p:to>
                                    </p:set>
                                    <p:animEffect transition="in" filter="box(in)">
                                      <p:cBhvr>
                                        <p:cTn id="7" dur="500"/>
                                        <p:tgtEl>
                                          <p:spTgt spid="14336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3364"/>
                                        </p:tgtEl>
                                        <p:attrNameLst>
                                          <p:attrName>style.visibility</p:attrName>
                                        </p:attrNameLst>
                                      </p:cBhvr>
                                      <p:to>
                                        <p:strVal val="visible"/>
                                      </p:to>
                                    </p:set>
                                    <p:animEffect transition="in" filter="box(in)">
                                      <p:cBhvr>
                                        <p:cTn id="12" dur="500"/>
                                        <p:tgtEl>
                                          <p:spTgt spid="143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ext Box 2"/>
          <p:cNvSpPr txBox="1">
            <a:spLocks noChangeArrowheads="1"/>
          </p:cNvSpPr>
          <p:nvPr/>
        </p:nvSpPr>
        <p:spPr bwMode="auto">
          <a:xfrm>
            <a:off x="323528" y="555526"/>
            <a:ext cx="8458200" cy="1754326"/>
          </a:xfrm>
          <a:prstGeom prst="rect">
            <a:avLst/>
          </a:prstGeom>
          <a:noFill/>
          <a:ln w="9525">
            <a:noFill/>
            <a:miter lim="800000"/>
          </a:ln>
          <a:effectLst/>
        </p:spPr>
        <p:txBody>
          <a:bodyPr>
            <a:spAutoFit/>
          </a:bodyPr>
          <a:lstStyle/>
          <a:p>
            <a:pPr algn="just">
              <a:spcBef>
                <a:spcPct val="50000"/>
              </a:spcBef>
            </a:pPr>
            <a:r>
              <a:rPr kumimoji="1" lang="zh-CN" altLang="en-US" sz="3600" b="1" dirty="0">
                <a:solidFill>
                  <a:srgbClr val="000000"/>
                </a:solidFill>
                <a:latin typeface="楷体" pitchFamily="49" charset="-122"/>
                <a:ea typeface="楷体" pitchFamily="49" charset="-122"/>
              </a:rPr>
              <a:t>　　</a:t>
            </a:r>
            <a:r>
              <a:rPr kumimoji="1" lang="zh-CN" altLang="en-US" sz="3600" dirty="0">
                <a:solidFill>
                  <a:srgbClr val="000000"/>
                </a:solidFill>
                <a:latin typeface="楷体" pitchFamily="49" charset="-122"/>
                <a:ea typeface="楷体" pitchFamily="49" charset="-122"/>
              </a:rPr>
              <a:t>很久很久以前，地面上没有火，人们只好吃生的东西，在无边的黑夜中度过一个又一个长夜。</a:t>
            </a:r>
            <a:endParaRPr kumimoji="1" lang="zh-CN" altLang="en-US" sz="3600" dirty="0">
              <a:solidFill>
                <a:srgbClr val="000000"/>
              </a:solidFill>
              <a:latin typeface="楷体" pitchFamily="49" charset="-122"/>
              <a:ea typeface="楷体" pitchFamily="49" charset="-122"/>
            </a:endParaRPr>
          </a:p>
        </p:txBody>
      </p:sp>
      <p:sp>
        <p:nvSpPr>
          <p:cNvPr id="144387" name="Text Box 3"/>
          <p:cNvSpPr txBox="1">
            <a:spLocks noChangeArrowheads="1"/>
          </p:cNvSpPr>
          <p:nvPr/>
        </p:nvSpPr>
        <p:spPr bwMode="auto">
          <a:xfrm>
            <a:off x="323850" y="2518173"/>
            <a:ext cx="8496300" cy="1477328"/>
          </a:xfrm>
          <a:prstGeom prst="rect">
            <a:avLst/>
          </a:prstGeom>
          <a:noFill/>
          <a:ln w="9525">
            <a:noFill/>
            <a:miter lim="800000"/>
          </a:ln>
          <a:effectLst/>
        </p:spPr>
        <p:txBody>
          <a:bodyPr>
            <a:spAutoFit/>
          </a:bodyPr>
          <a:lstStyle/>
          <a:p>
            <a:pPr algn="just">
              <a:spcBef>
                <a:spcPct val="50000"/>
              </a:spcBef>
            </a:pPr>
            <a:r>
              <a:rPr kumimoji="1" lang="zh-CN" altLang="en-US" sz="3600" dirty="0">
                <a:solidFill>
                  <a:srgbClr val="000000"/>
                </a:solidFill>
                <a:latin typeface="黑体" pitchFamily="49" charset="-122"/>
                <a:ea typeface="黑体" pitchFamily="49" charset="-122"/>
              </a:rPr>
              <a:t>没有火，人们</a:t>
            </a:r>
            <a:r>
              <a:rPr kumimoji="1" lang="zh-CN" altLang="en-US" sz="3600" dirty="0" smtClean="0">
                <a:solidFill>
                  <a:srgbClr val="000000"/>
                </a:solidFill>
                <a:latin typeface="黑体" pitchFamily="49" charset="-122"/>
                <a:ea typeface="黑体" pitchFamily="49" charset="-122"/>
              </a:rPr>
              <a:t>只好</a:t>
            </a:r>
            <a:r>
              <a:rPr kumimoji="1" lang="en-US" altLang="zh-CN" sz="3600" dirty="0" smtClean="0">
                <a:solidFill>
                  <a:srgbClr val="000000"/>
                </a:solidFill>
                <a:latin typeface="黑体" pitchFamily="49" charset="-122"/>
                <a:ea typeface="黑体" pitchFamily="49" charset="-122"/>
              </a:rPr>
              <a:t>___</a:t>
            </a:r>
            <a:r>
              <a:rPr kumimoji="1" lang="zh-CN" altLang="en-US" sz="3600" u="sng" dirty="0" smtClean="0">
                <a:solidFill>
                  <a:srgbClr val="000000"/>
                </a:solidFill>
                <a:latin typeface="黑体" pitchFamily="49" charset="-122"/>
                <a:ea typeface="黑体" pitchFamily="49" charset="-122"/>
              </a:rPr>
              <a:t>      </a:t>
            </a:r>
            <a:r>
              <a:rPr kumimoji="1" lang="zh-CN" altLang="en-US" sz="3600" dirty="0">
                <a:solidFill>
                  <a:srgbClr val="000000"/>
                </a:solidFill>
                <a:latin typeface="黑体" pitchFamily="49" charset="-122"/>
                <a:ea typeface="黑体" pitchFamily="49" charset="-122"/>
              </a:rPr>
              <a:t>。</a:t>
            </a:r>
            <a:endParaRPr kumimoji="1" lang="zh-CN" altLang="en-US" sz="3600" dirty="0">
              <a:solidFill>
                <a:srgbClr val="000000"/>
              </a:solidFill>
              <a:latin typeface="黑体" pitchFamily="49" charset="-122"/>
              <a:ea typeface="黑体" pitchFamily="49" charset="-122"/>
            </a:endParaRPr>
          </a:p>
          <a:p>
            <a:pPr>
              <a:spcBef>
                <a:spcPct val="50000"/>
              </a:spcBef>
            </a:pPr>
            <a:r>
              <a:rPr kumimoji="1" lang="zh-CN" altLang="en-US" sz="3600" dirty="0">
                <a:solidFill>
                  <a:srgbClr val="000000"/>
                </a:solidFill>
                <a:latin typeface="黑体" pitchFamily="49" charset="-122"/>
                <a:ea typeface="黑体" pitchFamily="49" charset="-122"/>
              </a:rPr>
              <a:t>没有火，人们</a:t>
            </a:r>
            <a:r>
              <a:rPr kumimoji="1" lang="zh-CN" altLang="en-US" sz="3600" u="sng" dirty="0">
                <a:solidFill>
                  <a:srgbClr val="000000"/>
                </a:solidFill>
                <a:latin typeface="黑体" pitchFamily="49" charset="-122"/>
                <a:ea typeface="黑体" pitchFamily="49" charset="-122"/>
              </a:rPr>
              <a:t>     </a:t>
            </a:r>
            <a:r>
              <a:rPr kumimoji="1" lang="en-US" altLang="zh-CN" sz="3600" u="sng" dirty="0" smtClean="0">
                <a:solidFill>
                  <a:srgbClr val="000000"/>
                </a:solidFill>
                <a:latin typeface="黑体" pitchFamily="49" charset="-122"/>
                <a:ea typeface="黑体" pitchFamily="49" charset="-122"/>
              </a:rPr>
              <a:t>___</a:t>
            </a:r>
            <a:r>
              <a:rPr kumimoji="1" lang="zh-CN" altLang="en-US" sz="3600" dirty="0" smtClean="0">
                <a:solidFill>
                  <a:srgbClr val="000000"/>
                </a:solidFill>
                <a:latin typeface="黑体" pitchFamily="49" charset="-122"/>
                <a:ea typeface="黑体" pitchFamily="49" charset="-122"/>
              </a:rPr>
              <a:t>。 </a:t>
            </a:r>
            <a:endParaRPr kumimoji="1" lang="zh-CN" altLang="en-US" sz="3600" dirty="0">
              <a:solidFill>
                <a:srgbClr val="000000"/>
              </a:solidFill>
              <a:latin typeface="黑体" pitchFamily="49" charset="-122"/>
              <a:ea typeface="黑体" pitchFamily="49" charset="-122"/>
            </a:endParaRPr>
          </a:p>
        </p:txBody>
      </p:sp>
      <p:sp>
        <p:nvSpPr>
          <p:cNvPr id="2" name="TextBox 1"/>
          <p:cNvSpPr txBox="1"/>
          <p:nvPr/>
        </p:nvSpPr>
        <p:spPr>
          <a:xfrm>
            <a:off x="4139952" y="2571750"/>
            <a:ext cx="2088232" cy="523220"/>
          </a:xfrm>
          <a:prstGeom prst="rect">
            <a:avLst/>
          </a:prstGeom>
          <a:noFill/>
        </p:spPr>
        <p:txBody>
          <a:bodyPr wrap="square" rtlCol="0">
            <a:spAutoFit/>
          </a:bodyPr>
          <a:lstStyle/>
          <a:p>
            <a:r>
              <a:rPr lang="zh-CN" altLang="en-US" sz="2800" dirty="0" smtClean="0">
                <a:solidFill>
                  <a:srgbClr val="FF0000"/>
                </a:solidFill>
                <a:latin typeface="楷体" pitchFamily="49" charset="-122"/>
                <a:ea typeface="楷体" pitchFamily="49" charset="-122"/>
              </a:rPr>
              <a:t>吃生的东西</a:t>
            </a:r>
            <a:endParaRPr lang="zh-CN" altLang="en-US" sz="2800" dirty="0">
              <a:solidFill>
                <a:srgbClr val="FF0000"/>
              </a:solidFill>
              <a:latin typeface="楷体" pitchFamily="49" charset="-122"/>
              <a:ea typeface="楷体" pitchFamily="49" charset="-122"/>
            </a:endParaRPr>
          </a:p>
        </p:txBody>
      </p:sp>
      <p:sp>
        <p:nvSpPr>
          <p:cNvPr id="5" name="TextBox 4"/>
          <p:cNvSpPr txBox="1"/>
          <p:nvPr/>
        </p:nvSpPr>
        <p:spPr>
          <a:xfrm>
            <a:off x="3203848" y="3363838"/>
            <a:ext cx="2088232" cy="523220"/>
          </a:xfrm>
          <a:prstGeom prst="rect">
            <a:avLst/>
          </a:prstGeom>
          <a:noFill/>
        </p:spPr>
        <p:txBody>
          <a:bodyPr wrap="square" rtlCol="0">
            <a:spAutoFit/>
          </a:bodyPr>
          <a:lstStyle/>
          <a:p>
            <a:r>
              <a:rPr lang="zh-CN" altLang="en-US" sz="2800" dirty="0">
                <a:solidFill>
                  <a:srgbClr val="FF0000"/>
                </a:solidFill>
                <a:latin typeface="楷体" pitchFamily="49" charset="-122"/>
                <a:ea typeface="楷体" pitchFamily="49" charset="-122"/>
              </a:rPr>
              <a:t>忍受黑暗</a:t>
            </a:r>
            <a:endParaRPr lang="zh-CN" altLang="en-US" sz="2800" dirty="0">
              <a:solidFill>
                <a:srgbClr val="FF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4386"/>
                                        </p:tgtEl>
                                        <p:attrNameLst>
                                          <p:attrName>style.visibility</p:attrName>
                                        </p:attrNameLst>
                                      </p:cBhvr>
                                      <p:to>
                                        <p:strVal val="visible"/>
                                      </p:to>
                                    </p:set>
                                    <p:animEffect transition="in" filter="checkerboard(across)">
                                      <p:cBhvr>
                                        <p:cTn id="7" dur="500"/>
                                        <p:tgtEl>
                                          <p:spTgt spid="14438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44387"/>
                                        </p:tgtEl>
                                        <p:attrNameLst>
                                          <p:attrName>style.visibility</p:attrName>
                                        </p:attrNameLst>
                                      </p:cBhvr>
                                      <p:to>
                                        <p:strVal val="visible"/>
                                      </p:to>
                                    </p:set>
                                    <p:animEffect transition="in" filter="barn(inHorizontal)">
                                      <p:cBhvr>
                                        <p:cTn id="12" dur="500"/>
                                        <p:tgtEl>
                                          <p:spTgt spid="14438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6" grpId="0"/>
      <p:bldP spid="144387" grpId="0"/>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盗火1"/>
          <p:cNvPicPr>
            <a:picLocks noChangeAspect="1" noChangeArrowheads="1"/>
          </p:cNvPicPr>
          <p:nvPr/>
        </p:nvPicPr>
        <p:blipFill>
          <a:blip r:embed="rId1" cstate="print"/>
          <a:srcRect/>
          <a:stretch>
            <a:fillRect/>
          </a:stretch>
        </p:blipFill>
        <p:spPr bwMode="auto">
          <a:xfrm>
            <a:off x="298022" y="987574"/>
            <a:ext cx="3146854" cy="3236764"/>
          </a:xfrm>
          <a:prstGeom prst="rect">
            <a:avLst/>
          </a:prstGeom>
          <a:noFill/>
          <a:ln w="19050">
            <a:solidFill>
              <a:schemeClr val="tx1"/>
            </a:solidFill>
            <a:miter lim="800000"/>
            <a:headEnd/>
            <a:tailEnd/>
          </a:ln>
        </p:spPr>
      </p:pic>
      <p:sp>
        <p:nvSpPr>
          <p:cNvPr id="99331" name="Rectangle 3"/>
          <p:cNvSpPr>
            <a:spLocks noChangeArrowheads="1"/>
          </p:cNvSpPr>
          <p:nvPr/>
        </p:nvSpPr>
        <p:spPr bwMode="auto">
          <a:xfrm>
            <a:off x="3348038" y="843558"/>
            <a:ext cx="5795962" cy="4536281"/>
          </a:xfrm>
          <a:prstGeom prst="rect">
            <a:avLst/>
          </a:prstGeom>
          <a:noFill/>
          <a:ln w="9525">
            <a:noFill/>
            <a:miter lim="800000"/>
          </a:ln>
          <a:effectLst/>
        </p:spPr>
        <p:txBody>
          <a:bodyPr/>
          <a:lstStyle/>
          <a:p>
            <a:pPr marL="342900" indent="-342900">
              <a:spcBef>
                <a:spcPct val="20000"/>
              </a:spcBef>
              <a:buClr>
                <a:schemeClr val="hlink"/>
              </a:buClr>
              <a:buSzPct val="75000"/>
              <a:buFont typeface="Wingdings" panose="05000000000000000000" pitchFamily="2" charset="2"/>
              <a:buNone/>
            </a:pPr>
            <a:r>
              <a:rPr lang="en-US" altLang="zh-CN" sz="3600" b="1" dirty="0">
                <a:solidFill>
                  <a:srgbClr val="000000"/>
                </a:solidFill>
                <a:latin typeface="楷体" pitchFamily="49" charset="-122"/>
                <a:ea typeface="楷体" pitchFamily="49" charset="-122"/>
              </a:rPr>
              <a:t>     </a:t>
            </a:r>
            <a:r>
              <a:rPr lang="zh-CN" altLang="en-US" sz="3600" b="1" dirty="0">
                <a:solidFill>
                  <a:srgbClr val="000000"/>
                </a:solidFill>
                <a:latin typeface="楷体" pitchFamily="49" charset="-122"/>
                <a:ea typeface="楷体" pitchFamily="49" charset="-122"/>
              </a:rPr>
              <a:t>有一天，当太阳神阿波罗驾着太阳车从天空中驰过的时候，他跑到太阳车那里，从喷射着火焰的车轮上，拿取了一颗火星，带到人间。</a:t>
            </a:r>
            <a:endParaRPr lang="zh-CN" altLang="en-US" sz="3600" b="1" dirty="0">
              <a:solidFill>
                <a:srgbClr val="000000"/>
              </a:solidFill>
              <a:latin typeface="楷体" pitchFamily="49" charset="-122"/>
              <a:ea typeface="楷体" pitchFamily="49" charset="-122"/>
            </a:endParaRPr>
          </a:p>
        </p:txBody>
      </p:sp>
      <p:sp>
        <p:nvSpPr>
          <p:cNvPr id="99332" name="Text Box 4"/>
          <p:cNvSpPr txBox="1">
            <a:spLocks noChangeArrowheads="1"/>
          </p:cNvSpPr>
          <p:nvPr/>
        </p:nvSpPr>
        <p:spPr bwMode="auto">
          <a:xfrm>
            <a:off x="1692275" y="357188"/>
            <a:ext cx="4535488" cy="461665"/>
          </a:xfrm>
          <a:prstGeom prst="rect">
            <a:avLst/>
          </a:prstGeom>
          <a:noFill/>
          <a:ln w="9525" algn="ctr">
            <a:noFill/>
            <a:miter lim="800000"/>
          </a:ln>
          <a:effectLst/>
        </p:spPr>
        <p:txBody>
          <a:bodyPr>
            <a:spAutoFit/>
          </a:bodyPr>
          <a:lstStyle/>
          <a:p>
            <a:pPr>
              <a:spcBef>
                <a:spcPct val="50000"/>
              </a:spcBef>
            </a:pPr>
            <a:endParaRPr lang="zh-CN" altLang="zh-CN" sz="2400" b="1" i="1">
              <a:latin typeface="黑体" pitchFamily="49" charset="-122"/>
              <a:ea typeface="黑体" pitchFamily="49" charset="-122"/>
            </a:endParaRPr>
          </a:p>
        </p:txBody>
      </p:sp>
      <p:sp>
        <p:nvSpPr>
          <p:cNvPr id="99334" name="Text Box 6"/>
          <p:cNvSpPr txBox="1">
            <a:spLocks noChangeArrowheads="1"/>
          </p:cNvSpPr>
          <p:nvPr/>
        </p:nvSpPr>
        <p:spPr bwMode="auto">
          <a:xfrm>
            <a:off x="3851276" y="897731"/>
            <a:ext cx="4968875" cy="461665"/>
          </a:xfrm>
          <a:prstGeom prst="rect">
            <a:avLst/>
          </a:prstGeom>
          <a:noFill/>
          <a:ln w="9525" algn="ctr">
            <a:noFill/>
            <a:miter lim="800000"/>
          </a:ln>
          <a:effectLst/>
        </p:spPr>
        <p:txBody>
          <a:bodyPr>
            <a:spAutoFit/>
          </a:bodyPr>
          <a:lstStyle/>
          <a:p>
            <a:pPr>
              <a:spcBef>
                <a:spcPct val="50000"/>
              </a:spcBef>
            </a:pPr>
            <a:endParaRPr lang="zh-CN" altLang="zh-CN" sz="2400" b="1" i="1">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blinds(horizontal)">
                                      <p:cBhvr>
                                        <p:cTn id="7"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1" cstate="print">
            <a:lum bright="-18000" contrast="22000"/>
          </a:blip>
          <a:srcRect/>
          <a:stretch>
            <a:fillRect/>
          </a:stretch>
        </p:blipFill>
        <p:spPr bwMode="auto">
          <a:xfrm>
            <a:off x="1763688" y="1563638"/>
            <a:ext cx="4896544" cy="2754306"/>
          </a:xfrm>
          <a:prstGeom prst="rect">
            <a:avLst/>
          </a:prstGeom>
          <a:noFill/>
          <a:ln w="9525">
            <a:noFill/>
            <a:miter lim="800000"/>
            <a:headEnd/>
            <a:tailEnd/>
          </a:ln>
        </p:spPr>
      </p:pic>
      <p:sp>
        <p:nvSpPr>
          <p:cNvPr id="67587" name="Rectangle 3"/>
          <p:cNvSpPr>
            <a:spLocks noGrp="1" noRot="1" noChangeArrowheads="1"/>
          </p:cNvSpPr>
          <p:nvPr>
            <p:ph type="title" idx="4294967295"/>
          </p:nvPr>
        </p:nvSpPr>
        <p:spPr>
          <a:xfrm>
            <a:off x="467544" y="483518"/>
            <a:ext cx="8280400" cy="2356247"/>
          </a:xfrm>
          <a:prstGeom prst="rect">
            <a:avLst/>
          </a:prstGeom>
        </p:spPr>
        <p:txBody>
          <a:bodyPr/>
          <a:lstStyle/>
          <a:p>
            <a:pPr algn="l"/>
            <a:r>
              <a:rPr lang="en-US" altLang="zh-CN" sz="2800" b="1" dirty="0">
                <a:latin typeface="楷体" pitchFamily="49" charset="-122"/>
                <a:ea typeface="楷体" pitchFamily="49" charset="-122"/>
              </a:rPr>
              <a:t>    </a:t>
            </a:r>
            <a:r>
              <a:rPr lang="zh-CN" altLang="en-US" sz="2800" b="1" dirty="0">
                <a:latin typeface="楷体" pitchFamily="49" charset="-122"/>
                <a:ea typeface="楷体" pitchFamily="49" charset="-122"/>
              </a:rPr>
              <a:t>自从有了火，人类就开始用它烧熟食物，驱寒取暖，并用火来驱赶危害人类安全的猛兽</a:t>
            </a:r>
            <a:r>
              <a:rPr lang="en-US" altLang="zh-CN" sz="2800" b="1" dirty="0" smtClean="0">
                <a:latin typeface="楷体" pitchFamily="49" charset="-122"/>
                <a:ea typeface="楷体" pitchFamily="49" charset="-122"/>
              </a:rPr>
              <a:t>……</a:t>
            </a:r>
            <a:endParaRPr lang="en-US" altLang="zh-CN" sz="2800" b="1"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67587"/>
                                        </p:tgtEl>
                                        <p:attrNameLst>
                                          <p:attrName>style.visibility</p:attrName>
                                        </p:attrNameLst>
                                      </p:cBhvr>
                                      <p:to>
                                        <p:strVal val="visible"/>
                                      </p:to>
                                    </p:set>
                                    <p:animEffect transition="in" filter="barn(inHorizontal)">
                                      <p:cBhvr>
                                        <p:cTn id="7" dur="500"/>
                                        <p:tgtEl>
                                          <p:spTgt spid="67587"/>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586"/>
                                        </p:tgtEl>
                                        <p:attrNameLst>
                                          <p:attrName>style.visibility</p:attrName>
                                        </p:attrNameLst>
                                      </p:cBhvr>
                                      <p:to>
                                        <p:strVal val="visible"/>
                                      </p:to>
                                    </p:set>
                                    <p:animEffect transition="in" filter="wipe(down)">
                                      <p:cBhvr>
                                        <p:cTn id="12" dur="500"/>
                                        <p:tgtEl>
                                          <p:spTgt spid="67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9" name="Text Box 5"/>
          <p:cNvSpPr txBox="1">
            <a:spLocks noChangeArrowheads="1"/>
          </p:cNvSpPr>
          <p:nvPr/>
        </p:nvSpPr>
        <p:spPr bwMode="auto">
          <a:xfrm>
            <a:off x="755576" y="2211710"/>
            <a:ext cx="5976911" cy="1754326"/>
          </a:xfrm>
          <a:prstGeom prst="rect">
            <a:avLst/>
          </a:prstGeom>
          <a:noFill/>
          <a:ln w="28575" algn="ctr">
            <a:noFill/>
            <a:miter lim="800000"/>
          </a:ln>
          <a:effectLst/>
        </p:spPr>
        <p:txBody>
          <a:bodyPr wrap="square">
            <a:spAutoFit/>
          </a:bodyPr>
          <a:lstStyle/>
          <a:p>
            <a:pPr>
              <a:spcBef>
                <a:spcPct val="50000"/>
              </a:spcBef>
            </a:pPr>
            <a:r>
              <a:rPr lang="zh-CN" altLang="en-US" sz="3600" dirty="0">
                <a:solidFill>
                  <a:srgbClr val="000000"/>
                </a:solidFill>
                <a:latin typeface="楷体" pitchFamily="49" charset="-122"/>
                <a:ea typeface="楷体" pitchFamily="49" charset="-122"/>
              </a:rPr>
              <a:t>自从有了火，人类 </a:t>
            </a:r>
            <a:r>
              <a:rPr lang="en-US" altLang="zh-CN" sz="3600" dirty="0" smtClean="0">
                <a:solidFill>
                  <a:srgbClr val="000000"/>
                </a:solidFill>
                <a:latin typeface="楷体" pitchFamily="49" charset="-122"/>
                <a:ea typeface="楷体" pitchFamily="49" charset="-122"/>
              </a:rPr>
              <a:t>__________________________________________________</a:t>
            </a:r>
            <a:endParaRPr lang="zh-CN" altLang="en-US" sz="3600" dirty="0">
              <a:solidFill>
                <a:srgbClr val="000000"/>
              </a:solidFill>
              <a:latin typeface="楷体" pitchFamily="49" charset="-122"/>
              <a:ea typeface="楷体" pitchFamily="49" charset="-122"/>
            </a:endParaRPr>
          </a:p>
        </p:txBody>
      </p:sp>
      <p:sp>
        <p:nvSpPr>
          <p:cNvPr id="6" name="TextBox 5"/>
          <p:cNvSpPr txBox="1"/>
          <p:nvPr/>
        </p:nvSpPr>
        <p:spPr>
          <a:xfrm>
            <a:off x="1259632" y="1203598"/>
            <a:ext cx="5688632" cy="584775"/>
          </a:xfrm>
          <a:prstGeom prst="rect">
            <a:avLst/>
          </a:prstGeom>
          <a:noFill/>
        </p:spPr>
        <p:txBody>
          <a:bodyPr wrap="square" rtlCol="0">
            <a:spAutoFit/>
          </a:bodyPr>
          <a:lstStyle/>
          <a:p>
            <a:r>
              <a:rPr lang="zh-CN" altLang="en-US" sz="3200" dirty="0" smtClean="0">
                <a:latin typeface="黑体" pitchFamily="49" charset="-122"/>
                <a:ea typeface="黑体" pitchFamily="49" charset="-122"/>
              </a:rPr>
              <a:t>仿照上面的句式，写一写。</a:t>
            </a:r>
            <a:endParaRPr lang="zh-CN" altLang="en-US" sz="3200" dirty="0">
              <a:latin typeface="黑体" pitchFamily="49" charset="-122"/>
              <a:ea typeface="黑体" pitchFamily="49" charset="-122"/>
            </a:endParaRPr>
          </a:p>
        </p:txBody>
      </p:sp>
      <p:grpSp>
        <p:nvGrpSpPr>
          <p:cNvPr id="7" name="组合 6"/>
          <p:cNvGrpSpPr/>
          <p:nvPr/>
        </p:nvGrpSpPr>
        <p:grpSpPr>
          <a:xfrm>
            <a:off x="395536" y="555526"/>
            <a:ext cx="2099196" cy="561692"/>
            <a:chOff x="755576" y="411510"/>
            <a:chExt cx="2099196" cy="561692"/>
          </a:xfrm>
        </p:grpSpPr>
        <p:sp>
          <p:nvSpPr>
            <p:cNvPr id="8" name="文本框 9"/>
            <p:cNvSpPr txBox="1"/>
            <p:nvPr/>
          </p:nvSpPr>
          <p:spPr>
            <a:xfrm>
              <a:off x="1331640" y="411510"/>
              <a:ext cx="1523132" cy="561692"/>
            </a:xfrm>
            <a:prstGeom prst="rect">
              <a:avLst/>
            </a:prstGeom>
            <a:noFill/>
          </p:spPr>
          <p:txBody>
            <a:bodyPr wrap="square" lIns="68580" tIns="34290" rIns="68580" bIns="34290" rtlCol="0">
              <a:spAutoFit/>
            </a:bodyPr>
            <a:lstStyle/>
            <a:p>
              <a:r>
                <a:rPr lang="zh-CN" altLang="en-US" sz="3200" b="1" dirty="0" smtClean="0">
                  <a:latin typeface="黑体" pitchFamily="49" charset="-122"/>
                  <a:ea typeface="黑体" pitchFamily="49" charset="-122"/>
                </a:rPr>
                <a:t>小</a:t>
              </a:r>
              <a:r>
                <a:rPr lang="zh-CN" altLang="en-US" sz="3200" dirty="0" smtClean="0">
                  <a:latin typeface="黑体" pitchFamily="49" charset="-122"/>
                  <a:ea typeface="黑体" pitchFamily="49" charset="-122"/>
                </a:rPr>
                <a:t>练笔</a:t>
              </a:r>
              <a:endParaRPr lang="zh-CN" altLang="en-US" sz="3200" dirty="0">
                <a:latin typeface="黑体" pitchFamily="49" charset="-122"/>
                <a:ea typeface="黑体" pitchFamily="49"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411510"/>
              <a:ext cx="559476" cy="545460"/>
            </a:xfrm>
            <a:prstGeom prst="rect">
              <a:avLst/>
            </a:prstGeom>
          </p:spPr>
        </p:pic>
      </p:grpSp>
      <p:sp>
        <p:nvSpPr>
          <p:cNvPr id="2" name="TextBox 1"/>
          <p:cNvSpPr txBox="1"/>
          <p:nvPr/>
        </p:nvSpPr>
        <p:spPr>
          <a:xfrm>
            <a:off x="1043608" y="2787774"/>
            <a:ext cx="3672408" cy="523220"/>
          </a:xfrm>
          <a:prstGeom prst="rect">
            <a:avLst/>
          </a:prstGeom>
          <a:noFill/>
        </p:spPr>
        <p:txBody>
          <a:bodyPr wrap="square" rtlCol="0">
            <a:spAutoFit/>
          </a:bodyPr>
          <a:lstStyle/>
          <a:p>
            <a:r>
              <a:rPr lang="zh-CN" altLang="en-US" sz="2800" dirty="0" smtClean="0">
                <a:solidFill>
                  <a:srgbClr val="FF0000"/>
                </a:solidFill>
                <a:latin typeface="楷体" pitchFamily="49" charset="-122"/>
                <a:ea typeface="楷体" pitchFamily="49" charset="-122"/>
              </a:rPr>
              <a:t>用火照亮漫长的夜晚</a:t>
            </a:r>
            <a:endParaRPr lang="zh-CN" altLang="en-US" sz="2800" dirty="0">
              <a:solidFill>
                <a:srgbClr val="FF0000"/>
              </a:solidFill>
              <a:latin typeface="楷体" pitchFamily="49" charset="-122"/>
              <a:ea typeface="楷体" pitchFamily="49" charset="-122"/>
            </a:endParaRPr>
          </a:p>
        </p:txBody>
      </p:sp>
      <p:sp>
        <p:nvSpPr>
          <p:cNvPr id="10" name="TextBox 9"/>
          <p:cNvSpPr txBox="1"/>
          <p:nvPr/>
        </p:nvSpPr>
        <p:spPr>
          <a:xfrm>
            <a:off x="1043608" y="3363838"/>
            <a:ext cx="3672408" cy="523220"/>
          </a:xfrm>
          <a:prstGeom prst="rect">
            <a:avLst/>
          </a:prstGeom>
          <a:noFill/>
        </p:spPr>
        <p:txBody>
          <a:bodyPr wrap="square" rtlCol="0">
            <a:spAutoFit/>
          </a:bodyPr>
          <a:lstStyle/>
          <a:p>
            <a:r>
              <a:rPr lang="zh-CN" altLang="en-US" sz="2800" dirty="0" smtClean="0">
                <a:solidFill>
                  <a:srgbClr val="FF0000"/>
                </a:solidFill>
                <a:latin typeface="楷体" pitchFamily="49" charset="-122"/>
                <a:ea typeface="楷体" pitchFamily="49" charset="-122"/>
              </a:rPr>
              <a:t>用火光传递信号</a:t>
            </a:r>
            <a:endParaRPr lang="zh-CN" altLang="en-US" sz="2800" dirty="0">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1800" y="771550"/>
            <a:ext cx="5904656" cy="3508653"/>
          </a:xfrm>
          <a:prstGeom prst="rect">
            <a:avLst/>
          </a:prstGeom>
          <a:noFill/>
        </p:spPr>
        <p:txBody>
          <a:bodyPr wrap="square" rtlCol="0">
            <a:spAutoFit/>
          </a:bodyPr>
          <a:lstStyle/>
          <a:p>
            <a:pPr indent="457200">
              <a:lnSpc>
                <a:spcPct val="150000"/>
              </a:lnSpc>
            </a:pPr>
            <a:r>
              <a:rPr lang="zh-CN" altLang="en-US" sz="2800" b="1" u="sng" dirty="0" smtClean="0">
                <a:solidFill>
                  <a:srgbClr val="0000FF"/>
                </a:solidFill>
                <a:latin typeface="楷体" pitchFamily="49" charset="-122"/>
                <a:ea typeface="楷体" pitchFamily="49" charset="-122"/>
              </a:rPr>
              <a:t>普罗米修斯</a:t>
            </a:r>
            <a:r>
              <a:rPr lang="zh-CN" altLang="en-US" sz="2400" dirty="0" smtClean="0">
                <a:latin typeface="楷体" pitchFamily="49" charset="-122"/>
                <a:ea typeface="楷体" pitchFamily="49" charset="-122"/>
              </a:rPr>
              <a:t>：在希腊神话中，是最具智慧的神明之一，最早的泰坦巨神后代，名字有“先见之明”的意思。泰坦十二神伊阿佩托斯与名望女神克吕墨涅的儿子。普罗米修斯不仅创造了人类，给人类盗来了火，还教会了他们许多知识和技能。</a:t>
            </a:r>
            <a:endParaRPr lang="zh-CN" altLang="en-US" sz="2400" b="1" dirty="0">
              <a:latin typeface="楷体" pitchFamily="49" charset="-122"/>
              <a:ea typeface="楷体"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smtClean="0">
                <a:solidFill>
                  <a:schemeClr val="bg1"/>
                </a:solidFill>
              </a:rPr>
              <a:t>第一课时</a:t>
            </a:r>
            <a:endParaRPr kumimoji="1" lang="zh-CN" altLang="en-US" sz="2000" dirty="0">
              <a:solidFill>
                <a:schemeClr val="bg1"/>
              </a:solidFill>
            </a:endParaRPr>
          </a:p>
        </p:txBody>
      </p:sp>
      <p:pic>
        <p:nvPicPr>
          <p:cNvPr id="2050" name="Picture 2"/>
          <p:cNvPicPr>
            <a:picLocks noChangeAspect="1" noChangeArrowheads="1"/>
          </p:cNvPicPr>
          <p:nvPr/>
        </p:nvPicPr>
        <p:blipFill>
          <a:blip r:embed="rId2" cstate="print"/>
          <a:srcRect/>
          <a:stretch>
            <a:fillRect/>
          </a:stretch>
        </p:blipFill>
        <p:spPr bwMode="auto">
          <a:xfrm>
            <a:off x="539552" y="1203598"/>
            <a:ext cx="2147825" cy="2664296"/>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p:cNvPicPr>
            <a:picLocks noChangeAspect="1" noChangeArrowheads="1"/>
          </p:cNvPicPr>
          <p:nvPr/>
        </p:nvPicPr>
        <p:blipFill>
          <a:blip r:embed="rId1" cstate="print">
            <a:lum bright="-18000" contrast="22000"/>
          </a:blip>
          <a:srcRect/>
          <a:stretch>
            <a:fillRect/>
          </a:stretch>
        </p:blipFill>
        <p:spPr bwMode="auto">
          <a:xfrm>
            <a:off x="4716016" y="1419622"/>
            <a:ext cx="3744416" cy="2736304"/>
          </a:xfrm>
          <a:prstGeom prst="rect">
            <a:avLst/>
          </a:prstGeom>
          <a:noFill/>
          <a:ln w="9525">
            <a:noFill/>
            <a:miter lim="800000"/>
            <a:headEnd/>
            <a:tailEnd/>
          </a:ln>
        </p:spPr>
      </p:pic>
      <p:sp>
        <p:nvSpPr>
          <p:cNvPr id="68613" name="Text Box 5"/>
          <p:cNvSpPr txBox="1">
            <a:spLocks noChangeArrowheads="1"/>
          </p:cNvSpPr>
          <p:nvPr/>
        </p:nvSpPr>
        <p:spPr bwMode="auto">
          <a:xfrm>
            <a:off x="179512" y="1059582"/>
            <a:ext cx="8569325" cy="2800767"/>
          </a:xfrm>
          <a:prstGeom prst="rect">
            <a:avLst/>
          </a:prstGeom>
          <a:noFill/>
          <a:ln w="9525">
            <a:noFill/>
            <a:miter lim="800000"/>
          </a:ln>
          <a:effectLst/>
        </p:spPr>
        <p:txBody>
          <a:bodyPr>
            <a:spAutoFit/>
          </a:bodyPr>
          <a:lstStyle/>
          <a:p>
            <a:pPr>
              <a:spcBef>
                <a:spcPct val="50000"/>
              </a:spcBef>
            </a:pPr>
            <a:r>
              <a:rPr lang="zh-CN" altLang="en-US" sz="3200" dirty="0">
                <a:solidFill>
                  <a:srgbClr val="000000"/>
                </a:solidFill>
                <a:latin typeface="楷体" pitchFamily="49" charset="-122"/>
                <a:ea typeface="楷体" pitchFamily="49" charset="-122"/>
              </a:rPr>
              <a:t>火使人类 </a:t>
            </a:r>
            <a:endParaRPr lang="en-US" altLang="zh-CN" sz="3200" dirty="0" smtClean="0">
              <a:solidFill>
                <a:srgbClr val="000000"/>
              </a:solidFill>
              <a:latin typeface="楷体" pitchFamily="49" charset="-122"/>
              <a:ea typeface="楷体" pitchFamily="49" charset="-122"/>
            </a:endParaRPr>
          </a:p>
          <a:p>
            <a:pPr>
              <a:spcBef>
                <a:spcPct val="50000"/>
              </a:spcBef>
            </a:pPr>
            <a:r>
              <a:rPr lang="zh-CN" altLang="en-US" sz="3200" dirty="0" smtClean="0">
                <a:solidFill>
                  <a:srgbClr val="000000"/>
                </a:solidFill>
                <a:latin typeface="楷体" pitchFamily="49" charset="-122"/>
                <a:ea typeface="楷体" pitchFamily="49" charset="-122"/>
              </a:rPr>
              <a:t>从</a:t>
            </a:r>
            <a:r>
              <a:rPr lang="zh-CN" altLang="en-US" sz="3200" dirty="0">
                <a:solidFill>
                  <a:srgbClr val="000000"/>
                </a:solidFill>
                <a:latin typeface="楷体" pitchFamily="49" charset="-122"/>
                <a:ea typeface="楷体" pitchFamily="49" charset="-122"/>
              </a:rPr>
              <a:t>黑暗走</a:t>
            </a:r>
            <a:r>
              <a:rPr lang="zh-CN" altLang="en-US" sz="3200" dirty="0" smtClean="0">
                <a:solidFill>
                  <a:srgbClr val="000000"/>
                </a:solidFill>
                <a:latin typeface="楷体" pitchFamily="49" charset="-122"/>
                <a:ea typeface="楷体" pitchFamily="49" charset="-122"/>
              </a:rPr>
              <a:t>向</a:t>
            </a:r>
            <a:r>
              <a:rPr lang="en-US" altLang="zh-CN" sz="3200" dirty="0" smtClean="0">
                <a:solidFill>
                  <a:srgbClr val="000000"/>
                </a:solidFill>
                <a:latin typeface="楷体" pitchFamily="49" charset="-122"/>
                <a:ea typeface="楷体" pitchFamily="49" charset="-122"/>
              </a:rPr>
              <a:t>__________</a:t>
            </a:r>
            <a:r>
              <a:rPr lang="zh-CN" altLang="en-US" sz="3200" dirty="0" smtClean="0">
                <a:solidFill>
                  <a:srgbClr val="000000"/>
                </a:solidFill>
                <a:latin typeface="楷体" pitchFamily="49" charset="-122"/>
                <a:ea typeface="楷体" pitchFamily="49" charset="-122"/>
              </a:rPr>
              <a:t>       </a:t>
            </a:r>
            <a:endParaRPr lang="zh-CN" altLang="en-US" sz="3200" dirty="0">
              <a:solidFill>
                <a:srgbClr val="000000"/>
              </a:solidFill>
              <a:latin typeface="楷体" pitchFamily="49" charset="-122"/>
              <a:ea typeface="楷体" pitchFamily="49" charset="-122"/>
            </a:endParaRPr>
          </a:p>
          <a:p>
            <a:pPr>
              <a:spcBef>
                <a:spcPct val="50000"/>
              </a:spcBef>
            </a:pPr>
            <a:r>
              <a:rPr lang="zh-CN" altLang="en-US" sz="3200" dirty="0">
                <a:solidFill>
                  <a:srgbClr val="000000"/>
                </a:solidFill>
                <a:latin typeface="楷体" pitchFamily="49" charset="-122"/>
                <a:ea typeface="楷体" pitchFamily="49" charset="-122"/>
              </a:rPr>
              <a:t>从寒冷走</a:t>
            </a:r>
            <a:r>
              <a:rPr lang="zh-CN" altLang="en-US" sz="3200" dirty="0" smtClean="0">
                <a:solidFill>
                  <a:srgbClr val="000000"/>
                </a:solidFill>
                <a:latin typeface="楷体" pitchFamily="49" charset="-122"/>
                <a:ea typeface="楷体" pitchFamily="49" charset="-122"/>
              </a:rPr>
              <a:t>向</a:t>
            </a:r>
            <a:r>
              <a:rPr lang="en-US" altLang="zh-CN" sz="3200" dirty="0" smtClean="0">
                <a:solidFill>
                  <a:srgbClr val="000000"/>
                </a:solidFill>
                <a:latin typeface="楷体" pitchFamily="49" charset="-122"/>
                <a:ea typeface="楷体" pitchFamily="49" charset="-122"/>
              </a:rPr>
              <a:t>__________</a:t>
            </a:r>
            <a:r>
              <a:rPr lang="zh-CN" altLang="en-US" sz="3200" dirty="0" smtClean="0">
                <a:solidFill>
                  <a:srgbClr val="000000"/>
                </a:solidFill>
                <a:latin typeface="楷体" pitchFamily="49" charset="-122"/>
                <a:ea typeface="楷体" pitchFamily="49" charset="-122"/>
              </a:rPr>
              <a:t> </a:t>
            </a:r>
            <a:endParaRPr lang="zh-CN" altLang="en-US" sz="3200" dirty="0">
              <a:solidFill>
                <a:srgbClr val="000000"/>
              </a:solidFill>
              <a:latin typeface="楷体" pitchFamily="49" charset="-122"/>
              <a:ea typeface="楷体" pitchFamily="49" charset="-122"/>
            </a:endParaRPr>
          </a:p>
          <a:p>
            <a:pPr>
              <a:spcBef>
                <a:spcPct val="50000"/>
              </a:spcBef>
            </a:pPr>
            <a:r>
              <a:rPr lang="zh-CN" altLang="en-US" sz="3200" dirty="0" smtClean="0">
                <a:solidFill>
                  <a:srgbClr val="000000"/>
                </a:solidFill>
                <a:latin typeface="楷体" pitchFamily="49" charset="-122"/>
                <a:ea typeface="楷体" pitchFamily="49" charset="-122"/>
              </a:rPr>
              <a:t>从</a:t>
            </a:r>
            <a:r>
              <a:rPr lang="zh-CN" altLang="en-US" sz="3200" dirty="0">
                <a:solidFill>
                  <a:srgbClr val="000000"/>
                </a:solidFill>
                <a:latin typeface="楷体" pitchFamily="49" charset="-122"/>
                <a:ea typeface="楷体" pitchFamily="49" charset="-122"/>
              </a:rPr>
              <a:t>野蛮走</a:t>
            </a:r>
            <a:r>
              <a:rPr lang="zh-CN" altLang="en-US" sz="3200" dirty="0" smtClean="0">
                <a:solidFill>
                  <a:srgbClr val="000000"/>
                </a:solidFill>
                <a:latin typeface="楷体" pitchFamily="49" charset="-122"/>
                <a:ea typeface="楷体" pitchFamily="49" charset="-122"/>
              </a:rPr>
              <a:t>向</a:t>
            </a:r>
            <a:r>
              <a:rPr lang="en-US" altLang="zh-CN" sz="3200" dirty="0" smtClean="0">
                <a:solidFill>
                  <a:srgbClr val="000000"/>
                </a:solidFill>
                <a:latin typeface="楷体" pitchFamily="49" charset="-122"/>
                <a:ea typeface="楷体" pitchFamily="49" charset="-122"/>
              </a:rPr>
              <a:t>__________</a:t>
            </a:r>
            <a:r>
              <a:rPr lang="zh-CN" altLang="en-US" sz="3200" dirty="0" smtClean="0">
                <a:solidFill>
                  <a:srgbClr val="000000"/>
                </a:solidFill>
                <a:latin typeface="楷体" pitchFamily="49" charset="-122"/>
                <a:ea typeface="楷体" pitchFamily="49" charset="-122"/>
              </a:rPr>
              <a:t> </a:t>
            </a:r>
            <a:endParaRPr lang="zh-CN" altLang="en-US" sz="3200" dirty="0">
              <a:solidFill>
                <a:srgbClr val="000000"/>
              </a:solidFill>
              <a:latin typeface="楷体" pitchFamily="49" charset="-122"/>
              <a:ea typeface="楷体" pitchFamily="49" charset="-122"/>
            </a:endParaRPr>
          </a:p>
        </p:txBody>
      </p:sp>
      <p:sp>
        <p:nvSpPr>
          <p:cNvPr id="2" name="TextBox 1"/>
          <p:cNvSpPr txBox="1"/>
          <p:nvPr/>
        </p:nvSpPr>
        <p:spPr>
          <a:xfrm>
            <a:off x="2555776" y="1779662"/>
            <a:ext cx="1080120" cy="584775"/>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rPr>
              <a:t>光明</a:t>
            </a:r>
            <a:endParaRPr lang="zh-CN" altLang="en-US" sz="3200" dirty="0">
              <a:solidFill>
                <a:srgbClr val="FF0000"/>
              </a:solidFill>
              <a:latin typeface="楷体" pitchFamily="49" charset="-122"/>
              <a:ea typeface="楷体" pitchFamily="49" charset="-122"/>
            </a:endParaRPr>
          </a:p>
        </p:txBody>
      </p:sp>
      <p:sp>
        <p:nvSpPr>
          <p:cNvPr id="5" name="TextBox 4"/>
          <p:cNvSpPr txBox="1"/>
          <p:nvPr/>
        </p:nvSpPr>
        <p:spPr>
          <a:xfrm>
            <a:off x="2555776" y="2499742"/>
            <a:ext cx="1080120" cy="584775"/>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rPr>
              <a:t>温暖</a:t>
            </a:r>
            <a:endParaRPr lang="zh-CN" altLang="en-US" sz="3200" dirty="0">
              <a:solidFill>
                <a:srgbClr val="FF0000"/>
              </a:solidFill>
              <a:latin typeface="楷体" pitchFamily="49" charset="-122"/>
              <a:ea typeface="楷体" pitchFamily="49" charset="-122"/>
            </a:endParaRPr>
          </a:p>
        </p:txBody>
      </p:sp>
      <p:sp>
        <p:nvSpPr>
          <p:cNvPr id="6" name="TextBox 5"/>
          <p:cNvSpPr txBox="1"/>
          <p:nvPr/>
        </p:nvSpPr>
        <p:spPr>
          <a:xfrm>
            <a:off x="2555776" y="3219822"/>
            <a:ext cx="1080120" cy="584775"/>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rPr>
              <a:t>文明</a:t>
            </a:r>
            <a:endParaRPr lang="zh-CN" altLang="en-US" sz="3200" dirty="0">
              <a:solidFill>
                <a:srgbClr val="FF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fade">
                                      <p:cBhvr>
                                        <p:cTn id="7" dur="500"/>
                                        <p:tgtEl>
                                          <p:spTgt spid="68612"/>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68613"/>
                                        </p:tgtEl>
                                        <p:attrNameLst>
                                          <p:attrName>style.visibility</p:attrName>
                                        </p:attrNameLst>
                                      </p:cBhvr>
                                      <p:to>
                                        <p:strVal val="visible"/>
                                      </p:to>
                                    </p:set>
                                    <p:animEffect transition="in" filter="strips(downLeft)">
                                      <p:cBhvr>
                                        <p:cTn id="11" dur="500"/>
                                        <p:tgtEl>
                                          <p:spTgt spid="68613"/>
                                        </p:tgtEl>
                                      </p:cBhvr>
                                    </p:animEffect>
                                  </p:childTnLst>
                                  <p:subTnLst>
                                    <p:audio>
                                      <p:cMediaNode>
                                        <p:cTn display="0" masterRel="sameClick">
                                          <p:stCondLst>
                                            <p:cond evt="begin" delay="0">
                                              <p:tn val="9"/>
                                            </p:cond>
                                          </p:stCondLst>
                                          <p:endCondLst>
                                            <p:cond evt="onStopAudio" delay="0">
                                              <p:tgtEl>
                                                <p:sldTgt/>
                                              </p:tgtEl>
                                            </p:cond>
                                          </p:endCondLst>
                                        </p:cTn>
                                        <p:tgtEl>
                                          <p:sndTgt r:embed="rId2" name="chimes.wav"/>
                                        </p:tgtEl>
                                      </p:cMediaNode>
                                    </p:audio>
                                  </p:sub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P spid="2"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1979712" y="1563638"/>
            <a:ext cx="6264696" cy="1657350"/>
          </a:xfrm>
          <a:prstGeom prst="rect">
            <a:avLst/>
          </a:prstGeom>
          <a:noFill/>
          <a:ln w="9525">
            <a:noFill/>
            <a:miter lim="800000"/>
          </a:ln>
          <a:effectLst/>
        </p:spPr>
        <p:txBody>
          <a:bodyPr anchor="ctr"/>
          <a:lstStyle/>
          <a:p>
            <a:r>
              <a:rPr lang="en-US" altLang="zh-CN" sz="4000" b="1" dirty="0">
                <a:latin typeface="楷体" pitchFamily="49" charset="-122"/>
                <a:ea typeface="楷体" pitchFamily="49" charset="-122"/>
              </a:rPr>
              <a:t>   </a:t>
            </a:r>
            <a:r>
              <a:rPr lang="zh-CN" altLang="en-US" sz="3600" dirty="0" smtClean="0">
                <a:latin typeface="黑体" pitchFamily="49" charset="-122"/>
                <a:ea typeface="黑体" pitchFamily="49" charset="-122"/>
              </a:rPr>
              <a:t>普</a:t>
            </a:r>
            <a:r>
              <a:rPr lang="zh-CN" altLang="en-US" sz="3600" dirty="0">
                <a:latin typeface="黑体" pitchFamily="49" charset="-122"/>
                <a:ea typeface="黑体" pitchFamily="49" charset="-122"/>
              </a:rPr>
              <a:t>罗米修斯把火种带到人间后，给他自己带来的是什么？</a:t>
            </a:r>
            <a:endParaRPr lang="zh-CN" altLang="en-US" sz="3600" dirty="0">
              <a:latin typeface="黑体" pitchFamily="49" charset="-122"/>
              <a:ea typeface="黑体"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3608" y="1707654"/>
            <a:ext cx="1104039" cy="1582166"/>
          </a:xfrm>
          <a:prstGeom prst="rect">
            <a:avLst/>
          </a:prstGeom>
        </p:spPr>
      </p:pic>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descr="201032114310248"/>
          <p:cNvPicPr>
            <a:picLocks noChangeAspect="1" noChangeArrowheads="1"/>
          </p:cNvPicPr>
          <p:nvPr/>
        </p:nvPicPr>
        <p:blipFill>
          <a:blip r:embed="rId1" cstate="print"/>
          <a:srcRect/>
          <a:stretch>
            <a:fillRect/>
          </a:stretch>
        </p:blipFill>
        <p:spPr bwMode="auto">
          <a:xfrm>
            <a:off x="539552" y="555526"/>
            <a:ext cx="3024336" cy="3963935"/>
          </a:xfrm>
          <a:prstGeom prst="rect">
            <a:avLst/>
          </a:prstGeom>
          <a:noFill/>
          <a:ln w="9525">
            <a:noFill/>
            <a:miter lim="800000"/>
            <a:headEnd/>
            <a:tailEnd/>
          </a:ln>
        </p:spPr>
      </p:pic>
      <p:sp>
        <p:nvSpPr>
          <p:cNvPr id="178179" name="Text Box 3"/>
          <p:cNvSpPr txBox="1">
            <a:spLocks noChangeArrowheads="1"/>
          </p:cNvSpPr>
          <p:nvPr/>
        </p:nvSpPr>
        <p:spPr bwMode="auto">
          <a:xfrm>
            <a:off x="3851920" y="483518"/>
            <a:ext cx="4932040" cy="3970318"/>
          </a:xfrm>
          <a:prstGeom prst="rect">
            <a:avLst/>
          </a:prstGeom>
          <a:noFill/>
          <a:ln w="9525" algn="ctr">
            <a:noFill/>
            <a:miter lim="800000"/>
          </a:ln>
          <a:effectLst/>
        </p:spPr>
        <p:txBody>
          <a:bodyPr wrap="square">
            <a:spAutoFit/>
          </a:bodyPr>
          <a:lstStyle/>
          <a:p>
            <a:pPr indent="457200">
              <a:lnSpc>
                <a:spcPct val="150000"/>
              </a:lnSpc>
              <a:spcBef>
                <a:spcPct val="50000"/>
              </a:spcBef>
            </a:pPr>
            <a:r>
              <a:rPr kumimoji="1" lang="zh-CN" altLang="en-US" sz="2800" b="1" dirty="0">
                <a:solidFill>
                  <a:srgbClr val="000000"/>
                </a:solidFill>
                <a:latin typeface="楷体" pitchFamily="49" charset="-122"/>
                <a:ea typeface="楷体" pitchFamily="49" charset="-122"/>
              </a:rPr>
              <a:t>普罗米修斯的双手和双脚戴着铁环，被死死地锁在高高的悬崖上。他</a:t>
            </a:r>
            <a:r>
              <a:rPr kumimoji="1" lang="zh-CN" altLang="en-US" sz="2800" b="1" dirty="0">
                <a:latin typeface="楷体" pitchFamily="49" charset="-122"/>
                <a:ea typeface="楷体" pitchFamily="49" charset="-122"/>
              </a:rPr>
              <a:t>既不能动弹，也不能睡觉，日夜遭受着风吹雨淋的痛苦。尽管如此</a:t>
            </a:r>
            <a:r>
              <a:rPr kumimoji="1" lang="zh-CN" altLang="en-US" sz="2800" b="1" dirty="0">
                <a:solidFill>
                  <a:srgbClr val="000000"/>
                </a:solidFill>
                <a:latin typeface="楷体" pitchFamily="49" charset="-122"/>
                <a:ea typeface="楷体" pitchFamily="49" charset="-122"/>
              </a:rPr>
              <a:t>，普罗米修斯就是不向宙斯屈服。 </a:t>
            </a:r>
            <a:endParaRPr kumimoji="1" lang="zh-CN" altLang="en-US" sz="2800" b="1" dirty="0">
              <a:solidFill>
                <a:srgbClr val="000000"/>
              </a:solidFill>
              <a:latin typeface="楷体" pitchFamily="49" charset="-122"/>
              <a:ea typeface="楷体" pitchFamily="49" charset="-122"/>
            </a:endParaRPr>
          </a:p>
        </p:txBody>
      </p:sp>
      <p:cxnSp>
        <p:nvCxnSpPr>
          <p:cNvPr id="3" name="直接连接符 2"/>
          <p:cNvCxnSpPr/>
          <p:nvPr/>
        </p:nvCxnSpPr>
        <p:spPr>
          <a:xfrm>
            <a:off x="5724128" y="2427734"/>
            <a:ext cx="280831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923928" y="3075806"/>
            <a:ext cx="46805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995936" y="3723878"/>
            <a:ext cx="122413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8178"/>
                                        </p:tgtEl>
                                        <p:attrNameLst>
                                          <p:attrName>style.visibility</p:attrName>
                                        </p:attrNameLst>
                                      </p:cBhvr>
                                      <p:to>
                                        <p:strVal val="visible"/>
                                      </p:to>
                                    </p:set>
                                    <p:animEffect transition="in" filter="barn(inVertical)">
                                      <p:cBhvr>
                                        <p:cTn id="7" dur="500"/>
                                        <p:tgtEl>
                                          <p:spTgt spid="17817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5740" y="1151005"/>
            <a:ext cx="7780337" cy="293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957" y="433316"/>
            <a:ext cx="850943" cy="697101"/>
          </a:xfrm>
          <a:prstGeom prst="rect">
            <a:avLst/>
          </a:prstGeom>
        </p:spPr>
      </p:pic>
      <p:sp>
        <p:nvSpPr>
          <p:cNvPr id="16" name="矩形 15"/>
          <p:cNvSpPr/>
          <p:nvPr/>
        </p:nvSpPr>
        <p:spPr>
          <a:xfrm>
            <a:off x="1403648" y="1563638"/>
            <a:ext cx="6048672" cy="2031325"/>
          </a:xfrm>
          <a:prstGeom prst="rect">
            <a:avLst/>
          </a:prstGeom>
        </p:spPr>
        <p:txBody>
          <a:bodyPr wrap="square">
            <a:spAutoFit/>
          </a:bodyPr>
          <a:lstStyle/>
          <a:p>
            <a:pPr indent="457200">
              <a:lnSpc>
                <a:spcPct val="150000"/>
              </a:lnSpc>
            </a:pPr>
            <a:r>
              <a:rPr lang="zh-CN" altLang="en-US" sz="2800" dirty="0" smtClean="0">
                <a:latin typeface="楷体" pitchFamily="49" charset="-122"/>
                <a:ea typeface="楷体" pitchFamily="49" charset="-122"/>
              </a:rPr>
              <a:t>在朗读的时候要做到语气低沉、悲壮。在读到“尽管如此”的时候，声音要高。读出慷慨激昂之感。</a:t>
            </a:r>
            <a:endParaRPr lang="zh-CN" altLang="en-US" sz="2800" dirty="0"/>
          </a:p>
        </p:txBody>
      </p:sp>
      <p:sp>
        <p:nvSpPr>
          <p:cNvPr id="17" name="文本框 10"/>
          <p:cNvSpPr txBox="1"/>
          <p:nvPr/>
        </p:nvSpPr>
        <p:spPr>
          <a:xfrm>
            <a:off x="1399878" y="614680"/>
            <a:ext cx="3578860" cy="492443"/>
          </a:xfrm>
          <a:prstGeom prst="rect">
            <a:avLst/>
          </a:prstGeom>
          <a:noFill/>
        </p:spPr>
        <p:txBody>
          <a:bodyPr wrap="square" rtlCol="0">
            <a:spAutoFit/>
          </a:bodyPr>
          <a:lstStyle/>
          <a:p>
            <a:r>
              <a:rPr lang="zh-CN" altLang="en-US" sz="2600" b="1" dirty="0">
                <a:latin typeface="宋体" pitchFamily="2" charset="-122"/>
                <a:ea typeface="宋体" pitchFamily="2" charset="-122"/>
              </a:rPr>
              <a:t>朗读指导（</a:t>
            </a:r>
            <a:r>
              <a:rPr lang="zh-CN" altLang="en-US" sz="2600" b="1" dirty="0">
                <a:solidFill>
                  <a:srgbClr val="C00000"/>
                </a:solidFill>
                <a:latin typeface="宋体" pitchFamily="2" charset="-122"/>
                <a:ea typeface="宋体" pitchFamily="2" charset="-122"/>
              </a:rPr>
              <a:t>课后第一题</a:t>
            </a:r>
            <a:r>
              <a:rPr lang="zh-CN" altLang="en-US" sz="2600" b="1" dirty="0">
                <a:latin typeface="宋体" pitchFamily="2" charset="-122"/>
                <a:ea typeface="宋体" pitchFamily="2" charset="-122"/>
              </a:rPr>
              <a:t>）</a:t>
            </a:r>
            <a:endParaRPr lang="zh-CN" altLang="en-US" sz="2600" b="1" dirty="0">
              <a:latin typeface="宋体" pitchFamily="2" charset="-122"/>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ChangeArrowheads="1"/>
          </p:cNvSpPr>
          <p:nvPr/>
        </p:nvSpPr>
        <p:spPr bwMode="auto">
          <a:xfrm>
            <a:off x="755576" y="1347614"/>
            <a:ext cx="8569325" cy="3539430"/>
          </a:xfrm>
          <a:prstGeom prst="rect">
            <a:avLst/>
          </a:prstGeom>
          <a:noFill/>
          <a:ln w="9525">
            <a:noFill/>
            <a:miter lim="800000"/>
          </a:ln>
          <a:effectLst/>
        </p:spPr>
        <p:txBody>
          <a:bodyPr>
            <a:spAutoFit/>
          </a:bodyPr>
          <a:lstStyle/>
          <a:p>
            <a:endParaRPr lang="zh-CN" altLang="en-US" sz="3200" b="1" dirty="0">
              <a:solidFill>
                <a:srgbClr val="000000"/>
              </a:solidFill>
              <a:latin typeface="楷体" pitchFamily="49" charset="-122"/>
              <a:ea typeface="楷体" pitchFamily="49" charset="-122"/>
            </a:endParaRPr>
          </a:p>
          <a:p>
            <a:pPr>
              <a:lnSpc>
                <a:spcPct val="150000"/>
              </a:lnSpc>
            </a:pPr>
            <a:r>
              <a:rPr lang="zh-CN" altLang="en-US" sz="3200" dirty="0">
                <a:solidFill>
                  <a:srgbClr val="000000"/>
                </a:solidFill>
                <a:latin typeface="楷体" pitchFamily="49" charset="-122"/>
                <a:ea typeface="楷体" pitchFamily="49" charset="-122"/>
              </a:rPr>
              <a:t>炎热的夏天，（           ）</a:t>
            </a:r>
            <a:endParaRPr lang="zh-CN" altLang="en-US" sz="3200" dirty="0">
              <a:solidFill>
                <a:srgbClr val="000000"/>
              </a:solidFill>
              <a:latin typeface="楷体" pitchFamily="49" charset="-122"/>
              <a:ea typeface="楷体" pitchFamily="49" charset="-122"/>
            </a:endParaRPr>
          </a:p>
          <a:p>
            <a:pPr>
              <a:lnSpc>
                <a:spcPct val="150000"/>
              </a:lnSpc>
            </a:pPr>
            <a:r>
              <a:rPr kumimoji="1" lang="zh-CN" altLang="en-US" sz="3200" dirty="0">
                <a:solidFill>
                  <a:srgbClr val="000000"/>
                </a:solidFill>
                <a:latin typeface="楷体" pitchFamily="49" charset="-122"/>
                <a:ea typeface="楷体" pitchFamily="49" charset="-122"/>
              </a:rPr>
              <a:t>既不能动弹，也不能睡觉</a:t>
            </a:r>
            <a:r>
              <a:rPr kumimoji="1" lang="zh-CN" altLang="en-US" sz="3200" dirty="0" smtClean="0">
                <a:solidFill>
                  <a:srgbClr val="000000"/>
                </a:solidFill>
                <a:latin typeface="楷体" pitchFamily="49" charset="-122"/>
                <a:ea typeface="楷体" pitchFamily="49" charset="-122"/>
              </a:rPr>
              <a:t>，</a:t>
            </a:r>
            <a:endParaRPr kumimoji="1" lang="zh-CN" altLang="en-US" sz="3200" dirty="0">
              <a:solidFill>
                <a:srgbClr val="000000"/>
              </a:solidFill>
              <a:latin typeface="楷体" pitchFamily="49" charset="-122"/>
              <a:ea typeface="楷体" pitchFamily="49" charset="-122"/>
            </a:endParaRPr>
          </a:p>
          <a:p>
            <a:pPr>
              <a:lnSpc>
                <a:spcPct val="150000"/>
              </a:lnSpc>
            </a:pPr>
            <a:r>
              <a:rPr kumimoji="1" lang="zh-CN" altLang="en-US" sz="3200" dirty="0">
                <a:solidFill>
                  <a:srgbClr val="000000"/>
                </a:solidFill>
                <a:latin typeface="楷体" pitchFamily="49" charset="-122"/>
                <a:ea typeface="楷体" pitchFamily="49" charset="-122"/>
              </a:rPr>
              <a:t>寒冷的冬天，（           ）</a:t>
            </a:r>
            <a:endParaRPr kumimoji="1" lang="zh-CN" altLang="en-US" sz="3200" dirty="0">
              <a:solidFill>
                <a:srgbClr val="000000"/>
              </a:solidFill>
              <a:latin typeface="楷体" pitchFamily="49" charset="-122"/>
              <a:ea typeface="楷体" pitchFamily="49" charset="-122"/>
            </a:endParaRPr>
          </a:p>
          <a:p>
            <a:pPr>
              <a:lnSpc>
                <a:spcPct val="150000"/>
              </a:lnSpc>
            </a:pPr>
            <a:r>
              <a:rPr kumimoji="1" lang="zh-CN" altLang="en-US" sz="3200" dirty="0">
                <a:solidFill>
                  <a:srgbClr val="000000"/>
                </a:solidFill>
                <a:latin typeface="楷体" pitchFamily="49" charset="-122"/>
                <a:ea typeface="楷体" pitchFamily="49" charset="-122"/>
              </a:rPr>
              <a:t>既不能动弹，也不能睡觉，</a:t>
            </a:r>
            <a:endParaRPr kumimoji="1" lang="zh-CN" altLang="en-US" sz="3200" dirty="0">
              <a:solidFill>
                <a:srgbClr val="000000"/>
              </a:solidFill>
              <a:latin typeface="楷体" pitchFamily="49" charset="-122"/>
              <a:ea typeface="楷体" pitchFamily="49" charset="-122"/>
            </a:endParaRPr>
          </a:p>
        </p:txBody>
      </p:sp>
      <p:grpSp>
        <p:nvGrpSpPr>
          <p:cNvPr id="3" name="组合 2"/>
          <p:cNvGrpSpPr/>
          <p:nvPr/>
        </p:nvGrpSpPr>
        <p:grpSpPr>
          <a:xfrm>
            <a:off x="683568" y="520906"/>
            <a:ext cx="2099196" cy="561692"/>
            <a:chOff x="755576" y="411510"/>
            <a:chExt cx="2099196" cy="561692"/>
          </a:xfrm>
        </p:grpSpPr>
        <p:sp>
          <p:nvSpPr>
            <p:cNvPr id="4" name="文本框 9"/>
            <p:cNvSpPr txBox="1"/>
            <p:nvPr/>
          </p:nvSpPr>
          <p:spPr>
            <a:xfrm>
              <a:off x="1331640" y="411510"/>
              <a:ext cx="1523132" cy="561692"/>
            </a:xfrm>
            <a:prstGeom prst="rect">
              <a:avLst/>
            </a:prstGeom>
            <a:noFill/>
          </p:spPr>
          <p:txBody>
            <a:bodyPr wrap="square" lIns="68580" tIns="34290" rIns="68580" bIns="34290" rtlCol="0">
              <a:spAutoFit/>
            </a:bodyPr>
            <a:lstStyle/>
            <a:p>
              <a:r>
                <a:rPr lang="zh-CN" altLang="en-US" sz="3200" b="1" dirty="0" smtClean="0">
                  <a:latin typeface="黑体" pitchFamily="49" charset="-122"/>
                  <a:ea typeface="黑体" pitchFamily="49" charset="-122"/>
                </a:rPr>
                <a:t>小</a:t>
              </a:r>
              <a:r>
                <a:rPr lang="zh-CN" altLang="en-US" sz="3200" dirty="0" smtClean="0">
                  <a:latin typeface="黑体" pitchFamily="49" charset="-122"/>
                  <a:ea typeface="黑体" pitchFamily="49" charset="-122"/>
                </a:rPr>
                <a:t>练笔</a:t>
              </a:r>
              <a:endParaRPr lang="zh-CN" altLang="en-US" sz="3200" dirty="0">
                <a:latin typeface="黑体" pitchFamily="49" charset="-122"/>
                <a:ea typeface="黑体" pitchFamily="49" charset="-122"/>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411510"/>
              <a:ext cx="559476" cy="545460"/>
            </a:xfrm>
            <a:prstGeom prst="rect">
              <a:avLst/>
            </a:prstGeom>
          </p:spPr>
        </p:pic>
      </p:grpSp>
      <p:sp>
        <p:nvSpPr>
          <p:cNvPr id="6" name="TextBox 5"/>
          <p:cNvSpPr txBox="1"/>
          <p:nvPr/>
        </p:nvSpPr>
        <p:spPr>
          <a:xfrm>
            <a:off x="1043608" y="1203598"/>
            <a:ext cx="5688632" cy="584775"/>
          </a:xfrm>
          <a:prstGeom prst="rect">
            <a:avLst/>
          </a:prstGeom>
          <a:noFill/>
        </p:spPr>
        <p:txBody>
          <a:bodyPr wrap="square" rtlCol="0">
            <a:spAutoFit/>
          </a:bodyPr>
          <a:lstStyle/>
          <a:p>
            <a:r>
              <a:rPr lang="zh-CN" altLang="en-US" sz="3200" dirty="0" smtClean="0">
                <a:latin typeface="黑体" pitchFamily="49" charset="-122"/>
                <a:ea typeface="黑体" pitchFamily="49" charset="-122"/>
              </a:rPr>
              <a:t>仿照上面的句式，写一写。</a:t>
            </a:r>
            <a:endParaRPr lang="zh-CN" altLang="en-US" sz="3200" dirty="0">
              <a:latin typeface="黑体" pitchFamily="49" charset="-122"/>
              <a:ea typeface="黑体" pitchFamily="49" charset="-122"/>
            </a:endParaRPr>
          </a:p>
        </p:txBody>
      </p:sp>
      <p:sp>
        <p:nvSpPr>
          <p:cNvPr id="2" name="TextBox 1"/>
          <p:cNvSpPr txBox="1"/>
          <p:nvPr/>
        </p:nvSpPr>
        <p:spPr>
          <a:xfrm>
            <a:off x="3779912" y="1995686"/>
            <a:ext cx="2232248" cy="584775"/>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rPr>
              <a:t>骄阳似火</a:t>
            </a:r>
            <a:endParaRPr lang="zh-CN" altLang="en-US" sz="3200" dirty="0">
              <a:solidFill>
                <a:srgbClr val="FF0000"/>
              </a:solidFill>
              <a:latin typeface="楷体" pitchFamily="49" charset="-122"/>
              <a:ea typeface="楷体" pitchFamily="49" charset="-122"/>
            </a:endParaRPr>
          </a:p>
        </p:txBody>
      </p:sp>
      <p:sp>
        <p:nvSpPr>
          <p:cNvPr id="8" name="TextBox 7"/>
          <p:cNvSpPr txBox="1"/>
          <p:nvPr/>
        </p:nvSpPr>
        <p:spPr>
          <a:xfrm>
            <a:off x="3779912" y="3435846"/>
            <a:ext cx="2232248" cy="584775"/>
          </a:xfrm>
          <a:prstGeom prst="rect">
            <a:avLst/>
          </a:prstGeom>
          <a:noFill/>
        </p:spPr>
        <p:txBody>
          <a:bodyPr wrap="square" rtlCol="0">
            <a:spAutoFit/>
          </a:bodyPr>
          <a:lstStyle/>
          <a:p>
            <a:r>
              <a:rPr lang="zh-CN" altLang="en-US" sz="3200" dirty="0" smtClean="0">
                <a:solidFill>
                  <a:srgbClr val="FF0000"/>
                </a:solidFill>
                <a:latin typeface="楷体" pitchFamily="49" charset="-122"/>
                <a:ea typeface="楷体" pitchFamily="49" charset="-122"/>
              </a:rPr>
              <a:t>冰天雪地</a:t>
            </a:r>
            <a:endParaRPr lang="zh-CN" altLang="en-US" sz="3200" dirty="0">
              <a:solidFill>
                <a:srgbClr val="FF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6" name="Text Box 4"/>
          <p:cNvSpPr txBox="1">
            <a:spLocks noChangeArrowheads="1"/>
          </p:cNvSpPr>
          <p:nvPr/>
        </p:nvSpPr>
        <p:spPr bwMode="auto">
          <a:xfrm>
            <a:off x="539552" y="627534"/>
            <a:ext cx="8064896" cy="2431435"/>
          </a:xfrm>
          <a:prstGeom prst="rect">
            <a:avLst/>
          </a:prstGeom>
          <a:noFill/>
          <a:ln w="9525" algn="ctr">
            <a:noFill/>
            <a:miter lim="800000"/>
          </a:ln>
          <a:effectLst/>
        </p:spPr>
        <p:txBody>
          <a:bodyPr wrap="square">
            <a:spAutoFit/>
          </a:bodyPr>
          <a:lstStyle/>
          <a:p>
            <a:endParaRPr kumimoji="1" lang="en-US" altLang="zh-CN" sz="4000" b="1" dirty="0">
              <a:latin typeface="楷体" pitchFamily="49" charset="-122"/>
              <a:ea typeface="楷体" pitchFamily="49" charset="-122"/>
            </a:endParaRPr>
          </a:p>
          <a:p>
            <a:r>
              <a:rPr kumimoji="1" lang="en-US" altLang="zh-CN" sz="4000" b="1" dirty="0">
                <a:latin typeface="楷体" pitchFamily="49" charset="-122"/>
                <a:ea typeface="楷体" pitchFamily="49" charset="-122"/>
              </a:rPr>
              <a:t>    </a:t>
            </a:r>
            <a:r>
              <a:rPr kumimoji="1" lang="en-US" altLang="zh-CN" sz="3600" dirty="0" smtClean="0">
                <a:latin typeface="楷体" pitchFamily="49" charset="-122"/>
                <a:ea typeface="楷体" pitchFamily="49" charset="-122"/>
              </a:rPr>
              <a:t>“</a:t>
            </a:r>
            <a:r>
              <a:rPr kumimoji="1" lang="zh-CN" altLang="en-US" sz="3600" dirty="0">
                <a:latin typeface="楷体" pitchFamily="49" charset="-122"/>
                <a:ea typeface="楷体" pitchFamily="49" charset="-122"/>
              </a:rPr>
              <a:t>为人类造福，有什么错？我可以忍受痛苦，但决不会承认错误，更不会归还火种。”</a:t>
            </a:r>
            <a:endParaRPr lang="zh-CN" altLang="en-US" sz="3600" dirty="0">
              <a:latin typeface="楷体" pitchFamily="49" charset="-122"/>
              <a:ea typeface="楷体" pitchFamily="49" charset="-122"/>
            </a:endParaRPr>
          </a:p>
        </p:txBody>
      </p:sp>
      <p:sp>
        <p:nvSpPr>
          <p:cNvPr id="2" name="云形 1"/>
          <p:cNvSpPr/>
          <p:nvPr/>
        </p:nvSpPr>
        <p:spPr>
          <a:xfrm>
            <a:off x="467544" y="627534"/>
            <a:ext cx="2232248" cy="720080"/>
          </a:xfrm>
          <a:prstGeom prst="cloud">
            <a:avLst/>
          </a:prstGeom>
          <a:grpFill/>
          <a:ln>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latin typeface="楷体" pitchFamily="49" charset="-122"/>
                <a:ea typeface="楷体" pitchFamily="49" charset="-122"/>
              </a:rPr>
              <a:t>句子品析</a:t>
            </a:r>
            <a:endParaRPr lang="zh-CN" altLang="en-US" sz="2400" dirty="0">
              <a:solidFill>
                <a:schemeClr val="tx1"/>
              </a:solidFill>
              <a:latin typeface="楷体" pitchFamily="49" charset="-122"/>
              <a:ea typeface="楷体" pitchFamily="49" charset="-122"/>
            </a:endParaRPr>
          </a:p>
        </p:txBody>
      </p:sp>
      <p:sp>
        <p:nvSpPr>
          <p:cNvPr id="3" name="TextBox 2"/>
          <p:cNvSpPr txBox="1"/>
          <p:nvPr/>
        </p:nvSpPr>
        <p:spPr>
          <a:xfrm>
            <a:off x="1619672" y="3363838"/>
            <a:ext cx="5472608" cy="830997"/>
          </a:xfrm>
          <a:prstGeom prst="rect">
            <a:avLst/>
          </a:prstGeom>
          <a:solidFill>
            <a:schemeClr val="accent6">
              <a:lumMod val="20000"/>
              <a:lumOff val="80000"/>
            </a:schemeClr>
          </a:solidFill>
        </p:spPr>
        <p:txBody>
          <a:bodyPr wrap="square" rtlCol="0">
            <a:spAutoFit/>
          </a:bodyPr>
          <a:lstStyle/>
          <a:p>
            <a:r>
              <a:rPr lang="zh-CN" altLang="en-US" sz="2400" dirty="0" smtClean="0">
                <a:latin typeface="楷体" pitchFamily="49" charset="-122"/>
                <a:ea typeface="楷体" pitchFamily="49" charset="-122"/>
              </a:rPr>
              <a:t>体现了普罗米修斯不畏强权、为民造福、坚强不屈的精神</a:t>
            </a:r>
            <a:endParaRPr lang="zh-CN" altLang="en-US" sz="2400"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2036"/>
                                        </p:tgtEl>
                                        <p:attrNameLst>
                                          <p:attrName>style.visibility</p:attrName>
                                        </p:attrNameLst>
                                      </p:cBhvr>
                                      <p:to>
                                        <p:strVal val="visible"/>
                                      </p:to>
                                    </p:set>
                                    <p:animEffect transition="in" filter="wipe(down)">
                                      <p:cBhvr>
                                        <p:cTn id="7" dur="500"/>
                                        <p:tgtEl>
                                          <p:spTgt spid="1720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6" grpId="0"/>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7" descr="普"/>
          <p:cNvPicPr>
            <a:picLocks noChangeAspect="1" noChangeArrowheads="1"/>
          </p:cNvPicPr>
          <p:nvPr/>
        </p:nvPicPr>
        <p:blipFill>
          <a:blip r:embed="rId1" cstate="print"/>
          <a:srcRect/>
          <a:stretch>
            <a:fillRect/>
          </a:stretch>
        </p:blipFill>
        <p:spPr bwMode="auto">
          <a:xfrm>
            <a:off x="5004048" y="1851670"/>
            <a:ext cx="2718281" cy="2715766"/>
          </a:xfrm>
          <a:prstGeom prst="rect">
            <a:avLst/>
          </a:prstGeom>
          <a:noFill/>
          <a:ln w="9525">
            <a:noFill/>
            <a:miter lim="800000"/>
            <a:headEnd/>
            <a:tailEnd/>
          </a:ln>
        </p:spPr>
      </p:pic>
      <p:sp>
        <p:nvSpPr>
          <p:cNvPr id="108547" name="Text Box 3"/>
          <p:cNvSpPr txBox="1">
            <a:spLocks noChangeArrowheads="1"/>
          </p:cNvSpPr>
          <p:nvPr/>
        </p:nvSpPr>
        <p:spPr bwMode="auto">
          <a:xfrm>
            <a:off x="971600" y="2355726"/>
            <a:ext cx="3528392" cy="1815882"/>
          </a:xfrm>
          <a:prstGeom prst="rect">
            <a:avLst/>
          </a:prstGeom>
          <a:noFill/>
          <a:ln w="12700" cap="sq">
            <a:noFill/>
            <a:miter lim="800000"/>
            <a:headEnd type="none" w="sm" len="sm"/>
            <a:tailEnd type="none" w="sm" len="sm"/>
          </a:ln>
          <a:effectLst/>
        </p:spPr>
        <p:txBody>
          <a:bodyPr wrap="square">
            <a:spAutoFit/>
          </a:bodyPr>
          <a:lstStyle/>
          <a:p>
            <a:pPr indent="457200">
              <a:spcBef>
                <a:spcPct val="50000"/>
              </a:spcBef>
            </a:pPr>
            <a:r>
              <a:rPr kumimoji="1" lang="en-US" altLang="zh-CN" sz="2800" b="1" dirty="0" smtClean="0">
                <a:latin typeface="楷体" pitchFamily="49" charset="-122"/>
                <a:ea typeface="楷体" pitchFamily="49" charset="-122"/>
              </a:rPr>
              <a:t>  </a:t>
            </a:r>
            <a:r>
              <a:rPr kumimoji="1" lang="zh-CN" altLang="en-US" sz="2800" dirty="0" smtClean="0">
                <a:solidFill>
                  <a:srgbClr val="FF0000"/>
                </a:solidFill>
                <a:latin typeface="楷体" pitchFamily="49" charset="-122"/>
                <a:ea typeface="楷体" pitchFamily="49" charset="-122"/>
              </a:rPr>
              <a:t>这像针一样尖，像刀一样锋利的嘴巴，一啄下去，就会</a:t>
            </a:r>
            <a:r>
              <a:rPr kumimoji="1" lang="zh-CN" altLang="en-US" sz="2800" u="sng" dirty="0" smtClean="0">
                <a:solidFill>
                  <a:srgbClr val="FF0000"/>
                </a:solidFill>
                <a:latin typeface="楷体" pitchFamily="49" charset="-122"/>
                <a:ea typeface="楷体" pitchFamily="49" charset="-122"/>
              </a:rPr>
              <a:t>痛苦不堪</a:t>
            </a:r>
            <a:r>
              <a:rPr kumimoji="1" lang="zh-CN" altLang="en-US" sz="2800" dirty="0" smtClean="0">
                <a:solidFill>
                  <a:srgbClr val="FF0000"/>
                </a:solidFill>
                <a:latin typeface="楷体" pitchFamily="49" charset="-122"/>
                <a:ea typeface="楷体" pitchFamily="49" charset="-122"/>
              </a:rPr>
              <a:t>。   </a:t>
            </a:r>
            <a:endParaRPr kumimoji="1" lang="zh-CN" altLang="en-US" sz="2800" dirty="0">
              <a:solidFill>
                <a:srgbClr val="FF0000"/>
              </a:solidFill>
              <a:latin typeface="楷体" pitchFamily="49" charset="-122"/>
              <a:ea typeface="楷体" pitchFamily="49" charset="-122"/>
            </a:endParaRPr>
          </a:p>
        </p:txBody>
      </p:sp>
      <p:sp>
        <p:nvSpPr>
          <p:cNvPr id="2" name="矩形 1"/>
          <p:cNvSpPr/>
          <p:nvPr/>
        </p:nvSpPr>
        <p:spPr>
          <a:xfrm>
            <a:off x="539552" y="555526"/>
            <a:ext cx="7848872" cy="1384995"/>
          </a:xfrm>
          <a:prstGeom prst="rect">
            <a:avLst/>
          </a:prstGeom>
        </p:spPr>
        <p:txBody>
          <a:bodyPr wrap="square">
            <a:spAutoFit/>
          </a:bodyPr>
          <a:lstStyle/>
          <a:p>
            <a:r>
              <a:rPr kumimoji="1" lang="zh-CN" altLang="en-US" sz="2400" dirty="0" smtClean="0">
                <a:solidFill>
                  <a:srgbClr val="000000"/>
                </a:solidFill>
                <a:latin typeface="楷体" pitchFamily="49" charset="-122"/>
                <a:ea typeface="楷体" pitchFamily="49" charset="-122"/>
              </a:rPr>
              <a:t>   </a:t>
            </a:r>
            <a:r>
              <a:rPr kumimoji="1" lang="zh-CN" altLang="en-US" sz="2800" dirty="0" smtClean="0">
                <a:solidFill>
                  <a:srgbClr val="000000"/>
                </a:solidFill>
                <a:latin typeface="楷体" pitchFamily="49" charset="-122"/>
                <a:ea typeface="楷体" pitchFamily="49" charset="-122"/>
              </a:rPr>
              <a:t>狠心</a:t>
            </a:r>
            <a:r>
              <a:rPr kumimoji="1" lang="zh-CN" altLang="en-US" sz="2800" dirty="0">
                <a:solidFill>
                  <a:srgbClr val="000000"/>
                </a:solidFill>
                <a:latin typeface="楷体" pitchFamily="49" charset="-122"/>
                <a:ea typeface="楷体" pitchFamily="49" charset="-122"/>
              </a:rPr>
              <a:t>的宙斯又派了一只凶恶的鹫鹰，每天站在普罗米修斯的双膝上，用它尖利的嘴巴，啄食他的肝脏。</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8547"/>
                                        </p:tgtEl>
                                        <p:attrNameLst>
                                          <p:attrName>style.visibility</p:attrName>
                                        </p:attrNameLst>
                                      </p:cBhvr>
                                      <p:to>
                                        <p:strVal val="visible"/>
                                      </p:to>
                                    </p:set>
                                    <p:animEffect transition="in" filter="diamond(in)">
                                      <p:cBhvr>
                                        <p:cTn id="7" dur="2000"/>
                                        <p:tgtEl>
                                          <p:spTgt spid="1085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8546"/>
                                        </p:tgtEl>
                                        <p:attrNameLst>
                                          <p:attrName>style.visibility</p:attrName>
                                        </p:attrNameLst>
                                      </p:cBhvr>
                                      <p:to>
                                        <p:strVal val="visible"/>
                                      </p:to>
                                    </p:set>
                                    <p:animEffect transition="in" filter="wipe(down)">
                                      <p:cBhvr>
                                        <p:cTn id="12" dur="500"/>
                                        <p:tgtEl>
                                          <p:spTgt spid="108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rrowheads="1"/>
          </p:cNvSpPr>
          <p:nvPr>
            <p:ph type="title" idx="4294967295"/>
          </p:nvPr>
        </p:nvSpPr>
        <p:spPr>
          <a:xfrm>
            <a:off x="301625" y="457200"/>
            <a:ext cx="8540750" cy="857250"/>
          </a:xfrm>
          <a:prstGeom prst="rect">
            <a:avLst/>
          </a:prstGeom>
        </p:spPr>
        <p:txBody>
          <a:bodyPr/>
          <a:lstStyle/>
          <a:p>
            <a:pPr algn="l"/>
            <a:r>
              <a:rPr kumimoji="1" lang="en-US" altLang="zh-CN" sz="2800" b="1">
                <a:solidFill>
                  <a:srgbClr val="CC00FF"/>
                </a:solidFill>
              </a:rPr>
              <a:t>     </a:t>
            </a:r>
            <a:endParaRPr kumimoji="1" lang="en-US" altLang="zh-CN" sz="2800" b="1">
              <a:solidFill>
                <a:schemeClr val="tx1"/>
              </a:solidFill>
            </a:endParaRPr>
          </a:p>
        </p:txBody>
      </p:sp>
      <p:sp>
        <p:nvSpPr>
          <p:cNvPr id="173060" name="Rectangle 4"/>
          <p:cNvSpPr>
            <a:spLocks noChangeArrowheads="1"/>
          </p:cNvSpPr>
          <p:nvPr/>
        </p:nvSpPr>
        <p:spPr bwMode="auto">
          <a:xfrm>
            <a:off x="683568" y="627534"/>
            <a:ext cx="7560840" cy="1384995"/>
          </a:xfrm>
          <a:prstGeom prst="rect">
            <a:avLst/>
          </a:prstGeom>
          <a:noFill/>
          <a:ln w="9525">
            <a:noFill/>
            <a:miter lim="800000"/>
          </a:ln>
          <a:effectLst/>
        </p:spPr>
        <p:txBody>
          <a:bodyPr wrap="square">
            <a:spAutoFit/>
          </a:bodyPr>
          <a:lstStyle/>
          <a:p>
            <a:pPr indent="457200"/>
            <a:r>
              <a:rPr kumimoji="1" lang="zh-CN" altLang="en-US" sz="2800" dirty="0" smtClean="0">
                <a:latin typeface="楷体" pitchFamily="49" charset="-122"/>
                <a:ea typeface="楷体" pitchFamily="49" charset="-122"/>
              </a:rPr>
              <a:t> 白天</a:t>
            </a:r>
            <a:r>
              <a:rPr kumimoji="1" lang="zh-CN" altLang="en-US" sz="2800" dirty="0">
                <a:latin typeface="楷体" pitchFamily="49" charset="-122"/>
                <a:ea typeface="楷体" pitchFamily="49" charset="-122"/>
              </a:rPr>
              <a:t>，他的肝脏被吃光了，可是一到晚上，肝脏又重新长了起来。这样，普罗米修斯所承受的痛苦，永远没有尽头了。     </a:t>
            </a:r>
            <a:endParaRPr kumimoji="1" lang="zh-CN" altLang="en-US" sz="2800" dirty="0">
              <a:latin typeface="楷体" pitchFamily="49" charset="-122"/>
              <a:ea typeface="楷体" pitchFamily="49" charset="-122"/>
            </a:endParaRPr>
          </a:p>
        </p:txBody>
      </p:sp>
      <p:cxnSp>
        <p:nvCxnSpPr>
          <p:cNvPr id="3" name="直接连接符 2"/>
          <p:cNvCxnSpPr/>
          <p:nvPr/>
        </p:nvCxnSpPr>
        <p:spPr>
          <a:xfrm>
            <a:off x="1403648" y="1131590"/>
            <a:ext cx="648072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55576" y="1563638"/>
            <a:ext cx="331236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75656" y="1995686"/>
            <a:ext cx="331236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843808" y="2355726"/>
            <a:ext cx="1800200" cy="523220"/>
          </a:xfrm>
          <a:prstGeom prst="rect">
            <a:avLst/>
          </a:prstGeom>
          <a:noFill/>
        </p:spPr>
        <p:txBody>
          <a:bodyPr wrap="square" rtlCol="0">
            <a:spAutoFit/>
          </a:bodyPr>
          <a:lstStyle/>
          <a:p>
            <a:r>
              <a:rPr lang="zh-CN" altLang="en-US" sz="2800" dirty="0" smtClean="0">
                <a:solidFill>
                  <a:srgbClr val="FF0000"/>
                </a:solidFill>
                <a:latin typeface="楷体" pitchFamily="49" charset="-122"/>
                <a:ea typeface="楷体" pitchFamily="49" charset="-122"/>
              </a:rPr>
              <a:t>肝脏被吃</a:t>
            </a:r>
            <a:endParaRPr lang="zh-CN" altLang="en-US" sz="2800" dirty="0">
              <a:solidFill>
                <a:srgbClr val="FF0000"/>
              </a:solidFill>
              <a:latin typeface="楷体" pitchFamily="49" charset="-122"/>
              <a:ea typeface="楷体" pitchFamily="49" charset="-122"/>
            </a:endParaRPr>
          </a:p>
        </p:txBody>
      </p:sp>
      <p:sp>
        <p:nvSpPr>
          <p:cNvPr id="12" name="TextBox 11"/>
          <p:cNvSpPr txBox="1"/>
          <p:nvPr/>
        </p:nvSpPr>
        <p:spPr>
          <a:xfrm>
            <a:off x="2843808" y="3651870"/>
            <a:ext cx="1800200" cy="523220"/>
          </a:xfrm>
          <a:prstGeom prst="rect">
            <a:avLst/>
          </a:prstGeom>
          <a:noFill/>
        </p:spPr>
        <p:txBody>
          <a:bodyPr wrap="square" rtlCol="0">
            <a:spAutoFit/>
          </a:bodyPr>
          <a:lstStyle/>
          <a:p>
            <a:r>
              <a:rPr lang="zh-CN" altLang="en-US" sz="2800" dirty="0" smtClean="0">
                <a:solidFill>
                  <a:srgbClr val="FF0000"/>
                </a:solidFill>
                <a:latin typeface="楷体" pitchFamily="49" charset="-122"/>
                <a:ea typeface="楷体" pitchFamily="49" charset="-122"/>
              </a:rPr>
              <a:t>重新长出</a:t>
            </a:r>
            <a:endParaRPr lang="zh-CN" altLang="en-US" sz="2800" dirty="0">
              <a:solidFill>
                <a:srgbClr val="FF0000"/>
              </a:solidFill>
              <a:latin typeface="楷体" pitchFamily="49" charset="-122"/>
              <a:ea typeface="楷体" pitchFamily="49" charset="-122"/>
            </a:endParaRPr>
          </a:p>
        </p:txBody>
      </p:sp>
      <p:sp>
        <p:nvSpPr>
          <p:cNvPr id="8" name="上箭头 7"/>
          <p:cNvSpPr/>
          <p:nvPr/>
        </p:nvSpPr>
        <p:spPr>
          <a:xfrm>
            <a:off x="3779912" y="2931790"/>
            <a:ext cx="432048" cy="648072"/>
          </a:xfrm>
          <a:prstGeom prst="up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3059832" y="2931790"/>
            <a:ext cx="360040" cy="648072"/>
          </a:xfrm>
          <a:prstGeom prst="downArrow">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云形 10"/>
          <p:cNvSpPr/>
          <p:nvPr/>
        </p:nvSpPr>
        <p:spPr>
          <a:xfrm>
            <a:off x="4932040" y="2931790"/>
            <a:ext cx="2304256" cy="792088"/>
          </a:xfrm>
          <a:prstGeom prst="cloud">
            <a:avLst/>
          </a:prstGeom>
          <a:grpFill/>
          <a:ln>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latin typeface="楷体" pitchFamily="49" charset="-122"/>
                <a:ea typeface="楷体" pitchFamily="49" charset="-122"/>
              </a:rPr>
              <a:t>没有尽头</a:t>
            </a:r>
            <a:endParaRPr lang="zh-CN" altLang="en-US" sz="24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8"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6"/>
          <p:cNvSpPr txBox="1">
            <a:spLocks noChangeArrowheads="1"/>
          </p:cNvSpPr>
          <p:nvPr/>
        </p:nvSpPr>
        <p:spPr bwMode="auto">
          <a:xfrm>
            <a:off x="1447800" y="1143001"/>
            <a:ext cx="7239000" cy="584775"/>
          </a:xfrm>
          <a:prstGeom prst="rect">
            <a:avLst/>
          </a:prstGeom>
          <a:noFill/>
          <a:ln w="9525">
            <a:noFill/>
            <a:miter lim="800000"/>
          </a:ln>
        </p:spPr>
        <p:txBody>
          <a:bodyPr>
            <a:spAutoFit/>
          </a:bodyPr>
          <a:lstStyle/>
          <a:p>
            <a:r>
              <a:rPr lang="en-US" altLang="zh-CN" sz="3200">
                <a:solidFill>
                  <a:schemeClr val="accent2"/>
                </a:solidFill>
                <a:latin typeface="楷体" pitchFamily="49" charset="-122"/>
                <a:ea typeface="楷体" pitchFamily="49" charset="-122"/>
              </a:rPr>
              <a:t>    </a:t>
            </a:r>
            <a:endParaRPr lang="en-US" altLang="zh-CN" sz="3200" b="1">
              <a:solidFill>
                <a:schemeClr val="accent2"/>
              </a:solidFill>
              <a:latin typeface="楷体" pitchFamily="49" charset="-122"/>
              <a:ea typeface="楷体" pitchFamily="49" charset="-122"/>
            </a:endParaRPr>
          </a:p>
        </p:txBody>
      </p:sp>
      <p:sp>
        <p:nvSpPr>
          <p:cNvPr id="118787" name="矩形 3"/>
          <p:cNvSpPr>
            <a:spLocks noChangeArrowheads="1"/>
          </p:cNvSpPr>
          <p:nvPr/>
        </p:nvSpPr>
        <p:spPr bwMode="auto">
          <a:xfrm>
            <a:off x="179512" y="483518"/>
            <a:ext cx="8640762" cy="1077218"/>
          </a:xfrm>
          <a:prstGeom prst="rect">
            <a:avLst/>
          </a:prstGeom>
          <a:noFill/>
          <a:ln w="9525">
            <a:noFill/>
            <a:miter lim="800000"/>
          </a:ln>
        </p:spPr>
        <p:txBody>
          <a:bodyPr>
            <a:spAutoFit/>
          </a:bodyPr>
          <a:lstStyle/>
          <a:p>
            <a:r>
              <a:rPr lang="en-US" altLang="zh-CN" sz="3200" b="1" dirty="0" smtClean="0">
                <a:solidFill>
                  <a:srgbClr val="FF0000"/>
                </a:solidFill>
                <a:latin typeface="楷体" pitchFamily="49" charset="-122"/>
                <a:ea typeface="楷体" pitchFamily="49" charset="-122"/>
              </a:rPr>
              <a:t>   </a:t>
            </a:r>
            <a:r>
              <a:rPr lang="zh-CN" altLang="zh-CN" sz="3200" b="1" dirty="0" smtClean="0">
                <a:solidFill>
                  <a:srgbClr val="FF0000"/>
                </a:solidFill>
                <a:latin typeface="楷体" pitchFamily="49" charset="-122"/>
                <a:ea typeface="楷体" pitchFamily="49" charset="-122"/>
              </a:rPr>
              <a:t>许</a:t>
            </a:r>
            <a:r>
              <a:rPr lang="zh-CN" altLang="zh-CN" sz="3200" b="1" dirty="0">
                <a:solidFill>
                  <a:srgbClr val="FF0000"/>
                </a:solidFill>
                <a:latin typeface="楷体" pitchFamily="49" charset="-122"/>
                <a:ea typeface="楷体" pitchFamily="49" charset="-122"/>
              </a:rPr>
              <a:t>多年来</a:t>
            </a:r>
            <a:r>
              <a:rPr lang="zh-CN" altLang="zh-CN" sz="3200" b="1" dirty="0">
                <a:solidFill>
                  <a:srgbClr val="000000"/>
                </a:solidFill>
                <a:latin typeface="楷体" pitchFamily="49" charset="-122"/>
                <a:ea typeface="楷体" pitchFamily="49" charset="-122"/>
              </a:rPr>
              <a:t>，普罗米修斯一直被锁在那个可怕的悬崖上</a:t>
            </a:r>
            <a:r>
              <a:rPr lang="zh-CN" altLang="zh-CN" sz="3200" b="1" dirty="0">
                <a:latin typeface="楷体" pitchFamily="49" charset="-122"/>
                <a:ea typeface="楷体" pitchFamily="49" charset="-122"/>
              </a:rPr>
              <a:t>。</a:t>
            </a:r>
            <a:endParaRPr lang="zh-CN" altLang="zh-CN" sz="3200" b="1" dirty="0">
              <a:latin typeface="楷体" pitchFamily="49" charset="-122"/>
              <a:ea typeface="楷体" pitchFamily="49" charset="-122"/>
            </a:endParaRPr>
          </a:p>
        </p:txBody>
      </p:sp>
      <p:sp>
        <p:nvSpPr>
          <p:cNvPr id="17413" name="矩形 5"/>
          <p:cNvSpPr>
            <a:spLocks noChangeArrowheads="1"/>
          </p:cNvSpPr>
          <p:nvPr/>
        </p:nvSpPr>
        <p:spPr bwMode="auto">
          <a:xfrm>
            <a:off x="179388" y="2842022"/>
            <a:ext cx="8640762" cy="1077218"/>
          </a:xfrm>
          <a:prstGeom prst="rect">
            <a:avLst/>
          </a:prstGeom>
          <a:noFill/>
          <a:ln w="9525">
            <a:noFill/>
            <a:miter lim="800000"/>
          </a:ln>
        </p:spPr>
        <p:txBody>
          <a:bodyPr>
            <a:spAutoFit/>
          </a:bodyPr>
          <a:lstStyle/>
          <a:p>
            <a:r>
              <a:rPr lang="zh-CN" altLang="en-US" sz="3200" b="1" dirty="0" smtClean="0">
                <a:solidFill>
                  <a:srgbClr val="FF0000"/>
                </a:solidFill>
                <a:latin typeface="楷体" pitchFamily="49" charset="-122"/>
                <a:ea typeface="楷体" pitchFamily="49" charset="-122"/>
              </a:rPr>
              <a:t>   这些</a:t>
            </a:r>
            <a:r>
              <a:rPr lang="zh-CN" altLang="zh-CN" sz="3200" b="1" dirty="0" smtClean="0">
                <a:solidFill>
                  <a:srgbClr val="FF0000"/>
                </a:solidFill>
                <a:latin typeface="楷体" pitchFamily="49" charset="-122"/>
                <a:ea typeface="楷体" pitchFamily="49" charset="-122"/>
              </a:rPr>
              <a:t>年来</a:t>
            </a:r>
            <a:r>
              <a:rPr lang="zh-CN" altLang="zh-CN" sz="3200" b="1" dirty="0">
                <a:solidFill>
                  <a:srgbClr val="000000"/>
                </a:solidFill>
                <a:latin typeface="楷体" pitchFamily="49" charset="-122"/>
                <a:ea typeface="楷体" pitchFamily="49" charset="-122"/>
              </a:rPr>
              <a:t>，凶恶的鹫鹰，每天站在普罗米修斯的双膝上，用它尖利的嘴巴，啄食他的肝脏。</a:t>
            </a:r>
            <a:endParaRPr lang="zh-CN" altLang="zh-CN" sz="3200" b="1" dirty="0">
              <a:solidFill>
                <a:srgbClr val="000000"/>
              </a:solidFill>
              <a:latin typeface="楷体" pitchFamily="49" charset="-122"/>
              <a:ea typeface="楷体" pitchFamily="49" charset="-122"/>
            </a:endParaRPr>
          </a:p>
        </p:txBody>
      </p:sp>
      <p:sp>
        <p:nvSpPr>
          <p:cNvPr id="17414" name="矩形 6"/>
          <p:cNvSpPr>
            <a:spLocks noChangeArrowheads="1"/>
          </p:cNvSpPr>
          <p:nvPr/>
        </p:nvSpPr>
        <p:spPr bwMode="auto">
          <a:xfrm>
            <a:off x="179388" y="1600200"/>
            <a:ext cx="8640762" cy="1077218"/>
          </a:xfrm>
          <a:prstGeom prst="rect">
            <a:avLst/>
          </a:prstGeom>
          <a:noFill/>
          <a:ln w="9525">
            <a:noFill/>
            <a:miter lim="800000"/>
          </a:ln>
        </p:spPr>
        <p:txBody>
          <a:bodyPr>
            <a:spAutoFit/>
          </a:bodyPr>
          <a:lstStyle/>
          <a:p>
            <a:r>
              <a:rPr lang="zh-CN" altLang="en-US" sz="3200" b="1" dirty="0" smtClean="0">
                <a:solidFill>
                  <a:srgbClr val="FF0000"/>
                </a:solidFill>
                <a:latin typeface="楷体" pitchFamily="49" charset="-122"/>
                <a:ea typeface="楷体" pitchFamily="49" charset="-122"/>
              </a:rPr>
              <a:t>   这些</a:t>
            </a:r>
            <a:r>
              <a:rPr lang="zh-CN" altLang="zh-CN" sz="3200" b="1" dirty="0" smtClean="0">
                <a:solidFill>
                  <a:srgbClr val="FF0000"/>
                </a:solidFill>
                <a:latin typeface="楷体" pitchFamily="49" charset="-122"/>
                <a:ea typeface="楷体" pitchFamily="49" charset="-122"/>
              </a:rPr>
              <a:t>年来</a:t>
            </a:r>
            <a:r>
              <a:rPr lang="zh-CN" altLang="zh-CN" sz="3200" b="1" dirty="0">
                <a:solidFill>
                  <a:srgbClr val="000000"/>
                </a:solidFill>
                <a:latin typeface="楷体" pitchFamily="49" charset="-122"/>
                <a:ea typeface="楷体" pitchFamily="49" charset="-122"/>
              </a:rPr>
              <a:t>，他既不能动弹，也不能睡觉，日夜遭受着风吹雨淋的痛苦。</a:t>
            </a:r>
            <a:endParaRPr lang="zh-CN" altLang="zh-CN" sz="3200" b="1" dirty="0">
              <a:solidFill>
                <a:srgbClr val="00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8787"/>
                                        </p:tgtEl>
                                        <p:attrNameLst>
                                          <p:attrName>style.visibility</p:attrName>
                                        </p:attrNameLst>
                                      </p:cBhvr>
                                      <p:to>
                                        <p:strVal val="visible"/>
                                      </p:to>
                                    </p:set>
                                    <p:animEffect transition="in" filter="barn(inVertical)">
                                      <p:cBhvr>
                                        <p:cTn id="7" dur="500"/>
                                        <p:tgtEl>
                                          <p:spTgt spid="1187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4"/>
                                        </p:tgtEl>
                                        <p:attrNameLst>
                                          <p:attrName>style.visibility</p:attrName>
                                        </p:attrNameLst>
                                      </p:cBhvr>
                                      <p:to>
                                        <p:strVal val="visible"/>
                                      </p:to>
                                    </p:set>
                                    <p:anim calcmode="lin" valueType="num">
                                      <p:cBhvr additive="base">
                                        <p:cTn id="12" dur="500" fill="hold"/>
                                        <p:tgtEl>
                                          <p:spTgt spid="17414"/>
                                        </p:tgtEl>
                                        <p:attrNameLst>
                                          <p:attrName>ppt_x</p:attrName>
                                        </p:attrNameLst>
                                      </p:cBhvr>
                                      <p:tavLst>
                                        <p:tav tm="0">
                                          <p:val>
                                            <p:strVal val="#ppt_x"/>
                                          </p:val>
                                        </p:tav>
                                        <p:tav tm="100000">
                                          <p:val>
                                            <p:strVal val="#ppt_x"/>
                                          </p:val>
                                        </p:tav>
                                      </p:tavLst>
                                    </p:anim>
                                    <p:anim calcmode="lin" valueType="num">
                                      <p:cBhvr additive="base">
                                        <p:cTn id="13"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7413"/>
                                        </p:tgtEl>
                                        <p:attrNameLst>
                                          <p:attrName>style.visibility</p:attrName>
                                        </p:attrNameLst>
                                      </p:cBhvr>
                                      <p:to>
                                        <p:strVal val="visible"/>
                                      </p:to>
                                    </p:set>
                                    <p:animEffect transition="in" filter="fade">
                                      <p:cBhvr>
                                        <p:cTn id="18" dur="1000"/>
                                        <p:tgtEl>
                                          <p:spTgt spid="17413"/>
                                        </p:tgtEl>
                                      </p:cBhvr>
                                    </p:animEffect>
                                    <p:anim calcmode="lin" valueType="num">
                                      <p:cBhvr>
                                        <p:cTn id="19" dur="1000" fill="hold"/>
                                        <p:tgtEl>
                                          <p:spTgt spid="17413"/>
                                        </p:tgtEl>
                                        <p:attrNameLst>
                                          <p:attrName>ppt_x</p:attrName>
                                        </p:attrNameLst>
                                      </p:cBhvr>
                                      <p:tavLst>
                                        <p:tav tm="0">
                                          <p:val>
                                            <p:strVal val="#ppt_x"/>
                                          </p:val>
                                        </p:tav>
                                        <p:tav tm="100000">
                                          <p:val>
                                            <p:strVal val="#ppt_x"/>
                                          </p:val>
                                        </p:tav>
                                      </p:tavLst>
                                    </p:anim>
                                    <p:anim calcmode="lin" valueType="num">
                                      <p:cBhvr>
                                        <p:cTn id="20" dur="1000" fill="hold"/>
                                        <p:tgtEl>
                                          <p:spTgt spid="174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p:bldP spid="17413" grpId="0"/>
      <p:bldP spid="174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5" name="Picture 3" descr="普"/>
          <p:cNvPicPr>
            <a:picLocks noGrp="1" noChangeAspect="1" noChangeArrowheads="1"/>
          </p:cNvPicPr>
          <p:nvPr>
            <p:ph type="body" idx="4294967295"/>
          </p:nvPr>
        </p:nvPicPr>
        <p:blipFill>
          <a:blip r:embed="rId1" cstate="print"/>
          <a:srcRect/>
          <a:stretch>
            <a:fillRect/>
          </a:stretch>
        </p:blipFill>
        <p:spPr>
          <a:xfrm>
            <a:off x="1259632" y="915566"/>
            <a:ext cx="6048672" cy="2951878"/>
          </a:xfrm>
          <a:prstGeom prst="rect">
            <a:avLst/>
          </a:prstGeom>
          <a:noFill/>
        </p:spPr>
      </p:pic>
      <p:sp>
        <p:nvSpPr>
          <p:cNvPr id="110596" name="Text Box 4"/>
          <p:cNvSpPr txBox="1">
            <a:spLocks noChangeArrowheads="1"/>
          </p:cNvSpPr>
          <p:nvPr/>
        </p:nvSpPr>
        <p:spPr bwMode="auto">
          <a:xfrm>
            <a:off x="71437" y="4011910"/>
            <a:ext cx="9072563" cy="584775"/>
          </a:xfrm>
          <a:prstGeom prst="rect">
            <a:avLst/>
          </a:prstGeom>
          <a:solidFill>
            <a:srgbClr val="FF9900">
              <a:alpha val="42999"/>
            </a:srgbClr>
          </a:solidFill>
          <a:ln w="9525" algn="ctr">
            <a:noFill/>
            <a:miter lim="800000"/>
          </a:ln>
          <a:effectLst/>
        </p:spPr>
        <p:txBody>
          <a:bodyPr>
            <a:spAutoFit/>
          </a:bodyPr>
          <a:lstStyle/>
          <a:p>
            <a:pPr>
              <a:spcBef>
                <a:spcPct val="50000"/>
              </a:spcBef>
            </a:pPr>
            <a:r>
              <a:rPr lang="en-US" altLang="zh-CN" sz="3200" b="1" dirty="0">
                <a:latin typeface="楷体" pitchFamily="49" charset="-122"/>
                <a:ea typeface="楷体" pitchFamily="49" charset="-122"/>
              </a:rPr>
              <a:t>   </a:t>
            </a:r>
            <a:r>
              <a:rPr lang="zh-CN" altLang="en-US" sz="3200" b="1" dirty="0">
                <a:latin typeface="楷体" pitchFamily="49" charset="-122"/>
                <a:ea typeface="楷体" pitchFamily="49" charset="-122"/>
              </a:rPr>
              <a:t>尽管如此，普罗米修斯就是不向宙斯屈服。</a:t>
            </a:r>
            <a:r>
              <a:rPr lang="zh-CN" altLang="en-US" sz="2400" b="1" dirty="0">
                <a:latin typeface="楷体" pitchFamily="49" charset="-122"/>
                <a:ea typeface="楷体" pitchFamily="49" charset="-122"/>
              </a:rPr>
              <a:t> </a:t>
            </a:r>
            <a:endParaRPr lang="zh-CN" altLang="en-US" sz="2400" b="1"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dissolve">
                                      <p:cBhvr>
                                        <p:cTn id="7" dur="500"/>
                                        <p:tgtEl>
                                          <p:spTgt spid="11059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0596"/>
                                        </p:tgtEl>
                                        <p:attrNameLst>
                                          <p:attrName>style.visibility</p:attrName>
                                        </p:attrNameLst>
                                      </p:cBhvr>
                                      <p:to>
                                        <p:strVal val="visible"/>
                                      </p:to>
                                    </p:set>
                                    <p:animEffect transition="in" filter="barn(inVertical)">
                                      <p:cBhvr>
                                        <p:cTn id="12" dur="500"/>
                                        <p:tgtEl>
                                          <p:spTgt spid="110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27361"/>
            <a:ext cx="2236510" cy="584775"/>
          </a:xfrm>
          <a:prstGeom prst="rect">
            <a:avLst/>
          </a:prstGeom>
        </p:spPr>
        <p:txBody>
          <a:bodyPr wrap="none">
            <a:spAutoFit/>
          </a:bodyPr>
          <a:lstStyle/>
          <a:p>
            <a:r>
              <a:rPr lang="zh-CN" altLang="en-US" sz="3200" b="1" dirty="0" smtClean="0">
                <a:solidFill>
                  <a:srgbClr val="0000FF"/>
                </a:solidFill>
                <a:latin typeface="+mj-ea"/>
              </a:rPr>
              <a:t>古希腊神话</a:t>
            </a:r>
            <a:endParaRPr lang="zh-CN" altLang="en-US" sz="3200" b="1" dirty="0">
              <a:solidFill>
                <a:srgbClr val="0000FF"/>
              </a:solidFill>
              <a:latin typeface="+mj-ea"/>
            </a:endParaRPr>
          </a:p>
        </p:txBody>
      </p:sp>
      <p:sp>
        <p:nvSpPr>
          <p:cNvPr id="3" name="矩形 2"/>
          <p:cNvSpPr/>
          <p:nvPr/>
        </p:nvSpPr>
        <p:spPr>
          <a:xfrm>
            <a:off x="214282" y="1142990"/>
            <a:ext cx="8501090" cy="3135858"/>
          </a:xfrm>
          <a:prstGeom prst="rect">
            <a:avLst/>
          </a:prstGeom>
        </p:spPr>
        <p:txBody>
          <a:bodyPr wrap="square">
            <a:spAutoFit/>
          </a:bodyPr>
          <a:lstStyle/>
          <a:p>
            <a:pPr indent="457200">
              <a:lnSpc>
                <a:spcPct val="120000"/>
              </a:lnSpc>
            </a:pPr>
            <a:r>
              <a:rPr lang="zh-CN" altLang="en-US" sz="2400" dirty="0" smtClean="0">
                <a:latin typeface="楷体" pitchFamily="49" charset="-122"/>
                <a:ea typeface="楷体" pitchFamily="49" charset="-122"/>
              </a:rPr>
              <a:t>希腊神话是原始氏族社会的精神产物，欧洲最早的文学形式。大约产生于公元前</a:t>
            </a:r>
            <a:r>
              <a:rPr lang="en-US" altLang="zh-CN" sz="2400" dirty="0" smtClean="0">
                <a:latin typeface="楷体" pitchFamily="49" charset="-122"/>
                <a:ea typeface="楷体" pitchFamily="49" charset="-122"/>
              </a:rPr>
              <a:t>8</a:t>
            </a:r>
            <a:r>
              <a:rPr lang="zh-CN" altLang="en-US" sz="2400" dirty="0" smtClean="0">
                <a:latin typeface="楷体" pitchFamily="49" charset="-122"/>
                <a:ea typeface="楷体" pitchFamily="49" charset="-122"/>
              </a:rPr>
              <a:t>世纪，它在古希腊原住民长期口头相传并借鉴了流传到希腊的其他各国的神话的基础上形成基本规模，后来在荷马的</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荷马史诗</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和赫西俄德的</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神谱</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及古希腊的诗歌、戏剧、历史、哲学等著作中记录下来，后人将它们整理成现在的古希腊神话故事，分为神的故事和英雄传说两部分。</a:t>
            </a:r>
            <a:endParaRPr lang="zh-CN" altLang="en-US" sz="2400" b="1"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4"/>
          <p:cNvPicPr>
            <a:picLocks noChangeAspect="1" noChangeArrowheads="1"/>
          </p:cNvPicPr>
          <p:nvPr/>
        </p:nvPicPr>
        <p:blipFill>
          <a:blip r:embed="rId1" cstate="print"/>
          <a:srcRect/>
          <a:stretch>
            <a:fillRect/>
          </a:stretch>
        </p:blipFill>
        <p:spPr bwMode="auto">
          <a:xfrm>
            <a:off x="0" y="699542"/>
            <a:ext cx="4500563" cy="2356247"/>
          </a:xfrm>
          <a:prstGeom prst="rect">
            <a:avLst/>
          </a:prstGeom>
          <a:noFill/>
          <a:ln w="9525">
            <a:noFill/>
            <a:miter lim="800000"/>
            <a:headEnd/>
            <a:tailEnd/>
          </a:ln>
        </p:spPr>
      </p:pic>
      <p:pic>
        <p:nvPicPr>
          <p:cNvPr id="112643" name="Picture 7" descr="普"/>
          <p:cNvPicPr>
            <a:picLocks noChangeAspect="1" noChangeArrowheads="1"/>
          </p:cNvPicPr>
          <p:nvPr/>
        </p:nvPicPr>
        <p:blipFill>
          <a:blip r:embed="rId2" cstate="print"/>
          <a:srcRect/>
          <a:stretch>
            <a:fillRect/>
          </a:stretch>
        </p:blipFill>
        <p:spPr bwMode="auto">
          <a:xfrm>
            <a:off x="4499992" y="699542"/>
            <a:ext cx="4572000" cy="2356247"/>
          </a:xfrm>
          <a:prstGeom prst="rect">
            <a:avLst/>
          </a:prstGeom>
          <a:noFill/>
          <a:ln w="9525">
            <a:noFill/>
            <a:miter lim="800000"/>
            <a:headEnd/>
            <a:tailEnd/>
          </a:ln>
        </p:spPr>
      </p:pic>
      <p:sp>
        <p:nvSpPr>
          <p:cNvPr id="112644" name="Text Box 4"/>
          <p:cNvSpPr txBox="1">
            <a:spLocks noChangeArrowheads="1"/>
          </p:cNvSpPr>
          <p:nvPr/>
        </p:nvSpPr>
        <p:spPr bwMode="auto">
          <a:xfrm>
            <a:off x="1908176" y="3003947"/>
            <a:ext cx="5688013" cy="461665"/>
          </a:xfrm>
          <a:prstGeom prst="rect">
            <a:avLst/>
          </a:prstGeom>
          <a:noFill/>
          <a:ln w="12700" cap="sq">
            <a:noFill/>
            <a:miter lim="800000"/>
            <a:headEnd type="none" w="sm" len="sm"/>
            <a:tailEnd type="none" w="sm" len="sm"/>
          </a:ln>
          <a:effectLst/>
        </p:spPr>
        <p:txBody>
          <a:bodyPr>
            <a:spAutoFit/>
          </a:bodyPr>
          <a:lstStyle/>
          <a:p>
            <a:pPr>
              <a:spcBef>
                <a:spcPct val="50000"/>
              </a:spcBef>
            </a:pPr>
            <a:endParaRPr kumimoji="1" lang="zh-CN" altLang="zh-CN" sz="2400" b="1">
              <a:latin typeface="Times New Roman" charset="0"/>
            </a:endParaRPr>
          </a:p>
        </p:txBody>
      </p:sp>
      <p:sp>
        <p:nvSpPr>
          <p:cNvPr id="112645" name="Text Box 5"/>
          <p:cNvSpPr txBox="1">
            <a:spLocks noChangeArrowheads="1"/>
          </p:cNvSpPr>
          <p:nvPr/>
        </p:nvSpPr>
        <p:spPr bwMode="auto">
          <a:xfrm>
            <a:off x="179388" y="3147814"/>
            <a:ext cx="8964612" cy="1303177"/>
          </a:xfrm>
          <a:prstGeom prst="rect">
            <a:avLst/>
          </a:prstGeom>
          <a:noFill/>
          <a:ln w="12700" cap="sq">
            <a:noFill/>
            <a:miter lim="800000"/>
            <a:headEnd type="none" w="sm" len="sm"/>
            <a:tailEnd type="none" w="sm" len="sm"/>
          </a:ln>
          <a:effectLst/>
        </p:spPr>
        <p:txBody>
          <a:bodyPr>
            <a:spAutoFit/>
          </a:bodyPr>
          <a:lstStyle/>
          <a:p>
            <a:pPr indent="457200">
              <a:lnSpc>
                <a:spcPct val="150000"/>
              </a:lnSpc>
              <a:spcBef>
                <a:spcPct val="50000"/>
              </a:spcBef>
            </a:pPr>
            <a:r>
              <a:rPr kumimoji="1" lang="zh-CN" altLang="en-US" sz="2800" b="1" dirty="0">
                <a:latin typeface="楷体" pitchFamily="49" charset="-122"/>
                <a:ea typeface="楷体" pitchFamily="49" charset="-122"/>
              </a:rPr>
              <a:t>为人类造福，有什么错？我可以忍受痛苦，但决不会承认错误，更不会归还火种。</a:t>
            </a:r>
            <a:endParaRPr kumimoji="1" lang="zh-CN" altLang="en-US" sz="2800" b="1"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2642"/>
                                        </p:tgtEl>
                                        <p:attrNameLst>
                                          <p:attrName>style.visibility</p:attrName>
                                        </p:attrNameLst>
                                      </p:cBhvr>
                                      <p:to>
                                        <p:strVal val="visible"/>
                                      </p:to>
                                    </p:set>
                                    <p:animEffect transition="in" filter="fade">
                                      <p:cBhvr>
                                        <p:cTn id="7" dur="1000"/>
                                        <p:tgtEl>
                                          <p:spTgt spid="112642"/>
                                        </p:tgtEl>
                                      </p:cBhvr>
                                    </p:animEffect>
                                    <p:anim calcmode="lin" valueType="num">
                                      <p:cBhvr>
                                        <p:cTn id="8" dur="1000" fill="hold"/>
                                        <p:tgtEl>
                                          <p:spTgt spid="112642"/>
                                        </p:tgtEl>
                                        <p:attrNameLst>
                                          <p:attrName>ppt_x</p:attrName>
                                        </p:attrNameLst>
                                      </p:cBhvr>
                                      <p:tavLst>
                                        <p:tav tm="0">
                                          <p:val>
                                            <p:strVal val="#ppt_x"/>
                                          </p:val>
                                        </p:tav>
                                        <p:tav tm="100000">
                                          <p:val>
                                            <p:strVal val="#ppt_x"/>
                                          </p:val>
                                        </p:tav>
                                      </p:tavLst>
                                    </p:anim>
                                    <p:anim calcmode="lin" valueType="num">
                                      <p:cBhvr>
                                        <p:cTn id="9" dur="1000" fill="hold"/>
                                        <p:tgtEl>
                                          <p:spTgt spid="1126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2643"/>
                                        </p:tgtEl>
                                        <p:attrNameLst>
                                          <p:attrName>style.visibility</p:attrName>
                                        </p:attrNameLst>
                                      </p:cBhvr>
                                      <p:to>
                                        <p:strVal val="visible"/>
                                      </p:to>
                                    </p:set>
                                    <p:animEffect transition="in" filter="barn(inVertical)">
                                      <p:cBhvr>
                                        <p:cTn id="14" dur="500"/>
                                        <p:tgtEl>
                                          <p:spTgt spid="11264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2645"/>
                                        </p:tgtEl>
                                        <p:attrNameLst>
                                          <p:attrName>style.visibility</p:attrName>
                                        </p:attrNameLst>
                                      </p:cBhvr>
                                      <p:to>
                                        <p:strVal val="visible"/>
                                      </p:to>
                                    </p:set>
                                    <p:anim calcmode="lin" valueType="num">
                                      <p:cBhvr additive="base">
                                        <p:cTn id="19" dur="500" fill="hold"/>
                                        <p:tgtEl>
                                          <p:spTgt spid="112645"/>
                                        </p:tgtEl>
                                        <p:attrNameLst>
                                          <p:attrName>ppt_x</p:attrName>
                                        </p:attrNameLst>
                                      </p:cBhvr>
                                      <p:tavLst>
                                        <p:tav tm="0">
                                          <p:val>
                                            <p:strVal val="#ppt_x"/>
                                          </p:val>
                                        </p:tav>
                                        <p:tav tm="100000">
                                          <p:val>
                                            <p:strVal val="#ppt_x"/>
                                          </p:val>
                                        </p:tav>
                                      </p:tavLst>
                                    </p:anim>
                                    <p:anim calcmode="lin" valueType="num">
                                      <p:cBhvr additive="base">
                                        <p:cTn id="20" dur="500" fill="hold"/>
                                        <p:tgtEl>
                                          <p:spTgt spid="1126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ext Box 2"/>
          <p:cNvSpPr txBox="1">
            <a:spLocks noChangeArrowheads="1"/>
          </p:cNvSpPr>
          <p:nvPr/>
        </p:nvSpPr>
        <p:spPr bwMode="auto">
          <a:xfrm>
            <a:off x="611560" y="1635646"/>
            <a:ext cx="8280400" cy="1261884"/>
          </a:xfrm>
          <a:prstGeom prst="rect">
            <a:avLst/>
          </a:prstGeom>
          <a:noFill/>
          <a:ln w="9525" algn="ctr">
            <a:noFill/>
            <a:miter lim="800000"/>
          </a:ln>
          <a:effectLst/>
        </p:spPr>
        <p:txBody>
          <a:bodyPr>
            <a:spAutoFit/>
          </a:bodyPr>
          <a:lstStyle/>
          <a:p>
            <a:pPr>
              <a:spcBef>
                <a:spcPct val="50000"/>
              </a:spcBef>
            </a:pPr>
            <a:r>
              <a:rPr lang="en-US" altLang="zh-CN" sz="4400" b="1" dirty="0">
                <a:solidFill>
                  <a:srgbClr val="000000"/>
                </a:solidFill>
                <a:latin typeface="楷体" pitchFamily="49" charset="-122"/>
                <a:ea typeface="楷体" pitchFamily="49" charset="-122"/>
              </a:rPr>
              <a:t> </a:t>
            </a:r>
            <a:r>
              <a:rPr lang="en-US" altLang="zh-CN" sz="4400" b="1" dirty="0" smtClean="0">
                <a:solidFill>
                  <a:srgbClr val="000000"/>
                </a:solidFill>
                <a:latin typeface="楷体" pitchFamily="49" charset="-122"/>
                <a:ea typeface="楷体" pitchFamily="49" charset="-122"/>
              </a:rPr>
              <a:t>  </a:t>
            </a:r>
            <a:r>
              <a:rPr lang="zh-CN" altLang="en-US" sz="3200" dirty="0" smtClean="0">
                <a:solidFill>
                  <a:srgbClr val="000000"/>
                </a:solidFill>
                <a:latin typeface="黑体" pitchFamily="49" charset="-122"/>
                <a:ea typeface="黑体" pitchFamily="49" charset="-122"/>
              </a:rPr>
              <a:t>他</a:t>
            </a:r>
            <a:r>
              <a:rPr lang="zh-CN" altLang="en-US" sz="3200" dirty="0">
                <a:solidFill>
                  <a:srgbClr val="000000"/>
                </a:solidFill>
                <a:latin typeface="黑体" pitchFamily="49" charset="-122"/>
                <a:ea typeface="黑体" pitchFamily="49" charset="-122"/>
              </a:rPr>
              <a:t>是一个怎样的神</a:t>
            </a:r>
            <a:r>
              <a:rPr lang="zh-CN" altLang="en-US" sz="3200" dirty="0" smtClean="0">
                <a:solidFill>
                  <a:srgbClr val="000000"/>
                </a:solidFill>
                <a:latin typeface="黑体" pitchFamily="49" charset="-122"/>
                <a:ea typeface="黑体" pitchFamily="49" charset="-122"/>
              </a:rPr>
              <a:t>？最后的结局又是怎样的？</a:t>
            </a:r>
            <a:endParaRPr lang="zh-CN" altLang="en-US" sz="3200" dirty="0">
              <a:solidFill>
                <a:srgbClr val="000000"/>
              </a:solidFill>
              <a:latin typeface="黑体" pitchFamily="49" charset="-122"/>
              <a:ea typeface="黑体" pitchFamily="49"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275606"/>
            <a:ext cx="1091952" cy="10919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Text Box 3"/>
          <p:cNvSpPr txBox="1">
            <a:spLocks noChangeArrowheads="1"/>
          </p:cNvSpPr>
          <p:nvPr/>
        </p:nvSpPr>
        <p:spPr bwMode="auto">
          <a:xfrm>
            <a:off x="4356100" y="195262"/>
            <a:ext cx="4495800" cy="584775"/>
          </a:xfrm>
          <a:prstGeom prst="rect">
            <a:avLst/>
          </a:prstGeom>
          <a:noFill/>
          <a:ln w="9525">
            <a:noFill/>
            <a:miter lim="800000"/>
          </a:ln>
          <a:effectLst/>
        </p:spPr>
        <p:txBody>
          <a:bodyPr>
            <a:spAutoFit/>
          </a:bodyPr>
          <a:lstStyle/>
          <a:p>
            <a:pPr>
              <a:spcBef>
                <a:spcPct val="50000"/>
              </a:spcBef>
            </a:pPr>
            <a:endParaRPr lang="zh-CN" altLang="zh-CN" sz="3200" b="1">
              <a:latin typeface="楷体_GB2312" pitchFamily="49" charset="-122"/>
              <a:ea typeface="楷体_GB2312" pitchFamily="49" charset="-122"/>
            </a:endParaRPr>
          </a:p>
        </p:txBody>
      </p:sp>
      <p:sp>
        <p:nvSpPr>
          <p:cNvPr id="104453" name="Rectangle 5"/>
          <p:cNvSpPr>
            <a:spLocks noChangeArrowheads="1"/>
          </p:cNvSpPr>
          <p:nvPr/>
        </p:nvSpPr>
        <p:spPr bwMode="auto">
          <a:xfrm>
            <a:off x="4427539" y="735807"/>
            <a:ext cx="4465637" cy="3618310"/>
          </a:xfrm>
          <a:prstGeom prst="rect">
            <a:avLst/>
          </a:prstGeom>
          <a:noFill/>
          <a:ln w="9525">
            <a:noFill/>
            <a:miter lim="800000"/>
          </a:ln>
          <a:effectLst/>
        </p:spPr>
        <p:txBody>
          <a:bodyPr anchor="ctr"/>
          <a:lstStyle/>
          <a:p>
            <a:pPr>
              <a:lnSpc>
                <a:spcPct val="150000"/>
              </a:lnSpc>
            </a:pPr>
            <a:r>
              <a:rPr lang="en-US" altLang="zh-CN" sz="4000" b="1" dirty="0">
                <a:latin typeface="楷体" pitchFamily="49" charset="-122"/>
                <a:ea typeface="楷体" pitchFamily="49" charset="-122"/>
              </a:rPr>
              <a:t>    </a:t>
            </a:r>
            <a:r>
              <a:rPr lang="zh-CN" altLang="en-US" sz="4000" dirty="0">
                <a:latin typeface="楷体" pitchFamily="49" charset="-122"/>
                <a:ea typeface="楷体" pitchFamily="49" charset="-122"/>
              </a:rPr>
              <a:t>普罗米修斯</a:t>
            </a:r>
            <a:r>
              <a:rPr lang="en-US" altLang="zh-CN" sz="4000" dirty="0">
                <a:latin typeface="楷体" pitchFamily="49" charset="-122"/>
                <a:ea typeface="楷体" pitchFamily="49" charset="-122"/>
              </a:rPr>
              <a:t>——</a:t>
            </a:r>
            <a:r>
              <a:rPr lang="zh-CN" altLang="en-US" sz="4000" dirty="0">
                <a:latin typeface="楷体" pitchFamily="49" charset="-122"/>
                <a:ea typeface="楷体" pitchFamily="49" charset="-122"/>
              </a:rPr>
              <a:t>这位敢于从天上拿去火种的英雄终于获得了自由。</a:t>
            </a:r>
            <a:endParaRPr lang="zh-CN" altLang="en-US" sz="4000" dirty="0">
              <a:latin typeface="楷体" pitchFamily="49" charset="-122"/>
              <a:ea typeface="楷体" pitchFamily="49" charset="-122"/>
            </a:endParaRPr>
          </a:p>
        </p:txBody>
      </p:sp>
      <p:grpSp>
        <p:nvGrpSpPr>
          <p:cNvPr id="6" name="组合 5"/>
          <p:cNvGrpSpPr/>
          <p:nvPr/>
        </p:nvGrpSpPr>
        <p:grpSpPr>
          <a:xfrm>
            <a:off x="539552" y="699542"/>
            <a:ext cx="3384376" cy="3744416"/>
            <a:chOff x="539552" y="699542"/>
            <a:chExt cx="3384376" cy="3744416"/>
          </a:xfrm>
        </p:grpSpPr>
        <p:pic>
          <p:nvPicPr>
            <p:cNvPr id="104450" name="Picture 2" descr="被困"/>
            <p:cNvPicPr>
              <a:picLocks noChangeAspect="1" noChangeArrowheads="1"/>
            </p:cNvPicPr>
            <p:nvPr/>
          </p:nvPicPr>
          <p:blipFill>
            <a:blip r:embed="rId1" cstate="print"/>
            <a:srcRect/>
            <a:stretch>
              <a:fillRect/>
            </a:stretch>
          </p:blipFill>
          <p:spPr bwMode="auto">
            <a:xfrm>
              <a:off x="539552" y="699542"/>
              <a:ext cx="3339674" cy="3708822"/>
            </a:xfrm>
            <a:prstGeom prst="rect">
              <a:avLst/>
            </a:prstGeom>
            <a:noFill/>
            <a:ln w="19050">
              <a:solidFill>
                <a:schemeClr val="tx1"/>
              </a:solidFill>
              <a:miter lim="800000"/>
              <a:headEnd/>
              <a:tailEnd/>
            </a:ln>
          </p:spPr>
        </p:pic>
        <p:pic>
          <p:nvPicPr>
            <p:cNvPr id="5" name="Picture 2" descr="被困"/>
            <p:cNvPicPr>
              <a:picLocks noChangeAspect="1" noChangeArrowheads="1"/>
            </p:cNvPicPr>
            <p:nvPr/>
          </p:nvPicPr>
          <p:blipFill>
            <a:blip r:embed="rId1" cstate="print"/>
            <a:srcRect l="45028" t="83260" r="35567" b="7032"/>
            <a:stretch>
              <a:fillRect/>
            </a:stretch>
          </p:blipFill>
          <p:spPr bwMode="auto">
            <a:xfrm>
              <a:off x="2195736" y="3795886"/>
              <a:ext cx="1728192" cy="648072"/>
            </a:xfrm>
            <a:prstGeom prst="rect">
              <a:avLst/>
            </a:prstGeom>
            <a:ln>
              <a:noFill/>
            </a:ln>
            <a:effectLst>
              <a:softEdge rad="112500"/>
            </a:effectLst>
          </p:spPr>
        </p:pic>
      </p:grpSp>
      <p:cxnSp>
        <p:nvCxnSpPr>
          <p:cNvPr id="3" name="直接连接符 2"/>
          <p:cNvCxnSpPr/>
          <p:nvPr/>
        </p:nvCxnSpPr>
        <p:spPr>
          <a:xfrm>
            <a:off x="5148064" y="4299942"/>
            <a:ext cx="230425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wipe(down)">
                                      <p:cBhvr>
                                        <p:cTn id="12" dur="500"/>
                                        <p:tgtEl>
                                          <p:spTgt spid="10445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itchFamily="34" charset="0"/>
              <a:ea typeface="宋体" pitchFamily="2" charset="-122"/>
              <a:cs typeface="宋体"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itchFamily="49" charset="-122"/>
                <a:ea typeface="幼圆" pitchFamily="49" charset="-122"/>
              </a:rPr>
              <a:t>结构梳理</a:t>
            </a:r>
            <a:endParaRPr lang="zh-CN" altLang="en-US" sz="3200" b="1" dirty="0">
              <a:solidFill>
                <a:srgbClr val="875000"/>
              </a:solidFill>
              <a:latin typeface="幼圆" pitchFamily="49" charset="-122"/>
              <a:ea typeface="幼圆" pitchFamily="49"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sp>
        <p:nvSpPr>
          <p:cNvPr id="19" name="圆角矩形 18"/>
          <p:cNvSpPr/>
          <p:nvPr/>
        </p:nvSpPr>
        <p:spPr>
          <a:xfrm>
            <a:off x="1027109" y="1028233"/>
            <a:ext cx="7073283" cy="298367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23"/>
          <p:cNvSpPr txBox="1"/>
          <p:nvPr/>
        </p:nvSpPr>
        <p:spPr>
          <a:xfrm>
            <a:off x="1470852" y="1707654"/>
            <a:ext cx="553998" cy="1800493"/>
          </a:xfrm>
          <a:prstGeom prst="rect">
            <a:avLst/>
          </a:prstGeom>
          <a:noFill/>
        </p:spPr>
        <p:txBody>
          <a:bodyPr vert="eaVert" wrap="none" lIns="68580" tIns="34290" rIns="68580" bIns="34290" rtlCol="0">
            <a:spAutoFit/>
          </a:bodyPr>
          <a:lstStyle/>
          <a:p>
            <a:r>
              <a:rPr lang="zh-CN" altLang="en-US" sz="2700" dirty="0" smtClean="0"/>
              <a:t>普罗米修斯</a:t>
            </a:r>
            <a:endParaRPr lang="zh-CN" altLang="en-US" sz="2700" dirty="0"/>
          </a:p>
        </p:txBody>
      </p:sp>
      <p:cxnSp>
        <p:nvCxnSpPr>
          <p:cNvPr id="25" name="直接箭头连接符 24"/>
          <p:cNvCxnSpPr/>
          <p:nvPr/>
        </p:nvCxnSpPr>
        <p:spPr>
          <a:xfrm flipV="1">
            <a:off x="2068783" y="2117982"/>
            <a:ext cx="1339637" cy="3770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2068783" y="2548569"/>
            <a:ext cx="1339637" cy="48220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462006" y="1875608"/>
            <a:ext cx="1574790" cy="1361911"/>
          </a:xfrm>
          <a:prstGeom prst="rect">
            <a:avLst/>
          </a:prstGeom>
          <a:noFill/>
        </p:spPr>
        <p:txBody>
          <a:bodyPr wrap="none" lIns="68580" tIns="34290" rIns="68580" bIns="34290" rtlCol="0">
            <a:spAutoFit/>
          </a:bodyPr>
          <a:lstStyle/>
          <a:p>
            <a:r>
              <a:rPr lang="zh-CN" altLang="en-US" sz="2800" dirty="0" smtClean="0"/>
              <a:t>拿取火种</a:t>
            </a:r>
            <a:endParaRPr lang="en-US" altLang="zh-CN" sz="2800" dirty="0" smtClean="0"/>
          </a:p>
          <a:p>
            <a:r>
              <a:rPr lang="zh-CN" altLang="en-US" sz="2800" dirty="0" smtClean="0"/>
              <a:t>遭受惩罚</a:t>
            </a:r>
            <a:endParaRPr lang="en-US" altLang="zh-CN" sz="2800" dirty="0" smtClean="0"/>
          </a:p>
          <a:p>
            <a:r>
              <a:rPr lang="zh-CN" altLang="en-US" sz="2800" dirty="0" smtClean="0"/>
              <a:t>重获自由</a:t>
            </a:r>
            <a:endParaRPr lang="zh-CN" altLang="en-US" sz="2700" dirty="0"/>
          </a:p>
        </p:txBody>
      </p:sp>
      <p:cxnSp>
        <p:nvCxnSpPr>
          <p:cNvPr id="29" name="直接箭头连接符 28"/>
          <p:cNvCxnSpPr/>
          <p:nvPr/>
        </p:nvCxnSpPr>
        <p:spPr>
          <a:xfrm>
            <a:off x="5220072" y="2173520"/>
            <a:ext cx="1375079" cy="32983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V="1">
            <a:off x="5220072" y="2598230"/>
            <a:ext cx="1375079" cy="35371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682298" y="1419622"/>
            <a:ext cx="553998" cy="2319866"/>
          </a:xfrm>
          <a:prstGeom prst="rect">
            <a:avLst/>
          </a:prstGeom>
          <a:noFill/>
        </p:spPr>
        <p:txBody>
          <a:bodyPr vert="eaVert" wrap="none" lIns="68580" tIns="34290" rIns="68580" bIns="34290" rtlCol="0">
            <a:spAutoFit/>
          </a:bodyPr>
          <a:lstStyle/>
          <a:p>
            <a:r>
              <a:rPr lang="en-US" altLang="zh-CN" sz="2700" dirty="0" smtClean="0"/>
              <a:t> </a:t>
            </a:r>
            <a:r>
              <a:rPr lang="zh-CN" altLang="en-US" sz="2700" dirty="0" smtClean="0"/>
              <a:t>勇敢 造福人类</a:t>
            </a:r>
            <a:endParaRPr lang="zh-CN" altLang="en-US" sz="27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3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10762"/>
            <a:ext cx="7262635" cy="2089033"/>
          </a:xfrm>
          <a:prstGeom prst="rect">
            <a:avLst/>
          </a:prstGeom>
        </p:spPr>
        <p:txBody>
          <a:bodyPr wrap="square" lIns="68580" tIns="34290" rIns="68580" bIns="34290">
            <a:spAutoFit/>
          </a:bodyPr>
          <a:lstStyle/>
          <a:p>
            <a:pPr indent="457200" algn="just">
              <a:lnSpc>
                <a:spcPct val="120000"/>
              </a:lnSpc>
            </a:pPr>
            <a:r>
              <a:rPr lang="zh-CN" altLang="en-US" sz="2800" dirty="0" smtClean="0">
                <a:latin typeface="楷体" pitchFamily="49" charset="-122"/>
                <a:ea typeface="楷体" pitchFamily="49" charset="-122"/>
              </a:rPr>
              <a:t>本文记叙了普罗米修斯为了</a:t>
            </a:r>
            <a:r>
              <a:rPr lang="zh-CN" altLang="en-US" sz="2800" u="sng" dirty="0" smtClean="0">
                <a:solidFill>
                  <a:srgbClr val="FF0000"/>
                </a:solidFill>
                <a:latin typeface="楷体" pitchFamily="49" charset="-122"/>
                <a:ea typeface="楷体" pitchFamily="49" charset="-122"/>
              </a:rPr>
              <a:t>解除人类没有火种的困苦</a:t>
            </a:r>
            <a:r>
              <a:rPr lang="zh-CN" altLang="en-US" sz="2800" dirty="0" smtClean="0">
                <a:latin typeface="楷体" pitchFamily="49" charset="-122"/>
                <a:ea typeface="楷体" pitchFamily="49" charset="-122"/>
              </a:rPr>
              <a:t>，不惜触犯天规，勇敢盗取天火，并与主神</a:t>
            </a:r>
            <a:r>
              <a:rPr lang="zh-CN" altLang="en-US" sz="2800" u="sng" dirty="0" smtClean="0">
                <a:solidFill>
                  <a:srgbClr val="FF0000"/>
                </a:solidFill>
                <a:latin typeface="楷体" pitchFamily="49" charset="-122"/>
                <a:ea typeface="楷体" pitchFamily="49" charset="-122"/>
              </a:rPr>
              <a:t>宙斯</a:t>
            </a:r>
            <a:r>
              <a:rPr lang="zh-CN" altLang="en-US" sz="2800" dirty="0" smtClean="0">
                <a:latin typeface="楷体" pitchFamily="49" charset="-122"/>
                <a:ea typeface="楷体" pitchFamily="49" charset="-122"/>
              </a:rPr>
              <a:t>不屈不挠的斗争。颂扬了普罗米修斯</a:t>
            </a:r>
            <a:r>
              <a:rPr lang="zh-CN" altLang="en-US" sz="2800" u="sng" dirty="0" smtClean="0">
                <a:solidFill>
                  <a:srgbClr val="FF0000"/>
                </a:solidFill>
                <a:latin typeface="楷体" pitchFamily="49" charset="-122"/>
                <a:ea typeface="楷体" pitchFamily="49" charset="-122"/>
              </a:rPr>
              <a:t>不畏强暴，不惜牺牲一切</a:t>
            </a:r>
            <a:r>
              <a:rPr lang="zh-CN" altLang="en-US" sz="2800" dirty="0" smtClean="0">
                <a:latin typeface="楷体" pitchFamily="49" charset="-122"/>
                <a:ea typeface="楷体" pitchFamily="49" charset="-122"/>
              </a:rPr>
              <a:t>的精神。</a:t>
            </a:r>
            <a:endParaRPr lang="zh-CN" altLang="en-US" sz="2700" dirty="0">
              <a:latin typeface="楷体" pitchFamily="49" charset="-122"/>
              <a:ea typeface="楷体"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itchFamily="49" charset="-122"/>
                <a:ea typeface="幼圆" pitchFamily="49" charset="-122"/>
              </a:rPr>
              <a:t>主题概括</a:t>
            </a:r>
            <a:endParaRPr lang="zh-CN" altLang="en-US" sz="3200" b="1" dirty="0">
              <a:solidFill>
                <a:srgbClr val="875000"/>
              </a:solidFill>
              <a:latin typeface="幼圆" pitchFamily="49" charset="-122"/>
              <a:ea typeface="幼圆" pitchFamily="49"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pic>
        <p:nvPicPr>
          <p:cNvPr id="13313" name="Picture 1"/>
          <p:cNvPicPr>
            <a:picLocks noChangeAspect="1" noChangeArrowheads="1"/>
          </p:cNvPicPr>
          <p:nvPr/>
        </p:nvPicPr>
        <p:blipFill>
          <a:blip r:embed="rId2" cstate="print"/>
          <a:srcRect/>
          <a:stretch>
            <a:fillRect/>
          </a:stretch>
        </p:blipFill>
        <p:spPr bwMode="auto">
          <a:xfrm>
            <a:off x="5940152" y="1567830"/>
            <a:ext cx="2160240" cy="381000"/>
          </a:xfrm>
          <a:prstGeom prst="rect">
            <a:avLst/>
          </a:prstGeom>
          <a:noFill/>
          <a:ln w="9525">
            <a:noFill/>
            <a:miter lim="800000"/>
            <a:headEnd/>
            <a:tailEnd/>
          </a:ln>
        </p:spPr>
      </p:pic>
      <p:pic>
        <p:nvPicPr>
          <p:cNvPr id="10" name="Picture 1"/>
          <p:cNvPicPr>
            <a:picLocks noChangeAspect="1" noChangeArrowheads="1"/>
          </p:cNvPicPr>
          <p:nvPr/>
        </p:nvPicPr>
        <p:blipFill>
          <a:blip r:embed="rId2" cstate="print"/>
          <a:srcRect/>
          <a:stretch>
            <a:fillRect/>
          </a:stretch>
        </p:blipFill>
        <p:spPr bwMode="auto">
          <a:xfrm>
            <a:off x="666676" y="2067942"/>
            <a:ext cx="2160240" cy="381000"/>
          </a:xfrm>
          <a:prstGeom prst="rect">
            <a:avLst/>
          </a:prstGeom>
          <a:noFill/>
          <a:ln w="9525">
            <a:noFill/>
            <a:miter lim="800000"/>
            <a:headEnd/>
            <a:tailEnd/>
          </a:ln>
        </p:spPr>
      </p:pic>
      <p:pic>
        <p:nvPicPr>
          <p:cNvPr id="18" name="Picture 1"/>
          <p:cNvPicPr>
            <a:picLocks noChangeAspect="1" noChangeArrowheads="1"/>
          </p:cNvPicPr>
          <p:nvPr/>
        </p:nvPicPr>
        <p:blipFill>
          <a:blip r:embed="rId2" cstate="print"/>
          <a:srcRect/>
          <a:stretch>
            <a:fillRect/>
          </a:stretch>
        </p:blipFill>
        <p:spPr bwMode="auto">
          <a:xfrm>
            <a:off x="2555776" y="2584450"/>
            <a:ext cx="648072" cy="381000"/>
          </a:xfrm>
          <a:prstGeom prst="rect">
            <a:avLst/>
          </a:prstGeom>
          <a:noFill/>
          <a:ln w="9525">
            <a:noFill/>
            <a:miter lim="800000"/>
            <a:headEnd/>
            <a:tailEnd/>
          </a:ln>
        </p:spPr>
      </p:pic>
      <p:pic>
        <p:nvPicPr>
          <p:cNvPr id="19" name="Picture 1"/>
          <p:cNvPicPr>
            <a:picLocks noChangeAspect="1" noChangeArrowheads="1"/>
          </p:cNvPicPr>
          <p:nvPr/>
        </p:nvPicPr>
        <p:blipFill>
          <a:blip r:embed="rId2" cstate="print"/>
          <a:srcRect/>
          <a:stretch>
            <a:fillRect/>
          </a:stretch>
        </p:blipFill>
        <p:spPr bwMode="auto">
          <a:xfrm>
            <a:off x="1835696" y="3088506"/>
            <a:ext cx="3850208" cy="381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xit" presetSubtype="10" fill="hold" nodeType="clickEffect">
                                  <p:stCondLst>
                                    <p:cond delay="0"/>
                                  </p:stCondLst>
                                  <p:childTnLst>
                                    <p:animEffect transition="out" filter="blinds(horizontal)">
                                      <p:cBhvr>
                                        <p:cTn id="13" dur="500"/>
                                        <p:tgtEl>
                                          <p:spTgt spid="13313"/>
                                        </p:tgtEl>
                                      </p:cBhvr>
                                    </p:animEffect>
                                    <p:set>
                                      <p:cBhvr>
                                        <p:cTn id="14" dur="1" fill="hold">
                                          <p:stCondLst>
                                            <p:cond delay="499"/>
                                          </p:stCondLst>
                                        </p:cTn>
                                        <p:tgtEl>
                                          <p:spTgt spid="133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nodeType="clickEffect">
                                  <p:stCondLst>
                                    <p:cond delay="0"/>
                                  </p:stCondLst>
                                  <p:childTnLst>
                                    <p:animEffect transition="out" filter="blinds(horizontal)">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nodeType="clickEffect">
                                  <p:stCondLst>
                                    <p:cond delay="0"/>
                                  </p:stCondLst>
                                  <p:childTnLst>
                                    <p:animEffect transition="out" filter="blinds(horizontal)">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nodeType="clickEffect">
                                  <p:stCondLst>
                                    <p:cond delay="0"/>
                                  </p:stCondLst>
                                  <p:childTnLst>
                                    <p:animEffect transition="out" filter="blinds(horizontal)">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1131590"/>
            <a:ext cx="7488832" cy="3199915"/>
          </a:xfrm>
          <a:prstGeom prst="rect">
            <a:avLst/>
          </a:prstGeom>
        </p:spPr>
        <p:txBody>
          <a:bodyPr wrap="square" lIns="68580" tIns="34290" rIns="68580" bIns="34290">
            <a:spAutoFit/>
          </a:bodyPr>
          <a:lstStyle/>
          <a:p>
            <a:pPr indent="457200">
              <a:lnSpc>
                <a:spcPct val="150000"/>
              </a:lnSpc>
            </a:pPr>
            <a:r>
              <a:rPr lang="zh-CN" altLang="en-US" sz="2800" dirty="0" smtClean="0">
                <a:latin typeface="楷体" pitchFamily="49" charset="-122"/>
                <a:ea typeface="楷体" pitchFamily="49" charset="-122"/>
              </a:rPr>
              <a:t>你惧怕你的主子，就向他致敬祈祷吧，我一点也不把他放在眼里。让他扔出雷霆和狂风扰乱天空吧，让飓风吹得大地动摇、海浪猛冲吧，苦难不能使我屈服！宙斯，你的统治不会永恒。</a:t>
            </a:r>
            <a:endParaRPr lang="en-US" altLang="zh-CN" sz="2800" dirty="0" smtClean="0">
              <a:latin typeface="楷体" pitchFamily="49" charset="-122"/>
              <a:ea typeface="楷体" pitchFamily="49" charset="-122"/>
            </a:endParaRPr>
          </a:p>
          <a:p>
            <a:pPr indent="457200" algn="r">
              <a:lnSpc>
                <a:spcPct val="150000"/>
              </a:lnSpc>
            </a:pP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普罗米修斯</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台词</a:t>
            </a:r>
            <a:endParaRPr lang="zh-CN" altLang="en-US" sz="2800" dirty="0">
              <a:latin typeface="楷体" pitchFamily="49" charset="-122"/>
              <a:ea typeface="楷体" pitchFamily="49"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itchFamily="49" charset="-122"/>
                <a:ea typeface="幼圆" pitchFamily="49" charset="-122"/>
              </a:rPr>
              <a:t>拓展延伸</a:t>
            </a:r>
            <a:endParaRPr lang="zh-CN" altLang="en-US" sz="3200" b="1" dirty="0">
              <a:solidFill>
                <a:srgbClr val="875000"/>
              </a:solidFill>
              <a:latin typeface="幼圆" pitchFamily="49" charset="-122"/>
              <a:ea typeface="幼圆" pitchFamily="49"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pic>
        <p:nvPicPr>
          <p:cNvPr id="11265" name="Picture 1"/>
          <p:cNvPicPr>
            <a:picLocks noChangeAspect="1" noChangeArrowheads="1"/>
          </p:cNvPicPr>
          <p:nvPr/>
        </p:nvPicPr>
        <p:blipFill>
          <a:blip r:embed="rId2" cstate="print">
            <a:clrChange>
              <a:clrFrom>
                <a:srgbClr val="FFFFFF"/>
              </a:clrFrom>
              <a:clrTo>
                <a:srgbClr val="FFFFFF">
                  <a:alpha val="0"/>
                </a:srgbClr>
              </a:clrTo>
            </a:clrChange>
          </a:blip>
          <a:srcRect t="27434"/>
          <a:stretch>
            <a:fillRect/>
          </a:stretch>
        </p:blipFill>
        <p:spPr bwMode="auto">
          <a:xfrm>
            <a:off x="971600" y="1635646"/>
            <a:ext cx="7046913" cy="3075806"/>
          </a:xfrm>
          <a:prstGeom prst="rect">
            <a:avLst/>
          </a:prstGeom>
          <a:noFill/>
          <a:ln w="9525">
            <a:noFill/>
            <a:miter lim="800000"/>
            <a:headEnd/>
            <a:tailEnd/>
          </a:ln>
        </p:spPr>
      </p:pic>
      <p:sp>
        <p:nvSpPr>
          <p:cNvPr id="12" name="TextBox 11"/>
          <p:cNvSpPr txBox="1"/>
          <p:nvPr/>
        </p:nvSpPr>
        <p:spPr>
          <a:xfrm>
            <a:off x="755576" y="1131590"/>
            <a:ext cx="7704856" cy="584775"/>
          </a:xfrm>
          <a:prstGeom prst="rect">
            <a:avLst/>
          </a:prstGeom>
          <a:noFill/>
        </p:spPr>
        <p:txBody>
          <a:bodyPr wrap="square" rtlCol="0">
            <a:spAutoFit/>
          </a:bodyPr>
          <a:lstStyle/>
          <a:p>
            <a:r>
              <a:rPr lang="en-US" altLang="zh-CN" sz="2800" b="1" dirty="0" smtClean="0">
                <a:latin typeface="楷体" pitchFamily="49" charset="-122"/>
                <a:ea typeface="楷体" pitchFamily="49" charset="-122"/>
              </a:rPr>
              <a:t> </a:t>
            </a:r>
            <a:r>
              <a:rPr lang="zh-CN" altLang="en-US" sz="3200" b="1" dirty="0" smtClean="0">
                <a:latin typeface="宋体" pitchFamily="2" charset="-122"/>
                <a:ea typeface="宋体" pitchFamily="2" charset="-122"/>
              </a:rPr>
              <a:t>一、按照课文内容填空</a:t>
            </a:r>
            <a:r>
              <a:rPr lang="zh-CN" altLang="en-US" sz="2000" b="1" dirty="0" smtClean="0">
                <a:latin typeface="宋体" pitchFamily="2" charset="-122"/>
                <a:ea typeface="宋体" pitchFamily="2" charset="-122"/>
              </a:rPr>
              <a:t>。（</a:t>
            </a:r>
            <a:r>
              <a:rPr lang="zh-CN" altLang="en-US" sz="2000" b="1" dirty="0" smtClean="0">
                <a:solidFill>
                  <a:srgbClr val="FF0000"/>
                </a:solidFill>
                <a:latin typeface="宋体" pitchFamily="2" charset="-122"/>
                <a:ea typeface="宋体" pitchFamily="2" charset="-122"/>
              </a:rPr>
              <a:t>课后第一题</a:t>
            </a:r>
            <a:r>
              <a:rPr lang="zh-CN" altLang="en-US" sz="2000" b="1" dirty="0" smtClean="0">
                <a:latin typeface="宋体" pitchFamily="2" charset="-122"/>
                <a:ea typeface="宋体" pitchFamily="2" charset="-122"/>
              </a:rPr>
              <a:t>）</a:t>
            </a:r>
            <a:endParaRPr lang="zh-CN" altLang="en-US" sz="2000" b="1" dirty="0">
              <a:latin typeface="宋体" pitchFamily="2" charset="-122"/>
              <a:ea typeface="宋体" pitchFamily="2" charset="-122"/>
            </a:endParaRPr>
          </a:p>
        </p:txBody>
      </p:sp>
      <p:sp>
        <p:nvSpPr>
          <p:cNvPr id="13" name="TextBox 12"/>
          <p:cNvSpPr txBox="1"/>
          <p:nvPr/>
        </p:nvSpPr>
        <p:spPr>
          <a:xfrm>
            <a:off x="2339752" y="1779662"/>
            <a:ext cx="1008112" cy="400110"/>
          </a:xfrm>
          <a:prstGeom prst="rect">
            <a:avLst/>
          </a:prstGeom>
          <a:noFill/>
        </p:spPr>
        <p:txBody>
          <a:bodyPr wrap="square" rtlCol="0">
            <a:spAutoFit/>
          </a:bodyPr>
          <a:lstStyle/>
          <a:p>
            <a:r>
              <a:rPr lang="zh-CN" altLang="en-US" sz="2000" b="1" dirty="0" smtClean="0">
                <a:solidFill>
                  <a:srgbClr val="FF0000"/>
                </a:solidFill>
                <a:latin typeface="楷体" pitchFamily="49" charset="-122"/>
                <a:ea typeface="楷体" pitchFamily="49" charset="-122"/>
              </a:rPr>
              <a:t>阿波罗</a:t>
            </a:r>
            <a:endParaRPr lang="zh-CN" altLang="en-US" sz="2000" b="1" dirty="0">
              <a:solidFill>
                <a:srgbClr val="FF0000"/>
              </a:solidFill>
              <a:latin typeface="楷体" pitchFamily="49" charset="-122"/>
              <a:ea typeface="楷体" pitchFamily="49" charset="-122"/>
            </a:endParaRPr>
          </a:p>
        </p:txBody>
      </p:sp>
      <p:sp>
        <p:nvSpPr>
          <p:cNvPr id="14" name="TextBox 13"/>
          <p:cNvSpPr txBox="1"/>
          <p:nvPr/>
        </p:nvSpPr>
        <p:spPr>
          <a:xfrm>
            <a:off x="4716016" y="1923678"/>
            <a:ext cx="1008112" cy="400110"/>
          </a:xfrm>
          <a:prstGeom prst="rect">
            <a:avLst/>
          </a:prstGeom>
          <a:noFill/>
        </p:spPr>
        <p:txBody>
          <a:bodyPr wrap="square" rtlCol="0">
            <a:spAutoFit/>
          </a:bodyPr>
          <a:lstStyle/>
          <a:p>
            <a:r>
              <a:rPr lang="zh-CN" altLang="en-US" sz="2000" b="1" dirty="0" smtClean="0">
                <a:solidFill>
                  <a:srgbClr val="FF0000"/>
                </a:solidFill>
                <a:latin typeface="楷体" pitchFamily="49" charset="-122"/>
                <a:ea typeface="楷体" pitchFamily="49" charset="-122"/>
              </a:rPr>
              <a:t>大力神</a:t>
            </a:r>
            <a:endParaRPr lang="zh-CN" altLang="en-US" sz="2000" b="1" dirty="0">
              <a:solidFill>
                <a:srgbClr val="FF0000"/>
              </a:solidFill>
              <a:latin typeface="楷体" pitchFamily="49" charset="-122"/>
              <a:ea typeface="楷体" pitchFamily="49" charset="-122"/>
            </a:endParaRPr>
          </a:p>
        </p:txBody>
      </p:sp>
      <p:sp>
        <p:nvSpPr>
          <p:cNvPr id="15" name="TextBox 14"/>
          <p:cNvSpPr txBox="1"/>
          <p:nvPr/>
        </p:nvSpPr>
        <p:spPr>
          <a:xfrm>
            <a:off x="4355976" y="4227934"/>
            <a:ext cx="1008112" cy="400110"/>
          </a:xfrm>
          <a:prstGeom prst="rect">
            <a:avLst/>
          </a:prstGeom>
          <a:noFill/>
        </p:spPr>
        <p:txBody>
          <a:bodyPr wrap="square" rtlCol="0">
            <a:spAutoFit/>
          </a:bodyPr>
          <a:lstStyle/>
          <a:p>
            <a:r>
              <a:rPr lang="zh-CN" altLang="en-US" sz="2000" b="1" dirty="0" smtClean="0">
                <a:solidFill>
                  <a:srgbClr val="FF0000"/>
                </a:solidFill>
                <a:latin typeface="楷体" pitchFamily="49" charset="-122"/>
                <a:ea typeface="楷体" pitchFamily="49" charset="-122"/>
              </a:rPr>
              <a:t>宙斯</a:t>
            </a:r>
            <a:endParaRPr lang="zh-CN" altLang="en-US" sz="2000" b="1" dirty="0">
              <a:solidFill>
                <a:srgbClr val="FF0000"/>
              </a:solidFill>
              <a:latin typeface="楷体" pitchFamily="49" charset="-122"/>
              <a:ea typeface="楷体" pitchFamily="49" charset="-122"/>
            </a:endParaRPr>
          </a:p>
        </p:txBody>
      </p:sp>
      <p:sp>
        <p:nvSpPr>
          <p:cNvPr id="16" name="TextBox 15"/>
          <p:cNvSpPr txBox="1"/>
          <p:nvPr/>
        </p:nvSpPr>
        <p:spPr>
          <a:xfrm>
            <a:off x="5724128" y="3435846"/>
            <a:ext cx="1008112" cy="400110"/>
          </a:xfrm>
          <a:prstGeom prst="rect">
            <a:avLst/>
          </a:prstGeom>
          <a:noFill/>
        </p:spPr>
        <p:txBody>
          <a:bodyPr wrap="square" rtlCol="0">
            <a:spAutoFit/>
          </a:bodyPr>
          <a:lstStyle/>
          <a:p>
            <a:r>
              <a:rPr lang="zh-CN" altLang="en-US" sz="2000" b="1" dirty="0" smtClean="0">
                <a:solidFill>
                  <a:srgbClr val="FF0000"/>
                </a:solidFill>
                <a:latin typeface="楷体" pitchFamily="49" charset="-122"/>
                <a:ea typeface="楷体" pitchFamily="49" charset="-122"/>
              </a:rPr>
              <a:t>火神</a:t>
            </a:r>
            <a:endParaRPr lang="zh-CN" altLang="en-US" sz="2000" b="1" dirty="0">
              <a:solidFill>
                <a:srgbClr val="FF0000"/>
              </a:solidFill>
              <a:latin typeface="楷体" pitchFamily="49" charset="-122"/>
              <a:ea typeface="楷体" pitchFamily="49" charset="-122"/>
            </a:endParaRPr>
          </a:p>
        </p:txBody>
      </p:sp>
      <p:sp>
        <p:nvSpPr>
          <p:cNvPr id="17"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itchFamily="49" charset="-122"/>
                <a:ea typeface="幼圆" pitchFamily="49" charset="-122"/>
              </a:rPr>
              <a:t>课堂演练</a:t>
            </a:r>
            <a:endParaRPr lang="zh-CN" altLang="en-US" sz="3200" b="1" dirty="0">
              <a:solidFill>
                <a:srgbClr val="875000"/>
              </a:solidFill>
              <a:latin typeface="幼圆" pitchFamily="49" charset="-122"/>
              <a:ea typeface="幼圆"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356127" y="1611982"/>
            <a:ext cx="7877065" cy="931024"/>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2800" dirty="0" smtClean="0">
                <a:latin typeface="楷体" pitchFamily="49" charset="-122"/>
                <a:ea typeface="楷体" pitchFamily="49" charset="-122"/>
                <a:cs typeface="Times New Roman" charset="0"/>
              </a:rPr>
              <a:t>例：</a:t>
            </a:r>
            <a:r>
              <a:rPr kumimoji="1" lang="zh-CN" altLang="en-US" sz="2800" b="1" dirty="0" smtClean="0">
                <a:latin typeface="楷体" pitchFamily="49" charset="-122"/>
                <a:ea typeface="楷体" pitchFamily="49" charset="-122"/>
              </a:rPr>
              <a:t>他</a:t>
            </a:r>
            <a:r>
              <a:rPr kumimoji="1" lang="zh-CN" altLang="en-US" sz="2800" b="1" dirty="0" smtClean="0">
                <a:solidFill>
                  <a:srgbClr val="FF0000"/>
                </a:solidFill>
                <a:latin typeface="楷体" pitchFamily="49" charset="-122"/>
                <a:ea typeface="楷体" pitchFamily="49" charset="-122"/>
              </a:rPr>
              <a:t>既</a:t>
            </a:r>
            <a:r>
              <a:rPr kumimoji="1" lang="zh-CN" altLang="en-US" sz="2800" b="1" dirty="0" smtClean="0">
                <a:latin typeface="楷体" pitchFamily="49" charset="-122"/>
                <a:ea typeface="楷体" pitchFamily="49" charset="-122"/>
              </a:rPr>
              <a:t>不能动弹，</a:t>
            </a:r>
            <a:r>
              <a:rPr kumimoji="1" lang="zh-CN" altLang="en-US" sz="2800" b="1" dirty="0" smtClean="0">
                <a:solidFill>
                  <a:srgbClr val="FF0000"/>
                </a:solidFill>
                <a:latin typeface="楷体" pitchFamily="49" charset="-122"/>
                <a:ea typeface="楷体" pitchFamily="49" charset="-122"/>
              </a:rPr>
              <a:t>也</a:t>
            </a:r>
            <a:r>
              <a:rPr kumimoji="1" lang="zh-CN" altLang="en-US" sz="2800" b="1" dirty="0" smtClean="0">
                <a:latin typeface="楷体" pitchFamily="49" charset="-122"/>
                <a:ea typeface="楷体" pitchFamily="49" charset="-122"/>
              </a:rPr>
              <a:t>不能睡觉，日夜遭受着风吹雨淋的痛苦。</a:t>
            </a:r>
            <a:endParaRPr lang="zh-CN" altLang="en-US" sz="2800" dirty="0">
              <a:latin typeface="楷体" pitchFamily="49" charset="-122"/>
              <a:ea typeface="楷体" pitchFamily="49" charset="-122"/>
              <a:cs typeface="宋体" pitchFamily="2" charset="-122"/>
            </a:endParaRPr>
          </a:p>
        </p:txBody>
      </p:sp>
      <p:sp>
        <p:nvSpPr>
          <p:cNvPr id="3" name="矩形 2"/>
          <p:cNvSpPr/>
          <p:nvPr/>
        </p:nvSpPr>
        <p:spPr>
          <a:xfrm>
            <a:off x="463297" y="2948930"/>
            <a:ext cx="7662723" cy="500137"/>
          </a:xfrm>
          <a:prstGeom prst="rect">
            <a:avLst/>
          </a:prstGeom>
        </p:spPr>
        <p:txBody>
          <a:bodyPr wrap="square" lIns="68580" tIns="34290" rIns="68580" bIns="34290">
            <a:spAutoFit/>
          </a:bodyPr>
          <a:lstStyle/>
          <a:p>
            <a:pPr algn="just"/>
            <a:r>
              <a:rPr lang="zh-CN" altLang="en-US" sz="2800" u="sng" dirty="0" smtClean="0">
                <a:solidFill>
                  <a:srgbClr val="FF0000"/>
                </a:solidFill>
                <a:latin typeface="楷体" pitchFamily="49" charset="-122"/>
                <a:ea typeface="楷体" pitchFamily="49" charset="-122"/>
              </a:rPr>
              <a:t>    体检之前，我们既不能吃饭，也不能喝水。</a:t>
            </a:r>
            <a:endParaRPr lang="zh-CN" altLang="en-US" sz="2800" u="sng" dirty="0">
              <a:solidFill>
                <a:srgbClr val="FF0000"/>
              </a:solidFill>
              <a:latin typeface="楷体" pitchFamily="49" charset="-122"/>
              <a:ea typeface="楷体" pitchFamily="49" charset="-122"/>
            </a:endParaRPr>
          </a:p>
        </p:txBody>
      </p:sp>
      <p:sp>
        <p:nvSpPr>
          <p:cNvPr id="2" name="矩形 1"/>
          <p:cNvSpPr/>
          <p:nvPr/>
        </p:nvSpPr>
        <p:spPr>
          <a:xfrm>
            <a:off x="251520" y="555526"/>
            <a:ext cx="7981672" cy="584775"/>
          </a:xfrm>
          <a:prstGeom prst="rect">
            <a:avLst/>
          </a:prstGeom>
        </p:spPr>
        <p:txBody>
          <a:bodyPr wrap="none">
            <a:spAutoFit/>
          </a:bodyPr>
          <a:lstStyle/>
          <a:p>
            <a:r>
              <a:rPr lang="zh-CN" altLang="en-US" sz="3200" b="1" dirty="0">
                <a:latin typeface="宋体" pitchFamily="2" charset="-122"/>
                <a:ea typeface="宋体" pitchFamily="2" charset="-122"/>
              </a:rPr>
              <a:t>二、请仿照例句为你熟悉的景色写一段话。</a:t>
            </a:r>
            <a:endParaRPr lang="zh-CN" altLang="en-US" sz="3200" b="1" dirty="0">
              <a:latin typeface="宋体" pitchFamily="2" charset="-122"/>
              <a:ea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251520" y="729739"/>
            <a:ext cx="8208912"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b="1" dirty="0" smtClean="0">
                <a:solidFill>
                  <a:srgbClr val="000000"/>
                </a:solidFill>
                <a:latin typeface="宋体" pitchFamily="2" charset="-122"/>
                <a:ea typeface="宋体" pitchFamily="2" charset="-122"/>
                <a:cs typeface="Times New Roman" charset="0"/>
              </a:rPr>
              <a:t>三、</a:t>
            </a:r>
            <a:r>
              <a:rPr lang="zh-CN" altLang="en-US" sz="3200" b="1" dirty="0">
                <a:solidFill>
                  <a:srgbClr val="000000"/>
                </a:solidFill>
                <a:latin typeface="宋体" pitchFamily="2" charset="-122"/>
                <a:ea typeface="宋体" pitchFamily="2" charset="-122"/>
                <a:cs typeface="Times New Roman" charset="0"/>
              </a:rPr>
              <a:t>如果请你</a:t>
            </a:r>
            <a:r>
              <a:rPr lang="zh-CN" altLang="en-US" sz="3200" b="1" dirty="0" smtClean="0">
                <a:solidFill>
                  <a:srgbClr val="000000"/>
                </a:solidFill>
                <a:latin typeface="宋体" pitchFamily="2" charset="-122"/>
                <a:ea typeface="宋体" pitchFamily="2" charset="-122"/>
                <a:cs typeface="Times New Roman" charset="0"/>
              </a:rPr>
              <a:t>来讲古希腊神话，你会讲什么？</a:t>
            </a:r>
            <a:endParaRPr lang="zh-CN" altLang="en-US" sz="3200" b="1" dirty="0">
              <a:latin typeface="宋体" pitchFamily="2" charset="-122"/>
              <a:ea typeface="宋体" pitchFamily="2" charset="-122"/>
              <a:cs typeface="宋体" pitchFamily="2" charset="-122"/>
            </a:endParaRPr>
          </a:p>
        </p:txBody>
      </p:sp>
      <p:sp>
        <p:nvSpPr>
          <p:cNvPr id="15" name="文本框 3"/>
          <p:cNvSpPr txBox="1"/>
          <p:nvPr/>
        </p:nvSpPr>
        <p:spPr>
          <a:xfrm>
            <a:off x="1272158" y="1589333"/>
            <a:ext cx="2507932"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smtClean="0">
                <a:solidFill>
                  <a:schemeClr val="accent3">
                    <a:lumMod val="50000"/>
                  </a:schemeClr>
                </a:solidFill>
              </a:rPr>
              <a:t>潘多拉盒子</a:t>
            </a:r>
            <a:endParaRPr lang="zh-CN" altLang="en-US" sz="2400" dirty="0">
              <a:solidFill>
                <a:schemeClr val="accent3">
                  <a:lumMod val="50000"/>
                </a:schemeClr>
              </a:solidFill>
            </a:endParaRPr>
          </a:p>
        </p:txBody>
      </p:sp>
      <p:sp>
        <p:nvSpPr>
          <p:cNvPr id="16" name="文本框 4"/>
          <p:cNvSpPr txBox="1"/>
          <p:nvPr/>
        </p:nvSpPr>
        <p:spPr>
          <a:xfrm>
            <a:off x="3490510" y="2659917"/>
            <a:ext cx="4074450"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smtClean="0">
                <a:solidFill>
                  <a:schemeClr val="accent3">
                    <a:lumMod val="50000"/>
                  </a:schemeClr>
                </a:solidFill>
              </a:rPr>
              <a:t>法厄同驾太阳车的故事</a:t>
            </a:r>
            <a:endParaRPr lang="zh-CN" altLang="en-US" sz="2400" dirty="0">
              <a:solidFill>
                <a:schemeClr val="accent3">
                  <a:lumMod val="50000"/>
                </a:schemeClr>
              </a:solidFill>
            </a:endParaRPr>
          </a:p>
        </p:txBody>
      </p:sp>
      <p:sp>
        <p:nvSpPr>
          <p:cNvPr id="17" name="文本框 5"/>
          <p:cNvSpPr txBox="1"/>
          <p:nvPr/>
        </p:nvSpPr>
        <p:spPr>
          <a:xfrm>
            <a:off x="1272158" y="2659917"/>
            <a:ext cx="1524516" cy="919401"/>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smtClean="0">
                <a:solidFill>
                  <a:schemeClr val="accent3">
                    <a:lumMod val="50000"/>
                  </a:schemeClr>
                </a:solidFill>
              </a:rPr>
              <a:t>安泰俄斯的故事</a:t>
            </a:r>
            <a:endParaRPr lang="en-US" altLang="zh-CN" sz="2400" dirty="0">
              <a:solidFill>
                <a:schemeClr val="accent3">
                  <a:lumMod val="50000"/>
                </a:schemeClr>
              </a:solidFill>
            </a:endParaRPr>
          </a:p>
        </p:txBody>
      </p:sp>
      <p:sp>
        <p:nvSpPr>
          <p:cNvPr id="18" name="文本框 6"/>
          <p:cNvSpPr txBox="1"/>
          <p:nvPr/>
        </p:nvSpPr>
        <p:spPr>
          <a:xfrm>
            <a:off x="4500170" y="1589333"/>
            <a:ext cx="2736126" cy="510778"/>
          </a:xfrm>
          <a:prstGeom prst="flowChartAlternateProcess">
            <a:avLst/>
          </a:prstGeom>
          <a:noFill/>
          <a:ln w="28575">
            <a:solidFill>
              <a:srgbClr val="008CAA"/>
            </a:solidFill>
          </a:ln>
          <a:effectLst/>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zh-CN" altLang="en-US" sz="2400" dirty="0" smtClean="0">
                <a:solidFill>
                  <a:schemeClr val="accent3">
                    <a:lumMod val="50000"/>
                  </a:schemeClr>
                </a:solidFill>
              </a:rPr>
              <a:t>阿波罗的爱情故事</a:t>
            </a:r>
            <a:endParaRPr lang="zh-CN" altLang="en-US" sz="2400" dirty="0">
              <a:solidFill>
                <a:schemeClr val="accent3">
                  <a:lumMod val="50000"/>
                </a:schemeClr>
              </a:solidFill>
            </a:endParaRPr>
          </a:p>
        </p:txBody>
      </p:sp>
      <p:sp>
        <p:nvSpPr>
          <p:cNvPr id="19" name="右箭头 18"/>
          <p:cNvSpPr/>
          <p:nvPr/>
        </p:nvSpPr>
        <p:spPr>
          <a:xfrm>
            <a:off x="3924324" y="1676149"/>
            <a:ext cx="288032" cy="288032"/>
          </a:xfrm>
          <a:prstGeom prst="right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a:off x="1979890" y="2235663"/>
            <a:ext cx="288032" cy="346321"/>
          </a:xfrm>
          <a:prstGeom prst="down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2963572" y="2775332"/>
            <a:ext cx="360040" cy="230833"/>
          </a:xfrm>
          <a:prstGeom prst="right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1245519" y="3579872"/>
            <a:ext cx="3024336" cy="461665"/>
          </a:xfrm>
          <a:prstGeom prst="rect">
            <a:avLst/>
          </a:prstGeom>
          <a:noFill/>
        </p:spPr>
        <p:txBody>
          <a:bodyPr wrap="square" rtlCol="0">
            <a:spAutoFit/>
          </a:bodyPr>
          <a:lstStyle/>
          <a:p>
            <a:r>
              <a:rPr lang="zh-CN" altLang="en-US" sz="2400" b="1" dirty="0" smtClean="0">
                <a:latin typeface="Songti SC" panose="02010600040101010101" pitchFamily="2" charset="-122"/>
                <a:ea typeface="Songti SC" panose="02010600040101010101" pitchFamily="2" charset="-122"/>
              </a:rPr>
              <a:t>试着讲一讲吧。</a:t>
            </a:r>
            <a:endParaRPr lang="zh-CN" altLang="en-US" sz="2400" b="1" dirty="0">
              <a:latin typeface="Songti SC" panose="02010600040101010101" pitchFamily="2" charset="-122"/>
              <a:ea typeface="Songti SC" panose="02010600040101010101" pitchFamily="2" charset="-122"/>
            </a:endParaRPr>
          </a:p>
        </p:txBody>
      </p:sp>
      <p:sp>
        <p:nvSpPr>
          <p:cNvPr id="24" name="下箭头 23"/>
          <p:cNvSpPr/>
          <p:nvPr/>
        </p:nvSpPr>
        <p:spPr>
          <a:xfrm>
            <a:off x="5135135" y="2235663"/>
            <a:ext cx="288032" cy="346321"/>
          </a:xfrm>
          <a:prstGeom prst="down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1" cstate="print"/>
          <a:stretch>
            <a:fillRect/>
          </a:stretch>
        </p:blipFill>
        <p:spPr>
          <a:xfrm>
            <a:off x="7420944" y="1694778"/>
            <a:ext cx="1440160" cy="18850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15" grpId="0" animBg="1"/>
      <p:bldP spid="16" grpId="0" animBg="1"/>
      <p:bldP spid="17" grpId="0" animBg="1"/>
      <p:bldP spid="18" grpId="0" animBg="1"/>
      <p:bldP spid="19" grpId="0" animBg="1"/>
      <p:bldP spid="20" grpId="0" animBg="1"/>
      <p:bldP spid="21" grpId="0" animBg="1"/>
      <p:bldP spid="22" grpId="0"/>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418415"/>
            <a:ext cx="3057247" cy="584775"/>
          </a:xfrm>
          <a:prstGeom prst="rect">
            <a:avLst/>
          </a:prstGeom>
        </p:spPr>
        <p:txBody>
          <a:bodyPr wrap="none">
            <a:spAutoFit/>
          </a:bodyPr>
          <a:lstStyle/>
          <a:p>
            <a:r>
              <a:rPr lang="zh-CN" altLang="en-US" sz="3200" dirty="0" smtClean="0"/>
              <a:t>古希腊神话英雄</a:t>
            </a:r>
            <a:endParaRPr lang="zh-CN" altLang="en-US" sz="3200" dirty="0"/>
          </a:p>
        </p:txBody>
      </p:sp>
      <p:pic>
        <p:nvPicPr>
          <p:cNvPr id="10" name="Picture 5" descr="太阳神阿波罗4"/>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611560" y="1059582"/>
            <a:ext cx="1857969" cy="2088231"/>
          </a:xfrm>
          <a:prstGeom prst="rect">
            <a:avLst/>
          </a:prstGeom>
          <a:noFill/>
        </p:spPr>
      </p:pic>
      <p:sp>
        <p:nvSpPr>
          <p:cNvPr id="11" name="Rectangle 6"/>
          <p:cNvSpPr>
            <a:spLocks noChangeArrowheads="1"/>
          </p:cNvSpPr>
          <p:nvPr/>
        </p:nvSpPr>
        <p:spPr bwMode="auto">
          <a:xfrm>
            <a:off x="683568" y="3291830"/>
            <a:ext cx="2808287" cy="461665"/>
          </a:xfrm>
          <a:prstGeom prst="rect">
            <a:avLst/>
          </a:prstGeom>
          <a:noFill/>
          <a:ln w="9525">
            <a:noFill/>
            <a:miter lim="800000"/>
          </a:ln>
          <a:effectLst/>
        </p:spPr>
        <p:txBody>
          <a:bodyPr>
            <a:spAutoFit/>
          </a:bodyPr>
          <a:lstStyle/>
          <a:p>
            <a:r>
              <a:rPr lang="zh-CN" altLang="en-US" sz="2400" dirty="0">
                <a:solidFill>
                  <a:srgbClr val="000000"/>
                </a:solidFill>
                <a:latin typeface="楷体" pitchFamily="49" charset="-122"/>
                <a:ea typeface="楷体" pitchFamily="49" charset="-122"/>
              </a:rPr>
              <a:t>太阳神阿波罗</a:t>
            </a:r>
            <a:endParaRPr lang="zh-CN" altLang="en-US" sz="2400" dirty="0">
              <a:solidFill>
                <a:srgbClr val="000000"/>
              </a:solidFill>
              <a:latin typeface="楷体" pitchFamily="49" charset="-122"/>
              <a:ea typeface="楷体" pitchFamily="49" charset="-122"/>
            </a:endParaRPr>
          </a:p>
        </p:txBody>
      </p:sp>
      <p:pic>
        <p:nvPicPr>
          <p:cNvPr id="12" name="Picture 7" descr="prometheus"/>
          <p:cNvPicPr>
            <a:picLocks noChangeAspect="1" noChangeArrowheads="1"/>
          </p:cNvPicPr>
          <p:nvPr/>
        </p:nvPicPr>
        <p:blipFill>
          <a:blip r:embed="rId2" cstate="print"/>
          <a:srcRect/>
          <a:stretch>
            <a:fillRect/>
          </a:stretch>
        </p:blipFill>
        <p:spPr bwMode="auto">
          <a:xfrm>
            <a:off x="6084168" y="699542"/>
            <a:ext cx="2806036" cy="2592288"/>
          </a:xfrm>
          <a:prstGeom prst="rect">
            <a:avLst/>
          </a:prstGeom>
          <a:noFill/>
        </p:spPr>
      </p:pic>
      <p:pic>
        <p:nvPicPr>
          <p:cNvPr id="13" name="Picture 8" descr="宙斯6"/>
          <p:cNvPicPr>
            <a:picLocks noChangeAspect="1" noChangeArrowheads="1"/>
          </p:cNvPicPr>
          <p:nvPr/>
        </p:nvPicPr>
        <p:blipFill>
          <a:blip r:embed="rId3" cstate="print"/>
          <a:srcRect l="2298" t="18504" r="7396"/>
          <a:stretch>
            <a:fillRect/>
          </a:stretch>
        </p:blipFill>
        <p:spPr bwMode="auto">
          <a:xfrm>
            <a:off x="3347864" y="1059582"/>
            <a:ext cx="2310362" cy="2664296"/>
          </a:xfrm>
          <a:prstGeom prst="rect">
            <a:avLst/>
          </a:prstGeom>
          <a:noFill/>
        </p:spPr>
      </p:pic>
      <p:sp>
        <p:nvSpPr>
          <p:cNvPr id="14" name="Rectangle 9"/>
          <p:cNvSpPr>
            <a:spLocks noChangeArrowheads="1"/>
          </p:cNvSpPr>
          <p:nvPr/>
        </p:nvSpPr>
        <p:spPr bwMode="auto">
          <a:xfrm>
            <a:off x="3491880" y="3867894"/>
            <a:ext cx="2016224" cy="461665"/>
          </a:xfrm>
          <a:prstGeom prst="rect">
            <a:avLst/>
          </a:prstGeom>
          <a:noFill/>
          <a:ln w="9525">
            <a:noFill/>
            <a:miter lim="800000"/>
          </a:ln>
          <a:effectLst/>
        </p:spPr>
        <p:txBody>
          <a:bodyPr wrap="square" anchor="ctr">
            <a:spAutoFit/>
          </a:bodyPr>
          <a:lstStyle/>
          <a:p>
            <a:r>
              <a:rPr lang="zh-CN" altLang="en-US" sz="2400" dirty="0">
                <a:solidFill>
                  <a:srgbClr val="000000"/>
                </a:solidFill>
                <a:latin typeface="楷体" pitchFamily="49" charset="-122"/>
                <a:ea typeface="楷体" pitchFamily="49" charset="-122"/>
              </a:rPr>
              <a:t>众神领袖宙斯 </a:t>
            </a:r>
            <a:endParaRPr lang="zh-CN" altLang="en-US" sz="2400" dirty="0">
              <a:solidFill>
                <a:srgbClr val="000000"/>
              </a:solidFill>
              <a:latin typeface="楷体" pitchFamily="49" charset="-122"/>
              <a:ea typeface="楷体" pitchFamily="49" charset="-122"/>
            </a:endParaRPr>
          </a:p>
        </p:txBody>
      </p:sp>
      <p:sp>
        <p:nvSpPr>
          <p:cNvPr id="15" name="Rectangle 10"/>
          <p:cNvSpPr>
            <a:spLocks noChangeArrowheads="1"/>
          </p:cNvSpPr>
          <p:nvPr/>
        </p:nvSpPr>
        <p:spPr bwMode="auto">
          <a:xfrm>
            <a:off x="6300787" y="3363838"/>
            <a:ext cx="2879725" cy="461665"/>
          </a:xfrm>
          <a:prstGeom prst="rect">
            <a:avLst/>
          </a:prstGeom>
          <a:noFill/>
          <a:ln w="9525">
            <a:noFill/>
            <a:miter lim="800000"/>
          </a:ln>
          <a:effectLst/>
        </p:spPr>
        <p:txBody>
          <a:bodyPr anchor="ctr">
            <a:spAutoFit/>
          </a:bodyPr>
          <a:lstStyle/>
          <a:p>
            <a:r>
              <a:rPr lang="zh-CN" altLang="en-US" sz="2400" dirty="0">
                <a:solidFill>
                  <a:srgbClr val="000000"/>
                </a:solidFill>
                <a:latin typeface="楷体" pitchFamily="49" charset="-122"/>
                <a:ea typeface="楷体" pitchFamily="49" charset="-122"/>
              </a:rPr>
              <a:t>天神普罗米修斯</a:t>
            </a:r>
            <a:endParaRPr lang="zh-CN" altLang="en-US" sz="2400" dirty="0">
              <a:solidFill>
                <a:srgbClr val="00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childTnLst>
                          </p:cTn>
                        </p:par>
                        <p:par>
                          <p:cTn id="26" fill="hold">
                            <p:stCondLst>
                              <p:cond delay="500"/>
                            </p:stCondLst>
                            <p:childTnLst>
                              <p:par>
                                <p:cTn id="27" presetID="2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4" descr="1253515507078"/>
          <p:cNvPicPr>
            <a:picLocks noChangeAspect="1" noChangeArrowheads="1"/>
          </p:cNvPicPr>
          <p:nvPr/>
        </p:nvPicPr>
        <p:blipFill>
          <a:blip r:embed="rId1" cstate="print"/>
          <a:srcRect/>
          <a:stretch>
            <a:fillRect/>
          </a:stretch>
        </p:blipFill>
        <p:spPr bwMode="auto">
          <a:xfrm>
            <a:off x="1331640" y="1059582"/>
            <a:ext cx="2232025" cy="2851150"/>
          </a:xfrm>
          <a:prstGeom prst="rect">
            <a:avLst/>
          </a:prstGeom>
          <a:noFill/>
        </p:spPr>
      </p:pic>
      <p:sp>
        <p:nvSpPr>
          <p:cNvPr id="16" name="Rectangle 11"/>
          <p:cNvSpPr>
            <a:spLocks noChangeArrowheads="1"/>
          </p:cNvSpPr>
          <p:nvPr/>
        </p:nvSpPr>
        <p:spPr bwMode="auto">
          <a:xfrm>
            <a:off x="1331640" y="4011910"/>
            <a:ext cx="3455987" cy="461665"/>
          </a:xfrm>
          <a:prstGeom prst="rect">
            <a:avLst/>
          </a:prstGeom>
          <a:noFill/>
          <a:ln w="9525">
            <a:noFill/>
            <a:miter lim="800000"/>
          </a:ln>
          <a:effectLst/>
        </p:spPr>
        <p:txBody>
          <a:bodyPr anchor="ctr">
            <a:spAutoFit/>
          </a:bodyPr>
          <a:lstStyle/>
          <a:p>
            <a:r>
              <a:rPr lang="zh-CN" altLang="en-US" sz="2400" dirty="0">
                <a:solidFill>
                  <a:srgbClr val="000000"/>
                </a:solidFill>
                <a:latin typeface="楷体" pitchFamily="49" charset="-122"/>
                <a:ea typeface="楷体" pitchFamily="49" charset="-122"/>
              </a:rPr>
              <a:t>火神</a:t>
            </a:r>
            <a:r>
              <a:rPr lang="zh-CN" altLang="en-US" sz="2400" dirty="0" smtClean="0">
                <a:solidFill>
                  <a:srgbClr val="000000"/>
                </a:solidFill>
                <a:latin typeface="楷体" pitchFamily="49" charset="-122"/>
                <a:ea typeface="楷体" pitchFamily="49" charset="-122"/>
              </a:rPr>
              <a:t>赫淮斯</a:t>
            </a:r>
            <a:r>
              <a:rPr lang="zh-CN" altLang="en-US" sz="2400" dirty="0">
                <a:solidFill>
                  <a:srgbClr val="000000"/>
                </a:solidFill>
                <a:latin typeface="楷体" pitchFamily="49" charset="-122"/>
                <a:ea typeface="楷体" pitchFamily="49" charset="-122"/>
              </a:rPr>
              <a:t>托斯</a:t>
            </a:r>
            <a:endParaRPr lang="zh-CN" altLang="en-US" sz="2400" dirty="0">
              <a:solidFill>
                <a:srgbClr val="000000"/>
              </a:solidFill>
              <a:latin typeface="楷体" pitchFamily="49" charset="-122"/>
              <a:ea typeface="楷体" pitchFamily="49" charset="-122"/>
            </a:endParaRPr>
          </a:p>
        </p:txBody>
      </p:sp>
      <p:pic>
        <p:nvPicPr>
          <p:cNvPr id="17" name="Picture 12" descr="大力神"/>
          <p:cNvPicPr>
            <a:picLocks noChangeAspect="1" noChangeArrowheads="1"/>
          </p:cNvPicPr>
          <p:nvPr/>
        </p:nvPicPr>
        <p:blipFill>
          <a:blip r:embed="rId2" cstate="print"/>
          <a:srcRect b="9166"/>
          <a:stretch>
            <a:fillRect/>
          </a:stretch>
        </p:blipFill>
        <p:spPr bwMode="auto">
          <a:xfrm>
            <a:off x="4644008" y="1059582"/>
            <a:ext cx="2376264" cy="2808312"/>
          </a:xfrm>
          <a:prstGeom prst="rect">
            <a:avLst/>
          </a:prstGeom>
          <a:noFill/>
        </p:spPr>
      </p:pic>
      <p:sp>
        <p:nvSpPr>
          <p:cNvPr id="18" name="Rectangle 13"/>
          <p:cNvSpPr>
            <a:spLocks noChangeArrowheads="1"/>
          </p:cNvSpPr>
          <p:nvPr/>
        </p:nvSpPr>
        <p:spPr bwMode="auto">
          <a:xfrm>
            <a:off x="4499992" y="3982293"/>
            <a:ext cx="3779838" cy="461665"/>
          </a:xfrm>
          <a:prstGeom prst="rect">
            <a:avLst/>
          </a:prstGeom>
          <a:noFill/>
          <a:ln w="9525">
            <a:noFill/>
            <a:miter lim="800000"/>
          </a:ln>
          <a:effectLst/>
        </p:spPr>
        <p:txBody>
          <a:bodyPr anchor="ctr">
            <a:spAutoFit/>
          </a:bodyPr>
          <a:lstStyle/>
          <a:p>
            <a:r>
              <a:rPr lang="zh-CN" altLang="en-US" sz="2400" dirty="0">
                <a:solidFill>
                  <a:srgbClr val="000000"/>
                </a:solidFill>
                <a:latin typeface="楷体" pitchFamily="49" charset="-122"/>
                <a:ea typeface="楷体" pitchFamily="49" charset="-122"/>
              </a:rPr>
              <a:t>大力神赫拉克勒斯 </a:t>
            </a:r>
            <a:endParaRPr lang="zh-CN" altLang="en-US" sz="2400" dirty="0">
              <a:solidFill>
                <a:srgbClr val="000000"/>
              </a:solidFill>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1547664" y="1779662"/>
            <a:ext cx="6408712" cy="1800200"/>
          </a:xfrm>
          <a:prstGeom prst="rect">
            <a:avLst/>
          </a:prstGeom>
        </p:spPr>
        <p:txBody>
          <a:bodyPr wrap="square">
            <a:spAutoFit/>
          </a:bodyPr>
          <a:lstStyle/>
          <a:p>
            <a:r>
              <a:rPr lang="en-US" altLang="zh-CN" sz="2800" dirty="0" err="1" smtClean="0">
                <a:latin typeface="黑体" pitchFamily="49" charset="-122"/>
                <a:ea typeface="黑体" pitchFamily="49" charset="-122"/>
              </a:rPr>
              <a:t>jià</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yán</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chéng</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fá</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fēn</a:t>
            </a:r>
            <a:r>
              <a:rPr lang="en-US" altLang="zh-CN" sz="2800" dirty="0">
                <a:latin typeface="黑体" pitchFamily="49" charset="-122"/>
                <a:ea typeface="黑体" pitchFamily="49" charset="-122"/>
              </a:rPr>
              <a:t> </a:t>
            </a:r>
            <a:r>
              <a:rPr lang="en-US" altLang="zh-CN" sz="2800" dirty="0" err="1" smtClean="0">
                <a:latin typeface="黑体" pitchFamily="49" charset="-122"/>
                <a:ea typeface="黑体" pitchFamily="49" charset="-122"/>
              </a:rPr>
              <a:t>fù</a:t>
            </a:r>
            <a:endParaRPr lang="en-US" altLang="zh-CN" sz="2800" dirty="0" smtClean="0">
              <a:latin typeface="黑体" pitchFamily="49" charset="-122"/>
              <a:ea typeface="黑体" pitchFamily="49" charset="-122"/>
            </a:endParaRPr>
          </a:p>
          <a:p>
            <a:r>
              <a:rPr lang="en-US" altLang="zh-CN" sz="2800" dirty="0" smtClean="0">
                <a:latin typeface="黑体" pitchFamily="49" charset="-122"/>
                <a:ea typeface="黑体" pitchFamily="49" charset="-122"/>
              </a:rPr>
              <a:t>  </a:t>
            </a:r>
            <a:endParaRPr lang="en-US" altLang="zh-CN" sz="2800" dirty="0" smtClean="0">
              <a:latin typeface="黑体" pitchFamily="49" charset="-122"/>
              <a:ea typeface="黑体" pitchFamily="49" charset="-122"/>
            </a:endParaRPr>
          </a:p>
          <a:p>
            <a:endParaRPr lang="en-US" altLang="zh-CN" sz="2400" dirty="0" smtClean="0">
              <a:latin typeface="黑体" pitchFamily="49" charset="-122"/>
              <a:ea typeface="黑体" pitchFamily="49" charset="-122"/>
            </a:endParaRPr>
          </a:p>
          <a:p>
            <a:r>
              <a:rPr lang="en-US" altLang="zh-CN" sz="2800" dirty="0" err="1" smtClean="0">
                <a:latin typeface="黑体" pitchFamily="49" charset="-122"/>
                <a:ea typeface="黑体" pitchFamily="49" charset="-122"/>
              </a:rPr>
              <a:t>wéi</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kàng</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hěn</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gān</a:t>
            </a:r>
            <a:r>
              <a:rPr lang="en-US" altLang="zh-CN" sz="2800" dirty="0" smtClean="0">
                <a:latin typeface="黑体" pitchFamily="49" charset="-122"/>
                <a:ea typeface="黑体" pitchFamily="49" charset="-122"/>
              </a:rPr>
              <a:t>    </a:t>
            </a:r>
            <a:r>
              <a:rPr lang="en-US" altLang="zh-CN" sz="2800" dirty="0" err="1" smtClean="0">
                <a:latin typeface="黑体" pitchFamily="49" charset="-122"/>
                <a:ea typeface="黑体" pitchFamily="49" charset="-122"/>
              </a:rPr>
              <a:t>liàn</a:t>
            </a:r>
            <a:r>
              <a:rPr lang="en-US" altLang="zh-CN" sz="2800" dirty="0" smtClean="0">
                <a:latin typeface="黑体" pitchFamily="49" charset="-122"/>
                <a:ea typeface="黑体" pitchFamily="49" charset="-122"/>
              </a:rPr>
              <a:t> </a:t>
            </a:r>
            <a:endParaRPr lang="zh-CN" altLang="en-US" sz="2800" dirty="0">
              <a:latin typeface="黑体" pitchFamily="49" charset="-122"/>
              <a:ea typeface="黑体" pitchFamily="49" charset="-122"/>
            </a:endParaRPr>
          </a:p>
        </p:txBody>
      </p:sp>
      <p:sp>
        <p:nvSpPr>
          <p:cNvPr id="50" name="TextBox 11"/>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itchFamily="49" charset="-122"/>
                <a:ea typeface="楷体" pitchFamily="49" charset="-122"/>
              </a:rPr>
              <a:t>我会认</a:t>
            </a:r>
            <a:endParaRPr lang="zh-CN" altLang="en-US" sz="2400" b="1" dirty="0">
              <a:effectLst>
                <a:outerShdw blurRad="38100" dist="25400" dir="5400000" algn="ctr" rotWithShape="0">
                  <a:srgbClr val="6E747A">
                    <a:alpha val="43000"/>
                  </a:srgbClr>
                </a:outerShdw>
              </a:effectLst>
              <a:latin typeface="楷体" pitchFamily="49" charset="-122"/>
              <a:ea typeface="楷体" pitchFamily="49" charset="-122"/>
            </a:endParaRPr>
          </a:p>
        </p:txBody>
      </p:sp>
      <p:sp>
        <p:nvSpPr>
          <p:cNvPr id="51" name="矩形 50"/>
          <p:cNvSpPr/>
          <p:nvPr/>
        </p:nvSpPr>
        <p:spPr>
          <a:xfrm>
            <a:off x="1524285"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525663"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itchFamily="49" charset="-122"/>
                <a:ea typeface="幼圆" pitchFamily="49" charset="-122"/>
              </a:rPr>
              <a:t>朗读课文 扫清障碍</a:t>
            </a:r>
            <a:endParaRPr lang="zh-CN" altLang="en-US" sz="3200" b="1" dirty="0">
              <a:solidFill>
                <a:srgbClr val="875000"/>
              </a:solidFill>
              <a:latin typeface="幼圆" pitchFamily="49" charset="-122"/>
              <a:ea typeface="幼圆" pitchFamily="49" charset="-122"/>
            </a:endParaRPr>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13018" y="603851"/>
            <a:ext cx="351070" cy="380165"/>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4408959" y="550061"/>
            <a:ext cx="335134" cy="472337"/>
          </a:xfrm>
          <a:prstGeom prst="rect">
            <a:avLst/>
          </a:prstGeom>
        </p:spPr>
      </p:pic>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
        <p:nvSpPr>
          <p:cNvPr id="41" name="TextBox 40"/>
          <p:cNvSpPr txBox="1"/>
          <p:nvPr/>
        </p:nvSpPr>
        <p:spPr>
          <a:xfrm>
            <a:off x="1547664" y="1851670"/>
            <a:ext cx="6480720" cy="2554545"/>
          </a:xfrm>
          <a:prstGeom prst="rect">
            <a:avLst/>
          </a:prstGeom>
          <a:noFill/>
        </p:spPr>
        <p:txBody>
          <a:bodyPr wrap="square" rtlCol="0">
            <a:spAutoFit/>
          </a:bodyPr>
          <a:lstStyle/>
          <a:p>
            <a:pPr>
              <a:lnSpc>
                <a:spcPct val="200000"/>
              </a:lnSpc>
            </a:pPr>
            <a:r>
              <a:rPr lang="zh-CN" altLang="en-US" sz="4000" dirty="0" smtClean="0">
                <a:solidFill>
                  <a:srgbClr val="FF0000"/>
                </a:solidFill>
                <a:latin typeface="楷体" pitchFamily="49" charset="-122"/>
                <a:ea typeface="楷体" pitchFamily="49" charset="-122"/>
              </a:rPr>
              <a:t>驾</a:t>
            </a:r>
            <a:r>
              <a:rPr lang="zh-CN" altLang="en-US" sz="4000" dirty="0" smtClean="0">
                <a:latin typeface="楷体" pitchFamily="49" charset="-122"/>
                <a:ea typeface="楷体" pitchFamily="49" charset="-122"/>
              </a:rPr>
              <a:t>驶 </a:t>
            </a:r>
            <a:r>
              <a:rPr lang="zh-CN" altLang="en-US" sz="4000" dirty="0" smtClean="0">
                <a:solidFill>
                  <a:srgbClr val="FF0000"/>
                </a:solidFill>
                <a:latin typeface="楷体" pitchFamily="49" charset="-122"/>
                <a:ea typeface="楷体" pitchFamily="49" charset="-122"/>
              </a:rPr>
              <a:t>严</a:t>
            </a:r>
            <a:r>
              <a:rPr lang="zh-CN" altLang="en-US" sz="4000" dirty="0" smtClean="0">
                <a:latin typeface="楷体" pitchFamily="49" charset="-122"/>
                <a:ea typeface="楷体" pitchFamily="49" charset="-122"/>
              </a:rPr>
              <a:t>厉 </a:t>
            </a:r>
            <a:r>
              <a:rPr lang="zh-CN" altLang="en-US" sz="4000" dirty="0" smtClean="0">
                <a:solidFill>
                  <a:srgbClr val="FF0000"/>
                </a:solidFill>
                <a:latin typeface="楷体" pitchFamily="49" charset="-122"/>
                <a:ea typeface="楷体" pitchFamily="49" charset="-122"/>
              </a:rPr>
              <a:t>惩 罚</a:t>
            </a:r>
            <a:r>
              <a:rPr lang="zh-CN" altLang="en-US" sz="4000" dirty="0" smtClean="0">
                <a:latin typeface="楷体" pitchFamily="49" charset="-122"/>
                <a:ea typeface="楷体" pitchFamily="49" charset="-122"/>
              </a:rPr>
              <a:t> </a:t>
            </a:r>
            <a:r>
              <a:rPr lang="zh-CN" altLang="en-US" sz="4000" dirty="0" smtClean="0">
                <a:solidFill>
                  <a:srgbClr val="FF0000"/>
                </a:solidFill>
                <a:latin typeface="楷体" pitchFamily="49" charset="-122"/>
                <a:ea typeface="楷体" pitchFamily="49" charset="-122"/>
              </a:rPr>
              <a:t>吩咐</a:t>
            </a:r>
            <a:r>
              <a:rPr lang="zh-CN" altLang="en-US" sz="4000" dirty="0" smtClean="0">
                <a:latin typeface="楷体" pitchFamily="49" charset="-122"/>
                <a:ea typeface="楷体" pitchFamily="49" charset="-122"/>
              </a:rPr>
              <a:t> </a:t>
            </a:r>
            <a:endParaRPr lang="en-US" altLang="zh-CN" sz="4000" dirty="0" smtClean="0">
              <a:latin typeface="楷体" pitchFamily="49" charset="-122"/>
              <a:ea typeface="楷体" pitchFamily="49" charset="-122"/>
            </a:endParaRPr>
          </a:p>
          <a:p>
            <a:pPr>
              <a:lnSpc>
                <a:spcPct val="200000"/>
              </a:lnSpc>
            </a:pPr>
            <a:r>
              <a:rPr lang="zh-CN" altLang="en-US" sz="4000" dirty="0" smtClean="0">
                <a:solidFill>
                  <a:srgbClr val="FF0000"/>
                </a:solidFill>
                <a:latin typeface="楷体" pitchFamily="49" charset="-122"/>
                <a:ea typeface="楷体" pitchFamily="49" charset="-122"/>
              </a:rPr>
              <a:t>违 抗</a:t>
            </a:r>
            <a:r>
              <a:rPr lang="zh-CN" altLang="en-US" sz="4000" dirty="0" smtClean="0">
                <a:latin typeface="楷体" pitchFamily="49" charset="-122"/>
                <a:ea typeface="楷体" pitchFamily="49" charset="-122"/>
              </a:rPr>
              <a:t> 凶</a:t>
            </a:r>
            <a:r>
              <a:rPr lang="zh-CN" altLang="en-US" sz="4000" dirty="0" smtClean="0">
                <a:solidFill>
                  <a:srgbClr val="FF0000"/>
                </a:solidFill>
                <a:latin typeface="楷体" pitchFamily="49" charset="-122"/>
                <a:ea typeface="楷体" pitchFamily="49" charset="-122"/>
              </a:rPr>
              <a:t>狠</a:t>
            </a:r>
            <a:r>
              <a:rPr lang="zh-CN" altLang="en-US" sz="4000" dirty="0" smtClean="0">
                <a:latin typeface="楷体" pitchFamily="49" charset="-122"/>
                <a:ea typeface="楷体" pitchFamily="49" charset="-122"/>
              </a:rPr>
              <a:t> </a:t>
            </a:r>
            <a:r>
              <a:rPr lang="zh-CN" altLang="en-US" sz="4000" dirty="0" smtClean="0">
                <a:solidFill>
                  <a:srgbClr val="FF0000"/>
                </a:solidFill>
                <a:latin typeface="楷体" pitchFamily="49" charset="-122"/>
                <a:ea typeface="楷体" pitchFamily="49" charset="-122"/>
              </a:rPr>
              <a:t>肝</a:t>
            </a:r>
            <a:r>
              <a:rPr lang="zh-CN" altLang="en-US" sz="4000" dirty="0" smtClean="0">
                <a:latin typeface="楷体" pitchFamily="49" charset="-122"/>
                <a:ea typeface="楷体" pitchFamily="49" charset="-122"/>
              </a:rPr>
              <a:t>脏 </a:t>
            </a:r>
            <a:r>
              <a:rPr lang="zh-CN" altLang="en-US" sz="4000" dirty="0" smtClean="0">
                <a:solidFill>
                  <a:srgbClr val="FF0000"/>
                </a:solidFill>
                <a:latin typeface="楷体" pitchFamily="49" charset="-122"/>
                <a:ea typeface="楷体" pitchFamily="49" charset="-122"/>
              </a:rPr>
              <a:t>铁</a:t>
            </a:r>
            <a:r>
              <a:rPr lang="zh-CN" altLang="en-US" sz="4000" dirty="0" smtClean="0">
                <a:latin typeface="楷体" pitchFamily="49" charset="-122"/>
                <a:ea typeface="楷体" pitchFamily="49" charset="-122"/>
              </a:rPr>
              <a:t>链</a:t>
            </a:r>
            <a:endParaRPr lang="zh-CN" altLang="en-US" sz="4000" dirty="0">
              <a:latin typeface="楷体" pitchFamily="49" charset="-122"/>
              <a:ea typeface="楷体" pitchFamily="49" charset="-122"/>
            </a:endParaRPr>
          </a:p>
        </p:txBody>
      </p:sp>
      <p:pic>
        <p:nvPicPr>
          <p:cNvPr id="3075" name="Picture 3"/>
          <p:cNvPicPr>
            <a:picLocks noChangeAspect="1" noChangeArrowheads="1"/>
          </p:cNvPicPr>
          <p:nvPr/>
        </p:nvPicPr>
        <p:blipFill>
          <a:blip r:embed="rId4" cstate="print"/>
          <a:srcRect/>
          <a:stretch>
            <a:fillRect/>
          </a:stretch>
        </p:blipFill>
        <p:spPr bwMode="auto">
          <a:xfrm>
            <a:off x="1547664" y="1923678"/>
            <a:ext cx="720080" cy="381000"/>
          </a:xfrm>
          <a:prstGeom prst="rect">
            <a:avLst/>
          </a:prstGeom>
          <a:noFill/>
          <a:ln w="9525">
            <a:noFill/>
            <a:miter lim="800000"/>
            <a:headEnd/>
            <a:tailEnd/>
          </a:ln>
        </p:spPr>
      </p:pic>
      <p:pic>
        <p:nvPicPr>
          <p:cNvPr id="43" name="Picture 3"/>
          <p:cNvPicPr>
            <a:picLocks noChangeAspect="1" noChangeArrowheads="1"/>
          </p:cNvPicPr>
          <p:nvPr/>
        </p:nvPicPr>
        <p:blipFill>
          <a:blip r:embed="rId4" cstate="print"/>
          <a:srcRect/>
          <a:stretch>
            <a:fillRect/>
          </a:stretch>
        </p:blipFill>
        <p:spPr bwMode="auto">
          <a:xfrm>
            <a:off x="2915816" y="1923678"/>
            <a:ext cx="1008112" cy="381000"/>
          </a:xfrm>
          <a:prstGeom prst="rect">
            <a:avLst/>
          </a:prstGeom>
          <a:noFill/>
          <a:ln w="9525">
            <a:noFill/>
            <a:miter lim="800000"/>
            <a:headEnd/>
            <a:tailEnd/>
          </a:ln>
        </p:spPr>
      </p:pic>
      <p:pic>
        <p:nvPicPr>
          <p:cNvPr id="44" name="Picture 3"/>
          <p:cNvPicPr>
            <a:picLocks noChangeAspect="1" noChangeArrowheads="1"/>
          </p:cNvPicPr>
          <p:nvPr/>
        </p:nvPicPr>
        <p:blipFill>
          <a:blip r:embed="rId4" cstate="print"/>
          <a:srcRect/>
          <a:stretch>
            <a:fillRect/>
          </a:stretch>
        </p:blipFill>
        <p:spPr bwMode="auto">
          <a:xfrm>
            <a:off x="4067944" y="1851670"/>
            <a:ext cx="1584176" cy="381000"/>
          </a:xfrm>
          <a:prstGeom prst="rect">
            <a:avLst/>
          </a:prstGeom>
          <a:noFill/>
          <a:ln w="9525">
            <a:noFill/>
            <a:miter lim="800000"/>
            <a:headEnd/>
            <a:tailEnd/>
          </a:ln>
        </p:spPr>
      </p:pic>
      <p:pic>
        <p:nvPicPr>
          <p:cNvPr id="45" name="Picture 3"/>
          <p:cNvPicPr>
            <a:picLocks noChangeAspect="1" noChangeArrowheads="1"/>
          </p:cNvPicPr>
          <p:nvPr/>
        </p:nvPicPr>
        <p:blipFill>
          <a:blip r:embed="rId4" cstate="print"/>
          <a:srcRect/>
          <a:stretch>
            <a:fillRect/>
          </a:stretch>
        </p:blipFill>
        <p:spPr bwMode="auto">
          <a:xfrm>
            <a:off x="5868144" y="1923678"/>
            <a:ext cx="1296144" cy="381000"/>
          </a:xfrm>
          <a:prstGeom prst="rect">
            <a:avLst/>
          </a:prstGeom>
          <a:noFill/>
          <a:ln w="9525">
            <a:noFill/>
            <a:miter lim="800000"/>
            <a:headEnd/>
            <a:tailEnd/>
          </a:ln>
        </p:spPr>
      </p:pic>
      <p:pic>
        <p:nvPicPr>
          <p:cNvPr id="46" name="Picture 3"/>
          <p:cNvPicPr>
            <a:picLocks noChangeAspect="1" noChangeArrowheads="1"/>
          </p:cNvPicPr>
          <p:nvPr/>
        </p:nvPicPr>
        <p:blipFill>
          <a:blip r:embed="rId4" cstate="print"/>
          <a:srcRect/>
          <a:stretch>
            <a:fillRect/>
          </a:stretch>
        </p:blipFill>
        <p:spPr bwMode="auto">
          <a:xfrm>
            <a:off x="1547664" y="3075806"/>
            <a:ext cx="1522908" cy="432048"/>
          </a:xfrm>
          <a:prstGeom prst="rect">
            <a:avLst/>
          </a:prstGeom>
          <a:noFill/>
          <a:ln w="9525">
            <a:noFill/>
            <a:miter lim="800000"/>
            <a:headEnd/>
            <a:tailEnd/>
          </a:ln>
        </p:spPr>
      </p:pic>
      <p:pic>
        <p:nvPicPr>
          <p:cNvPr id="47" name="Picture 3"/>
          <p:cNvPicPr>
            <a:picLocks noChangeAspect="1" noChangeArrowheads="1"/>
          </p:cNvPicPr>
          <p:nvPr/>
        </p:nvPicPr>
        <p:blipFill>
          <a:blip r:embed="rId4" cstate="print"/>
          <a:srcRect/>
          <a:stretch>
            <a:fillRect/>
          </a:stretch>
        </p:blipFill>
        <p:spPr bwMode="auto">
          <a:xfrm>
            <a:off x="3563888" y="3147814"/>
            <a:ext cx="720080" cy="381000"/>
          </a:xfrm>
          <a:prstGeom prst="rect">
            <a:avLst/>
          </a:prstGeom>
          <a:noFill/>
          <a:ln w="9525">
            <a:noFill/>
            <a:miter lim="800000"/>
            <a:headEnd/>
            <a:tailEnd/>
          </a:ln>
        </p:spPr>
      </p:pic>
      <p:pic>
        <p:nvPicPr>
          <p:cNvPr id="48" name="Picture 3"/>
          <p:cNvPicPr>
            <a:picLocks noChangeAspect="1" noChangeArrowheads="1"/>
          </p:cNvPicPr>
          <p:nvPr/>
        </p:nvPicPr>
        <p:blipFill>
          <a:blip r:embed="rId4" cstate="print"/>
          <a:srcRect/>
          <a:stretch>
            <a:fillRect/>
          </a:stretch>
        </p:blipFill>
        <p:spPr bwMode="auto">
          <a:xfrm>
            <a:off x="4427984" y="3147814"/>
            <a:ext cx="720080" cy="381000"/>
          </a:xfrm>
          <a:prstGeom prst="rect">
            <a:avLst/>
          </a:prstGeom>
          <a:noFill/>
          <a:ln w="9525">
            <a:noFill/>
            <a:miter lim="800000"/>
            <a:headEnd/>
            <a:tailEnd/>
          </a:ln>
        </p:spPr>
      </p:pic>
      <p:pic>
        <p:nvPicPr>
          <p:cNvPr id="49" name="Picture 3"/>
          <p:cNvPicPr>
            <a:picLocks noChangeAspect="1" noChangeArrowheads="1"/>
          </p:cNvPicPr>
          <p:nvPr/>
        </p:nvPicPr>
        <p:blipFill>
          <a:blip r:embed="rId4" cstate="print"/>
          <a:srcRect/>
          <a:stretch>
            <a:fillRect/>
          </a:stretch>
        </p:blipFill>
        <p:spPr bwMode="auto">
          <a:xfrm>
            <a:off x="5652120" y="3147814"/>
            <a:ext cx="792088" cy="381000"/>
          </a:xfrm>
          <a:prstGeom prst="rect">
            <a:avLst/>
          </a:prstGeom>
          <a:noFill/>
          <a:ln w="9525">
            <a:noFill/>
            <a:miter lim="800000"/>
            <a:headEnd/>
            <a:tailEnd/>
          </a:ln>
        </p:spPr>
      </p:pic>
      <p:sp>
        <p:nvSpPr>
          <p:cNvPr id="2" name="矩形 1"/>
          <p:cNvSpPr/>
          <p:nvPr/>
        </p:nvSpPr>
        <p:spPr>
          <a:xfrm>
            <a:off x="2123728" y="2355726"/>
            <a:ext cx="576064" cy="5760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419872" y="2283718"/>
            <a:ext cx="576064" cy="5760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31840" y="3579862"/>
            <a:ext cx="576064" cy="5760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32040" y="3507854"/>
            <a:ext cx="648072" cy="5760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228184" y="3579862"/>
            <a:ext cx="576064" cy="57606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3075"/>
                                        </p:tgtEl>
                                      </p:cBhvr>
                                    </p:animEffect>
                                    <p:set>
                                      <p:cBhvr>
                                        <p:cTn id="7" dur="1" fill="hold">
                                          <p:stCondLst>
                                            <p:cond delay="499"/>
                                          </p:stCondLst>
                                        </p:cTn>
                                        <p:tgtEl>
                                          <p:spTgt spid="307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3" presetClass="exit" presetSubtype="10" fill="hold" nodeType="clickEffect">
                                  <p:stCondLst>
                                    <p:cond delay="0"/>
                                  </p:stCondLst>
                                  <p:childTnLst>
                                    <p:animEffect transition="out" filter="blinds(horizontal)">
                                      <p:cBhvr>
                                        <p:cTn id="15" dur="500"/>
                                        <p:tgtEl>
                                          <p:spTgt spid="43"/>
                                        </p:tgtEl>
                                      </p:cBhvr>
                                    </p:animEffect>
                                    <p:set>
                                      <p:cBhvr>
                                        <p:cTn id="16" dur="1" fill="hold">
                                          <p:stCondLst>
                                            <p:cond delay="499"/>
                                          </p:stCondLst>
                                        </p:cTn>
                                        <p:tgtEl>
                                          <p:spTgt spid="4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nodeType="clickEffect">
                                  <p:stCondLst>
                                    <p:cond delay="0"/>
                                  </p:stCondLst>
                                  <p:childTnLst>
                                    <p:animEffect transition="out" filter="blinds(horizontal)">
                                      <p:cBhvr>
                                        <p:cTn id="24" dur="500"/>
                                        <p:tgtEl>
                                          <p:spTgt spid="44"/>
                                        </p:tgtEl>
                                      </p:cBhvr>
                                    </p:animEffect>
                                    <p:set>
                                      <p:cBhvr>
                                        <p:cTn id="25" dur="1" fill="hold">
                                          <p:stCondLst>
                                            <p:cond delay="499"/>
                                          </p:stCondLst>
                                        </p:cTn>
                                        <p:tgtEl>
                                          <p:spTgt spid="4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45"/>
                                        </p:tgtEl>
                                      </p:cBhvr>
                                    </p:animEffect>
                                    <p:set>
                                      <p:cBhvr>
                                        <p:cTn id="30" dur="1" fill="hold">
                                          <p:stCondLst>
                                            <p:cond delay="499"/>
                                          </p:stCondLst>
                                        </p:cTn>
                                        <p:tgtEl>
                                          <p:spTgt spid="4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 presetClass="exit" presetSubtype="10" fill="hold" nodeType="clickEffect">
                                  <p:stCondLst>
                                    <p:cond delay="0"/>
                                  </p:stCondLst>
                                  <p:childTnLst>
                                    <p:animEffect transition="out" filter="blinds(horizontal)">
                                      <p:cBhvr>
                                        <p:cTn id="34" dur="500"/>
                                        <p:tgtEl>
                                          <p:spTgt spid="46"/>
                                        </p:tgtEl>
                                      </p:cBhvr>
                                    </p:animEffect>
                                    <p:set>
                                      <p:cBhvr>
                                        <p:cTn id="35" dur="1" fill="hold">
                                          <p:stCondLst>
                                            <p:cond delay="499"/>
                                          </p:stCondLst>
                                        </p:cTn>
                                        <p:tgtEl>
                                          <p:spTgt spid="46"/>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xit" presetSubtype="10" fill="hold" nodeType="clickEffect">
                                  <p:stCondLst>
                                    <p:cond delay="0"/>
                                  </p:stCondLst>
                                  <p:childTnLst>
                                    <p:animEffect transition="out" filter="blinds(horizontal)">
                                      <p:cBhvr>
                                        <p:cTn id="39" dur="500"/>
                                        <p:tgtEl>
                                          <p:spTgt spid="47"/>
                                        </p:tgtEl>
                                      </p:cBhvr>
                                    </p:animEffect>
                                    <p:set>
                                      <p:cBhvr>
                                        <p:cTn id="40" dur="1" fill="hold">
                                          <p:stCondLst>
                                            <p:cond delay="499"/>
                                          </p:stCondLst>
                                        </p:cTn>
                                        <p:tgtEl>
                                          <p:spTgt spid="4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21"/>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3" presetClass="exit" presetSubtype="10" fill="hold" nodeType="clickEffect">
                                  <p:stCondLst>
                                    <p:cond delay="0"/>
                                  </p:stCondLst>
                                  <p:childTnLst>
                                    <p:animEffect transition="out" filter="blinds(horizontal)">
                                      <p:cBhvr>
                                        <p:cTn id="48" dur="500"/>
                                        <p:tgtEl>
                                          <p:spTgt spid="48"/>
                                        </p:tgtEl>
                                      </p:cBhvr>
                                    </p:animEffect>
                                    <p:set>
                                      <p:cBhvr>
                                        <p:cTn id="49" dur="1" fill="hold">
                                          <p:stCondLst>
                                            <p:cond delay="499"/>
                                          </p:stCondLst>
                                        </p:cTn>
                                        <p:tgtEl>
                                          <p:spTgt spid="4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0" nodeType="clickEffect">
                                  <p:stCondLst>
                                    <p:cond delay="0"/>
                                  </p:stCondLst>
                                  <p:childTnLst>
                                    <p:set>
                                      <p:cBhvr>
                                        <p:cTn id="53" dur="1" fill="hold">
                                          <p:stCondLst>
                                            <p:cond delay="0"/>
                                          </p:stCondLst>
                                        </p:cTn>
                                        <p:tgtEl>
                                          <p:spTgt spid="22"/>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3" presetClass="exit" presetSubtype="10" fill="hold" nodeType="clickEffect">
                                  <p:stCondLst>
                                    <p:cond delay="0"/>
                                  </p:stCondLst>
                                  <p:childTnLst>
                                    <p:animEffect transition="out" filter="blinds(horizontal)">
                                      <p:cBhvr>
                                        <p:cTn id="57" dur="500"/>
                                        <p:tgtEl>
                                          <p:spTgt spid="49"/>
                                        </p:tgtEl>
                                      </p:cBhvr>
                                    </p:animEffect>
                                    <p:set>
                                      <p:cBhvr>
                                        <p:cTn id="58" dur="1" fill="hold">
                                          <p:stCondLst>
                                            <p:cond delay="499"/>
                                          </p:stCondLst>
                                        </p:cTn>
                                        <p:tgtEl>
                                          <p:spTgt spid="4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075"/>
                                        </p:tgtEl>
                                        <p:attrNameLst>
                                          <p:attrName>style.visibility</p:attrName>
                                        </p:attrNameLst>
                                      </p:cBhvr>
                                      <p:to>
                                        <p:strVal val="visible"/>
                                      </p:to>
                                    </p:set>
                                    <p:animEffect transition="in" filter="blinds(horizontal)">
                                      <p:cBhvr>
                                        <p:cTn id="67" dur="500"/>
                                        <p:tgtEl>
                                          <p:spTgt spid="3075"/>
                                        </p:tgtEl>
                                      </p:cBhvr>
                                    </p:animEffect>
                                  </p:childTnLst>
                                </p:cTn>
                              </p:par>
                              <p:par>
                                <p:cTn id="68" presetID="3" presetClass="entr" presetSubtype="10" fill="hold"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blinds(horizontal)">
                                      <p:cBhvr>
                                        <p:cTn id="70" dur="500"/>
                                        <p:tgtEl>
                                          <p:spTgt spid="43"/>
                                        </p:tgtEl>
                                      </p:cBhvr>
                                    </p:animEffect>
                                  </p:childTnLst>
                                </p:cTn>
                              </p:par>
                              <p:par>
                                <p:cTn id="71" presetID="3" presetClass="entr" presetSubtype="10" fill="hold"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blinds(horizontal)">
                                      <p:cBhvr>
                                        <p:cTn id="73" dur="500"/>
                                        <p:tgtEl>
                                          <p:spTgt spid="44"/>
                                        </p:tgtEl>
                                      </p:cBhvr>
                                    </p:animEffect>
                                  </p:childTnLst>
                                </p:cTn>
                              </p:par>
                              <p:par>
                                <p:cTn id="74" presetID="3" presetClass="entr" presetSubtype="10" fill="hold"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blinds(horizontal)">
                                      <p:cBhvr>
                                        <p:cTn id="76" dur="500"/>
                                        <p:tgtEl>
                                          <p:spTgt spid="46"/>
                                        </p:tgtEl>
                                      </p:cBhvr>
                                    </p:animEffect>
                                  </p:childTnLst>
                                </p:cTn>
                              </p:par>
                              <p:par>
                                <p:cTn id="77" presetID="3" presetClass="entr" presetSubtype="10"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blinds(horizontal)">
                                      <p:cBhvr>
                                        <p:cTn id="79" dur="500"/>
                                        <p:tgtEl>
                                          <p:spTgt spid="47"/>
                                        </p:tgtEl>
                                      </p:cBhvr>
                                    </p:animEffect>
                                  </p:childTnLst>
                                </p:cTn>
                              </p:par>
                              <p:par>
                                <p:cTn id="80" presetID="3" presetClass="entr" presetSubtype="1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blinds(horizontal)">
                                      <p:cBhvr>
                                        <p:cTn id="82" dur="500"/>
                                        <p:tgtEl>
                                          <p:spTgt spid="48"/>
                                        </p:tgtEl>
                                      </p:cBhvr>
                                    </p:animEffect>
                                  </p:childTnLst>
                                </p:cTn>
                              </p:par>
                              <p:par>
                                <p:cTn id="83" presetID="3" presetClass="entr" presetSubtype="10" fill="hold"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blinds(horizontal)">
                                      <p:cBhvr>
                                        <p:cTn id="85" dur="500"/>
                                        <p:tgtEl>
                                          <p:spTgt spid="49"/>
                                        </p:tgtEl>
                                      </p:cBhvr>
                                    </p:animEffect>
                                  </p:childTnLst>
                                </p:cTn>
                              </p:par>
                              <p:par>
                                <p:cTn id="86" presetID="3" presetClass="entr" presetSubtype="10" fill="hold" nodeType="with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blinds(horizontal)">
                                      <p:cBhvr>
                                        <p:cTn id="8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64"/>
          <p:cNvSpPr txBox="1"/>
          <p:nvPr/>
        </p:nvSpPr>
        <p:spPr>
          <a:xfrm>
            <a:off x="1043608" y="1364531"/>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严</a:t>
            </a:r>
            <a:endParaRPr lang="en-US" altLang="zh-CN" sz="6600" b="1" dirty="0" err="1">
              <a:solidFill>
                <a:srgbClr val="FF0000"/>
              </a:solidFill>
              <a:latin typeface="楷体" pitchFamily="49" charset="-122"/>
              <a:ea typeface="楷体" pitchFamily="49" charset="-122"/>
            </a:endParaRPr>
          </a:p>
        </p:txBody>
      </p:sp>
      <p:sp>
        <p:nvSpPr>
          <p:cNvPr id="12294" name="文本框 64"/>
          <p:cNvSpPr txBox="1"/>
          <p:nvPr/>
        </p:nvSpPr>
        <p:spPr>
          <a:xfrm>
            <a:off x="2339752" y="1364531"/>
            <a:ext cx="999303" cy="1084912"/>
          </a:xfrm>
          <a:prstGeom prst="rect">
            <a:avLst/>
          </a:prstGeom>
          <a:noFill/>
          <a:ln w="9525">
            <a:noFill/>
          </a:ln>
        </p:spPr>
        <p:txBody>
          <a:bodyPr wrap="square" lIns="68580" tIns="34290" rIns="68580" bIns="34290">
            <a:spAutoFit/>
          </a:bodyPr>
          <a:lstStyle/>
          <a:p>
            <a:r>
              <a:rPr lang="zh-CN" altLang="en-US" sz="6600" b="1" dirty="0" smtClean="0">
                <a:solidFill>
                  <a:srgbClr val="FF0000"/>
                </a:solidFill>
                <a:latin typeface="楷体" pitchFamily="49" charset="-122"/>
                <a:ea typeface="楷体" pitchFamily="49" charset="-122"/>
              </a:rPr>
              <a:t>厉</a:t>
            </a:r>
            <a:endParaRPr lang="zh-CN" altLang="en-US" sz="6600" b="1" dirty="0">
              <a:solidFill>
                <a:srgbClr val="FF0000"/>
              </a:solidFill>
              <a:latin typeface="楷体" pitchFamily="49" charset="-122"/>
              <a:ea typeface="楷体" pitchFamily="49" charset="-122"/>
            </a:endParaRPr>
          </a:p>
        </p:txBody>
      </p:sp>
      <p:sp>
        <p:nvSpPr>
          <p:cNvPr id="12296" name="文本框 64"/>
          <p:cNvSpPr txBox="1"/>
          <p:nvPr/>
        </p:nvSpPr>
        <p:spPr>
          <a:xfrm>
            <a:off x="3635896" y="1364531"/>
            <a:ext cx="94452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惩</a:t>
            </a:r>
            <a:endParaRPr lang="zh-CN" altLang="en-US" sz="6600" b="1" dirty="0">
              <a:solidFill>
                <a:srgbClr val="FF0000"/>
              </a:solidFill>
              <a:latin typeface="楷体" pitchFamily="49" charset="-122"/>
              <a:ea typeface="楷体" pitchFamily="49" charset="-122"/>
            </a:endParaRPr>
          </a:p>
        </p:txBody>
      </p:sp>
      <p:sp>
        <p:nvSpPr>
          <p:cNvPr id="12298" name="文本框 64"/>
          <p:cNvSpPr txBox="1"/>
          <p:nvPr/>
        </p:nvSpPr>
        <p:spPr>
          <a:xfrm>
            <a:off x="4860032" y="1364531"/>
            <a:ext cx="944527" cy="1084912"/>
          </a:xfrm>
          <a:prstGeom prst="rect">
            <a:avLst/>
          </a:prstGeom>
          <a:noFill/>
          <a:ln w="9525">
            <a:noFill/>
          </a:ln>
        </p:spPr>
        <p:txBody>
          <a:bodyPr wrap="square" lIns="68580" tIns="34290" rIns="68580" bIns="34290">
            <a:spAutoFit/>
          </a:bodyPr>
          <a:lstStyle/>
          <a:p>
            <a:r>
              <a:rPr lang="zh-CN" altLang="en-US" sz="6600" b="1" dirty="0" smtClean="0">
                <a:solidFill>
                  <a:srgbClr val="FF0000"/>
                </a:solidFill>
                <a:latin typeface="楷体" pitchFamily="49" charset="-122"/>
                <a:ea typeface="楷体" pitchFamily="49" charset="-122"/>
              </a:rPr>
              <a:t>罚</a:t>
            </a:r>
            <a:endParaRPr lang="zh-CN" altLang="en-US" sz="6600" b="1" dirty="0">
              <a:solidFill>
                <a:srgbClr val="FF0000"/>
              </a:solidFill>
              <a:latin typeface="楷体" pitchFamily="49" charset="-122"/>
              <a:ea typeface="楷体" pitchFamily="49" charset="-122"/>
            </a:endParaRPr>
          </a:p>
        </p:txBody>
      </p:sp>
      <p:sp>
        <p:nvSpPr>
          <p:cNvPr id="12300" name="文本框 64"/>
          <p:cNvSpPr txBox="1"/>
          <p:nvPr/>
        </p:nvSpPr>
        <p:spPr>
          <a:xfrm>
            <a:off x="6084168" y="1364531"/>
            <a:ext cx="93547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阿</a:t>
            </a:r>
            <a:endParaRPr lang="zh-CN" altLang="en-US" sz="6600" b="1" dirty="0">
              <a:solidFill>
                <a:srgbClr val="FF0000"/>
              </a:solidFill>
              <a:latin typeface="楷体" pitchFamily="49" charset="-122"/>
              <a:ea typeface="楷体" pitchFamily="49" charset="-122"/>
            </a:endParaRPr>
          </a:p>
        </p:txBody>
      </p:sp>
      <p:sp>
        <p:nvSpPr>
          <p:cNvPr id="12302" name="文本框 64"/>
          <p:cNvSpPr txBox="1"/>
          <p:nvPr/>
        </p:nvSpPr>
        <p:spPr>
          <a:xfrm>
            <a:off x="7308304" y="1364531"/>
            <a:ext cx="834658"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轮</a:t>
            </a:r>
            <a:endParaRPr lang="zh-CN" altLang="en-US" sz="6600" b="1" dirty="0">
              <a:solidFill>
                <a:srgbClr val="FF0000"/>
              </a:solidFill>
              <a:latin typeface="楷体" pitchFamily="49" charset="-122"/>
              <a:ea typeface="楷体" pitchFamily="49" charset="-122"/>
            </a:endParaRPr>
          </a:p>
        </p:txBody>
      </p:sp>
      <p:sp>
        <p:nvSpPr>
          <p:cNvPr id="12304" name="文本框 64"/>
          <p:cNvSpPr txBox="1"/>
          <p:nvPr/>
        </p:nvSpPr>
        <p:spPr>
          <a:xfrm>
            <a:off x="2416506" y="2954243"/>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敬</a:t>
            </a:r>
            <a:endParaRPr lang="zh-CN" altLang="en-US" sz="6600" b="1" dirty="0">
              <a:solidFill>
                <a:srgbClr val="FF0000"/>
              </a:solidFill>
              <a:latin typeface="楷体" pitchFamily="49" charset="-122"/>
              <a:ea typeface="楷体" pitchFamily="49" charset="-122"/>
            </a:endParaRPr>
          </a:p>
        </p:txBody>
      </p:sp>
      <p:sp>
        <p:nvSpPr>
          <p:cNvPr id="12306" name="文本框 64"/>
          <p:cNvSpPr txBox="1"/>
          <p:nvPr/>
        </p:nvSpPr>
        <p:spPr>
          <a:xfrm>
            <a:off x="3640642" y="2954243"/>
            <a:ext cx="566811"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误</a:t>
            </a:r>
            <a:endParaRPr lang="zh-CN" altLang="en-US" sz="6600" b="1" dirty="0">
              <a:solidFill>
                <a:srgbClr val="FF0000"/>
              </a:solidFill>
              <a:latin typeface="楷体" pitchFamily="49" charset="-122"/>
              <a:ea typeface="楷体" pitchFamily="49" charset="-122"/>
            </a:endParaRPr>
          </a:p>
        </p:txBody>
      </p:sp>
      <p:sp>
        <p:nvSpPr>
          <p:cNvPr id="12308" name="文本框 64"/>
          <p:cNvSpPr txBox="1"/>
          <p:nvPr/>
        </p:nvSpPr>
        <p:spPr>
          <a:xfrm>
            <a:off x="4976370" y="2954243"/>
            <a:ext cx="608488"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害</a:t>
            </a:r>
            <a:endParaRPr lang="zh-CN" altLang="en-US" sz="6600" b="1" dirty="0">
              <a:solidFill>
                <a:srgbClr val="FF0000"/>
              </a:solidFill>
              <a:latin typeface="楷体" pitchFamily="49" charset="-122"/>
              <a:ea typeface="楷体" pitchFamily="49" charset="-122"/>
            </a:endParaRPr>
          </a:p>
        </p:txBody>
      </p:sp>
      <p:sp>
        <p:nvSpPr>
          <p:cNvPr id="12310" name="文本框 64"/>
          <p:cNvSpPr txBox="1"/>
          <p:nvPr/>
        </p:nvSpPr>
        <p:spPr>
          <a:xfrm>
            <a:off x="6088914" y="2954243"/>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著</a:t>
            </a:r>
            <a:endParaRPr lang="zh-CN" altLang="en-US" sz="6600" b="1" dirty="0">
              <a:solidFill>
                <a:srgbClr val="FF0000"/>
              </a:solidFill>
              <a:latin typeface="楷体" pitchFamily="49" charset="-122"/>
              <a:ea typeface="楷体" pitchFamily="49" charset="-122"/>
            </a:endParaRPr>
          </a:p>
        </p:txBody>
      </p:sp>
      <p:sp>
        <p:nvSpPr>
          <p:cNvPr id="12312" name="文本框 64"/>
          <p:cNvSpPr txBox="1"/>
          <p:nvPr/>
        </p:nvSpPr>
        <p:spPr>
          <a:xfrm>
            <a:off x="7385058" y="2954243"/>
            <a:ext cx="854291"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itchFamily="49" charset="-122"/>
                <a:ea typeface="楷体" pitchFamily="49" charset="-122"/>
              </a:rPr>
              <a:t>链</a:t>
            </a:r>
            <a:endParaRPr lang="zh-CN" altLang="en-US" sz="6600" b="1" dirty="0">
              <a:solidFill>
                <a:srgbClr val="FF0000"/>
              </a:solidFill>
              <a:latin typeface="楷体" pitchFamily="49" charset="-122"/>
              <a:ea typeface="楷体" pitchFamily="49" charset="-122"/>
            </a:endParaRPr>
          </a:p>
        </p:txBody>
      </p:sp>
      <p:grpSp>
        <p:nvGrpSpPr>
          <p:cNvPr id="19" name="组合 7"/>
          <p:cNvGrpSpPr/>
          <p:nvPr/>
        </p:nvGrpSpPr>
        <p:grpSpPr>
          <a:xfrm>
            <a:off x="7308304" y="1364531"/>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2344498" y="2953499"/>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3568634" y="2953499"/>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4864778" y="2953499"/>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6088914" y="2953499"/>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7" name="组合 7"/>
          <p:cNvGrpSpPr/>
          <p:nvPr/>
        </p:nvGrpSpPr>
        <p:grpSpPr>
          <a:xfrm>
            <a:off x="7313050" y="2953499"/>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6084168" y="1364531"/>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60032" y="1358995"/>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63888" y="1358995"/>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339752" y="1358995"/>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43608" y="1363787"/>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itchFamily="49" charset="-122"/>
                <a:ea typeface="楷体"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p:cNvSpPr txBox="1">
            <a:spLocks noChangeArrowheads="1"/>
          </p:cNvSpPr>
          <p:nvPr/>
        </p:nvSpPr>
        <p:spPr bwMode="auto">
          <a:xfrm>
            <a:off x="467544" y="523551"/>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itchFamily="49" charset="-122"/>
                <a:ea typeface="楷体" pitchFamily="49" charset="-122"/>
              </a:rPr>
              <a:t>我会写</a:t>
            </a:r>
            <a:endParaRPr lang="zh-CN" altLang="en-US" sz="2400" b="1" dirty="0">
              <a:effectLst>
                <a:outerShdw blurRad="38100" dist="25400" dir="5400000" algn="ctr" rotWithShape="0">
                  <a:srgbClr val="6E747A">
                    <a:alpha val="43000"/>
                  </a:srgbClr>
                </a:outerShdw>
              </a:effectLst>
              <a:latin typeface="楷体" pitchFamily="49" charset="-122"/>
              <a:ea typeface="楷体" pitchFamily="49" charset="-122"/>
            </a:endParaRPr>
          </a:p>
        </p:txBody>
      </p:sp>
      <p:pic>
        <p:nvPicPr>
          <p:cNvPr id="68" name="图片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9057708">
            <a:off x="1678280" y="556111"/>
            <a:ext cx="335134" cy="472337"/>
          </a:xfrm>
          <a:prstGeom prst="rect">
            <a:avLst/>
          </a:prstGeom>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barn(inVertical)">
                                      <p:cBhvr>
                                        <p:cTn id="7" dur="500"/>
                                        <p:tgtEl>
                                          <p:spTgt spid="12292"/>
                                        </p:tgtEl>
                                      </p:cBhvr>
                                    </p:animEffect>
                                  </p:childTnLst>
                                </p:cTn>
                              </p:par>
                              <p:par>
                                <p:cTn id="8" presetID="16" presetClass="entr" presetSubtype="21"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barn(inVertical)">
                                      <p:cBhvr>
                                        <p:cTn id="10" dur="500"/>
                                        <p:tgtEl>
                                          <p:spTgt spid="10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294"/>
                                        </p:tgtEl>
                                        <p:attrNameLst>
                                          <p:attrName>style.visibility</p:attrName>
                                        </p:attrNameLst>
                                      </p:cBhvr>
                                      <p:to>
                                        <p:strVal val="visible"/>
                                      </p:to>
                                    </p:set>
                                    <p:animEffect transition="in" filter="barn(inVertical)">
                                      <p:cBhvr>
                                        <p:cTn id="15" dur="500"/>
                                        <p:tgtEl>
                                          <p:spTgt spid="12294"/>
                                        </p:tgtEl>
                                      </p:cBhvr>
                                    </p:animEffect>
                                  </p:childTnLst>
                                </p:cTn>
                              </p:par>
                              <p:par>
                                <p:cTn id="16" presetID="16" presetClass="entr" presetSubtype="21" fill="hold" nodeType="withEffect">
                                  <p:stCondLst>
                                    <p:cond delay="0"/>
                                  </p:stCondLst>
                                  <p:childTnLst>
                                    <p:set>
                                      <p:cBhvr>
                                        <p:cTn id="17" dur="1" fill="hold">
                                          <p:stCondLst>
                                            <p:cond delay="0"/>
                                          </p:stCondLst>
                                        </p:cTn>
                                        <p:tgtEl>
                                          <p:spTgt spid="103"/>
                                        </p:tgtEl>
                                        <p:attrNameLst>
                                          <p:attrName>style.visibility</p:attrName>
                                        </p:attrNameLst>
                                      </p:cBhvr>
                                      <p:to>
                                        <p:strVal val="visible"/>
                                      </p:to>
                                    </p:set>
                                    <p:animEffect transition="in" filter="barn(inVertical)">
                                      <p:cBhvr>
                                        <p:cTn id="18" dur="500"/>
                                        <p:tgtEl>
                                          <p:spTgt spid="10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296"/>
                                        </p:tgtEl>
                                        <p:attrNameLst>
                                          <p:attrName>style.visibility</p:attrName>
                                        </p:attrNameLst>
                                      </p:cBhvr>
                                      <p:to>
                                        <p:strVal val="visible"/>
                                      </p:to>
                                    </p:set>
                                    <p:animEffect transition="in" filter="barn(inVertical)">
                                      <p:cBhvr>
                                        <p:cTn id="23" dur="500"/>
                                        <p:tgtEl>
                                          <p:spTgt spid="12296"/>
                                        </p:tgtEl>
                                      </p:cBhvr>
                                    </p:animEffect>
                                  </p:childTnLst>
                                </p:cTn>
                              </p:par>
                              <p:par>
                                <p:cTn id="24" presetID="16" presetClass="entr" presetSubtype="21" fill="hold" nodeType="withEffect">
                                  <p:stCondLst>
                                    <p:cond delay="0"/>
                                  </p:stCondLst>
                                  <p:childTnLst>
                                    <p:set>
                                      <p:cBhvr>
                                        <p:cTn id="25" dur="1" fill="hold">
                                          <p:stCondLst>
                                            <p:cond delay="0"/>
                                          </p:stCondLst>
                                        </p:cTn>
                                        <p:tgtEl>
                                          <p:spTgt spid="99"/>
                                        </p:tgtEl>
                                        <p:attrNameLst>
                                          <p:attrName>style.visibility</p:attrName>
                                        </p:attrNameLst>
                                      </p:cBhvr>
                                      <p:to>
                                        <p:strVal val="visible"/>
                                      </p:to>
                                    </p:set>
                                    <p:animEffect transition="in" filter="barn(inVertical)">
                                      <p:cBhvr>
                                        <p:cTn id="26" dur="500"/>
                                        <p:tgtEl>
                                          <p:spTgt spid="9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2298"/>
                                        </p:tgtEl>
                                        <p:attrNameLst>
                                          <p:attrName>style.visibility</p:attrName>
                                        </p:attrNameLst>
                                      </p:cBhvr>
                                      <p:to>
                                        <p:strVal val="visible"/>
                                      </p:to>
                                    </p:set>
                                    <p:animEffect transition="in" filter="barn(inVertical)">
                                      <p:cBhvr>
                                        <p:cTn id="31" dur="500"/>
                                        <p:tgtEl>
                                          <p:spTgt spid="12298"/>
                                        </p:tgtEl>
                                      </p:cBhvr>
                                    </p:animEffect>
                                  </p:childTnLst>
                                </p:cTn>
                              </p:par>
                              <p:par>
                                <p:cTn id="32" presetID="16" presetClass="entr" presetSubtype="21" fill="hold" nodeType="withEffect">
                                  <p:stCondLst>
                                    <p:cond delay="0"/>
                                  </p:stCondLst>
                                  <p:childTnLst>
                                    <p:set>
                                      <p:cBhvr>
                                        <p:cTn id="33" dur="1" fill="hold">
                                          <p:stCondLst>
                                            <p:cond delay="0"/>
                                          </p:stCondLst>
                                        </p:cTn>
                                        <p:tgtEl>
                                          <p:spTgt spid="95"/>
                                        </p:tgtEl>
                                        <p:attrNameLst>
                                          <p:attrName>style.visibility</p:attrName>
                                        </p:attrNameLst>
                                      </p:cBhvr>
                                      <p:to>
                                        <p:strVal val="visible"/>
                                      </p:to>
                                    </p:set>
                                    <p:animEffect transition="in" filter="barn(inVertical)">
                                      <p:cBhvr>
                                        <p:cTn id="34" dur="500"/>
                                        <p:tgtEl>
                                          <p:spTgt spid="9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2300"/>
                                        </p:tgtEl>
                                        <p:attrNameLst>
                                          <p:attrName>style.visibility</p:attrName>
                                        </p:attrNameLst>
                                      </p:cBhvr>
                                      <p:to>
                                        <p:strVal val="visible"/>
                                      </p:to>
                                    </p:set>
                                    <p:animEffect transition="in" filter="barn(inVertical)">
                                      <p:cBhvr>
                                        <p:cTn id="39" dur="500"/>
                                        <p:tgtEl>
                                          <p:spTgt spid="12300"/>
                                        </p:tgtEl>
                                      </p:cBhvr>
                                    </p:animEffect>
                                  </p:childTnLst>
                                </p:cTn>
                              </p:par>
                              <p:par>
                                <p:cTn id="40" presetID="16" presetClass="entr" presetSubtype="21"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barn(inVertical)">
                                      <p:cBhvr>
                                        <p:cTn id="42" dur="500"/>
                                        <p:tgtEl>
                                          <p:spTgt spid="9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2302"/>
                                        </p:tgtEl>
                                        <p:attrNameLst>
                                          <p:attrName>style.visibility</p:attrName>
                                        </p:attrNameLst>
                                      </p:cBhvr>
                                      <p:to>
                                        <p:strVal val="visible"/>
                                      </p:to>
                                    </p:set>
                                    <p:animEffect transition="in" filter="barn(inVertical)">
                                      <p:cBhvr>
                                        <p:cTn id="47" dur="500"/>
                                        <p:tgtEl>
                                          <p:spTgt spid="12302"/>
                                        </p:tgtEl>
                                      </p:cBhvr>
                                    </p:animEffect>
                                  </p:childTnLst>
                                </p:cTn>
                              </p:par>
                              <p:par>
                                <p:cTn id="48" presetID="16" presetClass="entr" presetSubtype="2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500"/>
                                        <p:tgtEl>
                                          <p:spTgt spid="1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2304"/>
                                        </p:tgtEl>
                                        <p:attrNameLst>
                                          <p:attrName>style.visibility</p:attrName>
                                        </p:attrNameLst>
                                      </p:cBhvr>
                                      <p:to>
                                        <p:strVal val="visible"/>
                                      </p:to>
                                    </p:set>
                                    <p:animEffect transition="in" filter="barn(inVertical)">
                                      <p:cBhvr>
                                        <p:cTn id="55" dur="500"/>
                                        <p:tgtEl>
                                          <p:spTgt spid="12304"/>
                                        </p:tgtEl>
                                      </p:cBhvr>
                                    </p:animEffect>
                                  </p:childTnLst>
                                </p:cTn>
                              </p:par>
                              <p:par>
                                <p:cTn id="56" presetID="16" presetClass="entr" presetSubtype="21" fill="hold"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barn(inVertical)">
                                      <p:cBhvr>
                                        <p:cTn id="58" dur="500"/>
                                        <p:tgtEl>
                                          <p:spTgt spid="71"/>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2306"/>
                                        </p:tgtEl>
                                        <p:attrNameLst>
                                          <p:attrName>style.visibility</p:attrName>
                                        </p:attrNameLst>
                                      </p:cBhvr>
                                      <p:to>
                                        <p:strVal val="visible"/>
                                      </p:to>
                                    </p:set>
                                    <p:animEffect transition="in" filter="barn(inVertical)">
                                      <p:cBhvr>
                                        <p:cTn id="63" dur="500"/>
                                        <p:tgtEl>
                                          <p:spTgt spid="12306"/>
                                        </p:tgtEl>
                                      </p:cBhvr>
                                    </p:animEffect>
                                  </p:childTnLst>
                                </p:cTn>
                              </p:par>
                              <p:par>
                                <p:cTn id="64" presetID="16" presetClass="entr" presetSubtype="21" fill="hold" nodeType="with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barn(inVertical)">
                                      <p:cBhvr>
                                        <p:cTn id="66" dur="500"/>
                                        <p:tgtEl>
                                          <p:spTgt spid="75"/>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12308"/>
                                        </p:tgtEl>
                                        <p:attrNameLst>
                                          <p:attrName>style.visibility</p:attrName>
                                        </p:attrNameLst>
                                      </p:cBhvr>
                                      <p:to>
                                        <p:strVal val="visible"/>
                                      </p:to>
                                    </p:set>
                                    <p:animEffect transition="in" filter="barn(inVertical)">
                                      <p:cBhvr>
                                        <p:cTn id="71" dur="500"/>
                                        <p:tgtEl>
                                          <p:spTgt spid="12308"/>
                                        </p:tgtEl>
                                      </p:cBhvr>
                                    </p:animEffect>
                                  </p:childTnLst>
                                </p:cTn>
                              </p:par>
                              <p:par>
                                <p:cTn id="72" presetID="16" presetClass="entr" presetSubtype="21" fill="hold" nodeType="with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barn(inVertical)">
                                      <p:cBhvr>
                                        <p:cTn id="74" dur="500"/>
                                        <p:tgtEl>
                                          <p:spTgt spid="79"/>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12310"/>
                                        </p:tgtEl>
                                        <p:attrNameLst>
                                          <p:attrName>style.visibility</p:attrName>
                                        </p:attrNameLst>
                                      </p:cBhvr>
                                      <p:to>
                                        <p:strVal val="visible"/>
                                      </p:to>
                                    </p:set>
                                    <p:animEffect transition="in" filter="barn(inVertical)">
                                      <p:cBhvr>
                                        <p:cTn id="79" dur="500"/>
                                        <p:tgtEl>
                                          <p:spTgt spid="12310"/>
                                        </p:tgtEl>
                                      </p:cBhvr>
                                    </p:animEffect>
                                  </p:childTnLst>
                                </p:cTn>
                              </p:par>
                              <p:par>
                                <p:cTn id="80" presetID="16" presetClass="entr" presetSubtype="21" fill="hold" nodeType="withEffect">
                                  <p:stCondLst>
                                    <p:cond delay="0"/>
                                  </p:stCondLst>
                                  <p:childTnLst>
                                    <p:set>
                                      <p:cBhvr>
                                        <p:cTn id="81" dur="1" fill="hold">
                                          <p:stCondLst>
                                            <p:cond delay="0"/>
                                          </p:stCondLst>
                                        </p:cTn>
                                        <p:tgtEl>
                                          <p:spTgt spid="83"/>
                                        </p:tgtEl>
                                        <p:attrNameLst>
                                          <p:attrName>style.visibility</p:attrName>
                                        </p:attrNameLst>
                                      </p:cBhvr>
                                      <p:to>
                                        <p:strVal val="visible"/>
                                      </p:to>
                                    </p:set>
                                    <p:animEffect transition="in" filter="barn(inVertical)">
                                      <p:cBhvr>
                                        <p:cTn id="82" dur="500"/>
                                        <p:tgtEl>
                                          <p:spTgt spid="83"/>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grpId="0" nodeType="clickEffect">
                                  <p:stCondLst>
                                    <p:cond delay="0"/>
                                  </p:stCondLst>
                                  <p:childTnLst>
                                    <p:set>
                                      <p:cBhvr>
                                        <p:cTn id="86" dur="1" fill="hold">
                                          <p:stCondLst>
                                            <p:cond delay="0"/>
                                          </p:stCondLst>
                                        </p:cTn>
                                        <p:tgtEl>
                                          <p:spTgt spid="12312"/>
                                        </p:tgtEl>
                                        <p:attrNameLst>
                                          <p:attrName>style.visibility</p:attrName>
                                        </p:attrNameLst>
                                      </p:cBhvr>
                                      <p:to>
                                        <p:strVal val="visible"/>
                                      </p:to>
                                    </p:set>
                                    <p:animEffect transition="in" filter="barn(inVertical)">
                                      <p:cBhvr>
                                        <p:cTn id="87" dur="500"/>
                                        <p:tgtEl>
                                          <p:spTgt spid="12312"/>
                                        </p:tgtEl>
                                      </p:cBhvr>
                                    </p:animEffect>
                                  </p:childTnLst>
                                </p:cTn>
                              </p:par>
                              <p:par>
                                <p:cTn id="88" presetID="16" presetClass="entr" presetSubtype="21" fill="hold" nodeType="withEffect">
                                  <p:stCondLst>
                                    <p:cond delay="0"/>
                                  </p:stCondLst>
                                  <p:childTnLst>
                                    <p:set>
                                      <p:cBhvr>
                                        <p:cTn id="89" dur="1" fill="hold">
                                          <p:stCondLst>
                                            <p:cond delay="0"/>
                                          </p:stCondLst>
                                        </p:cTn>
                                        <p:tgtEl>
                                          <p:spTgt spid="87"/>
                                        </p:tgtEl>
                                        <p:attrNameLst>
                                          <p:attrName>style.visibility</p:attrName>
                                        </p:attrNameLst>
                                      </p:cBhvr>
                                      <p:to>
                                        <p:strVal val="visible"/>
                                      </p:to>
                                    </p:set>
                                    <p:animEffect transition="in" filter="barn(inVertical)">
                                      <p:cBhvr>
                                        <p:cTn id="9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p:bldP spid="12296" grpId="0"/>
      <p:bldP spid="12298" grpId="0"/>
      <p:bldP spid="12300" grpId="0"/>
      <p:bldP spid="12302" grpId="0"/>
      <p:bldP spid="12304" grpId="0"/>
      <p:bldP spid="12306" grpId="0"/>
      <p:bldP spid="12308" grpId="0"/>
      <p:bldP spid="12310" grpId="0"/>
      <p:bldP spid="123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23746" y="1359213"/>
            <a:ext cx="2996726" cy="2505217"/>
          </a:xfrm>
          <a:prstGeom prst="rect">
            <a:avLst/>
          </a:prstGeom>
        </p:spPr>
      </p:pic>
      <p:cxnSp>
        <p:nvCxnSpPr>
          <p:cNvPr id="84" name="直线连接符 75"/>
          <p:cNvCxnSpPr/>
          <p:nvPr/>
        </p:nvCxnSpPr>
        <p:spPr>
          <a:xfrm>
            <a:off x="6203721"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7690" y="1419622"/>
            <a:ext cx="2206044" cy="1773932"/>
          </a:xfrm>
          <a:prstGeom prst="rect">
            <a:avLst/>
          </a:prstGeom>
        </p:spPr>
      </p:pic>
      <p:pic>
        <p:nvPicPr>
          <p:cNvPr id="86" name="图片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1359213"/>
            <a:ext cx="3115462" cy="2505217"/>
          </a:xfrm>
          <a:prstGeom prst="rect">
            <a:avLst/>
          </a:prstGeom>
        </p:spPr>
      </p:pic>
      <p:sp>
        <p:nvSpPr>
          <p:cNvPr id="87" name="文本框 64"/>
          <p:cNvSpPr txBox="1"/>
          <p:nvPr/>
        </p:nvSpPr>
        <p:spPr>
          <a:xfrm>
            <a:off x="917923" y="1851670"/>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itchFamily="49" charset="-122"/>
                <a:ea typeface="楷体" pitchFamily="49" charset="-122"/>
              </a:rPr>
              <a:t>左右  结构</a:t>
            </a:r>
            <a:endParaRPr lang="zh-CN" altLang="en-US" sz="2400" b="1" dirty="0">
              <a:solidFill>
                <a:schemeClr val="accent2">
                  <a:lumMod val="75000"/>
                </a:schemeClr>
              </a:solidFill>
              <a:latin typeface="楷体" pitchFamily="49" charset="-122"/>
              <a:ea typeface="楷体" pitchFamily="49" charset="-122"/>
            </a:endParaRPr>
          </a:p>
        </p:txBody>
      </p:sp>
      <p:sp>
        <p:nvSpPr>
          <p:cNvPr id="88" name="文本框 64"/>
          <p:cNvSpPr txBox="1"/>
          <p:nvPr/>
        </p:nvSpPr>
        <p:spPr>
          <a:xfrm>
            <a:off x="2235319" y="2427817"/>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敬</a:t>
            </a:r>
            <a:endParaRPr lang="zh-CN" altLang="en-US" sz="3600" b="1" dirty="0">
              <a:latin typeface="楷体" pitchFamily="49" charset="-122"/>
              <a:ea typeface="楷体" pitchFamily="49" charset="-122"/>
            </a:endParaRPr>
          </a:p>
        </p:txBody>
      </p:sp>
      <p:sp>
        <p:nvSpPr>
          <p:cNvPr id="89" name="文本框 64"/>
          <p:cNvSpPr txBox="1"/>
          <p:nvPr/>
        </p:nvSpPr>
        <p:spPr>
          <a:xfrm>
            <a:off x="683568" y="2427734"/>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阿</a:t>
            </a:r>
            <a:endParaRPr lang="zh-CN" altLang="en-US" sz="3600" b="1" dirty="0">
              <a:latin typeface="楷体" pitchFamily="49" charset="-122"/>
              <a:ea typeface="楷体" pitchFamily="49" charset="-122"/>
            </a:endParaRPr>
          </a:p>
        </p:txBody>
      </p:sp>
      <p:sp>
        <p:nvSpPr>
          <p:cNvPr id="90" name="文本框 64"/>
          <p:cNvSpPr txBox="1"/>
          <p:nvPr/>
        </p:nvSpPr>
        <p:spPr>
          <a:xfrm>
            <a:off x="683568" y="3075806"/>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误</a:t>
            </a:r>
            <a:endParaRPr lang="zh-CN" altLang="en-US" sz="3600" b="1" dirty="0">
              <a:latin typeface="楷体" pitchFamily="49" charset="-122"/>
              <a:ea typeface="楷体" pitchFamily="49" charset="-122"/>
            </a:endParaRPr>
          </a:p>
        </p:txBody>
      </p:sp>
      <p:sp>
        <p:nvSpPr>
          <p:cNvPr id="91" name="文本框 64"/>
          <p:cNvSpPr txBox="1"/>
          <p:nvPr/>
        </p:nvSpPr>
        <p:spPr>
          <a:xfrm>
            <a:off x="1491454" y="2427871"/>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轮</a:t>
            </a:r>
            <a:endParaRPr lang="zh-CN" altLang="en-US" sz="3600" b="1" dirty="0">
              <a:latin typeface="楷体" pitchFamily="49" charset="-122"/>
              <a:ea typeface="楷体" pitchFamily="49" charset="-122"/>
            </a:endParaRPr>
          </a:p>
        </p:txBody>
      </p:sp>
      <p:sp>
        <p:nvSpPr>
          <p:cNvPr id="93" name="文本框 64"/>
          <p:cNvSpPr txBox="1"/>
          <p:nvPr/>
        </p:nvSpPr>
        <p:spPr>
          <a:xfrm>
            <a:off x="1491454" y="3075806"/>
            <a:ext cx="608489"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链</a:t>
            </a:r>
            <a:endParaRPr lang="zh-CN" altLang="en-US" sz="3600" b="1" dirty="0">
              <a:latin typeface="楷体" pitchFamily="49" charset="-122"/>
              <a:ea typeface="楷体" pitchFamily="49" charset="-122"/>
            </a:endParaRPr>
          </a:p>
        </p:txBody>
      </p:sp>
      <p:sp>
        <p:nvSpPr>
          <p:cNvPr id="94" name="文本框 64"/>
          <p:cNvSpPr txBox="1"/>
          <p:nvPr/>
        </p:nvSpPr>
        <p:spPr>
          <a:xfrm>
            <a:off x="3703632" y="1851670"/>
            <a:ext cx="1948488" cy="438582"/>
          </a:xfrm>
          <a:prstGeom prst="rect">
            <a:avLst/>
          </a:prstGeom>
          <a:noFill/>
          <a:ln w="9525">
            <a:noFill/>
          </a:ln>
        </p:spPr>
        <p:txBody>
          <a:bodyPr wrap="square" lIns="68580" tIns="34290" rIns="68580" bIns="34290">
            <a:spAutoFit/>
          </a:bodyPr>
          <a:lstStyle/>
          <a:p>
            <a:pPr eaLnBrk="1" hangingPunct="1"/>
            <a:r>
              <a:rPr lang="zh-CN" altLang="en-US" sz="2400" b="1" dirty="0" smtClean="0">
                <a:solidFill>
                  <a:schemeClr val="accent2">
                    <a:lumMod val="75000"/>
                  </a:schemeClr>
                </a:solidFill>
                <a:latin typeface="楷体" pitchFamily="49" charset="-122"/>
                <a:ea typeface="楷体" pitchFamily="49" charset="-122"/>
              </a:rPr>
              <a:t>半包围 结</a:t>
            </a:r>
            <a:r>
              <a:rPr lang="zh-CN" altLang="en-US" sz="2400" b="1" dirty="0">
                <a:solidFill>
                  <a:schemeClr val="accent2">
                    <a:lumMod val="75000"/>
                  </a:schemeClr>
                </a:solidFill>
                <a:latin typeface="楷体" pitchFamily="49" charset="-122"/>
                <a:ea typeface="楷体" pitchFamily="49" charset="-122"/>
              </a:rPr>
              <a:t>构</a:t>
            </a:r>
            <a:endParaRPr lang="zh-CN" altLang="en-US" sz="2400" b="1" dirty="0">
              <a:solidFill>
                <a:schemeClr val="accent2">
                  <a:lumMod val="75000"/>
                </a:schemeClr>
              </a:solidFill>
              <a:latin typeface="楷体" pitchFamily="49" charset="-122"/>
              <a:ea typeface="楷体" pitchFamily="49" charset="-122"/>
            </a:endParaRPr>
          </a:p>
        </p:txBody>
      </p:sp>
      <p:sp>
        <p:nvSpPr>
          <p:cNvPr id="95" name="文本框 64"/>
          <p:cNvSpPr txBox="1"/>
          <p:nvPr/>
        </p:nvSpPr>
        <p:spPr>
          <a:xfrm>
            <a:off x="4273693" y="2283718"/>
            <a:ext cx="608488"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厉</a:t>
            </a:r>
            <a:endParaRPr lang="zh-CN" altLang="en-US" sz="3600" b="1" dirty="0">
              <a:latin typeface="楷体" pitchFamily="49" charset="-122"/>
              <a:ea typeface="楷体" pitchFamily="49" charset="-122"/>
            </a:endParaRPr>
          </a:p>
        </p:txBody>
      </p:sp>
      <p:sp>
        <p:nvSpPr>
          <p:cNvPr id="96" name="文本框 64"/>
          <p:cNvSpPr txBox="1"/>
          <p:nvPr/>
        </p:nvSpPr>
        <p:spPr>
          <a:xfrm>
            <a:off x="6444208"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itchFamily="49" charset="-122"/>
                <a:ea typeface="楷体" pitchFamily="49" charset="-122"/>
              </a:rPr>
              <a:t>上下  结构</a:t>
            </a:r>
            <a:endParaRPr lang="zh-CN" altLang="en-US" sz="2400" b="1" dirty="0">
              <a:solidFill>
                <a:schemeClr val="accent2">
                  <a:lumMod val="75000"/>
                </a:schemeClr>
              </a:solidFill>
              <a:latin typeface="楷体" pitchFamily="49" charset="-122"/>
              <a:ea typeface="楷体" pitchFamily="49" charset="-122"/>
            </a:endParaRPr>
          </a:p>
        </p:txBody>
      </p:sp>
      <p:sp>
        <p:nvSpPr>
          <p:cNvPr id="97" name="文本框 64"/>
          <p:cNvSpPr txBox="1"/>
          <p:nvPr/>
        </p:nvSpPr>
        <p:spPr>
          <a:xfrm>
            <a:off x="7563911" y="2427817"/>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惩</a:t>
            </a:r>
            <a:endParaRPr lang="en-US" altLang="zh-CN" sz="3600" b="1" dirty="0" err="1">
              <a:latin typeface="楷体" pitchFamily="49" charset="-122"/>
              <a:ea typeface="楷体" pitchFamily="49" charset="-122"/>
            </a:endParaRPr>
          </a:p>
        </p:txBody>
      </p:sp>
      <p:sp>
        <p:nvSpPr>
          <p:cNvPr id="98" name="文本框 64"/>
          <p:cNvSpPr txBox="1"/>
          <p:nvPr/>
        </p:nvSpPr>
        <p:spPr>
          <a:xfrm>
            <a:off x="6361509" y="3075806"/>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罚</a:t>
            </a:r>
            <a:endParaRPr lang="zh-CN" altLang="en-US" sz="3600" b="1" dirty="0">
              <a:latin typeface="楷体" pitchFamily="49" charset="-122"/>
              <a:ea typeface="楷体" pitchFamily="49" charset="-122"/>
            </a:endParaRPr>
          </a:p>
        </p:txBody>
      </p:sp>
      <p:sp>
        <p:nvSpPr>
          <p:cNvPr id="99" name="文本框 64"/>
          <p:cNvSpPr txBox="1"/>
          <p:nvPr/>
        </p:nvSpPr>
        <p:spPr>
          <a:xfrm>
            <a:off x="6361509" y="2427817"/>
            <a:ext cx="608489"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严</a:t>
            </a:r>
            <a:endParaRPr lang="zh-CN" altLang="en-US" sz="3600" b="1" dirty="0">
              <a:latin typeface="楷体" pitchFamily="49" charset="-122"/>
              <a:ea typeface="楷体" pitchFamily="49" charset="-122"/>
            </a:endParaRPr>
          </a:p>
        </p:txBody>
      </p:sp>
      <p:sp>
        <p:nvSpPr>
          <p:cNvPr id="100" name="文本框 64"/>
          <p:cNvSpPr txBox="1"/>
          <p:nvPr/>
        </p:nvSpPr>
        <p:spPr>
          <a:xfrm>
            <a:off x="7092280" y="3075806"/>
            <a:ext cx="608488"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itchFamily="49" charset="-122"/>
                <a:ea typeface="楷体" pitchFamily="49" charset="-122"/>
              </a:rPr>
              <a:t>害</a:t>
            </a:r>
            <a:endParaRPr lang="zh-CN" altLang="en-US" sz="3600" b="1" dirty="0">
              <a:latin typeface="楷体" pitchFamily="49" charset="-122"/>
              <a:ea typeface="楷体" pitchFamily="49" charset="-122"/>
            </a:endParaRPr>
          </a:p>
        </p:txBody>
      </p:sp>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itchFamily="34" charset="0"/>
                <a:ea typeface="宋体" pitchFamily="2" charset="-122"/>
              </a:defRPr>
            </a:lvl1pPr>
            <a:lvl2pPr marL="742950" indent="-285750">
              <a:defRPr sz="1600">
                <a:solidFill>
                  <a:schemeClr val="tx1"/>
                </a:solidFill>
                <a:latin typeface="Arial" pitchFamily="34" charset="0"/>
                <a:ea typeface="宋体" pitchFamily="2" charset="-122"/>
              </a:defRPr>
            </a:lvl2pPr>
            <a:lvl3pPr marL="1143000" indent="-228600">
              <a:defRPr sz="1600">
                <a:solidFill>
                  <a:schemeClr val="tx1"/>
                </a:solidFill>
                <a:latin typeface="Arial" pitchFamily="34" charset="0"/>
                <a:ea typeface="宋体" pitchFamily="2" charset="-122"/>
              </a:defRPr>
            </a:lvl3pPr>
            <a:lvl4pPr marL="1600200" indent="-228600">
              <a:defRPr sz="1600">
                <a:solidFill>
                  <a:schemeClr val="tx1"/>
                </a:solidFill>
                <a:latin typeface="Arial" pitchFamily="34" charset="0"/>
                <a:ea typeface="宋体" pitchFamily="2" charset="-122"/>
              </a:defRPr>
            </a:lvl4pPr>
            <a:lvl5pPr marL="2057400" indent="-228600">
              <a:defRPr sz="16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16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16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16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1600">
                <a:solidFill>
                  <a:schemeClr val="tx1"/>
                </a:solidFill>
                <a:latin typeface="Arial" pitchFamily="34" charset="0"/>
                <a:ea typeface="宋体" pitchFamily="2" charset="-122"/>
              </a:defRPr>
            </a:lvl9pPr>
          </a:lstStyle>
          <a:p>
            <a:pPr fontAlgn="base">
              <a:spcBef>
                <a:spcPct val="0"/>
              </a:spcBef>
              <a:spcAft>
                <a:spcPct val="0"/>
              </a:spcAft>
              <a:defRPr/>
            </a:pPr>
            <a:r>
              <a:rPr lang="zh-CN" altLang="en-US" sz="3300" b="1" dirty="0">
                <a:latin typeface="楷体" pitchFamily="49" charset="-122"/>
                <a:ea typeface="楷体" pitchFamily="49" charset="-122"/>
              </a:rPr>
              <a:t>生字归类</a:t>
            </a:r>
            <a:endParaRPr lang="zh-CN" altLang="en-US" sz="3300" b="1" dirty="0">
              <a:latin typeface="楷体" pitchFamily="49" charset="-122"/>
              <a:ea typeface="楷体" pitchFamily="49" charset="-122"/>
            </a:endParaRPr>
          </a:p>
        </p:txBody>
      </p:sp>
      <p:grpSp>
        <p:nvGrpSpPr>
          <p:cNvPr id="102" name="组合 101"/>
          <p:cNvGrpSpPr/>
          <p:nvPr/>
        </p:nvGrpSpPr>
        <p:grpSpPr>
          <a:xfrm>
            <a:off x="3419872" y="627534"/>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135" name="直线连接符 5"/>
          <p:cNvCxnSpPr/>
          <p:nvPr/>
        </p:nvCxnSpPr>
        <p:spPr>
          <a:xfrm>
            <a:off x="669474"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6" name="直线连接符 73"/>
          <p:cNvCxnSpPr/>
          <p:nvPr/>
        </p:nvCxnSpPr>
        <p:spPr>
          <a:xfrm flipV="1">
            <a:off x="3625621" y="2283718"/>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6" name="文本框 64"/>
          <p:cNvSpPr txBox="1"/>
          <p:nvPr/>
        </p:nvSpPr>
        <p:spPr>
          <a:xfrm>
            <a:off x="7812360" y="3075806"/>
            <a:ext cx="608488" cy="623248"/>
          </a:xfrm>
          <a:prstGeom prst="rect">
            <a:avLst/>
          </a:prstGeom>
          <a:noFill/>
          <a:ln w="9525">
            <a:noFill/>
          </a:ln>
        </p:spPr>
        <p:txBody>
          <a:bodyPr lIns="68580" tIns="34290" rIns="68580" bIns="34290">
            <a:spAutoFit/>
          </a:bodyPr>
          <a:lstStyle/>
          <a:p>
            <a:pPr eaLnBrk="1" hangingPunct="1"/>
            <a:r>
              <a:rPr lang="zh-CN" altLang="en-US" sz="3600" b="1" dirty="0">
                <a:latin typeface="楷体" pitchFamily="49" charset="-122"/>
                <a:ea typeface="楷体" pitchFamily="49" charset="-122"/>
              </a:rPr>
              <a:t>著</a:t>
            </a:r>
            <a:endParaRPr lang="zh-CN" altLang="en-US" sz="3600" b="1" dirty="0">
              <a:latin typeface="楷体" pitchFamily="49" charset="-122"/>
              <a:ea typeface="楷体"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1000"/>
                                        <p:tgtEl>
                                          <p:spTgt spid="91"/>
                                        </p:tgtEl>
                                      </p:cBhvr>
                                    </p:animEffect>
                                    <p:anim calcmode="lin" valueType="num">
                                      <p:cBhvr>
                                        <p:cTn id="15" dur="1000" fill="hold"/>
                                        <p:tgtEl>
                                          <p:spTgt spid="91"/>
                                        </p:tgtEl>
                                        <p:attrNameLst>
                                          <p:attrName>ppt_x</p:attrName>
                                        </p:attrNameLst>
                                      </p:cBhvr>
                                      <p:tavLst>
                                        <p:tav tm="0">
                                          <p:val>
                                            <p:strVal val="#ppt_x"/>
                                          </p:val>
                                        </p:tav>
                                        <p:tav tm="100000">
                                          <p:val>
                                            <p:strVal val="#ppt_x"/>
                                          </p:val>
                                        </p:tav>
                                      </p:tavLst>
                                    </p:anim>
                                    <p:anim calcmode="lin" valueType="num">
                                      <p:cBhvr>
                                        <p:cTn id="16"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1000"/>
                                        <p:tgtEl>
                                          <p:spTgt spid="93"/>
                                        </p:tgtEl>
                                      </p:cBhvr>
                                    </p:animEffect>
                                    <p:anim calcmode="lin" valueType="num">
                                      <p:cBhvr>
                                        <p:cTn id="36" dur="1000" fill="hold"/>
                                        <p:tgtEl>
                                          <p:spTgt spid="93"/>
                                        </p:tgtEl>
                                        <p:attrNameLst>
                                          <p:attrName>ppt_x</p:attrName>
                                        </p:attrNameLst>
                                      </p:cBhvr>
                                      <p:tavLst>
                                        <p:tav tm="0">
                                          <p:val>
                                            <p:strVal val="#ppt_x"/>
                                          </p:val>
                                        </p:tav>
                                        <p:tav tm="100000">
                                          <p:val>
                                            <p:strVal val="#ppt_x"/>
                                          </p:val>
                                        </p:tav>
                                      </p:tavLst>
                                    </p:anim>
                                    <p:anim calcmode="lin" valueType="num">
                                      <p:cBhvr>
                                        <p:cTn id="37"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fade">
                                      <p:cBhvr>
                                        <p:cTn id="42" dur="1000"/>
                                        <p:tgtEl>
                                          <p:spTgt spid="95"/>
                                        </p:tgtEl>
                                      </p:cBhvr>
                                    </p:animEffect>
                                    <p:anim calcmode="lin" valueType="num">
                                      <p:cBhvr>
                                        <p:cTn id="43" dur="1000" fill="hold"/>
                                        <p:tgtEl>
                                          <p:spTgt spid="95"/>
                                        </p:tgtEl>
                                        <p:attrNameLst>
                                          <p:attrName>ppt_x</p:attrName>
                                        </p:attrNameLst>
                                      </p:cBhvr>
                                      <p:tavLst>
                                        <p:tav tm="0">
                                          <p:val>
                                            <p:strVal val="#ppt_x"/>
                                          </p:val>
                                        </p:tav>
                                        <p:tav tm="100000">
                                          <p:val>
                                            <p:strVal val="#ppt_x"/>
                                          </p:val>
                                        </p:tav>
                                      </p:tavLst>
                                    </p:anim>
                                    <p:anim calcmode="lin" valueType="num">
                                      <p:cBhvr>
                                        <p:cTn id="44"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fade">
                                      <p:cBhvr>
                                        <p:cTn id="49" dur="1000"/>
                                        <p:tgtEl>
                                          <p:spTgt spid="99"/>
                                        </p:tgtEl>
                                      </p:cBhvr>
                                    </p:animEffect>
                                    <p:anim calcmode="lin" valueType="num">
                                      <p:cBhvr>
                                        <p:cTn id="50" dur="1000" fill="hold"/>
                                        <p:tgtEl>
                                          <p:spTgt spid="99"/>
                                        </p:tgtEl>
                                        <p:attrNameLst>
                                          <p:attrName>ppt_x</p:attrName>
                                        </p:attrNameLst>
                                      </p:cBhvr>
                                      <p:tavLst>
                                        <p:tav tm="0">
                                          <p:val>
                                            <p:strVal val="#ppt_x"/>
                                          </p:val>
                                        </p:tav>
                                        <p:tav tm="100000">
                                          <p:val>
                                            <p:strVal val="#ppt_x"/>
                                          </p:val>
                                        </p:tav>
                                      </p:tavLst>
                                    </p:anim>
                                    <p:anim calcmode="lin" valueType="num">
                                      <p:cBhvr>
                                        <p:cTn id="51"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7"/>
                                        </p:tgtEl>
                                        <p:attrNameLst>
                                          <p:attrName>style.visibility</p:attrName>
                                        </p:attrNameLst>
                                      </p:cBhvr>
                                      <p:to>
                                        <p:strVal val="visible"/>
                                      </p:to>
                                    </p:set>
                                    <p:animEffect transition="in" filter="fade">
                                      <p:cBhvr>
                                        <p:cTn id="56" dur="1000"/>
                                        <p:tgtEl>
                                          <p:spTgt spid="97"/>
                                        </p:tgtEl>
                                      </p:cBhvr>
                                    </p:animEffect>
                                    <p:anim calcmode="lin" valueType="num">
                                      <p:cBhvr>
                                        <p:cTn id="57" dur="1000" fill="hold"/>
                                        <p:tgtEl>
                                          <p:spTgt spid="97"/>
                                        </p:tgtEl>
                                        <p:attrNameLst>
                                          <p:attrName>ppt_x</p:attrName>
                                        </p:attrNameLst>
                                      </p:cBhvr>
                                      <p:tavLst>
                                        <p:tav tm="0">
                                          <p:val>
                                            <p:strVal val="#ppt_x"/>
                                          </p:val>
                                        </p:tav>
                                        <p:tav tm="100000">
                                          <p:val>
                                            <p:strVal val="#ppt_x"/>
                                          </p:val>
                                        </p:tav>
                                      </p:tavLst>
                                    </p:anim>
                                    <p:anim calcmode="lin" valueType="num">
                                      <p:cBhvr>
                                        <p:cTn id="58"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fade">
                                      <p:cBhvr>
                                        <p:cTn id="63" dur="1000"/>
                                        <p:tgtEl>
                                          <p:spTgt spid="98"/>
                                        </p:tgtEl>
                                      </p:cBhvr>
                                    </p:animEffect>
                                    <p:anim calcmode="lin" valueType="num">
                                      <p:cBhvr>
                                        <p:cTn id="64" dur="1000" fill="hold"/>
                                        <p:tgtEl>
                                          <p:spTgt spid="98"/>
                                        </p:tgtEl>
                                        <p:attrNameLst>
                                          <p:attrName>ppt_x</p:attrName>
                                        </p:attrNameLst>
                                      </p:cBhvr>
                                      <p:tavLst>
                                        <p:tav tm="0">
                                          <p:val>
                                            <p:strVal val="#ppt_x"/>
                                          </p:val>
                                        </p:tav>
                                        <p:tav tm="100000">
                                          <p:val>
                                            <p:strVal val="#ppt_x"/>
                                          </p:val>
                                        </p:tav>
                                      </p:tavLst>
                                    </p:anim>
                                    <p:anim calcmode="lin" valueType="num">
                                      <p:cBhvr>
                                        <p:cTn id="65"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00"/>
                                        </p:tgtEl>
                                        <p:attrNameLst>
                                          <p:attrName>style.visibility</p:attrName>
                                        </p:attrNameLst>
                                      </p:cBhvr>
                                      <p:to>
                                        <p:strVal val="visible"/>
                                      </p:to>
                                    </p:set>
                                    <p:animEffect transition="in" filter="fade">
                                      <p:cBhvr>
                                        <p:cTn id="70" dur="1000"/>
                                        <p:tgtEl>
                                          <p:spTgt spid="100"/>
                                        </p:tgtEl>
                                      </p:cBhvr>
                                    </p:animEffect>
                                    <p:anim calcmode="lin" valueType="num">
                                      <p:cBhvr>
                                        <p:cTn id="71" dur="1000" fill="hold"/>
                                        <p:tgtEl>
                                          <p:spTgt spid="100"/>
                                        </p:tgtEl>
                                        <p:attrNameLst>
                                          <p:attrName>ppt_x</p:attrName>
                                        </p:attrNameLst>
                                      </p:cBhvr>
                                      <p:tavLst>
                                        <p:tav tm="0">
                                          <p:val>
                                            <p:strVal val="#ppt_x"/>
                                          </p:val>
                                        </p:tav>
                                        <p:tav tm="100000">
                                          <p:val>
                                            <p:strVal val="#ppt_x"/>
                                          </p:val>
                                        </p:tav>
                                      </p:tavLst>
                                    </p:anim>
                                    <p:anim calcmode="lin" valueType="num">
                                      <p:cBhvr>
                                        <p:cTn id="72"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1000"/>
                                        <p:tgtEl>
                                          <p:spTgt spid="56"/>
                                        </p:tgtEl>
                                      </p:cBhvr>
                                    </p:animEffect>
                                    <p:anim calcmode="lin" valueType="num">
                                      <p:cBhvr>
                                        <p:cTn id="78" dur="1000" fill="hold"/>
                                        <p:tgtEl>
                                          <p:spTgt spid="56"/>
                                        </p:tgtEl>
                                        <p:attrNameLst>
                                          <p:attrName>ppt_x</p:attrName>
                                        </p:attrNameLst>
                                      </p:cBhvr>
                                      <p:tavLst>
                                        <p:tav tm="0">
                                          <p:val>
                                            <p:strVal val="#ppt_x"/>
                                          </p:val>
                                        </p:tav>
                                        <p:tav tm="100000">
                                          <p:val>
                                            <p:strVal val="#ppt_x"/>
                                          </p:val>
                                        </p:tav>
                                      </p:tavLst>
                                    </p:anim>
                                    <p:anim calcmode="lin" valueType="num">
                                      <p:cBhvr>
                                        <p:cTn id="7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3" grpId="0"/>
      <p:bldP spid="95" grpId="0"/>
      <p:bldP spid="97" grpId="0"/>
      <p:bldP spid="98" grpId="0"/>
      <p:bldP spid="99" grpId="0"/>
      <p:bldP spid="100" grpId="0"/>
      <p:bldP spid="56" grpId="0"/>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2611</Words>
  <Application>WPS 演示</Application>
  <PresentationFormat>全屏显示(16:9)</PresentationFormat>
  <Paragraphs>363</Paragraphs>
  <Slides>48</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48</vt:i4>
      </vt:variant>
    </vt:vector>
  </HeadingPairs>
  <TitlesOfParts>
    <vt:vector size="58" baseType="lpstr">
      <vt:lpstr>Arial </vt:lpstr>
      <vt:lpstr>宋体 </vt:lpstr>
      <vt:lpstr>黑体</vt:lpstr>
      <vt:lpstr>楷体</vt:lpstr>
      <vt:lpstr>幼圆</vt:lpstr>
      <vt:lpstr>汉语拼音</vt:lpstr>
      <vt:lpstr>Times New Roman</vt:lpstr>
      <vt:lpstr>微软雅黑</vt:lpstr>
      <vt:lpstr>Impact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自从有了火，人类就开始用它烧熟食物，驱寒取暖，并用火来驱赶危害人类安全的猛兽……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Administrator</cp:lastModifiedBy>
  <cp:revision>99</cp:revision>
  <dcterms:created xsi:type="dcterms:W3CDTF">2017-03-17T02:28:00Z</dcterms:created>
  <dcterms:modified xsi:type="dcterms:W3CDTF">2019-01-08T05:19:11Z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2052-10.8.0.5648</vt:lpwstr>
  </property>
</Properties>
</file>