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3" r:id="rId2"/>
    <p:sldId id="263" r:id="rId3"/>
    <p:sldId id="316" r:id="rId4"/>
    <p:sldId id="274" r:id="rId5"/>
    <p:sldId id="317" r:id="rId6"/>
    <p:sldId id="264" r:id="rId7"/>
    <p:sldId id="311" r:id="rId8"/>
    <p:sldId id="312" r:id="rId9"/>
    <p:sldId id="318" r:id="rId10"/>
    <p:sldId id="319" r:id="rId11"/>
    <p:sldId id="320" r:id="rId12"/>
    <p:sldId id="321" r:id="rId13"/>
    <p:sldId id="322" r:id="rId14"/>
    <p:sldId id="323" r:id="rId15"/>
    <p:sldId id="265" r:id="rId16"/>
    <p:sldId id="325" r:id="rId17"/>
    <p:sldId id="326" r:id="rId18"/>
    <p:sldId id="324" r:id="rId19"/>
    <p:sldId id="327" r:id="rId20"/>
    <p:sldId id="313" r:id="rId21"/>
    <p:sldId id="328" r:id="rId22"/>
    <p:sldId id="314" r:id="rId23"/>
    <p:sldId id="315" r:id="rId24"/>
    <p:sldId id="329" r:id="rId25"/>
    <p:sldId id="310" r:id="rId26"/>
    <p:sldId id="330" r:id="rId27"/>
    <p:sldId id="331" r:id="rId28"/>
    <p:sldId id="332" r:id="rId29"/>
    <p:sldId id="333" r:id="rId30"/>
    <p:sldId id="334" r:id="rId31"/>
    <p:sldId id="335" r:id="rId32"/>
    <p:sldId id="336"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0" y="-43397"/>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60032"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83621" y="1800624"/>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56176"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3621"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课中一起思考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栏目三">
    <p:spTree>
      <p:nvGrpSpPr>
        <p:cNvPr id="1" name=""/>
        <p:cNvGrpSpPr/>
        <p:nvPr/>
      </p:nvGrpSpPr>
      <p:grpSpPr>
        <a:xfrm>
          <a:off x="0" y="0"/>
          <a:ext cx="0" cy="0"/>
          <a:chOff x="0" y="0"/>
          <a:chExt cx="0" cy="0"/>
        </a:xfrm>
      </p:grpSpPr>
      <p:grpSp>
        <p:nvGrpSpPr>
          <p:cNvPr id="2" name="组合 1"/>
          <p:cNvGrpSpPr/>
          <p:nvPr userDrawn="1"/>
        </p:nvGrpSpPr>
        <p:grpSpPr>
          <a:xfrm>
            <a:off x="7521451"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6498"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101996649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15.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154410"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a:t>
            </a:r>
            <a:r>
              <a:rPr lang="zh-CN" altLang="zh-CN" sz="1600" dirty="0" smtClean="0"/>
              <a:t>　</a:t>
            </a:r>
            <a:r>
              <a:rPr lang="zh-CN" altLang="zh-CN" sz="1600" b="1" dirty="0" smtClean="0"/>
              <a:t>落</a:t>
            </a:r>
            <a:r>
              <a:rPr lang="zh-CN" altLang="zh-CN" sz="1600" dirty="0" smtClean="0"/>
              <a:t>　</a:t>
            </a:r>
            <a:r>
              <a:rPr lang="zh-CN" altLang="zh-CN" sz="1600" b="1" dirty="0" smtClean="0"/>
              <a:t>日</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12" action="ppaction://hlinksldjump"/>
          </p:cNvPr>
          <p:cNvSpPr txBox="1"/>
          <p:nvPr userDrawn="1"/>
        </p:nvSpPr>
        <p:spPr>
          <a:xfrm>
            <a:off x="6228184"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课中一起思考</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13" action="ppaction://hlinksldjump"/>
          </p:cNvPr>
          <p:cNvSpPr txBox="1"/>
          <p:nvPr userDrawn="1"/>
        </p:nvSpPr>
        <p:spPr>
          <a:xfrm>
            <a:off x="7596336" y="26005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课外素养提升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24">
            <a:hlinkClick r:id="rId14" action="ppaction://hlinksldjump"/>
          </p:cNvPr>
          <p:cNvSpPr txBox="1"/>
          <p:nvPr userDrawn="1"/>
        </p:nvSpPr>
        <p:spPr>
          <a:xfrm>
            <a:off x="4903549"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5" name="组合 14"/>
          <p:cNvGrpSpPr/>
          <p:nvPr userDrawn="1"/>
        </p:nvGrpSpPr>
        <p:grpSpPr>
          <a:xfrm>
            <a:off x="4038968" y="98414"/>
            <a:ext cx="633507" cy="480597"/>
            <a:chOff x="366968" y="1037555"/>
            <a:chExt cx="633507" cy="400497"/>
          </a:xfrm>
        </p:grpSpPr>
        <p:sp>
          <p:nvSpPr>
            <p:cNvPr id="16" name="TextBox 22">
              <a:hlinkClick r:id="rId15"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7" name="图片 16"/>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62" r:id="rId7"/>
    <p:sldLayoutId id="2147483653" r:id="rId8"/>
    <p:sldLayoutId id="2147483654" r:id="rId9"/>
  </p:sldLayoutIdLst>
  <p:timing>
    <p:tnLst>
      <p:par>
        <p:cTn id="1" dur="indefinite" restart="never" nodeType="tmRoot"/>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8.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8.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8.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第一单元用事实说话</a:t>
            </a:r>
          </a:p>
        </p:txBody>
      </p:sp>
    </p:spTree>
    <p:extLst>
      <p:ext uri="{BB962C8B-B14F-4D97-AF65-F5344CB8AC3E}">
        <p14:creationId xmlns:p14="http://schemas.microsoft.com/office/powerpoint/2010/main" xmlns="" val="2113085124"/>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583740810"/>
              </p:ext>
            </p:extLst>
          </p:nvPr>
        </p:nvGraphicFramePr>
        <p:xfrm>
          <a:off x="508000" y="1358392"/>
          <a:ext cx="8128000" cy="4395215"/>
        </p:xfrm>
        <a:graphic>
          <a:graphicData uri="http://schemas.openxmlformats.org/presentationml/2006/ole">
            <p:oleObj spid="_x0000_s4100" name="Document" r:id="rId6" imgW="3895785" imgH="2105954" progId="Word.Document.12">
              <p:embed/>
            </p:oleObj>
          </a:graphicData>
        </a:graphic>
      </p:graphicFrame>
    </p:spTree>
    <p:extLst>
      <p:ext uri="{BB962C8B-B14F-4D97-AF65-F5344CB8AC3E}">
        <p14:creationId xmlns:p14="http://schemas.microsoft.com/office/powerpoint/2010/main" xmlns="" val="6441334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859474727"/>
              </p:ext>
            </p:extLst>
          </p:nvPr>
        </p:nvGraphicFramePr>
        <p:xfrm>
          <a:off x="558359" y="1268760"/>
          <a:ext cx="8128000" cy="5314460"/>
        </p:xfrm>
        <a:graphic>
          <a:graphicData uri="http://schemas.openxmlformats.org/presentationml/2006/ole">
            <p:oleObj spid="_x0000_s5124" name="Document" r:id="rId6" imgW="3838193" imgH="2510018" progId="Word.Document.12">
              <p:embed/>
            </p:oleObj>
          </a:graphicData>
        </a:graphic>
      </p:graphicFrame>
    </p:spTree>
    <p:extLst>
      <p:ext uri="{BB962C8B-B14F-4D97-AF65-F5344CB8AC3E}">
        <p14:creationId xmlns:p14="http://schemas.microsoft.com/office/powerpoint/2010/main" xmlns="" val="20905835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庄严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庄重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二者都是形容词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都可指郑重、严肃。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表示庄重而严肃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不可侵犯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可以指人的神态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也可以指重大事物形成的气氛。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言语、举止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端庄稳重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不随便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不轻浮。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北京</a:t>
            </a:r>
            <a:r>
              <a:rPr lang="en-US" altLang="zh-CN" sz="2200" dirty="0">
                <a:solidFill>
                  <a:srgbClr val="000000"/>
                </a:solidFill>
                <a:latin typeface="Times New Roman" panose="02020603050405020304" pitchFamily="18" charset="0"/>
                <a:cs typeface="Times New Roman" panose="02020603050405020304" pitchFamily="18" charset="0"/>
              </a:rPr>
              <a:t>2022</a:t>
            </a:r>
            <a:r>
              <a:rPr lang="zh-CN" altLang="zh-CN" sz="2200" dirty="0">
                <a:solidFill>
                  <a:srgbClr val="000000"/>
                </a:solidFill>
                <a:latin typeface="Times New Roman" panose="02020603050405020304" pitchFamily="18" charset="0"/>
                <a:cs typeface="Times New Roman" panose="02020603050405020304" pitchFamily="18" charset="0"/>
              </a:rPr>
              <a:t>年冬奥会的《申办报告》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集中体现了北京申办</a:t>
            </a:r>
            <a:r>
              <a:rPr lang="en-US" altLang="zh-CN" sz="2200" dirty="0">
                <a:solidFill>
                  <a:srgbClr val="000000"/>
                </a:solidFill>
                <a:latin typeface="Times New Roman" panose="02020603050405020304" pitchFamily="18" charset="0"/>
                <a:cs typeface="Times New Roman" panose="02020603050405020304" pitchFamily="18" charset="0"/>
              </a:rPr>
              <a:t>2022</a:t>
            </a:r>
            <a:r>
              <a:rPr lang="zh-CN" altLang="zh-CN" sz="2200" dirty="0">
                <a:solidFill>
                  <a:srgbClr val="000000"/>
                </a:solidFill>
                <a:latin typeface="Times New Roman" panose="02020603050405020304" pitchFamily="18" charset="0"/>
                <a:cs typeface="Times New Roman" panose="02020603050405020304" pitchFamily="18" charset="0"/>
              </a:rPr>
              <a:t>年冬奥会的三大理念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是北京向国际奥委会和国际社会做出的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庄严</a:t>
            </a:r>
            <a:r>
              <a:rPr lang="zh-CN" altLang="zh-CN" sz="2200" dirty="0">
                <a:solidFill>
                  <a:srgbClr val="000000"/>
                </a:solidFill>
                <a:latin typeface="Times New Roman" panose="02020603050405020304" pitchFamily="18" charset="0"/>
                <a:cs typeface="Times New Roman" panose="02020603050405020304" pitchFamily="18" charset="0"/>
              </a:rPr>
              <a:t>承诺。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他保持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庄重</a:t>
            </a:r>
            <a:r>
              <a:rPr lang="zh-CN" altLang="zh-CN" sz="2200" dirty="0">
                <a:solidFill>
                  <a:srgbClr val="000000"/>
                </a:solidFill>
                <a:latin typeface="Times New Roman" panose="02020603050405020304" pitchFamily="18" charset="0"/>
                <a:cs typeface="Times New Roman" panose="02020603050405020304" pitchFamily="18" charset="0"/>
              </a:rPr>
              <a:t>威严的仪态。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877820" y="4525865"/>
            <a:ext cx="567992"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76222" y="4936981"/>
            <a:ext cx="567992"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59199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39901" y="2060848"/>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五光十色</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五颜六色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两者均可指色彩多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五光十色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式样繁多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五颜六色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色彩繁多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无论是一国元首、著名物理学家、大导演还是</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”IT</a:t>
            </a:r>
            <a:r>
              <a:rPr lang="zh-CN" altLang="zh-CN" sz="2200" dirty="0">
                <a:solidFill>
                  <a:srgbClr val="000000"/>
                </a:solidFill>
                <a:latin typeface="Times New Roman" panose="02020603050405020304" pitchFamily="18" charset="0"/>
                <a:cs typeface="Times New Roman" panose="02020603050405020304" pitchFamily="18" charset="0"/>
              </a:rPr>
              <a:t>精英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都在或明媚或平淡的童年做过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五光十色</a:t>
            </a:r>
            <a:r>
              <a:rPr lang="zh-CN" altLang="zh-CN" sz="2200" dirty="0">
                <a:solidFill>
                  <a:srgbClr val="000000"/>
                </a:solidFill>
                <a:latin typeface="Times New Roman" panose="02020603050405020304" pitchFamily="18" charset="0"/>
                <a:cs typeface="Times New Roman" panose="02020603050405020304" pitchFamily="18" charset="0"/>
              </a:rPr>
              <a:t>的梦。他们坚持追梦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梦想终究照进现实。</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每天早上看祖母去菜园子摘下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五颜六色</a:t>
            </a:r>
            <a:r>
              <a:rPr lang="zh-CN" altLang="zh-CN" sz="2200" dirty="0">
                <a:solidFill>
                  <a:srgbClr val="000000"/>
                </a:solidFill>
                <a:latin typeface="Times New Roman" panose="02020603050405020304" pitchFamily="18" charset="0"/>
                <a:cs typeface="Times New Roman" panose="02020603050405020304" pitchFamily="18" charset="0"/>
              </a:rPr>
              <a:t>的蔬菜是艾伦小时候最幸福的事</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4860032" y="3713223"/>
            <a:ext cx="1152128"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70446" y="4495867"/>
            <a:ext cx="1152128"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75361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目不暇接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应接不暇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两者都有因太多而照顾不过来之意。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目不暇接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形容东西太多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眼睛看不过来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不能指人和事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应接不暇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形容来人或事情太多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接待应付不过来。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国家级风景区桃园洞林木葱郁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有奇、绝、秀、幽、险之美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景色令人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目不暇接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流连忘返。</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午饭时间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店里来来往往的客人令他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应接不暇</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2338121" y="4153274"/>
            <a:ext cx="1109087"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08845" y="4542618"/>
            <a:ext cx="1112851"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85776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323528" y="1772816"/>
            <a:ext cx="8636000" cy="374871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整体感知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把握内容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本文开头三段在文中有什么作用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开头三段是本文的总起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交代新闻来源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揭示事件意义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初步勾描了现场。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签字场所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部分的景物描写写出了景物的什么特点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景物描写有何作用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这一段是静态描写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场记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。其作用是让读者留下一个心理印象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并借助于文字想象人物在即将举行的受降仪式中所处的方位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也把前面所说的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简单、庄严、肃穆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的特点具象化了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本文使用小标题有何作用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使用小标题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作者像是在用一个个生动、感人的镜头来展现签字的过程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使整篇文章条理清晰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每个片段既有机相连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又自成体系。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文中除了顺叙的记叙方法外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还用了什么顺序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重光葵一腿之失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九一八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等。充实内容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感动人心。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561002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179512" y="1143043"/>
            <a:ext cx="8640960" cy="5742341"/>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i="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记叙的顺序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能按事件发生、发展的时间先后顺序较清楚地进行记叙。如《林黛玉进贾府》就是运用了顺叙的方法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眉目清楚地介绍了林黛玉的行程。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引起阅读兴趣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使作品波澜起伏。如《祝福》的开头先交代祥林嫂的死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就是运用此法。鉴赏时须说明倒叙情况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指出强调的内容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分析倒叙的好处。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在叙述主要事件的过程中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插入另一与之有关的事件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然后再接上原来的事件写。对上文内容加以补充解释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对下文做某些交代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照应上下文。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对主要情节或中心事件做必要的铺垫照应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补充说明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使情节更加完整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结构更加严密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内容更加充实丰满。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指叙述两件或多件同时发生的事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使头绪清楚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照应得体。</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690351226"/>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97360"/>
            <a:ext cx="8128000" cy="4117281"/>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理解细节描写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细节描写是本文的一大特点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细读下面的几处细节描写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并说说其妙处。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灰色的舰身油漆一新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十六英寸口径的大炮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斜指天空。这天天阴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灰云四罩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海风轻拂。海面上舰船如林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飘扬着美国国旗。舱面上人影密集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都在向密苏里号舰注视着。小艇往来疾驶如奔马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艇后白浪如练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摩托声如猛兽怒吼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几乎都是载着各国官兵来密苏里号舰参加典礼的。陆地看不清楚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躺在远远的早雾中。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舰着新衣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国旗飘扬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摩托欢歌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营造出欢乐喜庆的氛围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烘托出胜利者心中的喜悦。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730294457"/>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全舰静悄悄一无声息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只有高悬的旗帜传来被海风吹拂的微微的猎猎声。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以动衬静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烘托出庄严、肃穆的氛围。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麦克阿瑟读到最后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昂首向日本代表团说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重光葵挣扎上前行近签字桌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除帽放在桌上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斜身入椅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倚杖椅边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他签字时没有入坐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右手除手套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立着欠身执笔签字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昔日趾高气扬的侵略者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如今在胜利者面前毫无地位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真是莫大的讽刺。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189297037"/>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255983416"/>
              </p:ext>
            </p:extLst>
          </p:nvPr>
        </p:nvGraphicFramePr>
        <p:xfrm>
          <a:off x="508000" y="936542"/>
          <a:ext cx="8128000" cy="5238916"/>
        </p:xfrm>
        <a:graphic>
          <a:graphicData uri="http://schemas.openxmlformats.org/presentationml/2006/ole">
            <p:oleObj spid="_x0000_s1029" name="Document" r:id="rId3" imgW="3947619" imgH="2544200"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dir="rd"/>
      </p:transition>
    </mc:Choice>
    <mc:Fallback>
      <p:transition spd="slow">
        <p:cover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日本的签字投降仪式分明在上午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为什么题目是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是否有独特的含义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运用了双关手法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作者在参加盟军的受降仪式后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就到横须贺港的另一艘军舰上去写作这篇通讯。写完时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正是日落时分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作者触景生情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点出了写作背景和时间。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日本国名中有个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日本的国名含义为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日出之国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意思是太阳升起的地方。用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表明日本帝国主义的失败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日本已经是没有生气的不再绚烂的落日。曾经不可一世的日本侵略者今天终于在世界人民面前低头签字投降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坠落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大快人心。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又透出作者的嘲讽之意。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0379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825929081"/>
              </p:ext>
            </p:extLst>
          </p:nvPr>
        </p:nvGraphicFramePr>
        <p:xfrm>
          <a:off x="440146" y="1412776"/>
          <a:ext cx="8128000" cy="5111225"/>
        </p:xfrm>
        <a:graphic>
          <a:graphicData uri="http://schemas.openxmlformats.org/presentationml/2006/ole">
            <p:oleObj spid="_x0000_s6148" name="Document" r:id="rId7" imgW="4028608" imgH="2533766" progId="Word.Document.12">
              <p:embed/>
            </p:oleObj>
          </a:graphicData>
        </a:graphic>
      </p:graphicFrame>
      <p:sp>
        <p:nvSpPr>
          <p:cNvPr id="7" name="矩形 6"/>
          <p:cNvSpPr/>
          <p:nvPr/>
        </p:nvSpPr>
        <p:spPr>
          <a:xfrm>
            <a:off x="247588" y="2060848"/>
            <a:ext cx="8320558" cy="4176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12080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文脉图解</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17929014"/>
              </p:ext>
            </p:extLst>
          </p:nvPr>
        </p:nvGraphicFramePr>
        <p:xfrm>
          <a:off x="508000" y="2439996"/>
          <a:ext cx="8128000" cy="2232007"/>
        </p:xfrm>
        <a:graphic>
          <a:graphicData uri="http://schemas.openxmlformats.org/presentationml/2006/ole">
            <p:oleObj spid="_x0000_s7172" name="Document" r:id="rId7" imgW="3838193" imgH="1053877" progId="Word.Document.12">
              <p:embed/>
            </p:oleObj>
          </a:graphicData>
        </a:graphic>
      </p:graphicFrame>
    </p:spTree>
    <p:extLst>
      <p:ext uri="{BB962C8B-B14F-4D97-AF65-F5344CB8AC3E}">
        <p14:creationId xmlns:p14="http://schemas.microsoft.com/office/powerpoint/2010/main" xmlns="" val="30786306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本文不但符合通讯的特点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而且真实、细致地报道了整个受降仪式。本文既有概况叙述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又有细节描绘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不但真实地记录了历史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而且写出了签字仪式的意义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所以被人们称为范本。例如在叙述重光葵、梅津美治郎签字的情景时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作者利用细节描写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准确地刻画出人物形象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使人物活起来。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学以致用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学校每周都要举行庄严的升国旗仪式。请借鉴本文的写法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描写一次你参加的升旗仪式。</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7698104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0492"/>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Times New Roman" panose="02020603050405020304" pitchFamily="18" charset="0"/>
                <a:cs typeface="Times New Roman" panose="02020603050405020304" pitchFamily="18" charset="0"/>
              </a:rPr>
              <a:t>星期一上午九点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风和日丽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阳光明媚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朵朵白云在蔚蓝的天幕上轻轻地飘着。我们来到举行升旗仪式的操场。嘹亮的鼓号声响彻校园内外。在悦耳的伴奏声中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四位护旗手护送着国旗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踏着矫健的步伐走到旗台上。校长庄重地发出口令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全体肃立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敬礼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同学们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的一下站得笔直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行注目礼。鲜艳的五星红旗伴随着庄严的国歌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在旗手的拉动下徐徐上升。几百双眼睛望着国旗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目光坚定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仿佛向祖国表明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我们一定不辜负祖国对我们的期望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好好学习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将来为祖国的建设做出贡献。国旗徐徐地升到旗杆顶端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在蓝天白云之下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犹如一团火焰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映红了大地。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7366536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360"/>
            <a:ext cx="8128000" cy="411728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迈上更加壮丽的征程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党的十八大开幕侧记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杜榕</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赵婀娜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前进的中国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扬帆破浪时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振奋的人民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心潮逐浪高。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一场举世瞩目的盛会在金秋的北京举行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中国共产党在开放与自信中写下继往开来、团结奋进的时代篇章。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当金色的阳光洒满天安门广场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来自祖国四面八方的十八大代表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乘坐着大巴车缓缓进入。从他们微笑的脸上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可以看出是带着人民幸福和安康的喜悦而来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从他们稳健的步伐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可以看出是带着民族复兴和腾飞的重任而来。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533354" y="998762"/>
            <a:ext cx="1398140" cy="498598"/>
          </a:xfrm>
          <a:prstGeom prst="rect">
            <a:avLst/>
          </a:prstGeom>
        </p:spPr>
        <p:txBody>
          <a:bodyPr wrap="none">
            <a:spAutoFit/>
          </a:bodyPr>
          <a:lstStyle/>
          <a:p>
            <a:pPr>
              <a:lnSpc>
                <a:spcPct val="120000"/>
              </a:lnSpc>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美文品</a:t>
            </a: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读</a:t>
            </a:r>
            <a:r>
              <a:rPr lang="en-US"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1695751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0492"/>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在庄严的国歌声中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中国共产党第十八次全国代表大会正式开幕。胡锦涛同志走上万人大礼堂主席台的报告席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不仅全场的注意力向这里汇聚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亿中国人民的热切目光投向这里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全世界的深切关注被吸引到这里。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高举中国特色社会主义伟大旗帜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以邓小平理论、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三个代表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重要思想、科学发展观为指导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解放思想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攻坚克难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坚定不移沿着中国特色社会主义道路前进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为全面建成小康社会而奋斗。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铿锵有力的声音回荡在宏伟的人民大会堂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注定这将是一个伟大时刻的历史定格。</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666293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7962"/>
            <a:ext cx="8128000" cy="533607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人们会想起</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我们党牢牢把握科学发展这个主题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找准历史方位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抓住战略机遇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把中国特色社会主义推进到新阶段。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人们会想起</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我们党从容应对难事、急事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成功举办大事、要事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驾驭复杂局面的能力不断提升。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人们会想起</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我们党始终坚持以人为本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着力保障和改善民生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不断适应时代新要求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满足人民新期待。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人们会想起</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我们党始终坚持走和平发展道路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推动建设和谐世界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中国与世界关系已发生深刻变化。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只要我们胸怀理想、坚定信念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不动摇、不懈怠、不折腾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顽强奋斗、艰苦奋斗、不懈奋斗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就一定能在中国共产党成立一百年时全面建成小康社会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就一定能在新中国成立一百年时建成富强民主文明和谐的社会主义现代化国家。全党要坚定这样的道路自信、理论自信、制度自信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2555925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094"/>
            <a:ext cx="8128000" cy="492981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话语落下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掌声雷动。台上台下、会内会外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一种激情在迸发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一种力量在升腾。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来自辽宁的代表、沈阳机床股份有限公司董事长关锡友说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胡锦涛同志的报告令人欢欣鼓舞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也为未来我国经济社会的发展、中国特色社会主义事业的发展指明了方向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做出了全面部署。面向未来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我们一定要把科学发展观贯彻到工作的各个方面。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成就来之不易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前景美好可期。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让我们高举中国特色社会主义伟大旗帜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更加紧密地团结在党中央周围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为全面建成小康社会而奋斗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不断夺取中国特色社会主义新胜利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共同创造中国人民和中华民族更加幸福美好的未来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这是党的承诺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更是亿万人民的心声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如潮的掌声第三十八次在人民大会堂响起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经久不息。</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7923339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0492"/>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豪情万丈。来自贵州省三都水族自治县的代表韦族琼心潮澎湃地说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十八大为我们吹响了号角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我们老百姓有信心在党中央的领导下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向着美好生活前进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人心凝聚。在北京王府井大街的巨幅</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屏幕前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人们聆听着中国共产党开启新境界新征程的政治宣言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为光荣的中国共产党骄傲。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扬帆起航。从遥远边疆的哨所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到建筑工地的工棚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再到宁静平和的校园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人们围在电视机旁、坐在电脑前、聚在收音机边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看着宏伟蓝图在眼前铺展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壮丽征程再次开启。</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5091196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学法提示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明确新闻的文体特征。</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真实性。真实是新闻的生命。任何虚假的、幻想的内容都不能写进新闻中。</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时效性。新闻报道一定要快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否则就会成为明日黄花。</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新颖性。一是指内容要新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不重复旧的内容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二是形式要新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表现上不落俗套。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抓新闻中的叙事。通讯离不开叙事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事件通讯更需完整地叙述事件的起因、经过、结果等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以交代事件的复杂性和社会影响力。叙事要注意两点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理清主线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丰满细节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时间为经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空间为纬。</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选择一篇或几篇有代表性的新闻作品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从内容到形式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从作品到作者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进行深入细致的分析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以检验学习效果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培养思考问题和探究问题的能力。</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1259206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cs typeface="Times New Roman" panose="02020603050405020304" pitchFamily="18" charset="0"/>
              </a:rPr>
              <a:t>本文撷取了几个重要片段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夹叙夹议地记录了党的十八大开幕的情景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表达了对大会的高度评价和对未来的期待。全文洋溢着澎湃的激情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并透射全文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运用了排比段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涵盖了丰富的内容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激情四射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富有感染力。</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6895394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09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素材开发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《落日》报道了</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日在密苏里号战舰上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中国和其他反法西斯盟国接受日本投降仪式的经过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字里行间流露出浓烈的爱国之情和历史责任感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打动了千千万万的中国人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也因此成为永垂史册的经典。日本投降后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朱启平随美军第一批军舰登陆日本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在日本各地旅行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观察交流采访。所见所闻使他对中国的前途产生了深刻的忧患意识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他在《日本投降是临时休战》一文中写道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我们应当怎样呢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民主团结以求国内和平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全民奋发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建设工业国家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NEU-BZ-S92" panose="02020503000000020003" pitchFamily="18"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人贵自助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国贵自立。我们不可忽视了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中国虽胜犹弱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而弱国永远遭人欺凌。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中国虽然最后胜利了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成了四强之一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但是千万骄傲不得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松懈不得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旧耻尽除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气象更新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千载难逢。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今天重读此文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仍能感受到作者的赤子之心和长远的目光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8486948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287"/>
            <a:ext cx="8128000" cy="12734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dirty="0">
                <a:solidFill>
                  <a:srgbClr val="000000"/>
                </a:solidFill>
                <a:latin typeface="Times New Roman" panose="02020603050405020304" pitchFamily="18" charset="0"/>
                <a:cs typeface="Times New Roman" panose="02020603050405020304" pitchFamily="18" charset="0"/>
              </a:rPr>
              <a:t>这则材料可以用在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爱国图强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关心国家、民族命运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投身建设祖国、保护祖国的战斗中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等有关人生理想的话题或材料作文中。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1590545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a:t>
            </a:r>
            <a:r>
              <a:rPr lang="zh-CN" altLang="zh-CN" dirty="0"/>
              <a:t>　</a:t>
            </a:r>
            <a:r>
              <a:rPr lang="zh-CN" altLang="zh-CN" b="1" dirty="0"/>
              <a:t>落</a:t>
            </a:r>
            <a:r>
              <a:rPr lang="zh-CN" altLang="zh-CN" dirty="0"/>
              <a:t>　</a:t>
            </a:r>
            <a:r>
              <a:rPr lang="zh-CN" altLang="zh-CN" b="1" dirty="0"/>
              <a:t>日</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667564586"/>
              </p:ext>
            </p:extLst>
          </p:nvPr>
        </p:nvGraphicFramePr>
        <p:xfrm>
          <a:off x="508000" y="1344990"/>
          <a:ext cx="8128000" cy="4422020"/>
        </p:xfrm>
        <a:graphic>
          <a:graphicData uri="http://schemas.openxmlformats.org/presentationml/2006/ole">
            <p:oleObj spid="_x0000_s2052" name="Document" r:id="rId3" imgW="4000172" imgH="2176117" progId="Word.Document.12">
              <p:embed/>
            </p:oleObj>
          </a:graphicData>
        </a:graphic>
      </p:graphicFrame>
    </p:spTree>
    <p:extLst>
      <p:ext uri="{BB962C8B-B14F-4D97-AF65-F5344CB8AC3E}">
        <p14:creationId xmlns:p14="http://schemas.microsoft.com/office/powerpoint/2010/main" xmlns="" val="166463916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Q20.eps" descr="id:2147488477;FounderCES"/>
          <p:cNvPicPr/>
          <p:nvPr/>
        </p:nvPicPr>
        <p:blipFill>
          <a:blip r:embed="rId5" cstate="print"/>
          <a:stretch>
            <a:fillRect/>
          </a:stretch>
        </p:blipFill>
        <p:spPr>
          <a:xfrm>
            <a:off x="3779912" y="1398918"/>
            <a:ext cx="1368152" cy="2030961"/>
          </a:xfrm>
          <a:prstGeom prst="rect">
            <a:avLst/>
          </a:prstGeom>
        </p:spPr>
      </p:pic>
      <p:sp>
        <p:nvSpPr>
          <p:cNvPr id="2" name="矩形 1"/>
          <p:cNvSpPr>
            <a:spLocks noChangeAspect="1"/>
          </p:cNvSpPr>
          <p:nvPr/>
        </p:nvSpPr>
        <p:spPr>
          <a:xfrm>
            <a:off x="508000" y="3573016"/>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日本无条件投降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《大公报》记者朱启平被派往日本横须贺港签降仪式现场采访。</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他目睹中、英、法代表在东京湾美国军舰密苏里号上接受日本政府投降的仪式。他发回的长篇通讯《落日》被传诵一时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被公认为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状元之作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。许多记述抗日战争和第二次世界大战的书籍都转载了这篇文章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后来还被收入了大学新闻教材。朱启平后来在谈这篇通讯的写作时说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我想我必须以一个中国人的立场、中国人的感情来写好这篇报道。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朱启平</a:t>
            </a:r>
            <a:r>
              <a:rPr lang="en-US" altLang="zh-CN" sz="2200" dirty="0">
                <a:solidFill>
                  <a:srgbClr val="000000"/>
                </a:solidFill>
                <a:latin typeface="Times New Roman" panose="02020603050405020304" pitchFamily="18" charset="0"/>
                <a:cs typeface="Times New Roman" panose="02020603050405020304" pitchFamily="18" charset="0"/>
              </a:rPr>
              <a:t>(1915—1993),</a:t>
            </a:r>
            <a:r>
              <a:rPr lang="zh-CN" altLang="zh-CN" sz="2200" dirty="0">
                <a:solidFill>
                  <a:srgbClr val="000000"/>
                </a:solidFill>
                <a:latin typeface="Times New Roman" panose="02020603050405020304" pitchFamily="18" charset="0"/>
                <a:cs typeface="Times New Roman" panose="02020603050405020304" pitchFamily="18" charset="0"/>
              </a:rPr>
              <a:t>浙江嘉兴人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原名朱祥麟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著名记者。曾参与采访太平洋战争和抗美援朝战争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其通讯享誉海内外。作品有《落日》《冲绳激战》《塞班行》《鹰扬大海》等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结集为《朱启平新闻通讯选》。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一种较为详细地报道客观事件的新闻体裁。主要对新闻事实进行展开式的叙述。通讯的基本特征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真实性、生动性、评论性。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新闻侧记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又叫特写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是截取事件、人物或场景中最富有特征的横断面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用横的写法加以扩大描述和精雕细刻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并通过一个或若干个生动、感人的镜头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将所选取的横断面细致而形象地表现出来的一种通讯类型。</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222633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742600147"/>
              </p:ext>
            </p:extLst>
          </p:nvPr>
        </p:nvGraphicFramePr>
        <p:xfrm>
          <a:off x="535032" y="1484784"/>
          <a:ext cx="8128000" cy="4789359"/>
        </p:xfrm>
        <a:graphic>
          <a:graphicData uri="http://schemas.openxmlformats.org/presentationml/2006/ole">
            <p:oleObj spid="_x0000_s3076" name="Document" r:id="rId6" imgW="3895785" imgH="2295213" progId="Word.Document.12">
              <p:embed/>
            </p:oleObj>
          </a:graphicData>
        </a:graphic>
      </p:graphicFrame>
    </p:spTree>
    <p:extLst>
      <p:ext uri="{BB962C8B-B14F-4D97-AF65-F5344CB8AC3E}">
        <p14:creationId xmlns:p14="http://schemas.microsoft.com/office/powerpoint/2010/main" xmlns="" val="17355022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i="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的词语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翘楚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原指高出杂树丛的荆树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后用来比喻杰出的人才。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翘盼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翘首盼望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指急切地盼望或期待。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翘企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翘首企足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形容盼望殷切。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翘首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抬起头来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翘望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抬起头来望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殷切盼望。</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782338127"/>
      </p:ext>
    </p:extLst>
  </p:cSld>
  <p:clrMapOvr>
    <a:masterClrMapping/>
  </p:clrMapOvr>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语文模板.potx" id="{9C6A8938-2F6C-4DEB-97BE-68ABAF154A87}" vid="{EE0D3671-22AB-4BE8-9419-AF5451C479D3}"/>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语文模板</Template>
  <TotalTime>20</TotalTime>
  <Words>2816</Words>
  <Application>Microsoft Office PowerPoint</Application>
  <PresentationFormat>全屏显示(4:3)</PresentationFormat>
  <Paragraphs>153</Paragraphs>
  <Slides>32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4" baseType="lpstr">
      <vt:lpstr>测控设计模板14新</vt:lpstr>
      <vt:lpstr>Document</vt:lpstr>
      <vt:lpstr>第一单元用事实说话</vt:lpstr>
      <vt:lpstr>幻灯片 2</vt:lpstr>
      <vt:lpstr>幻灯片 3</vt:lpstr>
      <vt:lpstr>1　落　日</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第一单元用事实说话</dc:title>
  <dc:creator>Windows User</dc:creator>
  <cp:lastModifiedBy>Administrator</cp:lastModifiedBy>
  <cp:revision>4</cp:revision>
  <dcterms:created xsi:type="dcterms:W3CDTF">2017-06-09T08:28:48Z</dcterms:created>
  <dcterms:modified xsi:type="dcterms:W3CDTF">2017-09-09T13:04:20Z</dcterms:modified>
</cp:coreProperties>
</file>