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0" r:id="rId3"/>
    <p:sldId id="282" r:id="rId4"/>
    <p:sldId id="284" r:id="rId5"/>
    <p:sldId id="285" r:id="rId6"/>
    <p:sldId id="286" r:id="rId7"/>
    <p:sldId id="262" r:id="rId8"/>
    <p:sldId id="263" r:id="rId10"/>
    <p:sldId id="306" r:id="rId11"/>
    <p:sldId id="274" r:id="rId12"/>
    <p:sldId id="265" r:id="rId13"/>
    <p:sldId id="287" r:id="rId14"/>
    <p:sldId id="307" r:id="rId15"/>
    <p:sldId id="308" r:id="rId16"/>
    <p:sldId id="268" r:id="rId17"/>
    <p:sldId id="269" r:id="rId18"/>
    <p:sldId id="272" r:id="rId19"/>
    <p:sldId id="273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9900"/>
    <a:srgbClr val="800000"/>
    <a:srgbClr val="FF0066"/>
    <a:srgbClr val="66FF3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E0FC4A-E009-46FD-B942-6EB6980976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92B368-CA05-433A-B5BE-CE684F56B00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2B368-CA05-433A-B5BE-CE684F56B0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FB883D-0110-49A0-BEEA-697CF1BEA38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40350-8225-403F-A6C5-96A6F6D2B8D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925B21-AD11-4D93-90DE-FAAE609B995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6E3A9A-7730-49BA-8707-8C1B55DE609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CA132-D578-432D-8310-276EE0297ED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7C1837-646E-46D3-B682-D20C02CCC6D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8C67F9-6A48-4565-8633-3B0D472AA34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4D33B5-F030-4DB1-B245-66A8AFE166D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47621E-743D-4FEB-9474-C9B763C773B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804739-40E3-4927-BFE6-33B91904B66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B698A4-89E1-4EDE-96DF-FF0F8738A5D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2045775A-BBFB-43F1-BF93-EE3EDF76A0B9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emf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71015" y="2419414"/>
            <a:ext cx="4601970" cy="3368642"/>
          </a:xfrm>
          <a:prstGeom prst="rect">
            <a:avLst/>
          </a:prstGeom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899592" y="836712"/>
            <a:ext cx="7200900" cy="18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sz="1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自相矛盾</a:t>
            </a:r>
            <a:endParaRPr lang="zh-CN" sz="11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B001"/>
          <p:cNvPicPr>
            <a:picLocks noChangeAspect="1" noChangeArrowheads="1"/>
          </p:cNvPicPr>
          <p:nvPr/>
        </p:nvPicPr>
        <p:blipFill>
          <a:blip r:embed="rId1">
            <a:lum bright="4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755650" y="981075"/>
            <a:ext cx="1728788" cy="270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zh-CN" sz="4400" b="1">
                <a:solidFill>
                  <a:srgbClr val="0000FF"/>
                </a:solidFill>
              </a:rPr>
              <a:t>máo </a:t>
            </a:r>
            <a:endParaRPr lang="zh-CN" altLang="zh-CN" sz="4400" b="1">
              <a:solidFill>
                <a:srgbClr val="0000FF"/>
              </a:solidFill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zh-CN" sz="4400" b="1">
                <a:solidFill>
                  <a:srgbClr val="0000FF"/>
                </a:solidFill>
              </a:rPr>
              <a:t> </a:t>
            </a:r>
            <a:r>
              <a:rPr lang="zh-CN" sz="4400" b="1">
                <a:solidFill>
                  <a:srgbClr val="0000FF"/>
                </a:solidFill>
              </a:rPr>
              <a:t>矛</a:t>
            </a:r>
            <a:endParaRPr lang="zh-CN" sz="4400" b="1">
              <a:solidFill>
                <a:srgbClr val="0000FF"/>
              </a:solidFill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zh-CN" sz="4400" b="1">
                <a:solidFill>
                  <a:srgbClr val="0000FF"/>
                </a:solidFill>
              </a:rPr>
              <a:t>dùn </a:t>
            </a:r>
            <a:endParaRPr lang="zh-CN" altLang="zh-CN" sz="4400" b="1">
              <a:solidFill>
                <a:srgbClr val="0000FF"/>
              </a:solidFill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zh-CN" sz="4400" b="1">
                <a:solidFill>
                  <a:srgbClr val="0000FF"/>
                </a:solidFill>
              </a:rPr>
              <a:t> </a:t>
            </a:r>
            <a:r>
              <a:rPr lang="zh-CN" sz="4400" b="1">
                <a:solidFill>
                  <a:srgbClr val="0000FF"/>
                </a:solidFill>
              </a:rPr>
              <a:t>盾</a:t>
            </a:r>
            <a:endParaRPr lang="zh-CN" sz="4400" b="1">
              <a:solidFill>
                <a:srgbClr val="0000FF"/>
              </a:solidFill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908175" y="981075"/>
            <a:ext cx="6842125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dirty="0"/>
          </a:p>
          <a:p>
            <a:pPr>
              <a:spcBef>
                <a:spcPct val="50000"/>
              </a:spcBef>
            </a:pPr>
            <a:r>
              <a:rPr lang="zh-CN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古代用来刺杀敌人的长柄兵器。</a:t>
            </a:r>
            <a:endParaRPr lang="zh-CN" sz="36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古代打仗时防护身体，挡住敌人刀箭等的牌。</a:t>
            </a:r>
            <a:endParaRPr lang="zh-CN" sz="36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1042988" y="3860800"/>
            <a:ext cx="3240087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sz="4400" b="1" dirty="0">
                <a:solidFill>
                  <a:srgbClr val="0000FF"/>
                </a:solidFill>
              </a:rPr>
              <a:t>锐利     坚固</a:t>
            </a:r>
            <a:endParaRPr lang="zh-CN" dirty="0"/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5219700" y="5084763"/>
            <a:ext cx="12969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5076825" y="4076700"/>
            <a:ext cx="19272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4400" b="1" dirty="0">
                <a:solidFill>
                  <a:srgbClr val="0000FF"/>
                </a:solidFill>
              </a:rPr>
              <a:t>拿    卖</a:t>
            </a:r>
            <a:endParaRPr lang="zh-CN" sz="4400" b="1" dirty="0">
              <a:solidFill>
                <a:srgbClr val="0000FF"/>
              </a:solidFill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611188" y="5013325"/>
            <a:ext cx="78486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 dirty="0">
                <a:solidFill>
                  <a:srgbClr val="FF0000"/>
                </a:solidFill>
              </a:rPr>
              <a:t>      </a:t>
            </a:r>
            <a:r>
              <a:rPr lang="zh-CN" sz="4000" b="1" dirty="0">
                <a:solidFill>
                  <a:srgbClr val="FF0000"/>
                </a:solidFill>
                <a:ea typeface="楷体_GB2312" panose="02010609030101010101" pitchFamily="1" charset="-122"/>
              </a:rPr>
              <a:t>你能用上这些词，围绕课文内容说一两句话吗？</a:t>
            </a:r>
            <a:r>
              <a:rPr lang="zh-CN" dirty="0"/>
              <a:t> </a:t>
            </a:r>
            <a:endParaRPr lang="zh-CN" dirty="0"/>
          </a:p>
        </p:txBody>
      </p:sp>
      <p:pic>
        <p:nvPicPr>
          <p:cNvPr id="13321" name="Picture 9" descr="认一认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3563938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2" name="WordArt 10"/>
          <p:cNvSpPr>
            <a:spLocks noChangeArrowheads="1" noChangeShapeType="1"/>
          </p:cNvSpPr>
          <p:nvPr/>
        </p:nvSpPr>
        <p:spPr bwMode="auto">
          <a:xfrm>
            <a:off x="3851275" y="260350"/>
            <a:ext cx="287972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Stop">
              <a:avLst>
                <a:gd name="adj" fmla="val 22222"/>
              </a:avLst>
            </a:prstTxWarp>
          </a:bodyPr>
          <a:lstStyle/>
          <a:p>
            <a:pPr algn="ctr"/>
            <a:r>
              <a:rPr lang="zh-CN" altLang="en-US" sz="3600" b="1" dirty="0">
                <a:solidFill>
                  <a:srgbClr val="800000"/>
                </a:solidFill>
                <a:effectLst>
                  <a:prstShdw prst="shdw18" dist="17961" dir="13500000">
                    <a:srgbClr val="800000">
                      <a:gamma/>
                      <a:shade val="60000"/>
                      <a:invGamma/>
                    </a:srgbClr>
                  </a:prst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读一读</a:t>
            </a:r>
            <a:endParaRPr lang="zh-CN" altLang="en-US" sz="3600" b="1" dirty="0">
              <a:solidFill>
                <a:srgbClr val="800000"/>
              </a:solidFill>
              <a:effectLst>
                <a:prstShdw prst="shdw18" dist="17961" dir="13500000">
                  <a:srgbClr val="800000">
                    <a:gamma/>
                    <a:shade val="60000"/>
                    <a:invGamma/>
                  </a:srgbClr>
                </a:prst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1000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1000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4" dur="500"/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898525" y="915987"/>
            <a:ext cx="50403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b="1"/>
              <a:t>楚人有鬻（</a:t>
            </a:r>
            <a:r>
              <a:rPr lang="zh-CN" altLang="zh-CN" b="1"/>
              <a:t>yù</a:t>
            </a:r>
            <a:r>
              <a:rPr lang="zh-CN" b="1"/>
              <a:t>）盾与矛者</a:t>
            </a:r>
            <a:r>
              <a:rPr lang="zh-CN" altLang="zh-CN" b="1"/>
              <a:t>,</a:t>
            </a:r>
            <a:endParaRPr lang="zh-CN" altLang="zh-CN" b="1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898525" y="1995487"/>
            <a:ext cx="5368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b="1" dirty="0"/>
              <a:t>誉之曰（</a:t>
            </a:r>
            <a:r>
              <a:rPr lang="zh-CN" altLang="zh-CN" b="1" dirty="0"/>
              <a:t>yuē</a:t>
            </a:r>
            <a:r>
              <a:rPr lang="zh-CN" b="1" dirty="0"/>
              <a:t>）</a:t>
            </a:r>
            <a:r>
              <a:rPr lang="zh-CN" altLang="zh-CN" b="1" dirty="0"/>
              <a:t>:“</a:t>
            </a:r>
            <a:r>
              <a:rPr lang="zh-CN" b="1" dirty="0"/>
              <a:t>吾盾之坚</a:t>
            </a:r>
            <a:r>
              <a:rPr lang="zh-CN" altLang="zh-CN" b="1" dirty="0"/>
              <a:t>,</a:t>
            </a:r>
            <a:r>
              <a:rPr lang="zh-CN" b="1" dirty="0"/>
              <a:t>物莫能陷（</a:t>
            </a:r>
            <a:r>
              <a:rPr lang="zh-CN" altLang="zh-CN" b="1" dirty="0"/>
              <a:t>xiàn </a:t>
            </a:r>
            <a:r>
              <a:rPr lang="zh-CN" b="1" dirty="0"/>
              <a:t>）也。”</a:t>
            </a:r>
            <a:endParaRPr lang="zh-CN" b="1" dirty="0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827087" y="3148012"/>
            <a:ext cx="4235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b="1" dirty="0"/>
              <a:t>又誉其矛曰</a:t>
            </a:r>
            <a:r>
              <a:rPr lang="zh-CN" altLang="zh-CN" b="1" dirty="0"/>
              <a:t>:“</a:t>
            </a:r>
            <a:r>
              <a:rPr lang="zh-CN" b="1" dirty="0"/>
              <a:t>吾矛之利</a:t>
            </a:r>
            <a:r>
              <a:rPr lang="zh-CN" altLang="zh-CN" b="1" dirty="0"/>
              <a:t>,</a:t>
            </a:r>
            <a:r>
              <a:rPr lang="zh-CN" b="1" dirty="0"/>
              <a:t>于物无不陷也。”</a:t>
            </a:r>
            <a:endParaRPr lang="zh-CN" b="1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971550" y="4156075"/>
            <a:ext cx="3517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b="1"/>
              <a:t>或曰</a:t>
            </a:r>
            <a:r>
              <a:rPr lang="zh-CN" altLang="zh-CN" b="1"/>
              <a:t>:“</a:t>
            </a:r>
            <a:r>
              <a:rPr lang="zh-CN" b="1"/>
              <a:t>以子之矛</a:t>
            </a:r>
            <a:r>
              <a:rPr lang="zh-CN" altLang="zh-CN" b="1"/>
              <a:t>,</a:t>
            </a:r>
            <a:r>
              <a:rPr lang="zh-CN" b="1"/>
              <a:t>陷子之盾</a:t>
            </a:r>
            <a:r>
              <a:rPr lang="zh-CN" altLang="zh-CN" b="1"/>
              <a:t>,</a:t>
            </a:r>
            <a:r>
              <a:rPr lang="zh-CN" b="1"/>
              <a:t>何如</a:t>
            </a:r>
            <a:r>
              <a:rPr lang="zh-CN" altLang="zh-CN" b="1"/>
              <a:t>?”</a:t>
            </a:r>
            <a:endParaRPr lang="zh-CN" altLang="zh-CN" b="1"/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1042987" y="5308600"/>
            <a:ext cx="25352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b="1"/>
              <a:t>其人弗（</a:t>
            </a:r>
            <a:r>
              <a:rPr lang="zh-CN" altLang="zh-CN" b="1"/>
              <a:t>fú </a:t>
            </a:r>
            <a:r>
              <a:rPr lang="zh-CN" b="1"/>
              <a:t>）能应也。</a:t>
            </a:r>
            <a:endParaRPr lang="zh-CN" b="1"/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755650" y="1419225"/>
            <a:ext cx="27162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b="1" dirty="0">
                <a:solidFill>
                  <a:srgbClr val="0000FF"/>
                </a:solidFill>
              </a:rPr>
              <a:t>楚国有个卖盾和矛的人。</a:t>
            </a:r>
            <a:endParaRPr lang="zh-CN" b="1" dirty="0">
              <a:solidFill>
                <a:srgbClr val="0000FF"/>
              </a:solidFill>
            </a:endParaRP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682625" y="2571750"/>
            <a:ext cx="54768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b="1">
                <a:solidFill>
                  <a:srgbClr val="0000FF"/>
                </a:solidFill>
              </a:rPr>
              <a:t>夸耀说：“我的盾很坚固，没有什么东西能刺穿它。”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768350" y="3613150"/>
            <a:ext cx="61674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b="1">
                <a:solidFill>
                  <a:srgbClr val="0000FF"/>
                </a:solidFill>
              </a:rPr>
              <a:t>又夸耀他的矛说：“我的矛很锐利，没有它穿不透的东西。”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1042987" y="4659312"/>
            <a:ext cx="52466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b="1">
                <a:solidFill>
                  <a:srgbClr val="0000FF"/>
                </a:solidFill>
              </a:rPr>
              <a:t>有个人问他：“用你的矛去刺你的盾，怎么样呢？”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1187450" y="5956300"/>
            <a:ext cx="22558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b="1">
                <a:solidFill>
                  <a:srgbClr val="0000FF"/>
                </a:solidFill>
              </a:rPr>
              <a:t>那个人回答不上来。</a:t>
            </a:r>
            <a:endParaRPr lang="zh-CN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autoUpdateAnimBg="0"/>
      <p:bldP spid="14344" grpId="0" autoUpdateAnimBg="0"/>
      <p:bldP spid="14345" grpId="0" autoUpdateAnimBg="0"/>
      <p:bldP spid="14346" grpId="0" autoUpdateAnimBg="0"/>
      <p:bldP spid="1434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536" y="980728"/>
            <a:ext cx="8229600" cy="521652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 dirty="0">
                <a:solidFill>
                  <a:srgbClr val="800000"/>
                </a:solidFill>
              </a:rPr>
              <a:t>        </a:t>
            </a:r>
            <a:r>
              <a:rPr lang="zh-CN" altLang="en-US" sz="4400" b="1" dirty="0">
                <a:solidFill>
                  <a:srgbClr val="800000"/>
                </a:solidFill>
              </a:rPr>
              <a:t>楚国有个卖盾和矛的人。夸耀说：“我的盾很坚固，没有什么东西能刺穿它。”又夸耀他的矛说：“我的矛很锐利，没有它穿不透的东西。”有个人问他：“用你的矛去刺你的盾，怎么样呢？”那个人回答不上来。</a:t>
            </a:r>
            <a:endParaRPr lang="zh-CN" altLang="en-US" sz="4400" b="1" dirty="0">
              <a:solidFill>
                <a:srgbClr val="800000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4400" b="1" dirty="0">
              <a:solidFill>
                <a:srgbClr val="800000"/>
              </a:solidFill>
            </a:endParaRPr>
          </a:p>
          <a:p>
            <a:endParaRPr lang="zh-CN" altLang="en-US" sz="44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z="5400">
                <a:solidFill>
                  <a:schemeClr val="hlink"/>
                </a:solidFill>
                <a:ea typeface="黑体" panose="02010600030101010101" pitchFamily="49" charset="-122"/>
              </a:rPr>
              <a:t>      其人弗能应也。</a:t>
            </a:r>
            <a:endParaRPr lang="zh-CN" altLang="en-US" sz="5400">
              <a:solidFill>
                <a:schemeClr val="hlink"/>
              </a:solidFill>
              <a:ea typeface="黑体" panose="02010600030101010101" pitchFamily="49" charset="-122"/>
            </a:endParaRPr>
          </a:p>
          <a:p>
            <a:pPr>
              <a:buFontTx/>
              <a:buNone/>
            </a:pPr>
            <a:r>
              <a:rPr lang="zh-CN" altLang="en-US" sz="5400">
                <a:ea typeface="黑体" panose="02010600030101010101" pitchFamily="49" charset="-122"/>
              </a:rPr>
              <a:t>让你想到了哪个成语？</a:t>
            </a:r>
            <a:endParaRPr lang="zh-CN" altLang="en-US" sz="5400"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B001"/>
          <p:cNvPicPr>
            <a:picLocks noChangeAspect="1" noChangeArrowheads="1"/>
          </p:cNvPicPr>
          <p:nvPr/>
        </p:nvPicPr>
        <p:blipFill>
          <a:blip r:embed="rId1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827088" y="620713"/>
            <a:ext cx="8316912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5400" b="1" dirty="0">
                <a:solidFill>
                  <a:srgbClr val="FF0000"/>
                </a:solidFill>
              </a:rPr>
              <a:t>     </a:t>
            </a:r>
            <a:r>
              <a:rPr lang="zh-CN" alt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1" charset="-122"/>
              </a:rPr>
              <a:t>“</a:t>
            </a:r>
            <a:r>
              <a:rPr lang="zh-CN" sz="48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我的盾坚固得很，随你用什么矛都戳不穿它。</a:t>
            </a:r>
            <a:r>
              <a:rPr 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1" charset="-122"/>
              </a:rPr>
              <a:t>”</a:t>
            </a:r>
            <a:endParaRPr lang="zh-CN" sz="4800" b="1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r>
              <a:rPr lang="zh-CN" sz="48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  </a:t>
            </a:r>
            <a:r>
              <a:rPr 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1" charset="-122"/>
              </a:rPr>
              <a:t>“</a:t>
            </a:r>
            <a:r>
              <a:rPr lang="zh-CN" sz="48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我的矛锐利得很，随你什么盾它都能戳穿。</a:t>
            </a:r>
            <a:r>
              <a:rPr lang="zh-CN" sz="4800" b="1" dirty="0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1" charset="-122"/>
              </a:rPr>
              <a:t>”</a:t>
            </a:r>
            <a:r>
              <a:rPr lang="zh-CN" sz="5400" b="1" dirty="0">
                <a:solidFill>
                  <a:srgbClr val="0000FF"/>
                </a:solidFill>
              </a:rPr>
              <a:t> </a:t>
            </a:r>
            <a:endParaRPr lang="zh-CN" sz="5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B001"/>
          <p:cNvPicPr>
            <a:picLocks noChangeAspect="1" noChangeArrowheads="1"/>
          </p:cNvPicPr>
          <p:nvPr/>
        </p:nvPicPr>
        <p:blipFill>
          <a:blip r:embed="rId1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403350" y="1484313"/>
            <a:ext cx="7508875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5400" b="1" dirty="0">
                <a:solidFill>
                  <a:srgbClr val="FF0000"/>
                </a:solidFill>
              </a:rPr>
              <a:t>      </a:t>
            </a:r>
            <a:r>
              <a:rPr lang="zh-CN" sz="4800" b="1" dirty="0">
                <a:solidFill>
                  <a:srgbClr val="0000FF"/>
                </a:solidFill>
                <a:ea typeface="楷体_GB2312" panose="02010609030101010101" pitchFamily="1" charset="-122"/>
              </a:rPr>
              <a:t>有个围观的人问他：“用你的矛来戳你的盾，会怎么样呢？”</a:t>
            </a:r>
            <a:endParaRPr lang="zh-CN" sz="4800" b="1" dirty="0">
              <a:solidFill>
                <a:srgbClr val="0000FF"/>
              </a:solidFill>
              <a:ea typeface="楷体_GB2312" panose="02010609030101010101" pitchFamily="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B001"/>
          <p:cNvPicPr>
            <a:picLocks noChangeAspect="1" noChangeArrowheads="1"/>
          </p:cNvPicPr>
          <p:nvPr/>
        </p:nvPicPr>
        <p:blipFill>
          <a:blip r:embed="rId1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79388" y="1268413"/>
            <a:ext cx="8713787" cy="390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40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</a:t>
            </a:r>
            <a:r>
              <a:rPr lang="zh-CN" sz="40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如果</a:t>
            </a:r>
            <a:r>
              <a:rPr lang="zh-CN" sz="4000" b="1" dirty="0">
                <a:solidFill>
                  <a:srgbClr val="0000FF"/>
                </a:solidFill>
                <a:latin typeface="Arial" panose="020B0604020202020204"/>
                <a:ea typeface="楷体_GB2312" panose="02010609030101010101" pitchFamily="1" charset="-122"/>
              </a:rPr>
              <a:t>“</a:t>
            </a:r>
            <a:r>
              <a:rPr lang="zh-CN" sz="40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矛</a:t>
            </a:r>
            <a:r>
              <a:rPr lang="zh-CN" sz="4000" b="1" dirty="0">
                <a:solidFill>
                  <a:srgbClr val="0000FF"/>
                </a:solidFill>
                <a:latin typeface="Arial" panose="020B0604020202020204"/>
                <a:ea typeface="楷体_GB2312" panose="02010609030101010101" pitchFamily="1" charset="-122"/>
              </a:rPr>
              <a:t>”</a:t>
            </a:r>
            <a:r>
              <a:rPr lang="zh-CN" sz="40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戳穿了</a:t>
            </a:r>
            <a:r>
              <a:rPr lang="zh-CN" sz="4000" b="1" dirty="0">
                <a:solidFill>
                  <a:srgbClr val="0000FF"/>
                </a:solidFill>
                <a:latin typeface="Arial" panose="020B0604020202020204"/>
                <a:ea typeface="楷体_GB2312" panose="02010609030101010101" pitchFamily="1" charset="-122"/>
              </a:rPr>
              <a:t>“</a:t>
            </a:r>
            <a:r>
              <a:rPr lang="zh-CN" sz="40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盾</a:t>
            </a:r>
            <a:r>
              <a:rPr lang="zh-CN" sz="4000" b="1" dirty="0">
                <a:solidFill>
                  <a:srgbClr val="0000FF"/>
                </a:solidFill>
                <a:latin typeface="Arial" panose="020B0604020202020204"/>
                <a:ea typeface="楷体_GB2312" panose="02010609030101010101" pitchFamily="1" charset="-122"/>
              </a:rPr>
              <a:t>”</a:t>
            </a:r>
            <a:r>
              <a:rPr lang="zh-CN" sz="40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，就说明：</a:t>
            </a:r>
            <a:endParaRPr lang="zh-CN" sz="4000" b="1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r>
              <a:rPr lang="zh-CN" sz="40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</a:t>
            </a:r>
            <a:r>
              <a:rPr lang="zh-CN" sz="4000" b="1" dirty="0">
                <a:solidFill>
                  <a:srgbClr val="0000FF"/>
                </a:solidFill>
                <a:latin typeface="Arial" panose="020B0604020202020204"/>
                <a:ea typeface="楷体_GB2312" panose="02010609030101010101" pitchFamily="1" charset="-122"/>
              </a:rPr>
              <a:t>“</a:t>
            </a:r>
            <a:r>
              <a:rPr lang="zh-CN" sz="40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矛</a:t>
            </a:r>
            <a:r>
              <a:rPr lang="zh-CN" sz="4000" b="1" dirty="0">
                <a:solidFill>
                  <a:srgbClr val="0000FF"/>
                </a:solidFill>
                <a:latin typeface="Arial" panose="020B0604020202020204"/>
                <a:ea typeface="楷体_GB2312" panose="02010609030101010101" pitchFamily="1" charset="-122"/>
              </a:rPr>
              <a:t>”</a:t>
            </a:r>
            <a:r>
              <a:rPr lang="zh-CN" sz="40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很</a:t>
            </a:r>
            <a:r>
              <a:rPr lang="zh-CN" altLang="zh-CN" sz="4000" b="1" dirty="0" smtClean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_______</a:t>
            </a:r>
            <a:r>
              <a:rPr lang="zh-CN" sz="4000" b="1" dirty="0" smtClean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，</a:t>
            </a:r>
            <a:r>
              <a:rPr lang="zh-CN" sz="4000" b="1" dirty="0" smtClean="0">
                <a:solidFill>
                  <a:srgbClr val="0000FF"/>
                </a:solidFill>
                <a:latin typeface="Arial" panose="020B0604020202020204"/>
                <a:ea typeface="楷体_GB2312" panose="02010609030101010101" pitchFamily="1" charset="-122"/>
              </a:rPr>
              <a:t>“</a:t>
            </a:r>
            <a:r>
              <a:rPr lang="zh-CN" sz="40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盾</a:t>
            </a:r>
            <a:r>
              <a:rPr lang="zh-CN" sz="4000" b="1" dirty="0">
                <a:solidFill>
                  <a:srgbClr val="0000FF"/>
                </a:solidFill>
                <a:latin typeface="Arial" panose="020B0604020202020204"/>
                <a:ea typeface="楷体_GB2312" panose="02010609030101010101" pitchFamily="1" charset="-122"/>
              </a:rPr>
              <a:t>”</a:t>
            </a:r>
            <a:r>
              <a:rPr lang="zh-CN" sz="40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不 </a:t>
            </a:r>
            <a:r>
              <a:rPr lang="zh-CN" altLang="zh-CN" sz="40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_____</a:t>
            </a:r>
            <a:r>
              <a:rPr lang="zh-CN" sz="40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。</a:t>
            </a:r>
            <a:endParaRPr lang="zh-CN" sz="4000" b="1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endParaRPr lang="zh-CN" sz="4000" b="1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r>
              <a:rPr lang="zh-CN" sz="40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如果</a:t>
            </a:r>
            <a:r>
              <a:rPr lang="zh-CN" sz="4000" b="1" dirty="0">
                <a:solidFill>
                  <a:srgbClr val="0000FF"/>
                </a:solidFill>
                <a:latin typeface="Arial" panose="020B0604020202020204"/>
                <a:ea typeface="楷体_GB2312" panose="02010609030101010101" pitchFamily="1" charset="-122"/>
              </a:rPr>
              <a:t>“</a:t>
            </a:r>
            <a:r>
              <a:rPr lang="zh-CN" sz="40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矛</a:t>
            </a:r>
            <a:r>
              <a:rPr lang="zh-CN" sz="4000" b="1" dirty="0">
                <a:solidFill>
                  <a:srgbClr val="0000FF"/>
                </a:solidFill>
                <a:latin typeface="Arial" panose="020B0604020202020204"/>
                <a:ea typeface="楷体_GB2312" panose="02010609030101010101" pitchFamily="1" charset="-122"/>
              </a:rPr>
              <a:t>”</a:t>
            </a:r>
            <a:r>
              <a:rPr lang="zh-CN" sz="40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不能戳穿</a:t>
            </a:r>
            <a:r>
              <a:rPr lang="zh-CN" sz="4000" b="1" dirty="0">
                <a:solidFill>
                  <a:srgbClr val="0000FF"/>
                </a:solidFill>
                <a:latin typeface="Arial" panose="020B0604020202020204"/>
                <a:ea typeface="楷体_GB2312" panose="02010609030101010101" pitchFamily="1" charset="-122"/>
              </a:rPr>
              <a:t>“</a:t>
            </a:r>
            <a:r>
              <a:rPr lang="zh-CN" sz="40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盾</a:t>
            </a:r>
            <a:r>
              <a:rPr lang="zh-CN" sz="4000" b="1" dirty="0">
                <a:solidFill>
                  <a:srgbClr val="0000FF"/>
                </a:solidFill>
                <a:latin typeface="Arial" panose="020B0604020202020204"/>
                <a:ea typeface="楷体_GB2312" panose="02010609030101010101" pitchFamily="1" charset="-122"/>
              </a:rPr>
              <a:t>”</a:t>
            </a:r>
            <a:r>
              <a:rPr lang="zh-CN" sz="40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，就说明：</a:t>
            </a:r>
            <a:endParaRPr lang="zh-CN" sz="4000" b="1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r>
              <a:rPr lang="zh-CN" sz="40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</a:t>
            </a:r>
            <a:r>
              <a:rPr lang="zh-CN" sz="4000" b="1" dirty="0">
                <a:solidFill>
                  <a:srgbClr val="0000FF"/>
                </a:solidFill>
                <a:latin typeface="Arial" panose="020B0604020202020204"/>
                <a:ea typeface="楷体_GB2312" panose="02010609030101010101" pitchFamily="1" charset="-122"/>
              </a:rPr>
              <a:t>“</a:t>
            </a:r>
            <a:r>
              <a:rPr lang="zh-CN" sz="40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矛</a:t>
            </a:r>
            <a:r>
              <a:rPr lang="zh-CN" sz="4000" b="1" dirty="0">
                <a:solidFill>
                  <a:srgbClr val="0000FF"/>
                </a:solidFill>
                <a:latin typeface="Arial" panose="020B0604020202020204"/>
                <a:ea typeface="楷体_GB2312" panose="02010609030101010101" pitchFamily="1" charset="-122"/>
              </a:rPr>
              <a:t>”</a:t>
            </a:r>
            <a:r>
              <a:rPr lang="zh-CN" sz="40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不</a:t>
            </a:r>
            <a:r>
              <a:rPr lang="zh-CN" altLang="zh-CN" sz="4000" b="1" dirty="0" smtClean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_______,</a:t>
            </a:r>
            <a:r>
              <a:rPr lang="zh-CN" altLang="zh-CN" sz="4000" b="1" dirty="0" smtClean="0">
                <a:solidFill>
                  <a:srgbClr val="0000FF"/>
                </a:solidFill>
                <a:latin typeface="Arial" panose="020B0604020202020204"/>
                <a:ea typeface="楷体_GB2312" panose="02010609030101010101" pitchFamily="1" charset="-122"/>
              </a:rPr>
              <a:t>“</a:t>
            </a:r>
            <a:r>
              <a:rPr lang="zh-CN" sz="40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盾</a:t>
            </a:r>
            <a:r>
              <a:rPr lang="zh-CN" sz="4000" b="1" dirty="0" smtClean="0">
                <a:solidFill>
                  <a:srgbClr val="0000FF"/>
                </a:solidFill>
                <a:latin typeface="Arial" panose="020B0604020202020204"/>
                <a:ea typeface="楷体_GB2312" panose="02010609030101010101" pitchFamily="1" charset="-122"/>
              </a:rPr>
              <a:t>”</a:t>
            </a:r>
            <a:r>
              <a:rPr lang="zh-CN" altLang="zh-CN" sz="4000" b="1" dirty="0" smtClean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______</a:t>
            </a:r>
            <a:r>
              <a:rPr lang="zh-CN" sz="4000" b="1" dirty="0" smtClean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。</a:t>
            </a:r>
            <a:r>
              <a:rPr lang="zh-CN" sz="4800" b="1" dirty="0" smtClean="0">
                <a:solidFill>
                  <a:srgbClr val="0000FF"/>
                </a:solidFill>
              </a:rPr>
              <a:t>   </a:t>
            </a:r>
            <a:endParaRPr lang="zh-CN" sz="4800" b="1" dirty="0">
              <a:solidFill>
                <a:srgbClr val="0000FF"/>
              </a:solidFill>
            </a:endParaRPr>
          </a:p>
        </p:txBody>
      </p:sp>
      <p:sp>
        <p:nvSpPr>
          <p:cNvPr id="19460" name="WordArt 4"/>
          <p:cNvSpPr>
            <a:spLocks noChangeArrowheads="1" noChangeShapeType="1"/>
          </p:cNvSpPr>
          <p:nvPr/>
        </p:nvSpPr>
        <p:spPr bwMode="auto">
          <a:xfrm>
            <a:off x="395288" y="188913"/>
            <a:ext cx="1728787" cy="11080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400" b="1" dirty="0">
                <a:ln w="9525" cmpd="sng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拓展思维</a:t>
            </a:r>
            <a:endParaRPr lang="zh-CN" altLang="en-US" sz="4400" b="1" dirty="0">
              <a:ln w="9525" cmpd="sng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971550" y="5157788"/>
            <a:ext cx="84248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endParaRPr lang="zh-CN" altLang="zh-CN" sz="4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B001"/>
          <p:cNvPicPr>
            <a:picLocks noChangeAspect="1" noChangeArrowheads="1"/>
          </p:cNvPicPr>
          <p:nvPr/>
        </p:nvPicPr>
        <p:blipFill>
          <a:blip r:embed="rId1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AutoShape 3"/>
          <p:cNvSpPr>
            <a:spLocks noChangeArrowheads="1"/>
          </p:cNvSpPr>
          <p:nvPr/>
        </p:nvSpPr>
        <p:spPr bwMode="auto">
          <a:xfrm>
            <a:off x="3492500" y="404813"/>
            <a:ext cx="3959225" cy="2159000"/>
          </a:xfrm>
          <a:prstGeom prst="wedgeRectCallout">
            <a:avLst>
              <a:gd name="adj1" fmla="val -77546"/>
              <a:gd name="adj2" fmla="val 7206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>
          <a:xfrm>
            <a:off x="2555875" y="1052513"/>
            <a:ext cx="6049963" cy="863600"/>
          </a:xfrm>
        </p:spPr>
        <p:txBody>
          <a:bodyPr/>
          <a:lstStyle/>
          <a:p>
            <a:r>
              <a:rPr lang="zh-CN" b="1" dirty="0">
                <a:solidFill>
                  <a:srgbClr val="FF0000"/>
                </a:solidFill>
                <a:ea typeface="黑体" panose="02010600030101010101" pitchFamily="49" charset="-122"/>
              </a:rPr>
              <a:t>我明白了道理</a:t>
            </a:r>
            <a:endParaRPr lang="zh-CN" b="1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366838" y="2781300"/>
            <a:ext cx="7237412" cy="12954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zh-CN" sz="2400" b="1" dirty="0"/>
              <a:t>  </a:t>
            </a:r>
            <a:endParaRPr lang="zh-CN" altLang="zh-CN" sz="2400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zh-CN" sz="2400" b="1" dirty="0"/>
              <a:t>           </a:t>
            </a:r>
            <a:r>
              <a:rPr lang="zh-CN" b="1" dirty="0">
                <a:ea typeface="楷体_GB2312" panose="02010609030101010101" pitchFamily="1" charset="-122"/>
              </a:rPr>
              <a:t>说话、做事</a:t>
            </a:r>
            <a:r>
              <a:rPr lang="zh-CN" b="1" dirty="0">
                <a:solidFill>
                  <a:srgbClr val="000099"/>
                </a:solidFill>
                <a:ea typeface="楷体_GB2312" panose="02010609030101010101" pitchFamily="1" charset="-122"/>
              </a:rPr>
              <a:t>不要</a:t>
            </a:r>
            <a:r>
              <a:rPr lang="zh-CN" b="1" dirty="0">
                <a:ea typeface="楷体_GB2312" panose="02010609030101010101" pitchFamily="1" charset="-122"/>
              </a:rPr>
              <a:t>相互抵触，</a:t>
            </a:r>
            <a:r>
              <a:rPr lang="zh-CN" b="1" dirty="0">
                <a:solidFill>
                  <a:srgbClr val="000099"/>
                </a:solidFill>
                <a:ea typeface="楷体_GB2312" panose="02010609030101010101" pitchFamily="1" charset="-122"/>
              </a:rPr>
              <a:t>而要</a:t>
            </a:r>
            <a:r>
              <a:rPr lang="zh-CN" b="1" dirty="0">
                <a:ea typeface="楷体_GB2312" panose="02010609030101010101" pitchFamily="1" charset="-122"/>
              </a:rPr>
              <a:t>前后一致，实事求是</a:t>
            </a:r>
            <a:r>
              <a:rPr lang="zh-CN" b="1" dirty="0" smtClean="0">
                <a:ea typeface="楷体_GB2312" panose="02010609030101010101" pitchFamily="1" charset="-122"/>
              </a:rPr>
              <a:t>。</a:t>
            </a:r>
            <a:endParaRPr lang="zh-CN" b="1" dirty="0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475656" y="4437112"/>
            <a:ext cx="72009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“自相矛盾”这个成语来源于这个寓言故事</a:t>
            </a:r>
            <a:r>
              <a:rPr lang="zh-CN" altLang="en-US" sz="3200" dirty="0">
                <a:solidFill>
                  <a:srgbClr val="FF0000"/>
                </a:solidFill>
              </a:rPr>
              <a:t>：</a:t>
            </a:r>
            <a:r>
              <a:rPr lang="zh-CN" altLang="en-US" sz="3200" u="sng" dirty="0"/>
              <a:t>比喻说话、做事相互抵触，前后不统一</a:t>
            </a:r>
            <a:r>
              <a:rPr lang="zh-CN" altLang="en-US" sz="3200" u="sng" dirty="0" smtClean="0"/>
              <a:t>。 </a:t>
            </a:r>
            <a:endParaRPr lang="zh-CN" altLang="en-US" sz="3200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autoUpdateAnimBg="0" uiExpand="1" build="p"/>
      <p:bldP spid="2048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124" name="Picture 4" descr="未标题-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879475" y="-138113"/>
            <a:ext cx="3405188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6000" b="1">
                <a:latin typeface="Times New Roman" panose="02020603050405020304" pitchFamily="18" charset="0"/>
                <a:ea typeface="隶书" panose="02010509060101010101" pitchFamily="49" charset="-122"/>
              </a:rPr>
              <a:t>守株待兔</a:t>
            </a:r>
            <a:endParaRPr lang="zh-CN" sz="60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865a699b032a3306e068cc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550" y="836613"/>
            <a:ext cx="7056438" cy="532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WordArt 3"/>
          <p:cNvSpPr>
            <a:spLocks noChangeArrowheads="1" noChangeShapeType="1"/>
          </p:cNvSpPr>
          <p:nvPr/>
        </p:nvSpPr>
        <p:spPr bwMode="auto">
          <a:xfrm>
            <a:off x="6300788" y="981075"/>
            <a:ext cx="2376487" cy="9350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>
                <a:ln w="9525" cmpd="sng">
                  <a:solidFill>
                    <a:srgbClr val="000000"/>
                  </a:solidFill>
                  <a:round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亡羊补牢</a:t>
            </a:r>
            <a:endParaRPr lang="zh-CN" altLang="en-US" sz="3600" b="1">
              <a:ln w="9525" cmpd="sng">
                <a:solidFill>
                  <a:srgbClr val="000000"/>
                </a:solidFill>
                <a:round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未标题-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8888" y="0"/>
            <a:ext cx="6481762" cy="6858000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13055" y="1418273"/>
            <a:ext cx="946150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6000" b="1">
                <a:latin typeface="Comic Sans MS" panose="030F0702030302020204" pitchFamily="66" charset="0"/>
                <a:ea typeface="华文新魏" panose="02010800040101010101" pitchFamily="2" charset="-122"/>
              </a:rPr>
              <a:t>坐</a:t>
            </a:r>
            <a:endParaRPr lang="zh-CN" sz="6000" b="1">
              <a:latin typeface="Comic Sans MS" panose="030F0702030302020204" pitchFamily="66" charset="0"/>
              <a:ea typeface="华文新魏" panose="02010800040101010101" pitchFamily="2" charset="-122"/>
            </a:endParaRPr>
          </a:p>
          <a:p>
            <a:r>
              <a:rPr lang="zh-CN" sz="6000" b="1">
                <a:latin typeface="Comic Sans MS" panose="030F0702030302020204" pitchFamily="66" charset="0"/>
                <a:ea typeface="华文新魏" panose="02010800040101010101" pitchFamily="2" charset="-122"/>
              </a:rPr>
              <a:t>井</a:t>
            </a:r>
            <a:endParaRPr lang="zh-CN" sz="6000" b="1">
              <a:latin typeface="Comic Sans MS" panose="030F0702030302020204" pitchFamily="66" charset="0"/>
              <a:ea typeface="华文新魏" panose="02010800040101010101" pitchFamily="2" charset="-122"/>
            </a:endParaRPr>
          </a:p>
          <a:p>
            <a:r>
              <a:rPr lang="zh-CN" sz="6000" b="1">
                <a:latin typeface="Comic Sans MS" panose="030F0702030302020204" pitchFamily="66" charset="0"/>
                <a:ea typeface="华文新魏" panose="02010800040101010101" pitchFamily="2" charset="-122"/>
              </a:rPr>
              <a:t>观</a:t>
            </a:r>
            <a:endParaRPr lang="zh-CN" sz="6000" b="1">
              <a:latin typeface="Comic Sans MS" panose="030F0702030302020204" pitchFamily="66" charset="0"/>
              <a:ea typeface="华文新魏" panose="02010800040101010101" pitchFamily="2" charset="-122"/>
            </a:endParaRPr>
          </a:p>
          <a:p>
            <a:r>
              <a:rPr lang="zh-CN" sz="6000" b="1">
                <a:latin typeface="Comic Sans MS" panose="030F0702030302020204" pitchFamily="66" charset="0"/>
                <a:ea typeface="华文新魏" panose="02010800040101010101" pitchFamily="2" charset="-122"/>
              </a:rPr>
              <a:t>天</a:t>
            </a:r>
            <a:endParaRPr lang="zh-CN" sz="6000" b="1">
              <a:latin typeface="Comic Sans MS" panose="030F0702030302020204" pitchFamily="66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8196" name="Picture 4" descr="未标题-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-314325"/>
            <a:ext cx="9144000" cy="741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95288" y="184150"/>
            <a:ext cx="946150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6000" b="1">
                <a:latin typeface="Comic Sans MS" panose="030F0702030302020204" pitchFamily="66" charset="0"/>
                <a:ea typeface="华文新魏" panose="02010800040101010101" pitchFamily="2" charset="-122"/>
              </a:rPr>
              <a:t>揠</a:t>
            </a:r>
            <a:endParaRPr lang="zh-CN" sz="6000" b="1">
              <a:latin typeface="Comic Sans MS" panose="030F0702030302020204" pitchFamily="66" charset="0"/>
              <a:ea typeface="华文新魏" panose="02010800040101010101" pitchFamily="2" charset="-122"/>
            </a:endParaRPr>
          </a:p>
          <a:p>
            <a:r>
              <a:rPr lang="zh-CN" sz="6000" b="1">
                <a:latin typeface="Comic Sans MS" panose="030F0702030302020204" pitchFamily="66" charset="0"/>
                <a:ea typeface="华文新魏" panose="02010800040101010101" pitchFamily="2" charset="-122"/>
              </a:rPr>
              <a:t>苗</a:t>
            </a:r>
            <a:endParaRPr lang="zh-CN" sz="6000" b="1">
              <a:latin typeface="Comic Sans MS" panose="030F0702030302020204" pitchFamily="66" charset="0"/>
              <a:ea typeface="华文新魏" panose="02010800040101010101" pitchFamily="2" charset="-122"/>
            </a:endParaRPr>
          </a:p>
          <a:p>
            <a:r>
              <a:rPr lang="zh-CN" sz="6000" b="1">
                <a:latin typeface="Comic Sans MS" panose="030F0702030302020204" pitchFamily="66" charset="0"/>
                <a:ea typeface="华文新魏" panose="02010800040101010101" pitchFamily="2" charset="-122"/>
              </a:rPr>
              <a:t>助</a:t>
            </a:r>
            <a:endParaRPr lang="zh-CN" sz="6000" b="1">
              <a:latin typeface="Comic Sans MS" panose="030F0702030302020204" pitchFamily="66" charset="0"/>
              <a:ea typeface="华文新魏" panose="02010800040101010101" pitchFamily="2" charset="-122"/>
            </a:endParaRPr>
          </a:p>
          <a:p>
            <a:r>
              <a:rPr lang="zh-CN" sz="6000" b="1">
                <a:latin typeface="Comic Sans MS" panose="030F0702030302020204" pitchFamily="66" charset="0"/>
                <a:ea typeface="华文新魏" panose="02010800040101010101" pitchFamily="2" charset="-122"/>
              </a:rPr>
              <a:t>长</a:t>
            </a:r>
            <a:endParaRPr lang="zh-CN" sz="6000" b="1">
              <a:latin typeface="Comic Sans MS" panose="030F0702030302020204" pitchFamily="66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707904" y="192060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18" name="Picture 2" descr="B00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2484438" y="1412875"/>
            <a:ext cx="6311900" cy="33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800" dirty="0"/>
              <a:t>       </a:t>
            </a:r>
            <a:r>
              <a:rPr lang="zh-CN" sz="4800" b="1" dirty="0">
                <a:solidFill>
                  <a:srgbClr val="0000FF"/>
                </a:solidFill>
                <a:ea typeface="楷体_GB2312" panose="02010609030101010101" pitchFamily="1" charset="-122"/>
              </a:rPr>
              <a:t>寓言就是通过一个</a:t>
            </a:r>
            <a:endParaRPr lang="zh-CN" sz="4800" b="1" dirty="0">
              <a:solidFill>
                <a:srgbClr val="0000FF"/>
              </a:solidFill>
              <a:ea typeface="楷体_GB2312" panose="0201060903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zh-CN" sz="4800" b="1" dirty="0">
                <a:solidFill>
                  <a:srgbClr val="0000FF"/>
                </a:solidFill>
                <a:ea typeface="楷体_GB2312" panose="02010609030101010101" pitchFamily="1" charset="-122"/>
              </a:rPr>
              <a:t>故事来说明一个深刻的</a:t>
            </a:r>
            <a:endParaRPr lang="zh-CN" sz="4800" b="1" dirty="0">
              <a:solidFill>
                <a:srgbClr val="0000FF"/>
              </a:solidFill>
              <a:ea typeface="楷体_GB2312" panose="02010609030101010101" pitchFamily="1" charset="-122"/>
            </a:endParaRPr>
          </a:p>
          <a:p>
            <a:pPr>
              <a:lnSpc>
                <a:spcPct val="150000"/>
              </a:lnSpc>
            </a:pPr>
            <a:r>
              <a:rPr lang="zh-CN" sz="4800" b="1" dirty="0">
                <a:solidFill>
                  <a:srgbClr val="0000FF"/>
                </a:solidFill>
                <a:ea typeface="楷体_GB2312" panose="02010609030101010101" pitchFamily="1" charset="-122"/>
              </a:rPr>
              <a:t>道理。</a:t>
            </a:r>
            <a:r>
              <a:rPr lang="zh-CN" dirty="0">
                <a:solidFill>
                  <a:srgbClr val="0000FF"/>
                </a:solidFill>
              </a:rPr>
              <a:t> </a:t>
            </a:r>
            <a:endParaRPr lang="zh-CN" dirty="0">
              <a:solidFill>
                <a:srgbClr val="0000FF"/>
              </a:solidFill>
            </a:endParaRPr>
          </a:p>
        </p:txBody>
      </p:sp>
      <p:sp>
        <p:nvSpPr>
          <p:cNvPr id="9220" name="WordArt 4"/>
          <p:cNvSpPr>
            <a:spLocks noChangeArrowheads="1" noChangeShapeType="1"/>
          </p:cNvSpPr>
          <p:nvPr/>
        </p:nvSpPr>
        <p:spPr bwMode="auto">
          <a:xfrm>
            <a:off x="2268538" y="692150"/>
            <a:ext cx="1582737" cy="11525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dirty="0">
                <a:ln w="9525" cmpd="sng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寓言</a:t>
            </a:r>
            <a:endParaRPr lang="zh-CN" altLang="en-US" sz="3600" dirty="0">
              <a:ln w="9525" cmpd="sng">
                <a:solidFill>
                  <a:srgbClr val="000000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t4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7885113" y="3213100"/>
            <a:ext cx="1006475" cy="302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CN" sz="5400" b="1">
                <a:solidFill>
                  <a:srgbClr val="0000FF"/>
                </a:solidFill>
                <a:ea typeface="隶书" panose="02010509060101010101" pitchFamily="49" charset="-122"/>
              </a:rPr>
              <a:t>自相矛盾</a:t>
            </a:r>
            <a:endParaRPr lang="zh-CN" sz="5400" b="1">
              <a:solidFill>
                <a:srgbClr val="0000FF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150" y="0"/>
            <a:ext cx="2095500" cy="340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900113" y="4508500"/>
            <a:ext cx="25193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4932363" y="3475038"/>
            <a:ext cx="120015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8000">
                <a:ea typeface="楷体_GB2312" panose="02010609030101010101" pitchFamily="1" charset="-122"/>
              </a:rPr>
              <a:t>矛</a:t>
            </a:r>
            <a:endParaRPr lang="zh-CN" sz="8000">
              <a:ea typeface="楷体_GB2312" panose="02010609030101010101" pitchFamily="1" charset="-122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403350" y="3475038"/>
            <a:ext cx="120015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8000">
                <a:ea typeface="楷体_GB2312" panose="02010609030101010101" pitchFamily="1" charset="-122"/>
              </a:rPr>
              <a:t>盾</a:t>
            </a:r>
            <a:endParaRPr lang="zh-CN" sz="8000">
              <a:ea typeface="楷体_GB2312" panose="02010609030101010101" pitchFamily="1" charset="-122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4643438" y="5013325"/>
            <a:ext cx="259238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8000" b="1">
                <a:ea typeface="楷体_GB2312" panose="02010609030101010101" pitchFamily="1" charset="-122"/>
              </a:rPr>
              <a:t>进攻</a:t>
            </a:r>
            <a:endParaRPr lang="zh-CN" sz="8000" b="1">
              <a:ea typeface="楷体_GB2312" panose="02010609030101010101" pitchFamily="1" charset="-122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900113" y="4941888"/>
            <a:ext cx="273685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8000" b="1">
                <a:ea typeface="楷体_GB2312" panose="02010609030101010101" pitchFamily="1" charset="-122"/>
              </a:rPr>
              <a:t>防守</a:t>
            </a:r>
            <a:endParaRPr lang="zh-CN" sz="8000" b="1">
              <a:ea typeface="楷体_GB2312" panose="02010609030101010101" pitchFamily="1" charset="-122"/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3132138" y="5445125"/>
            <a:ext cx="14398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/>
              <a:t>_________</a:t>
            </a:r>
            <a:endParaRPr lang="zh-CN" altLang="zh-CN" b="1"/>
          </a:p>
        </p:txBody>
      </p:sp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163" y="620713"/>
            <a:ext cx="1944687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utoUpdateAnimBg="0"/>
      <p:bldP spid="11269" grpId="0" autoUpdateAnimBg="0"/>
      <p:bldP spid="11270" grpId="0" autoUpdateAnimBg="0"/>
      <p:bldP spid="11271" grpId="0" autoUpdateAnimBg="0"/>
      <p:bldP spid="1127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B001"/>
          <p:cNvPicPr>
            <a:picLocks noChangeAspect="1" noChangeArrowheads="1"/>
          </p:cNvPicPr>
          <p:nvPr/>
        </p:nvPicPr>
        <p:blipFill>
          <a:blip r:embed="rId1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96875" y="476250"/>
            <a:ext cx="8569325" cy="573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/>
              <a:t>              </a:t>
            </a:r>
            <a:r>
              <a:rPr lang="zh-CN" altLang="en-US" sz="4800" dirty="0">
                <a:solidFill>
                  <a:srgbClr val="800000"/>
                </a:solidFill>
              </a:rPr>
              <a:t>  </a:t>
            </a:r>
            <a:r>
              <a:rPr lang="zh-CN" altLang="en-US" sz="4400" b="1" dirty="0">
                <a:solidFill>
                  <a:srgbClr val="8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自相矛盾 </a:t>
            </a:r>
            <a:endParaRPr lang="zh-CN" altLang="en-US" sz="4400" b="1" dirty="0">
              <a:solidFill>
                <a:srgbClr val="80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8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                            </a:t>
            </a:r>
            <a:r>
              <a:rPr lang="zh-CN" altLang="en-US" sz="2400" b="1" dirty="0">
                <a:solidFill>
                  <a:srgbClr val="800000"/>
                </a:solidFill>
                <a:latin typeface="Arial" panose="020B0604020202020204"/>
                <a:ea typeface="楷体_GB2312" panose="02010609030101010101" pitchFamily="1" charset="-122"/>
              </a:rPr>
              <a:t>——</a:t>
            </a:r>
            <a:r>
              <a:rPr lang="zh-CN" altLang="en-US" sz="2400" b="1" dirty="0">
                <a:solidFill>
                  <a:srgbClr val="8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韩非子</a:t>
            </a:r>
            <a:endParaRPr lang="zh-CN" altLang="en-US" sz="2400" b="1" dirty="0">
              <a:solidFill>
                <a:srgbClr val="80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8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楚人有鬻（</a:t>
            </a:r>
            <a:r>
              <a:rPr lang="zh-CN" altLang="en-US" sz="44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y</a:t>
            </a:r>
            <a:r>
              <a:rPr lang="zh-CN" altLang="en-US" sz="4400" b="1" dirty="0">
                <a:solidFill>
                  <a:srgbClr val="0000FF"/>
                </a:solidFill>
                <a:latin typeface="Arial" panose="020B0604020202020204"/>
                <a:ea typeface="楷体_GB2312" panose="02010609030101010101" pitchFamily="1" charset="-122"/>
              </a:rPr>
              <a:t>ù</a:t>
            </a:r>
            <a:r>
              <a:rPr lang="zh-CN" altLang="en-US" sz="4400" b="1" dirty="0">
                <a:solidFill>
                  <a:srgbClr val="8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）盾与矛者,誉（</a:t>
            </a:r>
            <a:r>
              <a:rPr lang="zh-CN" altLang="en-US" sz="44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y</a:t>
            </a:r>
            <a:r>
              <a:rPr lang="zh-CN" altLang="en-US" sz="4400" b="1" dirty="0">
                <a:solidFill>
                  <a:srgbClr val="0000FF"/>
                </a:solidFill>
                <a:latin typeface="Arial" panose="020B0604020202020204"/>
                <a:ea typeface="楷体_GB2312" panose="02010609030101010101" pitchFamily="1" charset="-122"/>
              </a:rPr>
              <a:t>ù</a:t>
            </a:r>
            <a:r>
              <a:rPr lang="zh-CN" altLang="en-US" sz="4400" b="1" dirty="0">
                <a:solidFill>
                  <a:srgbClr val="8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）之曰（</a:t>
            </a:r>
            <a:r>
              <a:rPr lang="zh-CN" altLang="en-US" sz="44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yuē</a:t>
            </a:r>
            <a:r>
              <a:rPr lang="zh-CN" altLang="en-US" sz="4400" b="1" dirty="0">
                <a:solidFill>
                  <a:srgbClr val="8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）:</a:t>
            </a:r>
            <a:r>
              <a:rPr lang="zh-CN" altLang="en-US" sz="4400" b="1" dirty="0">
                <a:solidFill>
                  <a:srgbClr val="800000"/>
                </a:solidFill>
                <a:latin typeface="Arial" panose="020B0604020202020204"/>
                <a:ea typeface="楷体_GB2312" panose="02010609030101010101" pitchFamily="1" charset="-122"/>
              </a:rPr>
              <a:t>“</a:t>
            </a:r>
            <a:r>
              <a:rPr lang="zh-CN" altLang="en-US" sz="4400" b="1" dirty="0">
                <a:solidFill>
                  <a:srgbClr val="8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吾盾之坚,物莫能陷（xi</a:t>
            </a:r>
            <a:r>
              <a:rPr lang="zh-CN" altLang="en-US" sz="4400" b="1" dirty="0">
                <a:solidFill>
                  <a:srgbClr val="800000"/>
                </a:solidFill>
                <a:latin typeface="Arial" panose="020B0604020202020204"/>
                <a:ea typeface="楷体_GB2312" panose="02010609030101010101" pitchFamily="1" charset="-122"/>
              </a:rPr>
              <a:t>à</a:t>
            </a:r>
            <a:r>
              <a:rPr lang="zh-CN" altLang="en-US" sz="4400" b="1" dirty="0">
                <a:solidFill>
                  <a:srgbClr val="8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n ）也。</a:t>
            </a:r>
            <a:r>
              <a:rPr lang="zh-CN" altLang="en-US" sz="4400" b="1" dirty="0">
                <a:solidFill>
                  <a:srgbClr val="800000"/>
                </a:solidFill>
                <a:latin typeface="Arial" panose="020B0604020202020204"/>
                <a:ea typeface="楷体_GB2312" panose="02010609030101010101" pitchFamily="1" charset="-122"/>
              </a:rPr>
              <a:t>”</a:t>
            </a:r>
            <a:r>
              <a:rPr lang="zh-CN" altLang="en-US" sz="4400" b="1" dirty="0">
                <a:solidFill>
                  <a:srgbClr val="8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又誉其矛曰:</a:t>
            </a:r>
            <a:r>
              <a:rPr lang="zh-CN" altLang="en-US" sz="4400" b="1" dirty="0">
                <a:solidFill>
                  <a:srgbClr val="800000"/>
                </a:solidFill>
                <a:latin typeface="Arial" panose="020B0604020202020204"/>
                <a:ea typeface="楷体_GB2312" panose="02010609030101010101" pitchFamily="1" charset="-122"/>
              </a:rPr>
              <a:t>“</a:t>
            </a:r>
            <a:r>
              <a:rPr lang="zh-CN" altLang="en-US" sz="4400" b="1" dirty="0">
                <a:solidFill>
                  <a:srgbClr val="8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吾矛之利,于物无不陷也。</a:t>
            </a:r>
            <a:r>
              <a:rPr lang="zh-CN" altLang="en-US" sz="4400" b="1" dirty="0">
                <a:solidFill>
                  <a:srgbClr val="800000"/>
                </a:solidFill>
                <a:latin typeface="Arial" panose="020B0604020202020204"/>
                <a:ea typeface="楷体_GB2312" panose="02010609030101010101" pitchFamily="1" charset="-122"/>
              </a:rPr>
              <a:t>”</a:t>
            </a:r>
            <a:r>
              <a:rPr lang="zh-CN" altLang="en-US" sz="4400" b="1" dirty="0">
                <a:solidFill>
                  <a:srgbClr val="8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或曰:</a:t>
            </a:r>
            <a:r>
              <a:rPr lang="zh-CN" altLang="en-US" sz="4400" b="1" dirty="0">
                <a:solidFill>
                  <a:srgbClr val="800000"/>
                </a:solidFill>
                <a:latin typeface="Arial" panose="020B0604020202020204"/>
                <a:ea typeface="楷体_GB2312" panose="02010609030101010101" pitchFamily="1" charset="-122"/>
              </a:rPr>
              <a:t>“</a:t>
            </a:r>
            <a:r>
              <a:rPr lang="zh-CN" altLang="en-US" sz="4400" b="1" dirty="0">
                <a:solidFill>
                  <a:srgbClr val="8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以子之矛,陷子之盾,何如?</a:t>
            </a:r>
            <a:r>
              <a:rPr lang="zh-CN" altLang="en-US" sz="4400" b="1" dirty="0">
                <a:solidFill>
                  <a:srgbClr val="800000"/>
                </a:solidFill>
                <a:latin typeface="Arial" panose="020B0604020202020204"/>
                <a:ea typeface="楷体_GB2312" panose="02010609030101010101" pitchFamily="1" charset="-122"/>
              </a:rPr>
              <a:t>”</a:t>
            </a:r>
            <a:r>
              <a:rPr lang="zh-CN" altLang="en-US" sz="4400" b="1" dirty="0">
                <a:solidFill>
                  <a:srgbClr val="8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其人弗（f</a:t>
            </a:r>
            <a:r>
              <a:rPr lang="zh-CN" altLang="en-US" sz="4400" b="1" dirty="0">
                <a:solidFill>
                  <a:srgbClr val="800000"/>
                </a:solidFill>
                <a:latin typeface="Arial" panose="020B0604020202020204"/>
                <a:ea typeface="楷体_GB2312" panose="02010609030101010101" pitchFamily="1" charset="-122"/>
              </a:rPr>
              <a:t>ú</a:t>
            </a:r>
            <a:r>
              <a:rPr lang="zh-CN" altLang="en-US" sz="4400" b="1" dirty="0">
                <a:solidFill>
                  <a:srgbClr val="8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）能应也。</a:t>
            </a:r>
            <a:r>
              <a:rPr lang="zh-CN" altLang="en-US" sz="4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</a:t>
            </a:r>
            <a:endParaRPr lang="zh-CN" altLang="en-US" sz="4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2292" name="WordArt 4"/>
          <p:cNvSpPr>
            <a:spLocks noChangeArrowheads="1" noChangeShapeType="1"/>
          </p:cNvSpPr>
          <p:nvPr/>
        </p:nvSpPr>
        <p:spPr bwMode="auto">
          <a:xfrm>
            <a:off x="250825" y="188913"/>
            <a:ext cx="2087563" cy="1244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dirty="0">
                <a:ln w="9525" cmpd="sng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初识古文</a:t>
            </a:r>
            <a:endParaRPr lang="zh-CN" altLang="en-US" sz="3600" dirty="0">
              <a:ln w="9525" cmpd="sng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ww.youyi100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0</TotalTime>
  <Words>1727</Words>
  <Application>WPS 演示</Application>
  <PresentationFormat>全屏显示(4:3)</PresentationFormat>
  <Paragraphs>117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华文隶书</vt:lpstr>
      <vt:lpstr>Times New Roman</vt:lpstr>
      <vt:lpstr>隶书</vt:lpstr>
      <vt:lpstr>Comic Sans MS</vt:lpstr>
      <vt:lpstr>华文新魏</vt:lpstr>
      <vt:lpstr>Calibri</vt:lpstr>
      <vt:lpstr>楷体_GB2312</vt:lpstr>
      <vt:lpstr>Arial</vt:lpstr>
      <vt:lpstr>黑体</vt:lpstr>
      <vt:lpstr>微软雅黑</vt:lpstr>
      <vt:lpstr>Calibri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我明白了道理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</cp:revision>
  <dcterms:created xsi:type="dcterms:W3CDTF">2017-06-05T10:04:24Z</dcterms:created>
  <dcterms:modified xsi:type="dcterms:W3CDTF">2017-06-05T10:04:24Z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