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2" r:id="rId2"/>
    <p:sldId id="265" r:id="rId3"/>
    <p:sldId id="275" r:id="rId4"/>
    <p:sldId id="276" r:id="rId5"/>
    <p:sldId id="277" r:id="rId6"/>
    <p:sldId id="278" r:id="rId7"/>
    <p:sldId id="279" r:id="rId8"/>
    <p:sldId id="280" r:id="rId9"/>
    <p:sldId id="281" r:id="rId10"/>
    <p:sldId id="274" r:id="rId11"/>
    <p:sldId id="282" r:id="rId12"/>
    <p:sldId id="283" r:id="rId13"/>
    <p:sldId id="284" r:id="rId14"/>
    <p:sldId id="285" r:id="rId15"/>
    <p:sldId id="286" r:id="rId16"/>
    <p:sldId id="287" r:id="rId17"/>
    <p:sldId id="288" r:id="rId18"/>
    <p:sldId id="270" r:id="rId19"/>
    <p:sldId id="289" r:id="rId20"/>
    <p:sldId id="292" r:id="rId21"/>
    <p:sldId id="293" r:id="rId22"/>
    <p:sldId id="290" r:id="rId23"/>
    <p:sldId id="271" r:id="rId24"/>
    <p:sldId id="294" r:id="rId25"/>
    <p:sldId id="295" r:id="rId26"/>
    <p:sldId id="273" r:id="rId27"/>
    <p:sldId id="296" r:id="rId28"/>
    <p:sldId id="297" r:id="rId29"/>
    <p:sldId id="298" r:id="rId30"/>
    <p:sldId id="299" r:id="rId31"/>
    <p:sldId id="300"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780" y="78"/>
      </p:cViewPr>
      <p:guideLst>
        <p:guide orient="horz" pos="845"/>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62534" y="2460637"/>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616884"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85160" y="3131349"/>
              <a:ext cx="1261884"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写作步步推进</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248732" y="240903"/>
            <a:ext cx="126188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考点内引外联</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i="0" dirty="0" smtClean="0"/>
              <a:t>单元知能整合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18.xml"/><Relationship Id="rId7" Type="http://schemas.openxmlformats.org/officeDocument/2006/relationships/package" Target="../embeddings/Microsoft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26.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18.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26.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18.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26.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18.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26.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8.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26.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i="1" dirty="0" smtClean="0"/>
              <a:t>单元知能整合</a:t>
            </a:r>
            <a:endParaRPr dirty="0"/>
          </a:p>
        </p:txBody>
      </p:sp>
    </p:spTree>
    <p:extLst>
      <p:ext uri="{BB962C8B-B14F-4D97-AF65-F5344CB8AC3E}">
        <p14:creationId xmlns:p14="http://schemas.microsoft.com/office/powerpoint/2010/main"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自古明王圣帝犹须勤学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况凡庶乎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此事遍于经史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吾亦不能郑重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聊举近世切要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以启寤汝耳。士大夫子弟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数岁已上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莫不被教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多者或至《礼》《传》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少者不失《诗》《论》。及至冠婚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体性稍定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因此天机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倍须训诱。有志尚者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遂能磨砺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以就素业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无履立者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自兹堕慢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便为凡人。人生在世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会当有业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农民则计量耕稼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商贾则讨论货贿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工巧则致精器用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伎艺则沉思法术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武夫则惯习弓马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文士则讲议经书。多见士大夫耻涉农商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差务工伎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射则不能穿札</a:t>
            </a:r>
            <a:r>
              <a:rPr lang="zh-CN" altLang="zh-CN" baseline="30000" dirty="0">
                <a:solidFill>
                  <a:srgbClr val="000000"/>
                </a:solidFill>
                <a:latin typeface="NEU-BZ-S92"/>
                <a:cs typeface="宋体" panose="02010600030101010101" pitchFamily="2" charset="-122"/>
              </a:rPr>
              <a:t>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笔则才记姓名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饱食醉酒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忽忽无事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以此销日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以此终年。或因家世余绪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得一阶半级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便自为足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全忘修学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及有吉凶大事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议论得失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蒙然张口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如坐云雾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公私宴集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谈古赋诗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塞默低头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欠伸而已。有识旁观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代其入地。何惜数年勤学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长受一生愧辱哉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205023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2324"/>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梁朝全盛之时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贵游子弟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多无学术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至于谚云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上车不落则著作</a:t>
            </a:r>
            <a:r>
              <a:rPr lang="zh-CN" altLang="zh-CN" baseline="30000" dirty="0">
                <a:solidFill>
                  <a:srgbClr val="000000"/>
                </a:solidFill>
                <a:latin typeface="NEU-BZ-S92"/>
                <a:cs typeface="宋体" panose="02010600030101010101" pitchFamily="2" charset="-122"/>
              </a:rPr>
              <a:t>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体中何如则秘书。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无不熏衣剃面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傅粉施朱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驾长檐车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跟高齿屐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坐棋子方褥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凭斑丝隐囊</a:t>
            </a:r>
            <a:r>
              <a:rPr lang="zh-CN" altLang="zh-CN" baseline="30000" dirty="0">
                <a:solidFill>
                  <a:srgbClr val="000000"/>
                </a:solidFill>
                <a:latin typeface="NEU-BZ-S92"/>
                <a:cs typeface="宋体" panose="02010600030101010101" pitchFamily="2" charset="-122"/>
              </a:rPr>
              <a:t>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列器玩于左右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从容出入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望若神仙。明经求第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则顾人答策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三九</a:t>
            </a:r>
            <a:r>
              <a:rPr lang="zh-CN" altLang="zh-CN" baseline="30000"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则假手赋诗。当尔之时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亦快士也。及离乱之后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朝市迁革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铨衡选举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非复曩者之亲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当路秉权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不见昔时之党。求诸身而无所得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施之世而无所用。被褐而丧珠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失皮而露质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兀若枯木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泊若穷流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鹿独</a:t>
            </a:r>
            <a:r>
              <a:rPr lang="zh-CN" altLang="zh-CN" baseline="30000"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戎马之间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转死沟壑之际。当尔之时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诚驽材也。有学艺者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触地而安。自荒乱以来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诸见俘虏。虽百世小人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知读《论语》《孝经》者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尚为人师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虽千载冠冕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不晓书记者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莫不耕田养马。以此观之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安可不自勉耶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若能常保数百卷书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千载终不为小人也。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父兄不可常依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乡国不可常保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一旦流离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无人庇荫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当自求诸身耳。谚曰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积财千万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不如薄伎在身。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伎之易习而可贵者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无过读书也。世人不问愚智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皆欲识人之多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见事之广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而不肯读书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是犹求饱而懒营馔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欲暖而惰裁衣也。</a:t>
            </a:r>
            <a:endParaRPr lang="zh-CN" altLang="zh-CN" sz="1600" dirty="0">
              <a:solidFill>
                <a:srgbClr val="000000"/>
              </a:solidFill>
              <a:latin typeface="NEU-BZ-S92"/>
              <a:ea typeface="方正书宋_GBK"/>
              <a:cs typeface="Times New Roman" panose="02020603050405020304" pitchFamily="18" charset="0"/>
            </a:endParaRPr>
          </a:p>
          <a:p>
            <a:pPr indent="266700"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选自《颜氏家训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勉学第八》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2822155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461023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铠甲上用皮革或金属制成的叶片。</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著作郎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古代官名。</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隐囊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靠枕。</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三九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三公九卿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封建王朝执掌中央政权的高级官员。</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cs typeface="Times New Roman" panose="02020603050405020304" pitchFamily="18" charset="0"/>
              </a:rPr>
              <a:t>鹿独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颠沛流离的样子。</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以下各组语句中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全都属于不学无术者的丑态的一组是</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latin typeface="NEU-BZ-S92"/>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自兹堕慢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便为凡人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耻涉农商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差务工伎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蒙然张口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如坐云雾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三九公宴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则假手赋诗　</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cs typeface="Times New Roman" panose="02020603050405020304" pitchFamily="18" charset="0"/>
              </a:rPr>
              <a:t>被褐而丧珠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失皮而露质　</a:t>
            </a:r>
            <a:r>
              <a:rPr lang="zh-CN" altLang="zh-CN" dirty="0">
                <a:solidFill>
                  <a:srgbClr val="000000"/>
                </a:solidFill>
                <a:latin typeface="NEU-BZ-S92"/>
                <a:cs typeface="宋体" panose="02010600030101010101" pitchFamily="2" charset="-122"/>
              </a:rPr>
              <a:t>⑥</a:t>
            </a:r>
            <a:r>
              <a:rPr lang="zh-CN" altLang="zh-CN" dirty="0">
                <a:solidFill>
                  <a:srgbClr val="000000"/>
                </a:solidFill>
                <a:latin typeface="Times New Roman" panose="02020603050405020304" pitchFamily="18" charset="0"/>
                <a:cs typeface="Times New Roman" panose="02020603050405020304" pitchFamily="18" charset="0"/>
              </a:rPr>
              <a:t>皆欲识人之多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见事之广</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②③④</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smtClean="0">
                <a:solidFill>
                  <a:srgbClr val="000000"/>
                </a:solidFill>
                <a:latin typeface="Times New Roman" panose="02020603050405020304" pitchFamily="18" charset="0"/>
                <a:cs typeface="Times New Roman" panose="02020603050405020304" pitchFamily="18" charset="0"/>
              </a:rPr>
              <a:t>	B</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①⑤⑥</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NEU-BZ-S92"/>
                <a:cs typeface="宋体" panose="02010600030101010101" pitchFamily="2" charset="-122"/>
              </a:rPr>
              <a:t>①④⑥</a:t>
            </a: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dirty="0" smtClean="0">
                <a:solidFill>
                  <a:srgbClr val="000000"/>
                </a:solidFill>
                <a:latin typeface="Times New Roman" panose="02020603050405020304" pitchFamily="18" charset="0"/>
                <a:cs typeface="Times New Roman" panose="02020603050405020304" pitchFamily="18" charset="0"/>
              </a:rPr>
              <a:t>	D</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③④⑤</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是为人没有操守的后果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与不学无术没有关系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是一些士大夫在思想认识和技能上的不足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并非丑态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⑥</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是愚人或智者都希望实现的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不属于丑态。</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D</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93441" y="4703372"/>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5530617"/>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24023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461023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不正确的一项是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作者鄙视腐化无能的南朝士族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认为那些没有学术的贵族子弟只会讲究华美服饰、排场器用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一旦遭了乱离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将可能处境悲惨。</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劝勉读书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是家庭教育的重要内容。作者以正反两方面的事例论证了有学问才艺的人可以随处安身的道理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条分缕析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有说服力。</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作者认为人活在世上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应该有自己的专业。士、农、工、商等阶层应该各司其职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平等相待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做好自己的专业。</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作者认为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时局动荡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要想安身立命只能靠自己的艰辛努力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多读书从而谋得一技之长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没有捷径可走。同时讽刺了那些依赖靠山的贵族子弟。</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此题考查对作者观点态度的把握能力</a:t>
            </a: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平等相待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无中生有。</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C</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93441" y="5089369"/>
            <a:ext cx="8646661" cy="489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5579319"/>
            <a:ext cx="8646661" cy="489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86464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自古以来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那些圣明帝王尚且须要勤奋学习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何况普通百姓呢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这类事例在经书典籍中随处可见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我也不能一一列举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姑且捡近世紧要的事例说说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以启发点悟你们。士大夫的子弟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几岁以后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没有不受教育的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多的读到《礼记》《左传》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少的起码也学完了《诗经》和《论语》。等到他们成年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体质性情都已逐渐成形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趁这个时候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就要对他们加倍进行训育引导。那些有志气的人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就能经受磨炼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来成就其清白正大的事业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那些没有操守的人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从此懒散懈怠起来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就成了平庸之辈。人生在世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应该有自己的专业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当农民的就要算计耕作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当商贩的就要商谈买卖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当工匠的就要致力于制作各种精巧的用品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技艺之士就要深入研习各种技艺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武士就要熟悉骑马射箭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而文人则要讲论儒家经书。我常见到一些士大夫耻于从事农业和商业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又缺乏手工艺方面的本事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射箭连一层铠甲也射不穿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提起笔仅仅能写出自己的姓名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整天酒足饭饱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无所事事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就这样消耗时日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来终了自己的一生。</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559823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有的人依靠祖上的荫庇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得到一官半职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便自我满足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完全忘记修身求学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碰上吉凶大事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议论起得失来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就张口结舌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茫然无知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如同堕入云雾中一般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在公私宴会等各种场合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别人谈古论今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赋诗言志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他却像塞住了嘴一般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低着头不吭声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只有打呵欠的份儿。有见识的旁观者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都替他害臊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恨不得钻到地底下去。这些人为什么不愿意用几年时间勤奋学习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而宁愿一辈子受着羞愧耻辱呢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梁朝全盛时期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那些贵族子弟大多不学无术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以至当时有谚语说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登车不跌跤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可当著作郎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会说身体好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能做秘书长。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这些贵族子弟没有一个不以香料熏衣、修剃脸面、涂脂抹粉的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他们出入乘长檐车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走路穿高齿鞋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坐在织有方格图案的丝绸坐褥上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倚着五彩丝线织成的靠枕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身边摆的是各种古玩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进进出出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从容自若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看上去就像神仙一般。到明经答问求取功名的时候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就雇人顶替自己去应试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参加三公九卿的宴会时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他们就借别人之手来帮自己作诗。在那种时候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他们倒也像个豪爽人物。等到动乱来临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朝代更替之后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负责考察选拔官吏的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不再是过去的亲属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在朝中执掌大权的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再不见旧日的朋友</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9207883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1672567"/>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这些贵族子弟们想依靠自己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又一无所长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想在社会上发挥作用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又没有本事。他们只能身穿粗布衣服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卖掉家中的珠宝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失去华丽的外表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露出本来的真面目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就好像没有树叶的枯木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又像即将干涸的河流。他们在乱军中颠沛流离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辗转于荒沟野壑之中。在这种时候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这些贵族子弟就成了实实在在的蠢材。而那些有学问有手艺的人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走到哪里都可以安居。自从兵荒马乱以来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我见过不少俘虏。有些人虽然世代都是平民百姓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但由于懂得《论语》《孝经》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还可以给别人当老师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有些人虽然是世代相传的世家子弟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但由于不会书写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最终沦为耕田养马的平民。由此看来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怎么能不努力学习呢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如果能保持有几百卷书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就是再过一千年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也不会沦为贫贱之人</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054674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2503564"/>
            <a:ext cx="8128000" cy="210487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父亲兄长是不能长期依靠的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家乡邦国不能常保无事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一旦流离失所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没有人庇护资助你时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就应该自己依靠自己了。俗话说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积财千万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不如薄技在身。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各种技艺中最容易学会而又值得推崇的本事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无过于读书。世人不管愚蠢还是聪明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都希望认识的人多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见识的事广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但又不肯读书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这就好比想要吃饱却懒得做饭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想要身体暖和却又懒于裁衣一样。</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5855623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1654"/>
            <a:ext cx="8128000" cy="131286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部分《善待生命　学习论证》。我们以下面这篇文章为例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分析论证的方法和如何使用论据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以及写作中要注意的问题。</a:t>
            </a:r>
            <a:endParaRPr lang="zh-CN" altLang="zh-CN" sz="1600" dirty="0">
              <a:solidFill>
                <a:srgbClr val="000000"/>
              </a:solidFill>
              <a:latin typeface="NEU-BZ-S92"/>
              <a:ea typeface="方正书宋_GBK"/>
              <a:cs typeface="Times New Roman" panose="02020603050405020304" pitchFamily="18" charset="0"/>
            </a:endParaRPr>
          </a:p>
          <a:p>
            <a:pPr indent="279400">
              <a:lnSpc>
                <a:spcPct val="150000"/>
              </a:lnSpc>
              <a:spcAft>
                <a:spcPts val="0"/>
              </a:spcAft>
              <a:tabLst>
                <a:tab pos="1029335" algn="l"/>
                <a:tab pos="1850390" algn="l"/>
                <a:tab pos="2538095" algn="l"/>
                <a:tab pos="3221990" algn="l"/>
              </a:tabLst>
            </a:pPr>
            <a:r>
              <a:rPr lang="zh-CN" altLang="zh-CN" sz="2000" dirty="0">
                <a:solidFill>
                  <a:srgbClr val="000000"/>
                </a:solidFill>
                <a:latin typeface="NEU-BZ-S92"/>
                <a:ea typeface="方正韵动中黑简体"/>
                <a:cs typeface="Times New Roman" panose="02020603050405020304" pitchFamily="18" charset="0"/>
              </a:rPr>
              <a:t>范文分析</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408457349"/>
              </p:ext>
            </p:extLst>
          </p:nvPr>
        </p:nvGraphicFramePr>
        <p:xfrm>
          <a:off x="504825" y="2751431"/>
          <a:ext cx="8134350" cy="4360863"/>
        </p:xfrm>
        <a:graphic>
          <a:graphicData uri="http://schemas.openxmlformats.org/presentationml/2006/ole">
            <mc:AlternateContent xmlns:mc="http://schemas.openxmlformats.org/markup-compatibility/2006">
              <mc:Choice xmlns:v="urn:schemas-microsoft-com:vml" Requires="v">
                <p:oleObj spid="_x0000_s1028" name="文档" r:id="rId7" imgW="4024157" imgH="2150464" progId="Word.Document.12">
                  <p:embed/>
                </p:oleObj>
              </mc:Choice>
              <mc:Fallback>
                <p:oleObj name="文档" r:id="rId7" imgW="4024157" imgH="2150464" progId="Word.Document.12">
                  <p:embed/>
                  <p:pic>
                    <p:nvPicPr>
                      <p:cNvPr id="0" name=""/>
                      <p:cNvPicPr/>
                      <p:nvPr/>
                    </p:nvPicPr>
                    <p:blipFill>
                      <a:blip r:embed="rId8"/>
                      <a:stretch>
                        <a:fillRect/>
                      </a:stretch>
                    </p:blipFill>
                    <p:spPr>
                      <a:xfrm>
                        <a:off x="504825" y="2751431"/>
                        <a:ext cx="8134350" cy="4360863"/>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3466605291"/>
              </p:ext>
            </p:extLst>
          </p:nvPr>
        </p:nvGraphicFramePr>
        <p:xfrm>
          <a:off x="508000" y="1629512"/>
          <a:ext cx="8128000" cy="4895832"/>
        </p:xfrm>
        <a:graphic>
          <a:graphicData uri="http://schemas.openxmlformats.org/presentationml/2006/ole">
            <mc:AlternateContent xmlns:mc="http://schemas.openxmlformats.org/markup-compatibility/2006">
              <mc:Choice xmlns:v="urn:schemas-microsoft-com:vml" Requires="v">
                <p:oleObj spid="_x0000_s2052" name="文档" r:id="rId7" imgW="4024157" imgH="2431352" progId="Word.Document.12">
                  <p:embed/>
                </p:oleObj>
              </mc:Choice>
              <mc:Fallback>
                <p:oleObj name="文档" r:id="rId7" imgW="4024157" imgH="2431352" progId="Word.Document.12">
                  <p:embed/>
                  <p:pic>
                    <p:nvPicPr>
                      <p:cNvPr id="0" name=""/>
                      <p:cNvPicPr/>
                      <p:nvPr/>
                    </p:nvPicPr>
                    <p:blipFill>
                      <a:blip r:embed="rId8"/>
                      <a:stretch>
                        <a:fillRect/>
                      </a:stretch>
                    </p:blipFill>
                    <p:spPr>
                      <a:xfrm>
                        <a:off x="508000" y="1629512"/>
                        <a:ext cx="8128000" cy="4895832"/>
                      </a:xfrm>
                      <a:prstGeom prst="rect">
                        <a:avLst/>
                      </a:prstGeom>
                    </p:spPr>
                  </p:pic>
                </p:oleObj>
              </mc:Fallback>
            </mc:AlternateContent>
          </a:graphicData>
        </a:graphic>
      </p:graphicFrame>
    </p:spTree>
    <p:extLst>
      <p:ext uri="{BB962C8B-B14F-4D97-AF65-F5344CB8AC3E}">
        <p14:creationId xmlns:p14="http://schemas.microsoft.com/office/powerpoint/2010/main" val="432760887"/>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18816"/>
            <a:ext cx="8128000" cy="3074368"/>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文言文阅读的分析综合</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《考试说明》要求对文言文的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分析综合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的考查包括三个方面的内容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筛选文中的信息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归纳内容要点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概括中心意思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分析概括作者在文中的观点态度。分析综合是在对文意理解的基础上对所叙述事件或道理进行综合推理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要求能说出某个论点的论据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某个事件的起因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某种事件的发展所导致的结果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或对阅读材料的内容进行评论。我们以本单元的《过秦论》为例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来分析信息筛选和综合分析题要注意的问题。</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2958336700"/>
              </p:ext>
            </p:extLst>
          </p:nvPr>
        </p:nvGraphicFramePr>
        <p:xfrm>
          <a:off x="508000" y="1691089"/>
          <a:ext cx="8128000" cy="4546223"/>
        </p:xfrm>
        <a:graphic>
          <a:graphicData uri="http://schemas.openxmlformats.org/presentationml/2006/ole">
            <mc:AlternateContent xmlns:mc="http://schemas.openxmlformats.org/markup-compatibility/2006">
              <mc:Choice xmlns:v="urn:schemas-microsoft-com:vml" Requires="v">
                <p:oleObj spid="_x0000_s3076" name="文档" r:id="rId7" imgW="4024157" imgH="2256834" progId="Word.Document.12">
                  <p:embed/>
                </p:oleObj>
              </mc:Choice>
              <mc:Fallback>
                <p:oleObj name="文档" r:id="rId7" imgW="4024157" imgH="2256834" progId="Word.Document.12">
                  <p:embed/>
                  <p:pic>
                    <p:nvPicPr>
                      <p:cNvPr id="0" name=""/>
                      <p:cNvPicPr/>
                      <p:nvPr/>
                    </p:nvPicPr>
                    <p:blipFill>
                      <a:blip r:embed="rId8"/>
                      <a:stretch>
                        <a:fillRect/>
                      </a:stretch>
                    </p:blipFill>
                    <p:spPr>
                      <a:xfrm>
                        <a:off x="508000" y="1691089"/>
                        <a:ext cx="8128000" cy="4546223"/>
                      </a:xfrm>
                      <a:prstGeom prst="rect">
                        <a:avLst/>
                      </a:prstGeom>
                    </p:spPr>
                  </p:pic>
                </p:oleObj>
              </mc:Fallback>
            </mc:AlternateContent>
          </a:graphicData>
        </a:graphic>
      </p:graphicFrame>
    </p:spTree>
    <p:extLst>
      <p:ext uri="{BB962C8B-B14F-4D97-AF65-F5344CB8AC3E}">
        <p14:creationId xmlns:p14="http://schemas.microsoft.com/office/powerpoint/2010/main" val="2496055195"/>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2846487994"/>
              </p:ext>
            </p:extLst>
          </p:nvPr>
        </p:nvGraphicFramePr>
        <p:xfrm>
          <a:off x="508000" y="1556792"/>
          <a:ext cx="8128000" cy="5270116"/>
        </p:xfrm>
        <a:graphic>
          <a:graphicData uri="http://schemas.openxmlformats.org/presentationml/2006/ole">
            <mc:AlternateContent xmlns:mc="http://schemas.openxmlformats.org/markup-compatibility/2006">
              <mc:Choice xmlns:v="urn:schemas-microsoft-com:vml" Requires="v">
                <p:oleObj spid="_x0000_s4100" name="文档" r:id="rId7" imgW="4024157" imgH="2617408" progId="Word.Document.12">
                  <p:embed/>
                </p:oleObj>
              </mc:Choice>
              <mc:Fallback>
                <p:oleObj name="文档" r:id="rId7" imgW="4024157" imgH="2617408" progId="Word.Document.12">
                  <p:embed/>
                  <p:pic>
                    <p:nvPicPr>
                      <p:cNvPr id="0" name=""/>
                      <p:cNvPicPr/>
                      <p:nvPr/>
                    </p:nvPicPr>
                    <p:blipFill>
                      <a:blip r:embed="rId8"/>
                      <a:stretch>
                        <a:fillRect/>
                      </a:stretch>
                    </p:blipFill>
                    <p:spPr>
                      <a:xfrm>
                        <a:off x="508000" y="1556792"/>
                        <a:ext cx="8128000" cy="5270116"/>
                      </a:xfrm>
                      <a:prstGeom prst="rect">
                        <a:avLst/>
                      </a:prstGeom>
                    </p:spPr>
                  </p:pic>
                </p:oleObj>
              </mc:Fallback>
            </mc:AlternateContent>
          </a:graphicData>
        </a:graphic>
      </p:graphicFrame>
    </p:spTree>
    <p:extLst>
      <p:ext uri="{BB962C8B-B14F-4D97-AF65-F5344CB8AC3E}">
        <p14:creationId xmlns:p14="http://schemas.microsoft.com/office/powerpoint/2010/main" val="4108826648"/>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2" name="对象 1"/>
          <p:cNvGraphicFramePr>
            <a:graphicFrameLocks noChangeAspect="1"/>
          </p:cNvGraphicFramePr>
          <p:nvPr>
            <p:extLst>
              <p:ext uri="{D42A27DB-BD31-4B8C-83A1-F6EECF244321}">
                <p14:modId xmlns:p14="http://schemas.microsoft.com/office/powerpoint/2010/main" val="2503645288"/>
              </p:ext>
            </p:extLst>
          </p:nvPr>
        </p:nvGraphicFramePr>
        <p:xfrm>
          <a:off x="508000" y="1944975"/>
          <a:ext cx="8128000" cy="4004305"/>
        </p:xfrm>
        <a:graphic>
          <a:graphicData uri="http://schemas.openxmlformats.org/presentationml/2006/ole">
            <mc:AlternateContent xmlns:mc="http://schemas.openxmlformats.org/markup-compatibility/2006">
              <mc:Choice xmlns:v="urn:schemas-microsoft-com:vml" Requires="v">
                <p:oleObj spid="_x0000_s5124" name="文档" r:id="rId7" imgW="3998963" imgH="1970538" progId="Word.Document.12">
                  <p:embed/>
                </p:oleObj>
              </mc:Choice>
              <mc:Fallback>
                <p:oleObj name="文档" r:id="rId7" imgW="3998963" imgH="1970538" progId="Word.Document.12">
                  <p:embed/>
                  <p:pic>
                    <p:nvPicPr>
                      <p:cNvPr id="0" name=""/>
                      <p:cNvPicPr/>
                      <p:nvPr/>
                    </p:nvPicPr>
                    <p:blipFill>
                      <a:blip r:embed="rId8"/>
                      <a:stretch>
                        <a:fillRect/>
                      </a:stretch>
                    </p:blipFill>
                    <p:spPr>
                      <a:xfrm>
                        <a:off x="508000" y="1944975"/>
                        <a:ext cx="8128000" cy="4004305"/>
                      </a:xfrm>
                      <a:prstGeom prst="rect">
                        <a:avLst/>
                      </a:prstGeom>
                    </p:spPr>
                  </p:pic>
                </p:oleObj>
              </mc:Fallback>
            </mc:AlternateContent>
          </a:graphicData>
        </a:graphic>
      </p:graphicFrame>
    </p:spTree>
    <p:extLst>
      <p:ext uri="{BB962C8B-B14F-4D97-AF65-F5344CB8AC3E}">
        <p14:creationId xmlns:p14="http://schemas.microsoft.com/office/powerpoint/2010/main" val="4241450076"/>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在论点与论据准备好以后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就要考虑论证方法的使用了。论证的方法同推理形式有联系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但又不尽相同。它是多种多样的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人们可以根据不同的需要灵活地运用。下面是几种比较常用的论证方法。</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举例论证。举例论证又叫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例证法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就是用典型的具体事实作论据来证明论点。通常所说的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摆事实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就是这种方法。这是运用归纳推理形式进行论证的一种方法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易于掌握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用得也普遍。举事例论证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最重要的是注意论据和论点方向的一致性和紧密的统一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不可有距离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不能没有分析。</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类比论证。这种方法是将一类事物的某些相同方面进行比较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以另一事物的正确或谬误证明这一事物的正确或谬误。在进行这种类比论证时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特别应当注意所类比的事物一定是一类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具有本质方面的相同点。</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1483060"/>
            <a:ext cx="8128000" cy="461023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对比论证。这种论证方法是将论据中截然相反的两种情况进行比较。因为比较的双方形成鲜明的对照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互为衬托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这种方法特别能突出一方面的性质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具有很强的论证力量。对比有两种情况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一种是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横比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一种是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纵比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横比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是把同一时期的两种性质截然不同的事物进行比较。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纵比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是把同一事物在不同时间的不同情况作比较。如《过秦论》和《师说》。</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比喻论证。用比喻来说明道理的方法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可以叫作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喻证法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喻巧而理至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恰到好处的比喻往往能帮助说清道理。所以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这种方法也被广泛地应用于论证中。如《寡人之于国也》《劝学》等。</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因果论证。这是通过分析事理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揭示论点和论据之间的因果关系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来证明论点的一种论证方法。它可以用原因来证明作为论点的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以原因的必然性证实结果的必然性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有其因必有其果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50738523"/>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2497377"/>
            <a:ext cx="8128000" cy="216982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smtClean="0">
                <a:solidFill>
                  <a:srgbClr val="000000"/>
                </a:solidFill>
                <a:latin typeface="Times New Roman" panose="02020603050405020304" pitchFamily="18" charset="0"/>
                <a:cs typeface="Times New Roman" panose="02020603050405020304" pitchFamily="18" charset="0"/>
              </a:rPr>
              <a:t>6</a:t>
            </a:r>
            <a:r>
              <a:rPr lang="en-US" altLang="zh-CN" dirty="0" smtClean="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引申论证。这种方法是用人们已知的事理论据来证明论点。这是运用演绎推理形式进行论证的一种方法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所以又叫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演绎法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。运用事理论证常常表现为引用名言警句。</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smtClean="0">
                <a:solidFill>
                  <a:srgbClr val="000000"/>
                </a:solidFill>
                <a:latin typeface="Times New Roman" panose="02020603050405020304" pitchFamily="18" charset="0"/>
                <a:cs typeface="Times New Roman" panose="02020603050405020304" pitchFamily="18" charset="0"/>
              </a:rPr>
              <a:t>7</a:t>
            </a:r>
            <a:r>
              <a:rPr lang="en-US" altLang="zh-CN" dirty="0" smtClean="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归谬法。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归谬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是先假定对方的论点是对的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然后用它作为前提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导出一个显然荒谬的结论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从而证明对方的论点是错误的。这种方法仅用于反驳错误观点。</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337951338"/>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640091"/>
            <a:ext cx="8128000" cy="383181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一只蜘蛛艰难地向墙上已经支离破碎的网爬去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由于墙壁潮湿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它爬到一定的高度就会掉下来。它一次次地向上爬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一次次地又掉下来</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第一个人看到了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叹了一口气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我的一生不正如这只蜘蛛吗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忙忙碌碌而无所得。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于是他日渐消沉。第二个人看到了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这只蜘蛛真愚蠢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为什么不从旁边干燥的地方绕一下爬上去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我以后可不能像它那样愚蠢。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于是他变得聪明起来。第三个人看到了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他立刻被蜘蛛屡败屡战的精神感动了。于是他变得坚强起来。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要求全面理解材料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自选角度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体裁自选。不要套作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19831530"/>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在这则材料中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不同的人从蜘蛛掉落中获得了不同的人生感悟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而不同的人生感悟造就了他们不同的人生。由此看来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角度决定高度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心态影响成败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即使是同一对象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也可得出不同结论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任何问题都可以从多方面去思考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这是从观察者的角度得到的立意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也可以从蜘蛛的角度看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不知变通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死守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必然碌碌无为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坚强是成就事业的基石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也是符合材料的立意。</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625665745"/>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一位作家说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是一个人独处时也能欢喜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有心灵与生命的充实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是不为众乐所迷惑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众人都认为应该拥有的生活方式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往往不一定适合我们。</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巴尔扎克说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在各种孤独中间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人最怕精神上的孤独。单独一个人可能灭亡的地方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两个人在一起可能得救。</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根据你对材料的理解和感悟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自选角度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写一篇不少于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字的文章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文体自定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标题自拟。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立意明确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715675545"/>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这是一道新材料作文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能够抓住两则材料中的一个方面立意并言之成理即可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注意应重在精神层面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比如思想独立、人格独立或志同道合、守望相助等。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立意参考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按自己的意愿生活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不随波逐流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坚持自己的原则和方向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不盲目从众。</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提倡独立思考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内心充实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以某种与众不同的生活方式让自己内心充实。</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生活中人们应该志同道合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在陷入困境时相互守望。</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既保持独立人格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又能做到团队协作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是我们走向成功的保证。</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1921087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1654"/>
            <a:ext cx="8128000" cy="459786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及至始皇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奋六世之余烈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振长策而御宇内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吞二周而亡诸侯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履至尊而制六合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执敲扑而鞭笞天下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威振四海。南取百越之地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以为桂林、象郡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百越之君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俯首系颈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委命下吏。乃使蒙恬北筑长城而守藩篱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却匈奴七百余里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胡人不敢南下而牧马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士不敢弯弓而报怨。于是废先王之道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焚百家之言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以愚黔首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隳名城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杀豪杰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收天下之兵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聚之咸阳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销锋镝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铸以为金人十二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以弱天下之民。然后践华为城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因河为池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据亿丈之城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临不测之渊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以为固。良将劲弩守要害之处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信臣精卒陈利兵而谁何。天下已定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始皇之心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自以为关中之固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金城千里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子孙帝王万世之业也。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始皇既没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余威震于殊俗。然陈涉瓮牖绳枢之子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氓隶之人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而迁徙之徒也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才能不及中人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非有仲尼、墨翟之贤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陶朱、猗顿之富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蹑足行伍之间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而倔起阡陌之中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率疲弊之卒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将数百之众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转而攻秦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斩木为兵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揭竿为旗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天下云集响应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赢粮而景从。山东豪俊遂并起而亡秦族矣。</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9610796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847840"/>
            <a:ext cx="8128000" cy="341632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世界知名办公方案提供商雷格斯发布最新调查结果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中国是目前世界上压力最大的国家。在全球</a:t>
            </a:r>
            <a:r>
              <a:rPr lang="en-US" altLang="zh-CN" dirty="0">
                <a:solidFill>
                  <a:srgbClr val="000000"/>
                </a:solidFill>
                <a:latin typeface="Times New Roman" panose="02020603050405020304" pitchFamily="18" charset="0"/>
                <a:cs typeface="Times New Roman" panose="02020603050405020304" pitchFamily="18" charset="0"/>
              </a:rPr>
              <a:t>80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个国家和地区的</a:t>
            </a:r>
            <a:r>
              <a:rPr lang="en-US" altLang="zh-CN" dirty="0">
                <a:solidFill>
                  <a:srgbClr val="000000"/>
                </a:solidFill>
                <a:latin typeface="Times New Roman" panose="02020603050405020304" pitchFamily="18" charset="0"/>
                <a:cs typeface="Times New Roman" panose="02020603050405020304" pitchFamily="18" charset="0"/>
              </a:rPr>
              <a:t>1.6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万名职场人士中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认为压力高于去年的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中国内地占</a:t>
            </a:r>
            <a:r>
              <a:rPr lang="en-US" altLang="zh-CN" dirty="0">
                <a:solidFill>
                  <a:srgbClr val="000000"/>
                </a:solidFill>
                <a:latin typeface="Times New Roman" panose="02020603050405020304" pitchFamily="18" charset="0"/>
                <a:cs typeface="Times New Roman" panose="02020603050405020304" pitchFamily="18" charset="0"/>
              </a:rPr>
              <a:t>75%,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排名第一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大大超出全球的平均值</a:t>
            </a:r>
            <a:r>
              <a:rPr lang="en-US" altLang="zh-CN" dirty="0">
                <a:solidFill>
                  <a:srgbClr val="000000"/>
                </a:solidFill>
                <a:latin typeface="Times New Roman" panose="02020603050405020304" pitchFamily="18" charset="0"/>
                <a:cs typeface="Times New Roman" panose="02020603050405020304" pitchFamily="18" charset="0"/>
              </a:rPr>
              <a:t>48%</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上海、北京分别以</a:t>
            </a:r>
            <a:r>
              <a:rPr lang="en-US" altLang="zh-CN" dirty="0">
                <a:solidFill>
                  <a:srgbClr val="000000"/>
                </a:solidFill>
                <a:latin typeface="Times New Roman" panose="02020603050405020304" pitchFamily="18" charset="0"/>
                <a:cs typeface="Times New Roman" panose="02020603050405020304" pitchFamily="18" charset="0"/>
              </a:rPr>
              <a:t>80%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67%</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排在城市的前列。人口庞大、社会转型、欲望膨胀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我们这个不折不扣的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压力之国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亟须有人为它诊诊脉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开出合适的药方。</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要求选好角度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82636368"/>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此题可采用由果溯因法审题。中国压力全球第一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人口庞大、社会转型、欲望膨胀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的原因之外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还可以从生存环境、社会竞争等方面来写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教育、城乡差别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文化、历史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物质、精神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社会、个体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主要、次要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正面、反面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这些角度都是展现自我的舞台。找到问题的根源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需要从文化、理念、体制、管理、修养等角度找到解决问题的方法。还可辩证分析压力巨大带来的积极影响。不必面面俱到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但要抓住关键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言之成理。</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06317464"/>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19473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下列语句编为四组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全部属于秦始皇为巩固秦王朝的统治而采取的措施的一组是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吞二周而亡诸侯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履至尊而制六合</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南取百越之地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以为桂林、象郡</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胡人不敢南下而牧马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士不敢弯弓而报怨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废先王之道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焚百家之言</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cs typeface="Times New Roman" panose="02020603050405020304" pitchFamily="18" charset="0"/>
              </a:rPr>
              <a:t>收天下之兵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聚之咸阳</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⑥</a:t>
            </a:r>
            <a:r>
              <a:rPr lang="zh-CN" altLang="zh-CN" dirty="0">
                <a:solidFill>
                  <a:srgbClr val="000000"/>
                </a:solidFill>
                <a:latin typeface="Times New Roman" panose="02020603050405020304" pitchFamily="18" charset="0"/>
                <a:cs typeface="Times New Roman" panose="02020603050405020304" pitchFamily="18" charset="0"/>
              </a:rPr>
              <a:t>良将劲弩守要害之处</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①③⑥</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smtClean="0">
                <a:solidFill>
                  <a:srgbClr val="000000"/>
                </a:solidFill>
                <a:latin typeface="Times New Roman" panose="02020603050405020304" pitchFamily="18" charset="0"/>
                <a:cs typeface="Times New Roman" panose="02020603050405020304" pitchFamily="18" charset="0"/>
              </a:rPr>
              <a:t>	B</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②④⑥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NEU-BZ-S92"/>
                <a:cs typeface="宋体" panose="02010600030101010101" pitchFamily="2" charset="-122"/>
              </a:rPr>
              <a:t>①④⑤</a:t>
            </a: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dirty="0" smtClean="0">
                <a:solidFill>
                  <a:srgbClr val="000000"/>
                </a:solidFill>
                <a:latin typeface="Times New Roman" panose="02020603050405020304" pitchFamily="18" charset="0"/>
                <a:cs typeface="Times New Roman" panose="02020603050405020304" pitchFamily="18" charset="0"/>
              </a:rPr>
              <a:t>	D</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②③⑤</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8423695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通观这两段文字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秦始皇为巩固政权而采取的措施集中在第一段中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但这并不表明第一段中的文字都是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措施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有的是写其统一天下的情形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有的是措施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有的是采取措施的结果。其中</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不属于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巩固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措施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是写始皇统一天下的情况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是采取了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北筑长城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却匈奴七百余里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后的结果。其余都是采取的措施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有的是对外族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有的是对臣民。故答案为</a:t>
            </a: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项。</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课文是一篇政论文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如果是史传文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其信息一般包括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表现人物行为举止特点的信息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表现人物志向和思想主张的信息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反映人物道德品行和聪明才智的信息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展现人物性格和情感方面的信息。这类筛选信息题的解题方法一般是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注意试题特点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题眼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。在设置干扰项时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一般设两至三个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一般采用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非其人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非其事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直接或间接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等干扰手法。做题时可适时利用这些命题特点。</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008007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64819"/>
            <a:ext cx="8128000" cy="418236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紧扣语境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不要断章取义。命题者在选择错例时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往往故意设置貌似正确实质脱离语境的似是而非的句子。因此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一定要有语境意识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把选项还原到文中去分析揣摩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千万不可想当然。有的选项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更不可只看句子的表层意思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若放入原文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细心考察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便会发现与筛选标准相差甚远。</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运用排除法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排除干扰项。答题时应看清题目要求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一字一句地琢磨。选出一两句不相符的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排除部分选项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而在分析选项时应注意上下文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先找出不能表现题干要求的人物性格品行的选项。</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归纳内容要点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概括中心意思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是文言文阅读中的重点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是对综合能力的考查。这种归纳、概括是对所述事件或所说道理进行综合的判断或推理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要求找出某一论点立论的根据、某个事件发生的原因、某种发展导致的结果等。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403035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61023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下列对有关文意的分析概括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不正确的一项是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开头写出了始皇统一六国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威振四海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的局面。接着又以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百越俯首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北却匈奴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的事例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写秦始皇统一六国以后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又扩展了版图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巩固了边疆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国力强盛之极。</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废道焚书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隳城杀杰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迅速把它的统治置于同人民敌对的地位。秦始皇穷兵黩武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想凭借险要的地势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来实现自己的统治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奠定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子孙帝王万世之业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作者在第二段则调转笔头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把写作的重点转到反面。先写陈涉出身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次写才能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再写人力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后写物力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接着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写由陈涉起义引起的巨大反响。</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这两段文字从内容上看形成强烈的对比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在对比中对秦朝迅速灭亡的原因进行总结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并用来希望汉文帝以秦朝为借鉴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施行仁义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以免重蹈秦朝的覆辙。</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在这个题目中</a:t>
            </a: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在对比中对秦朝迅速灭亡的原因进行总结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不是这两段文字的内容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文章在此并没有做出总结。属于无中生有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或架空分析。</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351013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1654"/>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解答这类题目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一般的方法是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总体阅读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整体把握。阅读时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如果是史传文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首先要从宏观的角度把握材料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紧扣品质这一主线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给人物定位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对人物做出初步的分析评价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如果是议论文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就要紧扣情感或观点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看清作者的观点态度。只有整体阅读才能高屋建瓴地驾驭阅读材料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才能胸中有数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完整准确地分析、评价人物、事件。</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抓住题干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读全读准。在阅读题目时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须读全、读准题干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切忌走马观花。所谓读全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就是对题干中的所有要求要一个不漏、原原本本地分析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所谓读准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就是要准确地把握题干所提的要求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看清是选对的还是选错的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是概括内容还是分析观点。只有对题干做全面、准确的分析理解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才能准确地答题。</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辨析差异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排除干扰。试题在本考点设置上的误区或时序颠倒、误用因果、事件杂糅、无中生有、颠倒是非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或词语误解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如果我们掌握了选项的设置模式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就能排除干扰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正确答题。</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460286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2875"/>
            <a:ext cx="8128000" cy="128625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放回原文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查对正误。特别是在时间、地点、官职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人物的行为、实效方面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应仔细查对原文的词句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全面理解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综合分析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两者间的差别正是把握全文的关键所在。对似是而非处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要有借题解文的意识。</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453800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69</TotalTime>
  <Words>4360</Words>
  <Application>Microsoft Office PowerPoint</Application>
  <PresentationFormat>全屏显示(4:3)</PresentationFormat>
  <Paragraphs>154</Paragraphs>
  <Slides>31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4" baseType="lpstr">
      <vt:lpstr>NEU-BZ-S92</vt:lpstr>
      <vt:lpstr>方正书宋_GBK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23</cp:revision>
  <dcterms:created xsi:type="dcterms:W3CDTF">2014-03-10T01:26:03Z</dcterms:created>
  <dcterms:modified xsi:type="dcterms:W3CDTF">2015-11-05T08:56:51Z</dcterms:modified>
</cp:coreProperties>
</file>